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7" r:id="rId5"/>
    <p:sldMasterId id="2147483682" r:id="rId6"/>
    <p:sldMasterId id="2147483727" r:id="rId7"/>
    <p:sldMasterId id="2147483737" r:id="rId8"/>
    <p:sldMasterId id="2147483747" r:id="rId9"/>
  </p:sldMasterIdLst>
  <p:notesMasterIdLst>
    <p:notesMasterId r:id="rId26"/>
  </p:notesMasterIdLst>
  <p:sldIdLst>
    <p:sldId id="534" r:id="rId10"/>
    <p:sldId id="536" r:id="rId11"/>
    <p:sldId id="550" r:id="rId12"/>
    <p:sldId id="535" r:id="rId13"/>
    <p:sldId id="549" r:id="rId14"/>
    <p:sldId id="537" r:id="rId15"/>
    <p:sldId id="547" r:id="rId16"/>
    <p:sldId id="545" r:id="rId17"/>
    <p:sldId id="546" r:id="rId18"/>
    <p:sldId id="544" r:id="rId19"/>
    <p:sldId id="541" r:id="rId20"/>
    <p:sldId id="548" r:id="rId21"/>
    <p:sldId id="542" r:id="rId22"/>
    <p:sldId id="538" r:id="rId23"/>
    <p:sldId id="539" r:id="rId24"/>
    <p:sldId id="540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0588" autoAdjust="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B889A-FA24-4E59-9FB7-BB59C19371E1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1C887-557C-4B87-8736-988FC27DC1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97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6C89E-70E4-411A-9CB6-FB2865B68A5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258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6C89E-70E4-411A-9CB6-FB2865B68A5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6C89E-70E4-411A-9CB6-FB2865B68A5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79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6C89E-70E4-411A-9CB6-FB2865B68A5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26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6C89E-70E4-411A-9CB6-FB2865B68A5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28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Liv Mannberg, http://www.uppdragpsykiskhalsa.se/wp-content/uploads/2015/06/Delrapport-1-2015-Barn-och-ungas-delaktighet-och-inflytande-vid-planering-av-insatser.pdf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6C89E-70E4-411A-9CB6-FB2865B68A59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636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Självhjälp på</a:t>
            </a:r>
            <a:r>
              <a:rPr lang="sv-SE" baseline="0" dirty="0"/>
              <a:t> vägen, www.sjalvhjalppavagen.se </a:t>
            </a:r>
          </a:p>
          <a:p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6C89E-70E4-411A-9CB6-FB2865B68A5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47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2EE-E1CD-416E-93BE-E8220380541C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A56E-B1D0-4E97-BA1A-2470613D3C63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7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D09D-7898-4E5F-AB4E-DE67FA4AA57C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987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3247EC38-CF7B-DF2C-B84A-0019C277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31BC72-BC22-471D-B449-4AA0513EDB1E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68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5C33-9A41-456D-847E-3FB1C6EECFD5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04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BF7-92C4-4185-AA9E-F278AF7E8E98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897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ABC-C95B-4507-98FF-C6E8FDAC9B5B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893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88F-741C-4DD6-B6F0-BE3BD16EA6CE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384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79C3-99D2-4A32-A321-62ADB2A8FE91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599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FC30323-A795-4594-8B85-6ADF8FA5290E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4C474C-256C-4F69-82DB-E30D2C1C0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ADA1F9B-CCF0-4D82-A120-69E88C498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0ADD32-C1E8-49E8-90E0-3934C4AB49CA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5D0-1BF7-4655-B4A6-3303618F2CA0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462BC7F-2338-4B3A-95AD-A880358D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D539DF-D789-40D8-9C0F-A38973058232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97776BC-9198-4B58-90BB-4964DF0E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BC133DA5-393B-4FC7-9A62-F6EEFEF91F96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E92A6A6-8B0A-4DE1-8142-4259EB45C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845-4317-4023-94AA-105ADC79ADB7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BADC-3FF3-4C09-BBF9-D6CC6924A017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744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4AA-F1E1-4BD7-982A-81FE1C07845E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149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457DAEE-8716-FC16-0CE7-B6E25F6D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07A8C3-D483-4BF8-8B41-83C48F1DDBB2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8795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2692-5BAE-4F62-9F84-3055C3BF8596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935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8761-2DF6-4262-8134-99712B19F029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3699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5BA7-3EAF-4266-A97A-E15A7D47E30F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225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D97-C6BF-4AA9-B4CB-8DC9FC0BEAB9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516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6B07FC5-EC85-B7B6-5E62-A7123BF7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D811BC-C54A-4D16-B1D5-FE44350189B9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FB8A-71FF-44F2-A31A-F944121FE1DA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901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45A-3EA6-43F6-AED2-41D95CA9EFCE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309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CCB-3A44-44B2-8416-E808A8245EF1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5126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35203B53-9639-4137-43CB-AE840847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ECC2B1-E5FB-4000-AC40-A65EEA27BDD1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010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6BF-7B59-4C36-9DF2-40FD2E42C928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507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6939-64E7-43AF-96CA-A4884CA05BD5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655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5332-3EB0-4EF9-8535-D5E7085975E4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439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B89-DA9E-4DF5-9EC9-3BDFD99C1776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9249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A56-8380-4104-80F9-C7F0A7D6EA25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619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25E2-E9DE-4537-A2CD-9343FEF8165F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059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BAD9-CFD1-4DD4-9EA2-FAD7F9D3A248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B151-224C-4B12-A07F-996A24AF2481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056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7716EBB-6F74-3CA5-4094-A2F442FE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3FBFBE-B44C-43E0-B5CD-D1BBCED81C47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6451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C5E5-5767-4C3E-981B-8EA52AD5A515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054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288F-8D5D-4CC1-8914-332386476759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197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F292-02DD-44C0-8F07-34BE6BF48281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669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2A6-2928-4B08-A65F-CE18F5DC8911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1860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858A-0C1E-4605-9ED3-445BB98F45DD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65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4452-679D-4C57-B977-BBB530F88926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28B1-C134-49AE-8723-12286C0ABE23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883F-31F3-4419-B26E-1F6817D98D12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07C0-F42D-43D6-8DFF-949B1E36AEB9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A7DE62-2F60-42C0-975A-27E4437D0E7B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7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EDA2036-5EEC-4671-8F77-480DAE2921EF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756" r:id="rId9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F52CF-ACCF-4081-B692-24F867555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3B8B495-9138-476A-A90B-DCCBBFC76D0B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1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879ED6-8720-4AB0-84BE-81498ECD3970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89248C0-A8F4-4340-A64C-DEF74DCCB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9A8B562-90CA-43FE-90B1-D9B515AE68F4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8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8401955-F453-489A-BC42-5DA09D273A2C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2614CC-7ACB-4FDF-886D-94F77526C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9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420EEB1-80E0-4243-AAA6-40D671C3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BC3E9A-336E-4FA4-891B-A73729A1A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8F438A0-5C9E-4869-A6B0-24A963E7DE85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34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ombudsmannen.se/stallningstaganden/publikationer/sa-har-gor-du-for-att-vuxna-ska-lyssna-pa-di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llmannabarnhuset.se/produkt/barnen-vill-vagar-v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5dok.org/document/yd7m4jg1-barn-ungdomar-f%C3%A5r-best%C3%A4mma-p%C3%A5verkas-h%C3%A4lsan-systematisk-forsknings%C3%B6versikt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v.diva-portal.org/smash/get/diva2:703817/FULLTEXT0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ombudsmannen.se/stod-och-verktyg/genomfora-barnkonventionen/barns-delaktighet-och-inflytande/" TargetMode="External"/><Relationship Id="rId2" Type="http://schemas.openxmlformats.org/officeDocument/2006/relationships/hyperlink" Target="https://barnkonventionen-utb.barnombudsmannen.se/oversikt/grundprinciperna/ratt-till-delaktighet-och-inflytan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globalassets/sharepoint-dokument/artikelkatalog/kunskapsstod/2023-9-8763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u.sormland.se/media/1288/rapport-2016_2-behov-och-forutsattningar-for-att-utvardera-delaktighet-vid-samordnad-planering-och-upprattande-av-sip.pdf" TargetMode="External"/><Relationship Id="rId2" Type="http://schemas.openxmlformats.org/officeDocument/2006/relationships/hyperlink" Target="https://www.uppdragpsykiskhalsa.se/wp-content/uploads/2015/06/Delrapport-1-2015-Barn-och-ungas-delaktighet-och-inflytande-vid-planering-av-insats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vimeo.com/157587145" TargetMode="External"/><Relationship Id="rId4" Type="http://schemas.openxmlformats.org/officeDocument/2006/relationships/hyperlink" Target="https://www.fou.sormland.se/media/1287/rapport-2016_3_utveckling-av-ett-utvarderingsinstrument-for-att-mata-barn-och-ungas-delaktighet-vid-si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 och ungas delaktighet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Viveca Axelsson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E89-AA66-4A43-9CB3-9DE23BAF4300}" type="datetime1">
              <a:rPr lang="sv-SE" smtClean="0"/>
              <a:t>2024-11-13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23" y="3731420"/>
            <a:ext cx="333146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2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v-SE" sz="2800" dirty="0"/>
          </a:p>
          <a:p>
            <a:r>
              <a:rPr lang="sv-SE" sz="2800" dirty="0"/>
              <a:t>Tips för att skapa goda förutsättningar för barn och ungas delaktighet vid SIP</a:t>
            </a:r>
          </a:p>
          <a:p>
            <a:endParaRPr lang="sv-SE" sz="2800" dirty="0"/>
          </a:p>
          <a:p>
            <a:r>
              <a:rPr lang="sv-SE" sz="1800" dirty="0"/>
              <a:t>Dokumentet finns i rapport 1 sid 29.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Viveca Axelsson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5" y="188640"/>
            <a:ext cx="4008077" cy="56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0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599440"/>
            <a:ext cx="9609825" cy="1137920"/>
          </a:xfrm>
        </p:spPr>
        <p:txBody>
          <a:bodyPr/>
          <a:lstStyle/>
          <a:p>
            <a:r>
              <a:rPr lang="sv-SE" dirty="0"/>
              <a:t>Lyssna på oss! </a:t>
            </a:r>
            <a:br>
              <a:rPr lang="sv-SE" dirty="0"/>
            </a:b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243388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Det blir bättre stöd när barn och unga är delaktiga</a:t>
            </a:r>
          </a:p>
          <a:p>
            <a:r>
              <a:rPr lang="sv-SE" dirty="0"/>
              <a:t>Barn och unga med funktionsnedsättningar kan vara </a:t>
            </a:r>
          </a:p>
          <a:p>
            <a:pPr marL="0" indent="0">
              <a:buNone/>
            </a:pPr>
            <a:r>
              <a:rPr lang="sv-SE" dirty="0"/>
              <a:t>       delaktiga.</a:t>
            </a:r>
          </a:p>
          <a:p>
            <a:pPr lvl="1"/>
            <a:r>
              <a:rPr lang="sv-SE" dirty="0"/>
              <a:t>Barn är kompetenta</a:t>
            </a:r>
          </a:p>
          <a:p>
            <a:pPr lvl="1"/>
            <a:r>
              <a:rPr lang="sv-SE" dirty="0"/>
              <a:t>Barn kan mer än vuxna tror</a:t>
            </a:r>
          </a:p>
          <a:p>
            <a:pPr lvl="1"/>
            <a:r>
              <a:rPr lang="sv-SE" dirty="0"/>
              <a:t>Barn vill vara delaktiga</a:t>
            </a:r>
          </a:p>
          <a:p>
            <a:pPr algn="l"/>
            <a:endParaRPr lang="sv-SE" b="0" i="0" dirty="0">
              <a:solidFill>
                <a:srgbClr val="333333"/>
              </a:solidFill>
              <a:effectLst/>
              <a:latin typeface="gt-america"/>
            </a:endParaRPr>
          </a:p>
          <a:p>
            <a:pPr algn="l"/>
            <a:r>
              <a:rPr lang="sv-SE" b="0" i="0" dirty="0">
                <a:solidFill>
                  <a:srgbClr val="333333"/>
                </a:solidFill>
                <a:effectLst/>
              </a:rPr>
              <a:t>I boken får du olika praktiska tips från ungdomar med egna erfarenheter.</a:t>
            </a:r>
          </a:p>
          <a:p>
            <a:pPr marL="457200" lvl="1" indent="0">
              <a:buNone/>
            </a:pPr>
            <a:endParaRPr lang="sv-SE" dirty="0"/>
          </a:p>
          <a:p>
            <a:pPr lvl="1"/>
            <a:r>
              <a:rPr lang="sv-SE" dirty="0"/>
              <a:t>Länk: </a:t>
            </a:r>
            <a:r>
              <a:rPr lang="sv-SE" dirty="0">
                <a:hlinkClick r:id="rId3"/>
              </a:rPr>
              <a:t>https://www.barnombudsmannen.se/stallningstaganden/publikationer/sa-har-gor-du-for-att-vuxna-ska-lyssna-pa-dig/</a:t>
            </a:r>
            <a:r>
              <a:rPr lang="sv-SE" dirty="0"/>
              <a:t>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Viveca Axelsson</a:t>
            </a:r>
          </a:p>
        </p:txBody>
      </p:sp>
      <p:pic>
        <p:nvPicPr>
          <p:cNvPr id="1026" name="Picture 2" descr="Bild på omslag">
            <a:extLst>
              <a:ext uri="{FF2B5EF4-FFF2-40B4-BE49-F238E27FC236}">
                <a16:creationId xmlns:a16="http://schemas.microsoft.com/office/drawing/2014/main" id="{B8259C32-5432-FF41-77E4-B2A8BD7E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23" y="599440"/>
            <a:ext cx="1949529" cy="213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44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Barnen vill - Vågar vi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Den här boken handlar om att se till barnets perspektiv och göra barn och ungdomar inom den sociala barnavården delaktiga på riktigt</a:t>
            </a:r>
          </a:p>
          <a:p>
            <a:endParaRPr lang="sv-SE" dirty="0"/>
          </a:p>
          <a:p>
            <a:r>
              <a:rPr lang="sv-SE" dirty="0"/>
              <a:t>Boken grundar sig på ett utvecklingsprojekt som Allmänna Barnhuset har bedrivit under 2011-2013 i samarbete med 37 kommuner och sju FoU-regioner. </a:t>
            </a:r>
          </a:p>
          <a:p>
            <a:r>
              <a:rPr lang="sv-SE" dirty="0">
                <a:hlinkClick r:id="rId2"/>
              </a:rPr>
              <a:t>Barnen vill - Vågar vi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5" y="188640"/>
            <a:ext cx="1353751" cy="12961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207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Delaktighet ger bättre hälsa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b="1" dirty="0"/>
              <a:t>En systematisk forskningsöversikt</a:t>
            </a:r>
          </a:p>
          <a:p>
            <a:pPr marL="0" indent="0">
              <a:buNone/>
            </a:pPr>
            <a:endParaRPr lang="sv-SE" i="1" dirty="0"/>
          </a:p>
          <a:p>
            <a:r>
              <a:rPr lang="sv-SE" i="1" dirty="0"/>
              <a:t>När barn och ungdomar får bestämma mer påverkas hälsan</a:t>
            </a:r>
          </a:p>
          <a:p>
            <a:r>
              <a:rPr lang="sv-SE" i="1" dirty="0"/>
              <a:t>Av Pia Wennerholm Juslin och Sven Bremberg</a:t>
            </a:r>
            <a:endParaRPr lang="sv-SE" dirty="0"/>
          </a:p>
          <a:p>
            <a:endParaRPr lang="sv-SE" dirty="0"/>
          </a:p>
          <a:p>
            <a:r>
              <a:rPr lang="sv-SE" dirty="0"/>
              <a:t>Sammantaget visade 20 av 24 analyser att barns hälsa gynnades av ökat inflytande.</a:t>
            </a:r>
          </a:p>
          <a:p>
            <a:endParaRPr lang="sv-SE" dirty="0"/>
          </a:p>
          <a:p>
            <a:r>
              <a:rPr lang="sv-SE" dirty="0"/>
              <a:t>Läs mer. </a:t>
            </a:r>
            <a:r>
              <a:rPr lang="sv-SE" dirty="0">
                <a:hlinkClick r:id="rId2"/>
              </a:rPr>
              <a:t>När barn och ungdomar får bestämma mer påverkas hälsan En systematisk forskningsöversikt (5dok.org)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73" y="188641"/>
            <a:ext cx="1739081" cy="22338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482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många vill ”hjälpa till”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2001520"/>
            <a:ext cx="9609825" cy="4232281"/>
          </a:xfrm>
        </p:spPr>
        <p:txBody>
          <a:bodyPr>
            <a:normAutofit fontScale="85000" lnSpcReduction="10000"/>
          </a:bodyPr>
          <a:lstStyle/>
          <a:p>
            <a:endParaRPr lang="sv-SE" dirty="0"/>
          </a:p>
          <a:p>
            <a:r>
              <a:rPr lang="sv-SE" i="1" dirty="0"/>
              <a:t>En studie av Anette Bolin och Emma Sorbring, Högskolan väst, 2014 </a:t>
            </a:r>
            <a:r>
              <a:rPr lang="sv-SE" i="1" dirty="0" err="1"/>
              <a:t>uifrån</a:t>
            </a:r>
            <a:r>
              <a:rPr lang="sv-SE" i="1" dirty="0"/>
              <a:t>:</a:t>
            </a:r>
          </a:p>
          <a:p>
            <a:endParaRPr lang="sv-SE" i="1" dirty="0"/>
          </a:p>
          <a:p>
            <a:r>
              <a:rPr lang="sv-SE" dirty="0"/>
              <a:t>Barn och ungdomars erfarenheter av interprofessionellt samarbete inom den sociala barnavården. </a:t>
            </a:r>
          </a:p>
          <a:p>
            <a:endParaRPr lang="sv-SE" dirty="0"/>
          </a:p>
          <a:p>
            <a:r>
              <a:rPr lang="sv-SE" dirty="0"/>
              <a:t>Barns </a:t>
            </a:r>
            <a:r>
              <a:rPr lang="sv-SE" dirty="0" err="1"/>
              <a:t>agency</a:t>
            </a:r>
            <a:r>
              <a:rPr lang="sv-SE" dirty="0"/>
              <a:t> - Hur barn tolkar, förstår och handlar i möten med professionella som samarbetar kring dem. </a:t>
            </a:r>
          </a:p>
          <a:p>
            <a:endParaRPr lang="sv-SE" dirty="0"/>
          </a:p>
          <a:p>
            <a:r>
              <a:rPr lang="sv-SE" i="1" dirty="0"/>
              <a:t>Det framkommer att barnen agerar på olika sätt för att hantera möten och de professionella. En kort sammanfattning av resultatet på följande bilder.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9" y="1015"/>
            <a:ext cx="1316141" cy="18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upplever barnen och hur agerar de? </a:t>
            </a:r>
            <a:r>
              <a:rPr lang="sv-SE" sz="2000" dirty="0"/>
              <a:t>(Studie av Anette Bolin o Emma Sorbring)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Minskar antalet professionella</a:t>
            </a:r>
          </a:p>
          <a:p>
            <a:r>
              <a:rPr lang="sv-SE" dirty="0"/>
              <a:t>Väljer bort de som inte upplevs hjälpa till</a:t>
            </a:r>
          </a:p>
          <a:p>
            <a:r>
              <a:rPr lang="sv-SE" dirty="0"/>
              <a:t>Väljer de som förstår och lyssnar</a:t>
            </a:r>
          </a:p>
          <a:p>
            <a:r>
              <a:rPr lang="sv-SE" dirty="0"/>
              <a:t>Låta det rulla på och accepterar de professionella som erbjuds</a:t>
            </a:r>
          </a:p>
          <a:p>
            <a:r>
              <a:rPr lang="sv-SE" dirty="0"/>
              <a:t>Yngre barn förväntas inte delta</a:t>
            </a:r>
          </a:p>
          <a:p>
            <a:r>
              <a:rPr lang="sv-SE" dirty="0"/>
              <a:t>Professionellas pratande hindrar möjligheten att uttrycka sig</a:t>
            </a:r>
          </a:p>
          <a:p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Språket hindrar möjligheten att uttrycka sin åsikt</a:t>
            </a:r>
          </a:p>
          <a:p>
            <a:r>
              <a:rPr lang="sv-SE" dirty="0"/>
              <a:t>Stänger av för att stå ut men lyssnar ändå</a:t>
            </a:r>
          </a:p>
          <a:p>
            <a:r>
              <a:rPr lang="sv-SE" dirty="0"/>
              <a:t>Lämnar samarbetsmöten</a:t>
            </a:r>
          </a:p>
          <a:p>
            <a:r>
              <a:rPr lang="sv-SE" dirty="0"/>
              <a:t>Kommunicera på ett särskilt sätt med syftet att påverka de professionella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D599-176D-4F81-AE0B-27E4ED7D0F43}" type="datetime1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</p:spTree>
    <p:extLst>
      <p:ext uri="{BB962C8B-B14F-4D97-AF65-F5344CB8AC3E}">
        <p14:creationId xmlns:p14="http://schemas.microsoft.com/office/powerpoint/2010/main" val="333315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Rekommendationer </a:t>
            </a:r>
            <a:br>
              <a:rPr lang="sv-SE" dirty="0"/>
            </a:br>
            <a:r>
              <a:rPr lang="sv-SE" sz="2400" dirty="0"/>
              <a:t>utifrån Anette Bolin och Emma Sorbrings studie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r>
              <a:rPr lang="sv-SE" dirty="0"/>
              <a:t>Läs mer: </a:t>
            </a:r>
            <a:r>
              <a:rPr lang="sv-SE" dirty="0">
                <a:hlinkClick r:id="rId2"/>
              </a:rPr>
              <a:t>http://hv.diva-portal.org/smash/get/diva2:703817/FULLTEXT01.pdf</a:t>
            </a:r>
            <a:r>
              <a:rPr lang="sv-SE" dirty="0"/>
              <a:t> 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D599-176D-4F81-AE0B-27E4ED7D0F43}" type="datetime1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  <p:sp>
        <p:nvSpPr>
          <p:cNvPr id="2" name="Rektangel med rundade hörn 1"/>
          <p:cNvSpPr/>
          <p:nvPr/>
        </p:nvSpPr>
        <p:spPr>
          <a:xfrm>
            <a:off x="1917942" y="2032536"/>
            <a:ext cx="8136904" cy="33843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dirty="0">
                <a:solidFill>
                  <a:schemeClr val="tx1"/>
                </a:solidFill>
              </a:rPr>
              <a:t>Synliggör de ungas egen nätverkskarta över vilka som ska hjälpa till</a:t>
            </a:r>
          </a:p>
          <a:p>
            <a:endParaRPr lang="sv-SE" sz="2000" dirty="0">
              <a:solidFill>
                <a:schemeClr val="tx1"/>
              </a:solidFill>
            </a:endParaRPr>
          </a:p>
          <a:p>
            <a:r>
              <a:rPr lang="sv-SE" sz="2000" dirty="0">
                <a:solidFill>
                  <a:schemeClr val="tx1"/>
                </a:solidFill>
              </a:rPr>
              <a:t>Variera formen på samarbetsmöten, exempelvis;</a:t>
            </a:r>
          </a:p>
          <a:p>
            <a:pPr lvl="1"/>
            <a:r>
              <a:rPr lang="sv-SE" sz="2000" dirty="0">
                <a:solidFill>
                  <a:schemeClr val="tx1"/>
                </a:solidFill>
              </a:rPr>
              <a:t>Spela in mötet på film, visa för den barnet/den unge</a:t>
            </a:r>
          </a:p>
          <a:p>
            <a:pPr lvl="1"/>
            <a:r>
              <a:rPr lang="sv-SE" sz="2000" dirty="0">
                <a:solidFill>
                  <a:schemeClr val="tx1"/>
                </a:solidFill>
              </a:rPr>
              <a:t>Videokonferens över internet</a:t>
            </a:r>
          </a:p>
          <a:p>
            <a:pPr lvl="1"/>
            <a:r>
              <a:rPr lang="sv-SE" sz="2000" dirty="0">
                <a:solidFill>
                  <a:schemeClr val="tx1"/>
                </a:solidFill>
              </a:rPr>
              <a:t>Ge barnet/den unge möjlighet att formulera sig innan mötet, spela in eller skriva ned.</a:t>
            </a:r>
          </a:p>
          <a:p>
            <a:pPr lvl="1"/>
            <a:r>
              <a:rPr lang="sv-SE" sz="2000" dirty="0">
                <a:solidFill>
                  <a:schemeClr val="tx1"/>
                </a:solidFill>
              </a:rPr>
              <a:t>Låt barnet/den unge ha en företrädare på mötet</a:t>
            </a:r>
          </a:p>
        </p:txBody>
      </p:sp>
    </p:spTree>
    <p:extLst>
      <p:ext uri="{BB962C8B-B14F-4D97-AF65-F5344CB8AC3E}">
        <p14:creationId xmlns:p14="http://schemas.microsoft.com/office/powerpoint/2010/main" val="413390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rättighet, enligt….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Barnkonventionen – artikel 12</a:t>
            </a:r>
          </a:p>
          <a:p>
            <a:r>
              <a:rPr lang="sv-SE" dirty="0"/>
              <a:t>Socialtjänstlagen</a:t>
            </a:r>
          </a:p>
          <a:p>
            <a:r>
              <a:rPr lang="sv-SE" dirty="0"/>
              <a:t>LVU</a:t>
            </a:r>
          </a:p>
          <a:p>
            <a:r>
              <a:rPr lang="sv-SE" dirty="0" err="1"/>
              <a:t>Patientlagen</a:t>
            </a:r>
            <a:endParaRPr lang="sv-SE" dirty="0"/>
          </a:p>
          <a:p>
            <a:r>
              <a:rPr lang="sv-SE" dirty="0"/>
              <a:t>Tandvårdslagen</a:t>
            </a:r>
          </a:p>
          <a:p>
            <a:endParaRPr lang="sv-SE" dirty="0"/>
          </a:p>
          <a:p>
            <a:r>
              <a:rPr lang="sv-SE" i="1" dirty="0"/>
              <a:t>Dock inte en skyldighet!</a:t>
            </a:r>
          </a:p>
          <a:p>
            <a:r>
              <a:rPr lang="sv-SE" i="1" dirty="0"/>
              <a:t>Länk: </a:t>
            </a:r>
            <a:r>
              <a:rPr lang="sv-SE" i="1" dirty="0">
                <a:hlinkClick r:id="rId2"/>
              </a:rPr>
              <a:t>https://barnkonventionen-utb.barnombudsmannen.se/oversikt/grundprinciperna/ratt-till-delaktighet-och-inflytande</a:t>
            </a:r>
            <a:r>
              <a:rPr lang="sv-SE" i="1" dirty="0"/>
              <a:t> </a:t>
            </a:r>
          </a:p>
          <a:p>
            <a:r>
              <a:rPr lang="sv-SE" i="1" dirty="0">
                <a:hlinkClick r:id="rId3"/>
              </a:rPr>
              <a:t>https://www.barnombudsmannen.se/stod-och-verktyg/genomfora-barnkonventionen/barns-delaktighet-och-inflytande/</a:t>
            </a:r>
            <a:r>
              <a:rPr lang="sv-SE" i="1" dirty="0"/>
              <a:t>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</p:spTree>
    <p:extLst>
      <p:ext uri="{BB962C8B-B14F-4D97-AF65-F5344CB8AC3E}">
        <p14:creationId xmlns:p14="http://schemas.microsoft.com/office/powerpoint/2010/main" val="29560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delaktighet?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  <a:endParaRPr lang="sv-SE" dirty="0"/>
          </a:p>
        </p:txBody>
      </p:sp>
      <p:sp>
        <p:nvSpPr>
          <p:cNvPr id="6" name="Rektangel med rundade hörn 5"/>
          <p:cNvSpPr/>
          <p:nvPr/>
        </p:nvSpPr>
        <p:spPr>
          <a:xfrm>
            <a:off x="1794006" y="2561999"/>
            <a:ext cx="7128792" cy="26642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2400" dirty="0"/>
              <a:t>Delaktighet i planering av insatser handlar om att vara med i beslut om viktiga händelser i sitt eget liv och att uppleva att man har inflytande över beslut som påverkar det egna livet.</a:t>
            </a:r>
          </a:p>
        </p:txBody>
      </p:sp>
    </p:spTree>
    <p:extLst>
      <p:ext uri="{BB962C8B-B14F-4D97-AF65-F5344CB8AC3E}">
        <p14:creationId xmlns:p14="http://schemas.microsoft.com/office/powerpoint/2010/main" val="2975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nivåer av delaktighet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Barns rätt till information</a:t>
            </a:r>
          </a:p>
          <a:p>
            <a:pPr lvl="1"/>
            <a:r>
              <a:rPr lang="sv-SE" dirty="0"/>
              <a:t>För att kunna ta ställning behöver barnet få anpassad information</a:t>
            </a:r>
          </a:p>
          <a:p>
            <a:r>
              <a:rPr lang="sv-SE" dirty="0"/>
              <a:t>Barns rätt att komma till tals och att bli lyssnad på</a:t>
            </a:r>
          </a:p>
          <a:p>
            <a:pPr lvl="1"/>
            <a:r>
              <a:rPr lang="sv-SE" dirty="0"/>
              <a:t>Att få uttrycka vad det tycker och tänker</a:t>
            </a:r>
          </a:p>
          <a:p>
            <a:pPr lvl="1"/>
            <a:r>
              <a:rPr lang="sv-SE" dirty="0"/>
              <a:t>Att någon aktivt lyssnar på barnet</a:t>
            </a:r>
          </a:p>
          <a:p>
            <a:r>
              <a:rPr lang="sv-SE" dirty="0"/>
              <a:t>Barns rätt till inflytande och självbestämmande</a:t>
            </a:r>
          </a:p>
          <a:p>
            <a:pPr lvl="1"/>
            <a:r>
              <a:rPr lang="sv-SE" dirty="0"/>
              <a:t>Ta hänsyn till barns åsikt utifrån ålder och mognad!</a:t>
            </a:r>
          </a:p>
          <a:p>
            <a:pPr lvl="1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</p:spTree>
    <p:extLst>
      <p:ext uri="{BB962C8B-B14F-4D97-AF65-F5344CB8AC3E}">
        <p14:creationId xmlns:p14="http://schemas.microsoft.com/office/powerpoint/2010/main" val="102984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Definitioner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Barnperspektiv - </a:t>
            </a:r>
            <a:r>
              <a:rPr lang="sv-SE" dirty="0"/>
              <a:t>Vuxens perspektiv på barn, samhällets syn på barn </a:t>
            </a:r>
          </a:p>
          <a:p>
            <a:r>
              <a:rPr lang="sv-SE" sz="2800" dirty="0"/>
              <a:t>Barnets perspektiv – </a:t>
            </a:r>
            <a:r>
              <a:rPr lang="sv-SE" dirty="0"/>
              <a:t>Det individuella barnets perspektiv</a:t>
            </a:r>
          </a:p>
          <a:p>
            <a:r>
              <a:rPr lang="sv-SE" sz="2800" dirty="0"/>
              <a:t>Barnrättsperspektiv - </a:t>
            </a:r>
            <a:r>
              <a:rPr lang="sv-SE" dirty="0"/>
              <a:t>Att se en fråga ur de rättigheter barnet har utifrån barnkonventionen</a:t>
            </a:r>
            <a:endParaRPr lang="sv-SE" sz="2800" dirty="0"/>
          </a:p>
          <a:p>
            <a:pPr marL="3657600" lvl="8" indent="0">
              <a:buNone/>
            </a:pPr>
            <a:endParaRPr lang="sv-SE" sz="1600" dirty="0"/>
          </a:p>
          <a:p>
            <a:pPr lvl="1"/>
            <a:endParaRPr lang="sv-SE" sz="23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</p:spTree>
    <p:extLst>
      <p:ext uri="{BB962C8B-B14F-4D97-AF65-F5344CB8AC3E}">
        <p14:creationId xmlns:p14="http://schemas.microsoft.com/office/powerpoint/2010/main" val="43623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Ålder och mognad för delaktighet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/>
              <a:t>En bedömning som behöver göras från fall till fall.</a:t>
            </a:r>
          </a:p>
          <a:p>
            <a:endParaRPr lang="sv-SE" dirty="0"/>
          </a:p>
          <a:p>
            <a:r>
              <a:rPr lang="sv-SE" dirty="0"/>
              <a:t>Utifrån</a:t>
            </a:r>
          </a:p>
          <a:p>
            <a:pPr lvl="1"/>
            <a:r>
              <a:rPr lang="sv-SE" dirty="0"/>
              <a:t>Vilken åtgärd det handlar om</a:t>
            </a:r>
          </a:p>
          <a:p>
            <a:pPr lvl="1"/>
            <a:r>
              <a:rPr lang="sv-SE" dirty="0"/>
              <a:t>Hur stort ingreppet är</a:t>
            </a:r>
          </a:p>
          <a:p>
            <a:pPr lvl="1"/>
            <a:r>
              <a:rPr lang="sv-SE" dirty="0"/>
              <a:t>Hur angeläget det är</a:t>
            </a:r>
          </a:p>
          <a:p>
            <a:pPr lvl="1"/>
            <a:r>
              <a:rPr lang="sv-SE" dirty="0"/>
              <a:t>Hur komplicerad frågan är</a:t>
            </a:r>
          </a:p>
          <a:p>
            <a:pPr marL="457200" lvl="1" indent="0">
              <a:buNone/>
            </a:pPr>
            <a:endParaRPr lang="sv-SE" dirty="0"/>
          </a:p>
          <a:p>
            <a:pPr marL="400050"/>
            <a:r>
              <a:rPr lang="sv-SE" dirty="0"/>
              <a:t>Läs mer: </a:t>
            </a:r>
            <a:r>
              <a:rPr lang="sv-SE" dirty="0">
                <a:hlinkClick r:id="rId3"/>
              </a:rPr>
              <a:t>Bedöma barns mognad för delaktighet (socialstyrelsen.se)</a:t>
            </a:r>
            <a:r>
              <a:rPr lang="sv-SE" dirty="0"/>
              <a:t> 2023</a:t>
            </a:r>
          </a:p>
          <a:p>
            <a:pPr lvl="2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ECCEA7-82B0-1584-F0A3-7A8BA4896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088" y="2187582"/>
            <a:ext cx="1872208" cy="2482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317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63552" y="136525"/>
            <a:ext cx="8229600" cy="1046237"/>
          </a:xfrm>
        </p:spPr>
        <p:txBody>
          <a:bodyPr>
            <a:normAutofit fontScale="90000"/>
          </a:bodyPr>
          <a:lstStyle/>
          <a:p>
            <a:r>
              <a:rPr lang="sv-SE" dirty="0"/>
              <a:t>En studie om att mäta barn och ungas delaktighet vid SIP.  </a:t>
            </a:r>
            <a:r>
              <a:rPr lang="sv-SE" sz="2000" dirty="0"/>
              <a:t>Liv Mannberg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60297" y="1268760"/>
            <a:ext cx="1553881" cy="22126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3501008"/>
            <a:ext cx="1506288" cy="21463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1772816"/>
            <a:ext cx="1562118" cy="22106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ktangel 9"/>
          <p:cNvSpPr/>
          <p:nvPr/>
        </p:nvSpPr>
        <p:spPr>
          <a:xfrm>
            <a:off x="1919536" y="1196753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sv-SE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För att uppnå hög grad av delaktighet vid samordnad individuell planering behöver ett antal delaktighetskriterier vara uppfyllda: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Rektangel med rundade hörn 2"/>
          <p:cNvSpPr/>
          <p:nvPr/>
        </p:nvSpPr>
        <p:spPr>
          <a:xfrm>
            <a:off x="1919536" y="2375095"/>
            <a:ext cx="5544616" cy="3744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att planeringen är tillgänglig och möjlig att påverka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att planeringen är anpassad för barnets delaktighet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att både barn och förälder har kunskap för att kunna vara delaktiga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att professionella har kompetens att skapa delaktighet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att barnet är utgångspunkt för samspelet mellan olika aktörer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att barn och förälder ses som aktiva subjekt i planeringen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att barn och förälder upplever engagemang i planeringen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att barn och förälder förväntar sig att vara delaktiga i planeringen </a:t>
            </a:r>
          </a:p>
        </p:txBody>
      </p:sp>
    </p:spTree>
    <p:extLst>
      <p:ext uri="{BB962C8B-B14F-4D97-AF65-F5344CB8AC3E}">
        <p14:creationId xmlns:p14="http://schemas.microsoft.com/office/powerpoint/2010/main" val="186465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Delaktighet vid SIP</a:t>
            </a:r>
            <a:br>
              <a:rPr lang="sv-SE" dirty="0"/>
            </a:br>
            <a:r>
              <a:rPr lang="sv-SE" dirty="0"/>
              <a:t>- </a:t>
            </a:r>
            <a:r>
              <a:rPr lang="sv-SE" sz="2400" dirty="0"/>
              <a:t>tre rapporter av Liv Mannberg, FoU i Sörmland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Delrapport 1:</a:t>
            </a:r>
            <a:r>
              <a:rPr lang="sv-SE" dirty="0"/>
              <a:t>Barn</a:t>
            </a:r>
            <a:r>
              <a:rPr lang="sv-SE" b="1" dirty="0"/>
              <a:t> </a:t>
            </a:r>
            <a:r>
              <a:rPr lang="sv-SE" dirty="0"/>
              <a:t>och ungas delaktighet och inflytande vid planering av insatser. </a:t>
            </a:r>
          </a:p>
          <a:p>
            <a:pPr lvl="1"/>
            <a:r>
              <a:rPr lang="sv-SE" sz="1800" dirty="0"/>
              <a:t>Kunskapsläge kring delaktighet vid samordnad individuell planering för barn och unga med utvecklingsstörning </a:t>
            </a:r>
          </a:p>
          <a:p>
            <a:r>
              <a:rPr lang="sv-SE" b="1" dirty="0"/>
              <a:t>Delrapport 2:</a:t>
            </a:r>
            <a:r>
              <a:rPr lang="sv-SE" dirty="0"/>
              <a:t> Behov och förutsättningar för att utvärdera delaktighet vid samordnad planering och upprättande av SIP – samordnad individuell plan </a:t>
            </a:r>
          </a:p>
          <a:p>
            <a:pPr lvl="1"/>
            <a:r>
              <a:rPr lang="sv-SE" sz="1800" dirty="0"/>
              <a:t>Kartläggning av förutsättningar för systematisk uppföljning av delaktighet vid samordnad individuell planering för barn och unga med utvecklingsstörning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</p:spTree>
    <p:extLst>
      <p:ext uri="{BB962C8B-B14F-4D97-AF65-F5344CB8AC3E}">
        <p14:creationId xmlns:p14="http://schemas.microsoft.com/office/powerpoint/2010/main" val="67049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Fortsättning Liv Mannberg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2032000"/>
            <a:ext cx="9609825" cy="4201801"/>
          </a:xfrm>
        </p:spPr>
        <p:txBody>
          <a:bodyPr/>
          <a:lstStyle/>
          <a:p>
            <a:r>
              <a:rPr lang="sv-SE" b="1" dirty="0"/>
              <a:t>Slutrapport:</a:t>
            </a:r>
            <a:r>
              <a:rPr lang="sv-SE" dirty="0"/>
              <a:t> Utveckling av ett utvärderingsinstrument för att mäta barn och ungas delaktighet vid SIP </a:t>
            </a:r>
          </a:p>
          <a:p>
            <a:pPr lvl="1"/>
            <a:r>
              <a:rPr lang="sv-SE" dirty="0"/>
              <a:t>Sammanfattar projektet som pågått mellan januari 2014 – juni 2016. Två delrapporter har tidigare publicerats </a:t>
            </a:r>
          </a:p>
          <a:p>
            <a:endParaRPr lang="sv-SE" dirty="0"/>
          </a:p>
          <a:p>
            <a:r>
              <a:rPr lang="sv-SE" dirty="0"/>
              <a:t>Länkar:</a:t>
            </a:r>
          </a:p>
          <a:p>
            <a:r>
              <a:rPr lang="sv-SE" dirty="0">
                <a:hlinkClick r:id="rId2"/>
              </a:rPr>
              <a:t>Rapport 1</a:t>
            </a:r>
            <a:endParaRPr lang="sv-SE" dirty="0"/>
          </a:p>
          <a:p>
            <a:r>
              <a:rPr lang="sv-SE" dirty="0">
                <a:hlinkClick r:id="rId3"/>
              </a:rPr>
              <a:t>Rapport 2</a:t>
            </a:r>
            <a:endParaRPr lang="sv-SE" dirty="0"/>
          </a:p>
          <a:p>
            <a:r>
              <a:rPr lang="sv-SE" dirty="0">
                <a:hlinkClick r:id="rId4"/>
              </a:rPr>
              <a:t>Slutrapport</a:t>
            </a:r>
            <a:r>
              <a:rPr lang="sv-SE" dirty="0"/>
              <a:t>			</a:t>
            </a:r>
            <a:r>
              <a:rPr lang="sv-SE" dirty="0">
                <a:hlinkClick r:id="rId5"/>
              </a:rPr>
              <a:t>Liv berättar om arbetet</a:t>
            </a:r>
            <a:r>
              <a:rPr lang="sv-SE" dirty="0"/>
              <a:t>		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3CFD-290B-4EAC-8F36-34114D5FEEFC}" type="datetime1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Viveca Axelsson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5721" y="4203424"/>
            <a:ext cx="3395437" cy="1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78619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01F93999-08CE-41FA-883E-1669D7EB9E7B}"/>
    </a:ext>
  </a:extLst>
</a:theme>
</file>

<file path=ppt/theme/theme2.xml><?xml version="1.0" encoding="utf-8"?>
<a:theme xmlns:a="http://schemas.openxmlformats.org/drawingml/2006/main" name="SKL PPT Röd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1AA3F3F2-E1F6-4BDC-9014-4C60F25729FC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A02260FF-F8BB-40F7-ADC8-3E0340951A3A}"/>
    </a:ext>
  </a:extLst>
</a:theme>
</file>

<file path=ppt/theme/theme4.xml><?xml version="1.0" encoding="utf-8"?>
<a:theme xmlns:a="http://schemas.openxmlformats.org/drawingml/2006/main" name="SKL PPT Mörk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EDDBDDDF-3891-42A2-AB83-82AAAD6634BA}"/>
    </a:ext>
  </a:extLst>
</a:theme>
</file>

<file path=ppt/theme/theme5.xml><?xml version="1.0" encoding="utf-8"?>
<a:theme xmlns:a="http://schemas.openxmlformats.org/drawingml/2006/main" name="SKL PPT Svar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D2379710-E034-4836-B277-CA16D73A5516}"/>
    </a:ext>
  </a:extLst>
</a:theme>
</file>

<file path=ppt/theme/theme6.xml><?xml version="1.0" encoding="utf-8"?>
<a:theme xmlns:a="http://schemas.openxmlformats.org/drawingml/2006/main" name="SKL PPT Vi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6ABA7A87-D65F-407C-944F-2403548ED77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7BA1582E593841BBD1B0B2B78E6F5F" ma:contentTypeVersion="2" ma:contentTypeDescription="Create a new document." ma:contentTypeScope="" ma:versionID="7e5f47863c31a301192a050933e3d589">
  <xsd:schema xmlns:xsd="http://www.w3.org/2001/XMLSchema" xmlns:xs="http://www.w3.org/2001/XMLSchema" xmlns:p="http://schemas.microsoft.com/office/2006/metadata/properties" xmlns:ns2="af9b82fd-bfdc-4181-a204-e623554e49e7" targetNamespace="http://schemas.microsoft.com/office/2006/metadata/properties" ma:root="true" ma:fieldsID="8ef25727ce8446e1e191010e05359b4c" ns2:_="">
    <xsd:import namespace="af9b82fd-bfdc-4181-a204-e623554e4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b82fd-bfdc-4181-a204-e623554e4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F66ACC-D136-4651-A6DE-B4A1BF8C5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b82fd-bfdc-4181-a204-e623554e4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DF193E-878D-4275-B13F-FF8B00D19F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2C8A4A-7A9E-44B0-94E2-F6F4B5981D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1141</TotalTime>
  <Words>1002</Words>
  <Application>Microsoft Office PowerPoint</Application>
  <PresentationFormat>Bredbild</PresentationFormat>
  <Paragraphs>170</Paragraphs>
  <Slides>16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16</vt:i4>
      </vt:variant>
    </vt:vector>
  </HeadingPairs>
  <TitlesOfParts>
    <vt:vector size="27" baseType="lpstr">
      <vt:lpstr>Arial</vt:lpstr>
      <vt:lpstr>Calibri</vt:lpstr>
      <vt:lpstr>gt-america</vt:lpstr>
      <vt:lpstr>Symbol</vt:lpstr>
      <vt:lpstr>Times New Roman</vt:lpstr>
      <vt:lpstr>SKL PPT Gul</vt:lpstr>
      <vt:lpstr>SKL PPT Röd</vt:lpstr>
      <vt:lpstr>Inledningsbilder</vt:lpstr>
      <vt:lpstr>SKL PPT Mörk</vt:lpstr>
      <vt:lpstr>SKL PPT Svart</vt:lpstr>
      <vt:lpstr>SKL PPT Vit</vt:lpstr>
      <vt:lpstr>Barn och ungas delaktighet</vt:lpstr>
      <vt:lpstr>En rättighet, enligt….</vt:lpstr>
      <vt:lpstr>Vad är delaktighet?</vt:lpstr>
      <vt:lpstr>Olika nivåer av delaktighet</vt:lpstr>
      <vt:lpstr>Definitioner</vt:lpstr>
      <vt:lpstr>Ålder och mognad för delaktighet</vt:lpstr>
      <vt:lpstr>En studie om att mäta barn och ungas delaktighet vid SIP.  Liv Mannberg</vt:lpstr>
      <vt:lpstr>Delaktighet vid SIP - tre rapporter av Liv Mannberg, FoU i Sörmland</vt:lpstr>
      <vt:lpstr>Fortsättning Liv Mannberg</vt:lpstr>
      <vt:lpstr>PowerPoint-presentation</vt:lpstr>
      <vt:lpstr>Lyssna på oss!  </vt:lpstr>
      <vt:lpstr>Barnen vill - Vågar vi</vt:lpstr>
      <vt:lpstr>Delaktighet ger bättre hälsa</vt:lpstr>
      <vt:lpstr>När många vill ”hjälpa till”</vt:lpstr>
      <vt:lpstr>Vad upplever barnen och hur agerar de? (Studie av Anette Bolin o Emma Sorbring)</vt:lpstr>
      <vt:lpstr>Rekommendationer  utifrån Anette Bolin och Emma Sorbrings studie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Grundutbildning i SIP Samordnad individuell plan. För dig som arbetar med barn och unga</dc:title>
  <dc:creator>Axelsson Viveca</dc:creator>
  <cp:lastModifiedBy>Viveca Axelsson</cp:lastModifiedBy>
  <cp:revision>56</cp:revision>
  <dcterms:created xsi:type="dcterms:W3CDTF">2023-04-12T07:40:01Z</dcterms:created>
  <dcterms:modified xsi:type="dcterms:W3CDTF">2024-11-13T12:58:16Z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0x0101007A7BA1582E593841BBD1B0B2B78E6F5F</vt:lpwstr>
  </property>
</Properties>
</file>