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7" r:id="rId5"/>
    <p:sldMasterId id="2147483682" r:id="rId6"/>
    <p:sldMasterId id="2147483727" r:id="rId7"/>
    <p:sldMasterId id="2147483737" r:id="rId8"/>
    <p:sldMasterId id="2147483747" r:id="rId9"/>
    <p:sldMasterId id="2147483758" r:id="rId10"/>
    <p:sldMasterId id="2147483770" r:id="rId11"/>
  </p:sldMasterIdLst>
  <p:notesMasterIdLst>
    <p:notesMasterId r:id="rId27"/>
  </p:notesMasterIdLst>
  <p:sldIdLst>
    <p:sldId id="904" r:id="rId12"/>
    <p:sldId id="903" r:id="rId13"/>
    <p:sldId id="901" r:id="rId14"/>
    <p:sldId id="902" r:id="rId15"/>
    <p:sldId id="892" r:id="rId16"/>
    <p:sldId id="893" r:id="rId17"/>
    <p:sldId id="891" r:id="rId18"/>
    <p:sldId id="257" r:id="rId19"/>
    <p:sldId id="259" r:id="rId20"/>
    <p:sldId id="866" r:id="rId21"/>
    <p:sldId id="867" r:id="rId22"/>
    <p:sldId id="575" r:id="rId23"/>
    <p:sldId id="887" r:id="rId24"/>
    <p:sldId id="888" r:id="rId25"/>
    <p:sldId id="880"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1" autoAdjust="0"/>
    <p:restoredTop sz="60729" autoAdjust="0"/>
  </p:normalViewPr>
  <p:slideViewPr>
    <p:cSldViewPr snapToGrid="0">
      <p:cViewPr varScale="1">
        <p:scale>
          <a:sx n="40" d="100"/>
          <a:sy n="40" d="100"/>
        </p:scale>
        <p:origin x="159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38F0BC-00CF-4445-80E3-4190E8CCC833}" type="datetimeFigureOut">
              <a:rPr lang="sv-SE" smtClean="0"/>
              <a:t>2023-10-09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63B96C-DC3D-43D8-9947-F2DDAF2A5485}" type="slidenum">
              <a:rPr lang="sv-SE" smtClean="0"/>
              <a:t>‹#›</a:t>
            </a:fld>
            <a:endParaRPr lang="sv-SE"/>
          </a:p>
        </p:txBody>
      </p:sp>
    </p:spTree>
    <p:extLst>
      <p:ext uri="{BB962C8B-B14F-4D97-AF65-F5344CB8AC3E}">
        <p14:creationId xmlns:p14="http://schemas.microsoft.com/office/powerpoint/2010/main" val="2475009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063B96C-DC3D-43D8-9947-F2DDAF2A5485}" type="slidenum">
              <a:rPr lang="sv-SE" smtClean="0"/>
              <a:t>1</a:t>
            </a:fld>
            <a:endParaRPr lang="sv-SE"/>
          </a:p>
        </p:txBody>
      </p:sp>
    </p:spTree>
    <p:extLst>
      <p:ext uri="{BB962C8B-B14F-4D97-AF65-F5344CB8AC3E}">
        <p14:creationId xmlns:p14="http://schemas.microsoft.com/office/powerpoint/2010/main" val="2189893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Till dig som presenterar:</a:t>
            </a:r>
          </a:p>
          <a:p>
            <a:r>
              <a:rPr lang="sv-SE" dirty="0"/>
              <a:t>Gör en färdplan för hur det fortsatta arbetet med Samtal och medmänskligt </a:t>
            </a:r>
            <a:r>
              <a:rPr lang="sv-SE"/>
              <a:t>stöd ska </a:t>
            </a:r>
            <a:r>
              <a:rPr lang="sv-SE" dirty="0"/>
              <a:t>se ut utifrån det som kommit fram idag</a:t>
            </a:r>
          </a:p>
          <a:p>
            <a:r>
              <a:rPr lang="sv-SE" dirty="0"/>
              <a:t>Vilka Aktiviteter?</a:t>
            </a:r>
          </a:p>
          <a:p>
            <a:r>
              <a:rPr lang="sv-SE" dirty="0"/>
              <a:t>Vem ska göra vad? </a:t>
            </a:r>
          </a:p>
          <a:p>
            <a:r>
              <a:rPr lang="sv-SE" dirty="0" err="1"/>
              <a:t>Ev</a:t>
            </a:r>
            <a:r>
              <a:rPr lang="sv-SE" dirty="0"/>
              <a:t> arbetsgrupp?</a:t>
            </a:r>
          </a:p>
          <a:p>
            <a:r>
              <a:rPr lang="sv-SE" dirty="0"/>
              <a:t>När ska det återkopplas till gruppen igen?</a:t>
            </a:r>
          </a:p>
          <a:p>
            <a:endParaRPr lang="sv-SE" dirty="0"/>
          </a:p>
        </p:txBody>
      </p:sp>
      <p:sp>
        <p:nvSpPr>
          <p:cNvPr id="4" name="Platshållare för bildnummer 3"/>
          <p:cNvSpPr>
            <a:spLocks noGrp="1"/>
          </p:cNvSpPr>
          <p:nvPr>
            <p:ph type="sldNum" sz="quarter" idx="5"/>
          </p:nvPr>
        </p:nvSpPr>
        <p:spPr/>
        <p:txBody>
          <a:bodyPr/>
          <a:lstStyle/>
          <a:p>
            <a:fld id="{E063B96C-DC3D-43D8-9947-F2DDAF2A5485}" type="slidenum">
              <a:rPr lang="sv-SE" smtClean="0"/>
              <a:t>13</a:t>
            </a:fld>
            <a:endParaRPr lang="sv-SE"/>
          </a:p>
        </p:txBody>
      </p:sp>
    </p:spTree>
    <p:extLst>
      <p:ext uri="{BB962C8B-B14F-4D97-AF65-F5344CB8AC3E}">
        <p14:creationId xmlns:p14="http://schemas.microsoft.com/office/powerpoint/2010/main" val="3190158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planen är att information om Meningsfull heldygnsvård ska löpa på under APT är det lämpligt att nämna när nästa tillfälle är.</a:t>
            </a:r>
          </a:p>
        </p:txBody>
      </p:sp>
      <p:sp>
        <p:nvSpPr>
          <p:cNvPr id="4" name="Platshållare för bildnummer 3"/>
          <p:cNvSpPr>
            <a:spLocks noGrp="1"/>
          </p:cNvSpPr>
          <p:nvPr>
            <p:ph type="sldNum" sz="quarter" idx="5"/>
          </p:nvPr>
        </p:nvSpPr>
        <p:spPr/>
        <p:txBody>
          <a:bodyPr/>
          <a:lstStyle/>
          <a:p>
            <a:fld id="{E063B96C-DC3D-43D8-9947-F2DDAF2A5485}" type="slidenum">
              <a:rPr lang="sv-SE" smtClean="0"/>
              <a:t>14</a:t>
            </a:fld>
            <a:endParaRPr lang="sv-SE"/>
          </a:p>
        </p:txBody>
      </p:sp>
    </p:spTree>
    <p:extLst>
      <p:ext uri="{BB962C8B-B14F-4D97-AF65-F5344CB8AC3E}">
        <p14:creationId xmlns:p14="http://schemas.microsoft.com/office/powerpoint/2010/main" val="442338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63B96C-DC3D-43D8-9947-F2DDAF2A548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521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063B96C-DC3D-43D8-9947-F2DDAF2A5485}" type="slidenum">
              <a:rPr lang="sv-SE" smtClean="0"/>
              <a:t>2</a:t>
            </a:fld>
            <a:endParaRPr lang="sv-SE"/>
          </a:p>
        </p:txBody>
      </p:sp>
    </p:spTree>
    <p:extLst>
      <p:ext uri="{BB962C8B-B14F-4D97-AF65-F5344CB8AC3E}">
        <p14:creationId xmlns:p14="http://schemas.microsoft.com/office/powerpoint/2010/main" val="35221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Läs upp detta:</a:t>
            </a: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a:latin typeface="Calibri" panose="020F0502020204030204" pitchFamily="34" charset="0"/>
                <a:ea typeface="Calibri" panose="020F0502020204030204" pitchFamily="34" charset="0"/>
                <a:cs typeface="Times New Roman" panose="02020603050405020304" pitchFamily="18" charset="0"/>
              </a:rPr>
              <a:t>Det är inom ramen för överenskommelsen Psykisk hälsa och suicidprevention mellan SKR och staten som materialet Meningsfull heldygnsvård tagits fram.</a:t>
            </a:r>
          </a:p>
          <a:p>
            <a:pPr>
              <a:lnSpc>
                <a:spcPct val="107000"/>
              </a:lnSpc>
              <a:spcAft>
                <a:spcPts val="800"/>
              </a:spcAft>
            </a:pPr>
            <a:r>
              <a:rPr lang="sv-SE" sz="1800"/>
              <a:t>Det </a:t>
            </a:r>
            <a:r>
              <a:rPr lang="sv-SE" sz="1800" dirty="0"/>
              <a:t>är en fortsättning på satsningen ”Bättre vård mindre tvång” som pågick 2010 – 2012.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Flera utredningar har lyft behov av utveckling av heldygnsvårdens innehåll,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bla</a:t>
            </a:r>
            <a:r>
              <a:rPr lang="sv-SE" sz="1800" dirty="0">
                <a:effectLst/>
                <a:latin typeface="Calibri" panose="020F0502020204030204" pitchFamily="34" charset="0"/>
                <a:ea typeface="Calibri" panose="020F0502020204030204" pitchFamily="34" charset="0"/>
                <a:cs typeface="Times New Roman" panose="02020603050405020304" pitchFamily="18" charset="0"/>
              </a:rPr>
              <a:t> För barnens bästa, God tvångsvård, Samsjuklighetsutredningen.</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0" dirty="0">
                <a:effectLst/>
                <a:latin typeface="Calibri" panose="020F0502020204030204" pitchFamily="34" charset="0"/>
                <a:ea typeface="Calibri" panose="020F0502020204030204" pitchFamily="34" charset="0"/>
                <a:cs typeface="Times New Roman" panose="02020603050405020304" pitchFamily="18" charset="0"/>
              </a:rPr>
              <a:t>Meningsfull heldygnsvård syftar till att </a:t>
            </a:r>
            <a:r>
              <a:rPr lang="sv-SE" sz="1800" dirty="0">
                <a:effectLst/>
                <a:latin typeface="Calibri" panose="020F0502020204030204" pitchFamily="34" charset="0"/>
                <a:ea typeface="Calibri" panose="020F0502020204030204" pitchFamily="34" charset="0"/>
                <a:cs typeface="Times New Roman" panose="02020603050405020304" pitchFamily="18" charset="0"/>
              </a:rPr>
              <a:t>patienterna ska kunna uppleva vården trygg och meningsfull och att vården som erbjuds bedrivs med minsta möjliga behov av tvångsåtgärder. </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Uppdelat på 13 grundkomponenter beskrivs arbetssätt och metoder som tillsammans lägger grunden för ett gott innehåll i psykiatrisk heldygnsvård.</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Idag fokuserar vi på Samtal och medmänskligt stöd.</a:t>
            </a:r>
          </a:p>
          <a:p>
            <a:pPr>
              <a:lnSpc>
                <a:spcPct val="107000"/>
              </a:lnSpc>
              <a:spcAft>
                <a:spcPts val="800"/>
              </a:spcAft>
            </a:pPr>
            <a:endParaRPr lang="sv-SE" dirty="0"/>
          </a:p>
        </p:txBody>
      </p:sp>
      <p:sp>
        <p:nvSpPr>
          <p:cNvPr id="4" name="Platshållare för bildnummer 3"/>
          <p:cNvSpPr>
            <a:spLocks noGrp="1"/>
          </p:cNvSpPr>
          <p:nvPr>
            <p:ph type="sldNum" sz="quarter" idx="5"/>
          </p:nvPr>
        </p:nvSpPr>
        <p:spPr/>
        <p:txBody>
          <a:bodyPr/>
          <a:lstStyle/>
          <a:p>
            <a:fld id="{E063B96C-DC3D-43D8-9947-F2DDAF2A5485}" type="slidenum">
              <a:rPr lang="sv-SE" smtClean="0"/>
              <a:t>3</a:t>
            </a:fld>
            <a:endParaRPr lang="sv-SE"/>
          </a:p>
        </p:txBody>
      </p:sp>
    </p:spTree>
    <p:extLst>
      <p:ext uri="{BB962C8B-B14F-4D97-AF65-F5344CB8AC3E}">
        <p14:creationId xmlns:p14="http://schemas.microsoft.com/office/powerpoint/2010/main" val="978373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b5100379b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b5100379b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SE" b="1" dirty="0"/>
              <a:t>Till dig som presenterar: </a:t>
            </a:r>
          </a:p>
          <a:p>
            <a:pPr marL="0" lvl="0" indent="0" algn="l" rtl="0">
              <a:spcBef>
                <a:spcPts val="0"/>
              </a:spcBef>
              <a:spcAft>
                <a:spcPts val="0"/>
              </a:spcAft>
              <a:buNone/>
            </a:pPr>
            <a:r>
              <a:rPr lang="sv-SE" dirty="0"/>
              <a:t>Gå igenom dagens agenda. </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a:t>Idag är temat Samtal och medmänskligt stöd</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a:t>Beskriv </a:t>
            </a:r>
            <a:r>
              <a:rPr lang="sv-SE" b="1" dirty="0"/>
              <a:t>hur</a:t>
            </a:r>
            <a:r>
              <a:rPr lang="sv-SE" dirty="0"/>
              <a:t> ni kommer arbeta med temat idag</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063B96C-DC3D-43D8-9947-F2DDAF2A5485}" type="slidenum">
              <a:rPr lang="sv-SE" smtClean="0"/>
              <a:t>5</a:t>
            </a:fld>
            <a:endParaRPr lang="sv-SE"/>
          </a:p>
        </p:txBody>
      </p:sp>
    </p:spTree>
    <p:extLst>
      <p:ext uri="{BB962C8B-B14F-4D97-AF65-F5344CB8AC3E}">
        <p14:creationId xmlns:p14="http://schemas.microsoft.com/office/powerpoint/2010/main" val="2867190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063B96C-DC3D-43D8-9947-F2DDAF2A5485}" type="slidenum">
              <a:rPr lang="sv-SE" smtClean="0"/>
              <a:t>8</a:t>
            </a:fld>
            <a:endParaRPr lang="sv-SE"/>
          </a:p>
        </p:txBody>
      </p:sp>
    </p:spTree>
    <p:extLst>
      <p:ext uri="{BB962C8B-B14F-4D97-AF65-F5344CB8AC3E}">
        <p14:creationId xmlns:p14="http://schemas.microsoft.com/office/powerpoint/2010/main" val="972162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063B96C-DC3D-43D8-9947-F2DDAF2A5485}" type="slidenum">
              <a:rPr lang="sv-SE" smtClean="0"/>
              <a:t>9</a:t>
            </a:fld>
            <a:endParaRPr lang="sv-SE"/>
          </a:p>
        </p:txBody>
      </p:sp>
    </p:spTree>
    <p:extLst>
      <p:ext uri="{BB962C8B-B14F-4D97-AF65-F5344CB8AC3E}">
        <p14:creationId xmlns:p14="http://schemas.microsoft.com/office/powerpoint/2010/main" val="3041410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063B96C-DC3D-43D8-9947-F2DDAF2A5485}" type="slidenum">
              <a:rPr lang="sv-SE" smtClean="0"/>
              <a:t>11</a:t>
            </a:fld>
            <a:endParaRPr lang="sv-SE"/>
          </a:p>
        </p:txBody>
      </p:sp>
    </p:spTree>
    <p:extLst>
      <p:ext uri="{BB962C8B-B14F-4D97-AF65-F5344CB8AC3E}">
        <p14:creationId xmlns:p14="http://schemas.microsoft.com/office/powerpoint/2010/main" val="3327337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33237">
              <a:defRPr/>
            </a:pPr>
            <a:r>
              <a:rPr lang="sv-SE" sz="1200" b="1" dirty="0"/>
              <a:t>Till dig som presenterar:</a:t>
            </a:r>
          </a:p>
          <a:p>
            <a:pPr defTabSz="933237">
              <a:defRPr/>
            </a:pPr>
            <a:r>
              <a:rPr lang="sv-SE" sz="1200" dirty="0"/>
              <a:t>Om det är rätt arbetssätt för gruppen att ha en öppen dialog så är det ett bra sätt att involvera alla i arbetet.</a:t>
            </a:r>
          </a:p>
          <a:p>
            <a:pPr defTabSz="933237">
              <a:defRPr/>
            </a:pPr>
            <a:endParaRPr lang="sv-SE" sz="1200" dirty="0"/>
          </a:p>
          <a:p>
            <a:pPr defTabSz="933237">
              <a:defRPr/>
            </a:pPr>
            <a:r>
              <a:rPr lang="sv-SE" sz="1200" dirty="0"/>
              <a:t>Anpassa frågorna i pratbubblorna utifrån hur du vill ställa frågorna</a:t>
            </a:r>
          </a:p>
          <a:p>
            <a:pPr defTabSz="933237">
              <a:defRPr/>
            </a:pPr>
            <a:endParaRPr lang="sv-SE" sz="1200" dirty="0"/>
          </a:p>
          <a:p>
            <a:pPr marL="0" marR="0" lvl="0" indent="0" algn="l" defTabSz="933237" rtl="0" eaLnBrk="1" fontAlgn="auto" latinLnBrk="0" hangingPunct="1">
              <a:lnSpc>
                <a:spcPct val="100000"/>
              </a:lnSpc>
              <a:spcBef>
                <a:spcPts val="0"/>
              </a:spcBef>
              <a:spcAft>
                <a:spcPts val="0"/>
              </a:spcAft>
              <a:buClrTx/>
              <a:buSzTx/>
              <a:buFontTx/>
              <a:buNone/>
              <a:tabLst/>
              <a:defRPr/>
            </a:pPr>
            <a:r>
              <a:rPr lang="sv-SE"/>
              <a:t>Använd förberedda blädderblock eller liknande för att få med synpunkter för fortsatt arbete.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2F1FFDBC-0CA2-4369-86E6-5636DCC2614B}" type="slidenum">
              <a:rPr lang="sv-SE" smtClean="0"/>
              <a:t>12</a:t>
            </a:fld>
            <a:endParaRPr lang="sv-SE"/>
          </a:p>
        </p:txBody>
      </p:sp>
    </p:spTree>
    <p:extLst>
      <p:ext uri="{BB962C8B-B14F-4D97-AF65-F5344CB8AC3E}">
        <p14:creationId xmlns:p14="http://schemas.microsoft.com/office/powerpoint/2010/main" val="3882160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44763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79877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4291682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47043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28974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8934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384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599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2023-10-09</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050478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ADA1F9B-CCF0-4D82-A120-69E88C49897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2023-10-09</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089945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462BC7F-2338-4B3A-95AD-A880358D70D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2023-10-09</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894996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97776BC-9198-4B58-90BB-4964DF0EC14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2023-10-09</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711906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E92A6A6-8B0A-4DE1-8142-4259EB45C9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2023-10-09</a:t>
            </a:fld>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682952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513744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149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968795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95935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4636993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24225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05516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309018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791309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05126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6600109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415071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6316559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194396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492495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8406198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190598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120569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06451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960544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7501976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9926694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518607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3266559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p>
        </p:txBody>
      </p:sp>
      <p:sp>
        <p:nvSpPr>
          <p:cNvPr id="5" name="Platshållare för sidfot 4"/>
          <p:cNvSpPr>
            <a:spLocks noGrp="1"/>
          </p:cNvSpPr>
          <p:nvPr>
            <p:ph type="ftr" sz="quarter" idx="11"/>
          </p:nvPr>
        </p:nvSpPr>
        <p:spPr/>
        <p:txBody>
          <a:bodyPr/>
          <a:lstStyle/>
          <a:p>
            <a:r>
              <a:rPr lang="sv-SE"/>
              <a:t>Avdelningen för vård och omsorg</a:t>
            </a:r>
          </a:p>
        </p:txBody>
      </p:sp>
      <p:sp>
        <p:nvSpPr>
          <p:cNvPr id="4" name="Platshållare för datum 3"/>
          <p:cNvSpPr>
            <a:spLocks noGrp="1"/>
          </p:cNvSpPr>
          <p:nvPr>
            <p:ph type="dt" sz="half" idx="10"/>
          </p:nvPr>
        </p:nvSpPr>
        <p:spPr/>
        <p:txBody>
          <a:bodyPr/>
          <a:lstStyle/>
          <a:p>
            <a:r>
              <a:rPr lang="sv-SE"/>
              <a:t>2022-10-06</a:t>
            </a:r>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7125402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p>
        </p:txBody>
      </p:sp>
      <p:sp>
        <p:nvSpPr>
          <p:cNvPr id="5" name="Platshållare för sidfot 4"/>
          <p:cNvSpPr>
            <a:spLocks noGrp="1"/>
          </p:cNvSpPr>
          <p:nvPr>
            <p:ph type="ftr" sz="quarter" idx="11"/>
          </p:nvPr>
        </p:nvSpPr>
        <p:spPr/>
        <p:txBody>
          <a:bodyPr/>
          <a:lstStyle/>
          <a:p>
            <a:r>
              <a:rPr lang="sv-SE"/>
              <a:t>Avdelningen för vård och omsorg</a:t>
            </a:r>
          </a:p>
        </p:txBody>
      </p:sp>
      <p:sp>
        <p:nvSpPr>
          <p:cNvPr id="4" name="Platshållare för datum 3"/>
          <p:cNvSpPr>
            <a:spLocks noGrp="1"/>
          </p:cNvSpPr>
          <p:nvPr>
            <p:ph type="dt" sz="half" idx="10"/>
          </p:nvPr>
        </p:nvSpPr>
        <p:spPr/>
        <p:txBody>
          <a:bodyPr/>
          <a:lstStyle/>
          <a:p>
            <a:r>
              <a:rPr lang="sv-SE"/>
              <a:t>2022-10-06</a:t>
            </a:r>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9183144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mall för rubrikformat</a:t>
            </a:r>
          </a:p>
        </p:txBody>
      </p:sp>
      <p:sp>
        <p:nvSpPr>
          <p:cNvPr id="5" name="Platshållare för sidfot 4"/>
          <p:cNvSpPr>
            <a:spLocks noGrp="1"/>
          </p:cNvSpPr>
          <p:nvPr>
            <p:ph type="ftr" sz="quarter" idx="11"/>
          </p:nvPr>
        </p:nvSpPr>
        <p:spPr/>
        <p:txBody>
          <a:bodyPr/>
          <a:lstStyle>
            <a:lvl1pPr>
              <a:defRPr>
                <a:solidFill>
                  <a:schemeClr val="tx1"/>
                </a:solidFill>
              </a:defRPr>
            </a:lvl1pPr>
          </a:lstStyle>
          <a:p>
            <a:r>
              <a:rPr lang="sv-SE"/>
              <a:t>Avdelningen för vård och omsorg</a:t>
            </a:r>
          </a:p>
        </p:txBody>
      </p:sp>
      <p:sp>
        <p:nvSpPr>
          <p:cNvPr id="4" name="Platshållare för datum 3"/>
          <p:cNvSpPr>
            <a:spLocks noGrp="1"/>
          </p:cNvSpPr>
          <p:nvPr>
            <p:ph type="dt" sz="half" idx="10"/>
          </p:nvPr>
        </p:nvSpPr>
        <p:spPr/>
        <p:txBody>
          <a:bodyPr/>
          <a:lstStyle>
            <a:lvl1pPr>
              <a:defRPr>
                <a:solidFill>
                  <a:schemeClr val="tx1"/>
                </a:solidFill>
              </a:defRPr>
            </a:lvl1pPr>
          </a:lstStyle>
          <a:p>
            <a:r>
              <a:rPr lang="sv-SE"/>
              <a:t>2022-10-06</a:t>
            </a: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2710410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mall för rubrikformat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4998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p>
        </p:txBody>
      </p:sp>
      <p:sp>
        <p:nvSpPr>
          <p:cNvPr id="6" name="Platshållare för sidfot 5"/>
          <p:cNvSpPr>
            <a:spLocks noGrp="1"/>
          </p:cNvSpPr>
          <p:nvPr>
            <p:ph type="ftr" sz="quarter" idx="11"/>
          </p:nvPr>
        </p:nvSpPr>
        <p:spPr/>
        <p:txBody>
          <a:bodyPr/>
          <a:lstStyle/>
          <a:p>
            <a:r>
              <a:rPr lang="sv-SE"/>
              <a:t>Avdelningen för vård och omsorg</a:t>
            </a:r>
          </a:p>
        </p:txBody>
      </p:sp>
      <p:sp>
        <p:nvSpPr>
          <p:cNvPr id="5" name="Platshållare för datum 4"/>
          <p:cNvSpPr>
            <a:spLocks noGrp="1"/>
          </p:cNvSpPr>
          <p:nvPr>
            <p:ph type="dt" sz="half" idx="10"/>
          </p:nvPr>
        </p:nvSpPr>
        <p:spPr/>
        <p:txBody>
          <a:bodyPr/>
          <a:lstStyle/>
          <a:p>
            <a:r>
              <a:rPr lang="sv-SE"/>
              <a:t>2022-10-06</a:t>
            </a:r>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5717838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5325226"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a:xfrm>
            <a:off x="664234" y="874602"/>
            <a:ext cx="5326992" cy="1228518"/>
          </a:xfrm>
        </p:spPr>
        <p:txBody>
          <a:bodyPr/>
          <a:lstStyle/>
          <a:p>
            <a:r>
              <a:rPr lang="sv-SE"/>
              <a:t>Klicka här för att ändra mall för rubrikformat</a:t>
            </a:r>
          </a:p>
        </p:txBody>
      </p:sp>
      <p:sp>
        <p:nvSpPr>
          <p:cNvPr id="6" name="Platshållare för sidfot 5"/>
          <p:cNvSpPr>
            <a:spLocks noGrp="1"/>
          </p:cNvSpPr>
          <p:nvPr>
            <p:ph type="ftr" sz="quarter" idx="11"/>
          </p:nvPr>
        </p:nvSpPr>
        <p:spPr/>
        <p:txBody>
          <a:bodyPr/>
          <a:lstStyle/>
          <a:p>
            <a:r>
              <a:rPr lang="sv-SE"/>
              <a:t>Avdelningen för vård och omsorg</a:t>
            </a:r>
          </a:p>
        </p:txBody>
      </p:sp>
      <p:sp>
        <p:nvSpPr>
          <p:cNvPr id="5" name="Platshållare för datum 4"/>
          <p:cNvSpPr>
            <a:spLocks noGrp="1"/>
          </p:cNvSpPr>
          <p:nvPr>
            <p:ph type="dt" sz="half" idx="10"/>
          </p:nvPr>
        </p:nvSpPr>
        <p:spPr/>
        <p:txBody>
          <a:bodyPr/>
          <a:lstStyle/>
          <a:p>
            <a:r>
              <a:rPr lang="sv-SE"/>
              <a:t>2022-10-06</a:t>
            </a:r>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5850051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mall för rubrikformat</a:t>
            </a:r>
          </a:p>
        </p:txBody>
      </p:sp>
      <p:sp>
        <p:nvSpPr>
          <p:cNvPr id="8" name="Platshållare för sidfot 7"/>
          <p:cNvSpPr>
            <a:spLocks noGrp="1"/>
          </p:cNvSpPr>
          <p:nvPr>
            <p:ph type="ftr" sz="quarter" idx="11"/>
          </p:nvPr>
        </p:nvSpPr>
        <p:spPr/>
        <p:txBody>
          <a:bodyPr/>
          <a:lstStyle/>
          <a:p>
            <a:r>
              <a:rPr lang="sv-SE"/>
              <a:t>Avdelningen för vård och omsorg</a:t>
            </a:r>
          </a:p>
        </p:txBody>
      </p:sp>
      <p:sp>
        <p:nvSpPr>
          <p:cNvPr id="7" name="Platshållare för datum 6"/>
          <p:cNvSpPr>
            <a:spLocks noGrp="1"/>
          </p:cNvSpPr>
          <p:nvPr>
            <p:ph type="dt" sz="half" idx="10"/>
          </p:nvPr>
        </p:nvSpPr>
        <p:spPr/>
        <p:txBody>
          <a:bodyPr/>
          <a:lstStyle/>
          <a:p>
            <a:r>
              <a:rPr lang="sv-SE"/>
              <a:t>2022-10-06</a:t>
            </a:r>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1891173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4" name="Platshållare för sidfot 3"/>
          <p:cNvSpPr>
            <a:spLocks noGrp="1"/>
          </p:cNvSpPr>
          <p:nvPr>
            <p:ph type="ftr" sz="quarter" idx="11"/>
          </p:nvPr>
        </p:nvSpPr>
        <p:spPr/>
        <p:txBody>
          <a:bodyPr/>
          <a:lstStyle/>
          <a:p>
            <a:r>
              <a:rPr lang="sv-SE"/>
              <a:t>Avdelningen för vård och omsorg</a:t>
            </a:r>
          </a:p>
        </p:txBody>
      </p:sp>
      <p:sp>
        <p:nvSpPr>
          <p:cNvPr id="3" name="Platshållare för datum 2"/>
          <p:cNvSpPr>
            <a:spLocks noGrp="1"/>
          </p:cNvSpPr>
          <p:nvPr>
            <p:ph type="dt" sz="half" idx="10"/>
          </p:nvPr>
        </p:nvSpPr>
        <p:spPr/>
        <p:txBody>
          <a:bodyPr/>
          <a:lstStyle/>
          <a:p>
            <a:r>
              <a:rPr lang="sv-SE"/>
              <a:t>2022-10-06</a:t>
            </a:r>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0630433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a:t>Avdelningen för vård och omsorg</a:t>
            </a:r>
          </a:p>
        </p:txBody>
      </p:sp>
      <p:sp>
        <p:nvSpPr>
          <p:cNvPr id="2" name="Platshållare för datum 1"/>
          <p:cNvSpPr>
            <a:spLocks noGrp="1"/>
          </p:cNvSpPr>
          <p:nvPr>
            <p:ph type="dt" sz="half" idx="10"/>
          </p:nvPr>
        </p:nvSpPr>
        <p:spPr/>
        <p:txBody>
          <a:bodyPr/>
          <a:lstStyle/>
          <a:p>
            <a:r>
              <a:rPr lang="sv-SE"/>
              <a:t>2022-10-06</a:t>
            </a:r>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2539306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r>
              <a:rPr lang="sv-SE"/>
              <a:t>2022-10-06</a:t>
            </a:r>
          </a:p>
        </p:txBody>
      </p:sp>
      <p:sp>
        <p:nvSpPr>
          <p:cNvPr id="5" name="Platshållare för sidfot 4"/>
          <p:cNvSpPr>
            <a:spLocks noGrp="1"/>
          </p:cNvSpPr>
          <p:nvPr>
            <p:ph type="ftr" sz="quarter" idx="11"/>
          </p:nvPr>
        </p:nvSpPr>
        <p:spPr/>
        <p:txBody>
          <a:bodyPr/>
          <a:lstStyle/>
          <a:p>
            <a:r>
              <a:rPr lang="sv-SE"/>
              <a:t>Avdelningen för vård och omsorg</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1"/>
            </a:lvl1pPr>
            <a:lvl2pPr>
              <a:defRPr sz="2000"/>
            </a:lvl2pPr>
            <a:lvl3pPr>
              <a:defRPr sz="1600"/>
            </a:lvl3pPr>
            <a:lvl4pPr>
              <a:defRPr sz="14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7258512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r>
              <a:rPr lang="sv-SE"/>
              <a:t>2022-10-06</a:t>
            </a:r>
          </a:p>
        </p:txBody>
      </p:sp>
      <p:sp>
        <p:nvSpPr>
          <p:cNvPr id="5" name="Platshållare för sidfot 4"/>
          <p:cNvSpPr>
            <a:spLocks noGrp="1"/>
          </p:cNvSpPr>
          <p:nvPr>
            <p:ph type="ftr" sz="quarter" idx="11"/>
          </p:nvPr>
        </p:nvSpPr>
        <p:spPr/>
        <p:txBody>
          <a:bodyPr/>
          <a:lstStyle/>
          <a:p>
            <a:r>
              <a:rPr lang="sv-SE"/>
              <a:t>Avdelningen för vård och omsorg</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9" name="Platshållare för text 8"/>
          <p:cNvSpPr>
            <a:spLocks noGrp="1"/>
          </p:cNvSpPr>
          <p:nvPr>
            <p:ph type="body" sz="quarter" idx="13"/>
          </p:nvPr>
        </p:nvSpPr>
        <p:spPr>
          <a:xfrm>
            <a:off x="1068917" y="2059200"/>
            <a:ext cx="9279467" cy="3708400"/>
          </a:xfrm>
        </p:spPr>
        <p:txBody>
          <a:bodyPr/>
          <a:lstStyle>
            <a:lvl1pPr marL="0" indent="0">
              <a:spcBef>
                <a:spcPts val="800"/>
              </a:spcBef>
              <a:spcAft>
                <a:spcPts val="0"/>
              </a:spcAft>
              <a:buFontTx/>
              <a:buNone/>
              <a:defRPr sz="2600"/>
            </a:lvl1pPr>
            <a:lvl2pPr marL="0" indent="0">
              <a:buFontTx/>
              <a:buNone/>
              <a:defRPr sz="2000"/>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Redigera format för bakgrundstext</a:t>
            </a:r>
          </a:p>
          <a:p>
            <a:pPr lvl="1"/>
            <a:r>
              <a:rPr lang="sv-SE"/>
              <a:t>Nivå två</a:t>
            </a:r>
          </a:p>
        </p:txBody>
      </p:sp>
    </p:spTree>
    <p:extLst>
      <p:ext uri="{BB962C8B-B14F-4D97-AF65-F5344CB8AC3E}">
        <p14:creationId xmlns:p14="http://schemas.microsoft.com/office/powerpoint/2010/main" val="38090619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hasCustomPrompt="1"/>
          </p:nvPr>
        </p:nvSpPr>
        <p:spPr>
          <a:xfrm>
            <a:off x="988742" y="616841"/>
            <a:ext cx="9144000" cy="609793"/>
          </a:xfrm>
        </p:spPr>
        <p:txBody>
          <a:bodyPr anchor="b">
            <a:normAutofit/>
          </a:bodyPr>
          <a:lstStyle>
            <a:lvl1pPr algn="l">
              <a:defRPr sz="3600"/>
            </a:lvl1pPr>
          </a:lstStyle>
          <a:p>
            <a:r>
              <a:rPr lang="sv-SE" err="1"/>
              <a:t>Click</a:t>
            </a:r>
            <a:r>
              <a:rPr lang="sv-SE"/>
              <a:t> to </a:t>
            </a:r>
            <a:r>
              <a:rPr lang="sv-SE" err="1"/>
              <a:t>add</a:t>
            </a:r>
            <a:r>
              <a:rPr lang="sv-SE"/>
              <a:t> </a:t>
            </a:r>
            <a:r>
              <a:rPr lang="sv-SE" err="1"/>
              <a:t>title</a:t>
            </a:r>
            <a:endParaRPr lang="sv-SE"/>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
        <p:nvSpPr>
          <p:cNvPr id="6" name="Rectangle 5">
            <a:extLst>
              <a:ext uri="{FF2B5EF4-FFF2-40B4-BE49-F238E27FC236}">
                <a16:creationId xmlns:a16="http://schemas.microsoft.com/office/drawing/2014/main" id="{8BF2EBA4-1017-D841-9FAE-142E6DD57ADC}"/>
              </a:ext>
            </a:extLst>
          </p:cNvPr>
          <p:cNvSpPr/>
          <p:nvPr userDrawn="1"/>
        </p:nvSpPr>
        <p:spPr>
          <a:xfrm>
            <a:off x="3048000" y="6629885"/>
            <a:ext cx="6096000" cy="246221"/>
          </a:xfrm>
          <a:prstGeom prst="rect">
            <a:avLst/>
          </a:prstGeom>
        </p:spPr>
        <p:txBody>
          <a:bodyPr>
            <a:spAutoFit/>
          </a:bodyPr>
          <a:lstStyle/>
          <a:p>
            <a:pPr algn="ctr"/>
            <a:r>
              <a:rPr lang="en-US" sz="1000" b="0" i="0" u="none" strike="noStrike" spc="300">
                <a:solidFill>
                  <a:schemeClr val="accent1">
                    <a:lumMod val="60000"/>
                    <a:lumOff val="40000"/>
                  </a:schemeClr>
                </a:solidFill>
                <a:effectLst/>
                <a:latin typeface="Calibri" panose="020F0502020204030204" pitchFamily="34" charset="0"/>
              </a:rPr>
              <a:t>NATIONELLT SYSTEM FÖR KUNSKAPSSTYRNING</a:t>
            </a:r>
          </a:p>
        </p:txBody>
      </p:sp>
    </p:spTree>
    <p:extLst>
      <p:ext uri="{BB962C8B-B14F-4D97-AF65-F5344CB8AC3E}">
        <p14:creationId xmlns:p14="http://schemas.microsoft.com/office/powerpoint/2010/main" val="38502822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Rubrikbild Vit">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1AAEDD4-F26E-4CF3-B054-5A094C52B91E}"/>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3315" name="Rectangle 3"/>
          <p:cNvSpPr>
            <a:spLocks noGrp="1" noChangeArrowheads="1"/>
          </p:cNvSpPr>
          <p:nvPr>
            <p:ph type="ctrTitle"/>
          </p:nvPr>
        </p:nvSpPr>
        <p:spPr>
          <a:xfrm>
            <a:off x="914400" y="2130426"/>
            <a:ext cx="10363200" cy="1470025"/>
          </a:xfrm>
        </p:spPr>
        <p:txBody>
          <a:bodyPr/>
          <a:lstStyle>
            <a:lvl1pPr algn="ctr">
              <a:defRPr/>
            </a:lvl1pPr>
          </a:lstStyle>
          <a:p>
            <a:pPr lvl="0"/>
            <a:r>
              <a:rPr lang="sv-SE" noProof="0"/>
              <a:t>Klicka här för att ändra mall för rubrikformat</a:t>
            </a:r>
            <a:endParaRPr lang="sv-SE" noProof="0" dirty="0"/>
          </a:p>
        </p:txBody>
      </p:sp>
      <p:sp>
        <p:nvSpPr>
          <p:cNvPr id="13316" name="Rectangle 4"/>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sv-SE" noProof="0"/>
              <a:t>Klicka här för att ändra mall för underrubrikformat</a:t>
            </a:r>
            <a:endParaRPr lang="sv-SE" noProof="0" dirty="0"/>
          </a:p>
        </p:txBody>
      </p:sp>
      <p:sp>
        <p:nvSpPr>
          <p:cNvPr id="13321" name="Rectangle 9"/>
          <p:cNvSpPr>
            <a:spLocks noGrp="1" noChangeArrowheads="1"/>
          </p:cNvSpPr>
          <p:nvPr>
            <p:ph type="dt" sz="half" idx="2"/>
          </p:nvPr>
        </p:nvSpPr>
        <p:spPr/>
        <p:txBody>
          <a:bodyPr/>
          <a:lstStyle>
            <a:lvl1pPr>
              <a:defRPr/>
            </a:lvl1pPr>
          </a:lstStyle>
          <a:p>
            <a:fld id="{89D52377-526E-4DF9-B4F3-66572E0BF431}" type="datetime1">
              <a:rPr lang="sv-SE" smtClean="0"/>
              <a:t>2023-10-09</a:t>
            </a:fld>
            <a:endParaRPr lang="sv-SE"/>
          </a:p>
        </p:txBody>
      </p:sp>
      <p:sp>
        <p:nvSpPr>
          <p:cNvPr id="13322" name="Rectangle 10"/>
          <p:cNvSpPr>
            <a:spLocks noGrp="1" noChangeArrowheads="1"/>
          </p:cNvSpPr>
          <p:nvPr>
            <p:ph type="ftr" sz="quarter" idx="3"/>
          </p:nvPr>
        </p:nvSpPr>
        <p:spPr/>
        <p:txBody>
          <a:bodyPr/>
          <a:lstStyle>
            <a:lvl1pPr>
              <a:defRPr/>
            </a:lvl1pPr>
          </a:lstStyle>
          <a:p>
            <a:r>
              <a:rPr lang="sv-SE"/>
              <a:t>Organisation/Namn</a:t>
            </a:r>
          </a:p>
        </p:txBody>
      </p:sp>
      <p:sp>
        <p:nvSpPr>
          <p:cNvPr id="13323" name="Rectangle 11"/>
          <p:cNvSpPr>
            <a:spLocks noGrp="1" noChangeArrowheads="1"/>
          </p:cNvSpPr>
          <p:nvPr>
            <p:ph type="sldNum" sz="quarter" idx="4"/>
          </p:nvPr>
        </p:nvSpPr>
        <p:spPr/>
        <p:txBody>
          <a:bodyPr/>
          <a:lstStyle>
            <a:lvl1pPr>
              <a:defRPr/>
            </a:lvl1pPr>
          </a:lstStyle>
          <a:p>
            <a:fld id="{C1A088CD-CCDE-49E5-84E6-67161CD99BDA}" type="slidenum">
              <a:rPr lang="sv-SE"/>
              <a:pPr/>
              <a:t>‹#›</a:t>
            </a:fld>
            <a:endParaRPr lang="sv-SE"/>
          </a:p>
        </p:txBody>
      </p:sp>
      <p:grpSp>
        <p:nvGrpSpPr>
          <p:cNvPr id="14" name="Grupp 13">
            <a:extLst>
              <a:ext uri="{FF2B5EF4-FFF2-40B4-BE49-F238E27FC236}">
                <a16:creationId xmlns:a16="http://schemas.microsoft.com/office/drawing/2014/main" id="{20A207A8-0708-468F-BF80-AD994789F8F2}"/>
              </a:ext>
            </a:extLst>
          </p:cNvPr>
          <p:cNvGrpSpPr/>
          <p:nvPr userDrawn="1"/>
        </p:nvGrpSpPr>
        <p:grpSpPr>
          <a:xfrm>
            <a:off x="12047537" y="3175"/>
            <a:ext cx="144463" cy="788988"/>
            <a:chOff x="12047537" y="3175"/>
            <a:chExt cx="144463" cy="788988"/>
          </a:xfrm>
        </p:grpSpPr>
        <p:sp>
          <p:nvSpPr>
            <p:cNvPr id="15" name="Rectangle 30">
              <a:extLst>
                <a:ext uri="{FF2B5EF4-FFF2-40B4-BE49-F238E27FC236}">
                  <a16:creationId xmlns:a16="http://schemas.microsoft.com/office/drawing/2014/main" id="{111A3A82-8E07-4095-B962-5BDEF6B5F7F4}"/>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16" name="Rectangle 31">
              <a:extLst>
                <a:ext uri="{FF2B5EF4-FFF2-40B4-BE49-F238E27FC236}">
                  <a16:creationId xmlns:a16="http://schemas.microsoft.com/office/drawing/2014/main" id="{94455EC7-1624-43B4-AF71-2F2E75FD83EC}"/>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17" name="Rectangle 32">
              <a:extLst>
                <a:ext uri="{FF2B5EF4-FFF2-40B4-BE49-F238E27FC236}">
                  <a16:creationId xmlns:a16="http://schemas.microsoft.com/office/drawing/2014/main" id="{B3368510-A07F-40B2-88D9-EEDA1946AC00}"/>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18" name="Rectangle 33">
              <a:extLst>
                <a:ext uri="{FF2B5EF4-FFF2-40B4-BE49-F238E27FC236}">
                  <a16:creationId xmlns:a16="http://schemas.microsoft.com/office/drawing/2014/main" id="{FCF97724-B74E-4897-A525-4DA03173708F}"/>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pic>
        <p:nvPicPr>
          <p:cNvPr id="19" name="Bild 9">
            <a:extLst>
              <a:ext uri="{FF2B5EF4-FFF2-40B4-BE49-F238E27FC236}">
                <a16:creationId xmlns:a16="http://schemas.microsoft.com/office/drawing/2014/main" id="{3E4ABABA-B778-46F8-93DF-7E9E6BAF7C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858" y="366713"/>
            <a:ext cx="6127317" cy="371504"/>
          </a:xfrm>
          <a:prstGeom prst="rect">
            <a:avLst/>
          </a:prstGeom>
        </p:spPr>
      </p:pic>
    </p:spTree>
    <p:extLst>
      <p:ext uri="{BB962C8B-B14F-4D97-AF65-F5344CB8AC3E}">
        <p14:creationId xmlns:p14="http://schemas.microsoft.com/office/powerpoint/2010/main" val="8184395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Rubrik och innehåll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lvl1pPr>
          </a:lstStyle>
          <a:p>
            <a:fld id="{B994E8D3-EB01-4B97-B7C9-9BC7CD4011D7}" type="datetime1">
              <a:rPr lang="sv-SE" smtClean="0"/>
              <a:t>2023-10-09</a:t>
            </a:fld>
            <a:endParaRPr lang="sv-SE"/>
          </a:p>
        </p:txBody>
      </p:sp>
      <p:sp>
        <p:nvSpPr>
          <p:cNvPr id="5" name="Platshållare för sidfot 4"/>
          <p:cNvSpPr>
            <a:spLocks noGrp="1"/>
          </p:cNvSpPr>
          <p:nvPr>
            <p:ph type="ftr" sz="quarter" idx="11"/>
          </p:nvPr>
        </p:nvSpPr>
        <p:spPr/>
        <p:txBody>
          <a:bodyPr/>
          <a:lstStyle>
            <a:lvl1pPr>
              <a:defRPr/>
            </a:lvl1pPr>
          </a:lstStyle>
          <a:p>
            <a:r>
              <a:rPr lang="sv-SE"/>
              <a:t>Organisation/Namn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a:p>
        </p:txBody>
      </p:sp>
    </p:spTree>
    <p:extLst>
      <p:ext uri="{BB962C8B-B14F-4D97-AF65-F5344CB8AC3E}">
        <p14:creationId xmlns:p14="http://schemas.microsoft.com/office/powerpoint/2010/main" val="909477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mall för rubrikformat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96531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Rubrik och innehåll brö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idx="1" hasCustomPrompt="1"/>
          </p:nvPr>
        </p:nvSpPr>
        <p:spPr/>
        <p:txBody>
          <a:bodyPr/>
          <a:lstStyle>
            <a:lvl1pPr marL="0" indent="0">
              <a:buNone/>
              <a:defRPr/>
            </a:lvl1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fld id="{A062B486-7D5D-4A95-8057-FB14BE0B3E07}" type="datetime1">
              <a:rPr lang="sv-SE" smtClean="0"/>
              <a:t>2023-10-09</a:t>
            </a:fld>
            <a:endParaRPr lang="sv-SE"/>
          </a:p>
        </p:txBody>
      </p:sp>
      <p:sp>
        <p:nvSpPr>
          <p:cNvPr id="5" name="Platshållare för sidfot 4"/>
          <p:cNvSpPr>
            <a:spLocks noGrp="1"/>
          </p:cNvSpPr>
          <p:nvPr>
            <p:ph type="ftr" sz="quarter" idx="11"/>
          </p:nvPr>
        </p:nvSpPr>
        <p:spPr/>
        <p:txBody>
          <a:bodyPr/>
          <a:lstStyle>
            <a:lvl1pPr>
              <a:defRPr/>
            </a:lvl1pPr>
          </a:lstStyle>
          <a:p>
            <a:r>
              <a:rPr lang="sv-SE"/>
              <a:t>Organisation/Namn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a:p>
        </p:txBody>
      </p:sp>
    </p:spTree>
    <p:extLst>
      <p:ext uri="{BB962C8B-B14F-4D97-AF65-F5344CB8AC3E}">
        <p14:creationId xmlns:p14="http://schemas.microsoft.com/office/powerpoint/2010/main" val="4394056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Rubrik och 2 innehållsdelar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958851" y="2159000"/>
            <a:ext cx="4957317" cy="3937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lvl1pPr>
          </a:lstStyle>
          <a:p>
            <a:fld id="{0EC3363F-D19C-476B-A73C-4118F3F924A2}" type="datetime1">
              <a:rPr lang="sv-SE" smtClean="0"/>
              <a:t>2023-10-09</a:t>
            </a:fld>
            <a:endParaRPr lang="sv-SE"/>
          </a:p>
        </p:txBody>
      </p:sp>
      <p:sp>
        <p:nvSpPr>
          <p:cNvPr id="5" name="Platshållare för sidfot 4"/>
          <p:cNvSpPr>
            <a:spLocks noGrp="1"/>
          </p:cNvSpPr>
          <p:nvPr>
            <p:ph type="ftr" sz="quarter" idx="11"/>
          </p:nvPr>
        </p:nvSpPr>
        <p:spPr/>
        <p:txBody>
          <a:bodyPr/>
          <a:lstStyle>
            <a:lvl1pPr>
              <a:defRPr/>
            </a:lvl1pPr>
          </a:lstStyle>
          <a:p>
            <a:r>
              <a:rPr lang="sv-SE"/>
              <a:t>Organisation/Namn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a:p>
        </p:txBody>
      </p:sp>
      <p:sp>
        <p:nvSpPr>
          <p:cNvPr id="7" name="Platshållare för innehåll 2">
            <a:extLst>
              <a:ext uri="{FF2B5EF4-FFF2-40B4-BE49-F238E27FC236}">
                <a16:creationId xmlns:a16="http://schemas.microsoft.com/office/drawing/2014/main" id="{EFC4FDA7-B96F-420F-97B3-6843B108A8E4}"/>
              </a:ext>
            </a:extLst>
          </p:cNvPr>
          <p:cNvSpPr>
            <a:spLocks noGrp="1"/>
          </p:cNvSpPr>
          <p:nvPr>
            <p:ph idx="13"/>
          </p:nvPr>
        </p:nvSpPr>
        <p:spPr>
          <a:xfrm>
            <a:off x="6280659" y="2159000"/>
            <a:ext cx="4957317" cy="3937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638832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lvl1pPr>
              <a:defRPr/>
            </a:lvl1pPr>
          </a:lstStyle>
          <a:p>
            <a:fld id="{FCAFDE9C-59A9-44E0-8037-1A4D4FD91529}" type="datetime1">
              <a:rPr lang="sv-SE" smtClean="0"/>
              <a:t>2023-10-09</a:t>
            </a:fld>
            <a:endParaRPr lang="sv-SE"/>
          </a:p>
        </p:txBody>
      </p:sp>
      <p:sp>
        <p:nvSpPr>
          <p:cNvPr id="4" name="Platshållare för sidfot 3"/>
          <p:cNvSpPr>
            <a:spLocks noGrp="1"/>
          </p:cNvSpPr>
          <p:nvPr>
            <p:ph type="ftr" sz="quarter" idx="11"/>
          </p:nvPr>
        </p:nvSpPr>
        <p:spPr/>
        <p:txBody>
          <a:bodyPr/>
          <a:lstStyle>
            <a:lvl1pPr>
              <a:defRPr/>
            </a:lvl1pPr>
          </a:lstStyle>
          <a:p>
            <a:r>
              <a:rPr lang="sv-SE"/>
              <a:t>Organisation/Namn</a:t>
            </a:r>
          </a:p>
        </p:txBody>
      </p:sp>
      <p:sp>
        <p:nvSpPr>
          <p:cNvPr id="5" name="Platshållare för bildnummer 4"/>
          <p:cNvSpPr>
            <a:spLocks noGrp="1"/>
          </p:cNvSpPr>
          <p:nvPr>
            <p:ph type="sldNum" sz="quarter" idx="12"/>
          </p:nvPr>
        </p:nvSpPr>
        <p:spPr/>
        <p:txBody>
          <a:bodyPr/>
          <a:lstStyle>
            <a:lvl1pPr>
              <a:defRPr/>
            </a:lvl1pPr>
          </a:lstStyle>
          <a:p>
            <a:fld id="{76A35897-AA38-4E5A-9DD3-4A40406CD6F6}" type="slidenum">
              <a:rPr lang="sv-SE"/>
              <a:pPr/>
              <a:t>‹#›</a:t>
            </a:fld>
            <a:endParaRPr lang="sv-SE"/>
          </a:p>
        </p:txBody>
      </p:sp>
    </p:spTree>
    <p:extLst>
      <p:ext uri="{BB962C8B-B14F-4D97-AF65-F5344CB8AC3E}">
        <p14:creationId xmlns:p14="http://schemas.microsoft.com/office/powerpoint/2010/main" val="13010242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fld id="{993DE38C-CF70-45B2-B712-2C7647C5ECF8}" type="datetime1">
              <a:rPr lang="sv-SE" smtClean="0"/>
              <a:t>2023-10-09</a:t>
            </a:fld>
            <a:endParaRPr lang="sv-SE"/>
          </a:p>
        </p:txBody>
      </p:sp>
      <p:sp>
        <p:nvSpPr>
          <p:cNvPr id="3" name="Platshållare för sidfot 2"/>
          <p:cNvSpPr>
            <a:spLocks noGrp="1"/>
          </p:cNvSpPr>
          <p:nvPr>
            <p:ph type="ftr" sz="quarter" idx="11"/>
          </p:nvPr>
        </p:nvSpPr>
        <p:spPr/>
        <p:txBody>
          <a:bodyPr/>
          <a:lstStyle>
            <a:lvl1pPr>
              <a:defRPr/>
            </a:lvl1pPr>
          </a:lstStyle>
          <a:p>
            <a:r>
              <a:rPr lang="sv-SE"/>
              <a:t>Organisation/Namn</a:t>
            </a:r>
          </a:p>
        </p:txBody>
      </p:sp>
      <p:sp>
        <p:nvSpPr>
          <p:cNvPr id="4" name="Platshållare för bildnummer 3"/>
          <p:cNvSpPr>
            <a:spLocks noGrp="1"/>
          </p:cNvSpPr>
          <p:nvPr>
            <p:ph type="sldNum" sz="quarter" idx="12"/>
          </p:nvPr>
        </p:nvSpPr>
        <p:spPr/>
        <p:txBody>
          <a:bodyPr/>
          <a:lstStyle>
            <a:lvl1pPr>
              <a:defRPr/>
            </a:lvl1pPr>
          </a:lstStyle>
          <a:p>
            <a:fld id="{288147F2-D839-401F-8B8C-3CAF295340B5}" type="slidenum">
              <a:rPr lang="sv-SE"/>
              <a:pPr/>
              <a:t>‹#›</a:t>
            </a:fld>
            <a:endParaRPr lang="sv-SE"/>
          </a:p>
        </p:txBody>
      </p:sp>
    </p:spTree>
    <p:extLst>
      <p:ext uri="{BB962C8B-B14F-4D97-AF65-F5344CB8AC3E}">
        <p14:creationId xmlns:p14="http://schemas.microsoft.com/office/powerpoint/2010/main" val="2468202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7897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2023-10-09</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159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8968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2.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20.xml"/><Relationship Id="rId7" Type="http://schemas.openxmlformats.org/officeDocument/2006/relationships/image" Target="../media/image3.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9.png"/><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10.png"/><Relationship Id="rId4" Type="http://schemas.openxmlformats.org/officeDocument/2006/relationships/slideLayout" Target="../slideLayouts/slideLayout3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image" Target="../media/image4.jpg"/><Relationship Id="rId4" Type="http://schemas.openxmlformats.org/officeDocument/2006/relationships/slideLayout" Target="../slideLayouts/slideLayout4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60.xml"/><Relationship Id="rId7" Type="http://schemas.openxmlformats.org/officeDocument/2006/relationships/theme" Target="../theme/theme8.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 uri="{C183D7F6-B498-43B3-948B-1728B52AA6E4}">
                <adec:decorative xmlns:adec="http://schemas.microsoft.com/office/drawing/2017/decorative" val="1"/>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757"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72F52CF-ACCF-4081-B692-24F867555F2D}"/>
              </a:ext>
              <a:ext uri="{C183D7F6-B498-43B3-948B-1728B52AA6E4}">
                <adec:decorative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301606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2023-10-09</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16" r:id="rId1"/>
    <p:sldLayoutId id="2147483684" r:id="rId2"/>
    <p:sldLayoutId id="2147483685" r:id="rId3"/>
    <p:sldLayoutId id="2147483714" r:id="rId4"/>
    <p:sldLayoutId id="2147483715"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89248C0-A8F4-4340-A64C-DEF74DCCB7E9}"/>
              </a:ext>
              <a:ext uri="{C183D7F6-B498-43B3-948B-1728B52AA6E4}">
                <adec:decorative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81931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pic>
        <p:nvPicPr>
          <p:cNvPr id="8" name="Bildobjekt 7">
            <a:extLst>
              <a:ext uri="{FF2B5EF4-FFF2-40B4-BE49-F238E27FC236}">
                <a16:creationId xmlns:a16="http://schemas.microsoft.com/office/drawing/2014/main" id="{6B2614CC-7ACB-4FDF-886D-94F77526C7EF}"/>
              </a:ext>
              <a:ext uri="{C183D7F6-B498-43B3-948B-1728B52AA6E4}">
                <adec:decorative xmlns:adec="http://schemas.microsoft.com/office/drawing/2017/decorative" val="1"/>
              </a:ext>
            </a:extLst>
          </p:cNvPr>
          <p:cNvPicPr>
            <a:picLocks noChangeAspect="1"/>
          </p:cNvPicPr>
          <p:nvPr userDrawn="1"/>
        </p:nvPicPr>
        <p:blipFill>
          <a:blip r:embed="rId10">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2017269344"/>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20EEB1-80E0-4243-AAA6-40D671C3359A}"/>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cxnSp>
        <p:nvCxnSpPr>
          <p:cNvPr id="10" name="Rak koppling 9">
            <a:extLst>
              <a:ext uri="{FF2B5EF4-FFF2-40B4-BE49-F238E27FC236}">
                <a16:creationId xmlns:a16="http://schemas.microsoft.com/office/drawing/2014/main" id="{A7BC3E9A-336E-4FA4-891B-A73729A1A1B4}"/>
              </a:ext>
              <a:ext uri="{C183D7F6-B498-43B3-948B-1728B52AA6E4}">
                <adec:decorative xmlns:adec="http://schemas.microsoft.com/office/drawing/2017/decorative" val="1"/>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2023-10-09</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1134289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 uri="{C183D7F6-B498-43B3-948B-1728B52AA6E4}">
                <adec:decorative xmlns:adec="http://schemas.microsoft.com/office/drawing/2017/decorative" val="1"/>
              </a:ext>
            </a:extLst>
          </p:cNvPr>
          <p:cNvPicPr>
            <a:picLocks noChangeAspect="1"/>
          </p:cNvPicPr>
          <p:nvPr userDrawn="1"/>
        </p:nvPicPr>
        <p:blipFill>
          <a:blip r:embed="rId13"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r>
              <a:rPr lang="sv-SE"/>
              <a:t>Avdelningen för vård och omsorg</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r>
              <a:rPr lang="sv-SE"/>
              <a:t>2022-10-06</a:t>
            </a: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90671317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sldNum="0" hdr="0"/>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6377734-D027-417D-9B38-6A99ADA49896}"/>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026" name="Rectangle 2"/>
          <p:cNvSpPr>
            <a:spLocks noGrp="1" noChangeArrowheads="1"/>
          </p:cNvSpPr>
          <p:nvPr>
            <p:ph type="title"/>
          </p:nvPr>
        </p:nvSpPr>
        <p:spPr bwMode="auto">
          <a:xfrm>
            <a:off x="958851" y="1456594"/>
            <a:ext cx="10267949"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dirty="0"/>
              <a:t>Klicka här för att ändra format</a:t>
            </a:r>
          </a:p>
        </p:txBody>
      </p:sp>
      <p:sp>
        <p:nvSpPr>
          <p:cNvPr id="1027" name="Rectangle 3"/>
          <p:cNvSpPr>
            <a:spLocks noGrp="1" noChangeArrowheads="1"/>
          </p:cNvSpPr>
          <p:nvPr>
            <p:ph type="body" idx="1"/>
          </p:nvPr>
        </p:nvSpPr>
        <p:spPr bwMode="auto">
          <a:xfrm>
            <a:off x="958851" y="2159000"/>
            <a:ext cx="10267949"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28" name="Rectangle 4"/>
          <p:cNvSpPr>
            <a:spLocks noGrp="1" noChangeArrowheads="1"/>
          </p:cNvSpPr>
          <p:nvPr>
            <p:ph type="dt" sz="half" idx="2"/>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fld id="{07247E4C-788B-4A49-9CDC-725142477515}" type="datetime1">
              <a:rPr lang="sv-SE" smtClean="0"/>
              <a:t>2023-10-09</a:t>
            </a:fld>
            <a:endParaRPr lang="sv-SE" dirty="0"/>
          </a:p>
        </p:txBody>
      </p:sp>
      <p:sp>
        <p:nvSpPr>
          <p:cNvPr id="1029" name="Rectangle 5"/>
          <p:cNvSpPr>
            <a:spLocks noGrp="1" noChangeArrowheads="1"/>
          </p:cNvSpPr>
          <p:nvPr>
            <p:ph type="ftr" sz="quarter" idx="3"/>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r>
              <a:rPr lang="sv-SE"/>
              <a:t>Organisation/Namn</a:t>
            </a:r>
            <a:endParaRPr lang="sv-SE" dirty="0"/>
          </a:p>
        </p:txBody>
      </p:sp>
      <p:sp>
        <p:nvSpPr>
          <p:cNvPr id="1030" name="Rectangle 6"/>
          <p:cNvSpPr>
            <a:spLocks noGrp="1" noChangeArrowheads="1"/>
          </p:cNvSpPr>
          <p:nvPr>
            <p:ph type="sldNum" sz="quarter" idx="4"/>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fld id="{65EAC295-B5BC-4B98-BE11-8B11DB9261CC}" type="slidenum">
              <a:rPr lang="sv-SE"/>
              <a:pPr/>
              <a:t>‹#›</a:t>
            </a:fld>
            <a:endParaRPr lang="sv-SE"/>
          </a:p>
        </p:txBody>
      </p:sp>
      <p:grpSp>
        <p:nvGrpSpPr>
          <p:cNvPr id="3" name="Grupp 2">
            <a:extLst>
              <a:ext uri="{FF2B5EF4-FFF2-40B4-BE49-F238E27FC236}">
                <a16:creationId xmlns:a16="http://schemas.microsoft.com/office/drawing/2014/main" id="{C70EBA9E-AE82-42A5-8CD1-200207F90F49}"/>
              </a:ext>
            </a:extLst>
          </p:cNvPr>
          <p:cNvGrpSpPr/>
          <p:nvPr userDrawn="1"/>
        </p:nvGrpSpPr>
        <p:grpSpPr>
          <a:xfrm>
            <a:off x="12047537" y="3175"/>
            <a:ext cx="144463" cy="788988"/>
            <a:chOff x="12047537" y="3175"/>
            <a:chExt cx="144463" cy="788988"/>
          </a:xfrm>
        </p:grpSpPr>
        <p:sp>
          <p:nvSpPr>
            <p:cNvPr id="11" name="Rectangle 30">
              <a:extLst>
                <a:ext uri="{FF2B5EF4-FFF2-40B4-BE49-F238E27FC236}">
                  <a16:creationId xmlns:a16="http://schemas.microsoft.com/office/drawing/2014/main" id="{B9ECAAA0-1422-45F4-9A1E-03CF5A1F5668}"/>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12" name="Rectangle 31">
              <a:extLst>
                <a:ext uri="{FF2B5EF4-FFF2-40B4-BE49-F238E27FC236}">
                  <a16:creationId xmlns:a16="http://schemas.microsoft.com/office/drawing/2014/main" id="{A31D8A10-BC81-4F7F-97EA-5197AEBEE131}"/>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13" name="Rectangle 32">
              <a:extLst>
                <a:ext uri="{FF2B5EF4-FFF2-40B4-BE49-F238E27FC236}">
                  <a16:creationId xmlns:a16="http://schemas.microsoft.com/office/drawing/2014/main" id="{6365EC3A-FE76-4F6D-896A-5E594C635E3F}"/>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14" name="Rectangle 33">
              <a:extLst>
                <a:ext uri="{FF2B5EF4-FFF2-40B4-BE49-F238E27FC236}">
                  <a16:creationId xmlns:a16="http://schemas.microsoft.com/office/drawing/2014/main" id="{30CB5A33-CE48-453A-A29D-59CA54870638}"/>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pic>
        <p:nvPicPr>
          <p:cNvPr id="15" name="Bild 9">
            <a:extLst>
              <a:ext uri="{FF2B5EF4-FFF2-40B4-BE49-F238E27FC236}">
                <a16:creationId xmlns:a16="http://schemas.microsoft.com/office/drawing/2014/main" id="{3E4ABABA-B778-46F8-93DF-7E9E6BAF7C4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85858" y="366713"/>
            <a:ext cx="6127317" cy="371504"/>
          </a:xfrm>
          <a:prstGeom prst="rect">
            <a:avLst/>
          </a:prstGeom>
        </p:spPr>
      </p:pic>
    </p:spTree>
    <p:extLst>
      <p:ext uri="{BB962C8B-B14F-4D97-AF65-F5344CB8AC3E}">
        <p14:creationId xmlns:p14="http://schemas.microsoft.com/office/powerpoint/2010/main" val="413266873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Lst>
  <p:hf hdr="0"/>
  <p:txStyles>
    <p:title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8">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pxhere.com/sv/photo/972230" TargetMode="External"/><Relationship Id="rId2" Type="http://schemas.openxmlformats.org/officeDocument/2006/relationships/image" Target="../media/image16.jpeg"/><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59.xml"/><Relationship Id="rId4" Type="http://schemas.openxmlformats.org/officeDocument/2006/relationships/hyperlink" Target="https://pixabay.com/sv/team-kollegor-m%C3%A4nskliga-grupp-2306528/"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uppdragpsykiskhalsa.se/meningsfull-heldygnsvard/"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mailto:kristina.videla@skr.s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uppdragpsykiskhalsa.se/meningsfull-heldygnsvard/"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psykiatriforskning.se/utveckling/verksamhetsutveckling-psykiatri/samtal-i-heldygnsvard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hyperlink" Target="https://nyheter.ki.se/ett-samtal-om-dagen-starker-relationen-mellan-patient-och-vardgivare-inom-psykiatrisk-slutenvard" TargetMode="External"/><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C4F51CA-0F89-5B43-7E28-2893268AC209}"/>
              </a:ext>
            </a:extLst>
          </p:cNvPr>
          <p:cNvSpPr>
            <a:spLocks noGrp="1"/>
          </p:cNvSpPr>
          <p:nvPr>
            <p:ph idx="1"/>
          </p:nvPr>
        </p:nvSpPr>
        <p:spPr>
          <a:xfrm>
            <a:off x="664232" y="1150916"/>
            <a:ext cx="10463842" cy="5077356"/>
          </a:xfrm>
        </p:spPr>
        <p:txBody>
          <a:bodyPr/>
          <a:lstStyle/>
          <a:p>
            <a:r>
              <a:rPr lang="sv-SE" sz="2400" dirty="0"/>
              <a:t>Medicinskt ledningsansvarig, skyddsombud och  patientsäkerhetsansvarig involveras med fördel i både förberedelser och presentation för hela arbetsgruppen om det aktuella temat/pusselbiten i Meningsfull heldygnsvård.</a:t>
            </a:r>
          </a:p>
          <a:p>
            <a:r>
              <a:rPr lang="sv-SE" sz="2400" dirty="0"/>
              <a:t> </a:t>
            </a:r>
            <a:r>
              <a:rPr lang="sv-SE" dirty="0"/>
              <a:t>Använd verksamhetsutvecklare om det finns tillgång till det i planering, genomförande och implementering. </a:t>
            </a:r>
          </a:p>
          <a:p>
            <a:r>
              <a:rPr lang="sv-SE" sz="2400" dirty="0"/>
              <a:t>Finns en kvalitetsgrupp/ motsvarande på avdelningen? – involvera dem.</a:t>
            </a:r>
          </a:p>
          <a:p>
            <a:r>
              <a:rPr lang="sv-SE" dirty="0"/>
              <a:t>Hur är Meningsfull heldygnsvård förankrad på kliniken? Ingår det i verksamhetsplan, finns det indikatorer för uppföljning? Synliggör det så det hänger ihop med övrig verksamhet. </a:t>
            </a:r>
          </a:p>
          <a:p>
            <a:r>
              <a:rPr lang="sv-SE" dirty="0"/>
              <a:t>Egenerfarna bidrar med unik kunskap, insikt och perspektiv – involvera Peer Support, BISAM, Hjärnkollambassadörer </a:t>
            </a:r>
            <a:r>
              <a:rPr lang="sv-SE" dirty="0" err="1"/>
              <a:t>mfl</a:t>
            </a:r>
            <a:r>
              <a:rPr lang="sv-SE" dirty="0"/>
              <a:t> i arbetet</a:t>
            </a:r>
          </a:p>
          <a:p>
            <a:endParaRPr lang="sv-SE" dirty="0"/>
          </a:p>
        </p:txBody>
      </p:sp>
      <p:sp>
        <p:nvSpPr>
          <p:cNvPr id="3" name="Rubrik 2">
            <a:extLst>
              <a:ext uri="{FF2B5EF4-FFF2-40B4-BE49-F238E27FC236}">
                <a16:creationId xmlns:a16="http://schemas.microsoft.com/office/drawing/2014/main" id="{013B2957-155E-6CD4-CE38-83C634ACD6FA}"/>
              </a:ext>
            </a:extLst>
          </p:cNvPr>
          <p:cNvSpPr>
            <a:spLocks noGrp="1"/>
          </p:cNvSpPr>
          <p:nvPr>
            <p:ph type="title"/>
          </p:nvPr>
        </p:nvSpPr>
        <p:spPr>
          <a:xfrm>
            <a:off x="667199" y="310835"/>
            <a:ext cx="9609825" cy="810315"/>
          </a:xfrm>
        </p:spPr>
        <p:txBody>
          <a:bodyPr/>
          <a:lstStyle/>
          <a:p>
            <a:r>
              <a:rPr lang="sv-SE" dirty="0"/>
              <a:t>Till dig som presenterar</a:t>
            </a:r>
          </a:p>
        </p:txBody>
      </p:sp>
      <p:sp>
        <p:nvSpPr>
          <p:cNvPr id="4" name="Platshållare för datum 3">
            <a:extLst>
              <a:ext uri="{FF2B5EF4-FFF2-40B4-BE49-F238E27FC236}">
                <a16:creationId xmlns:a16="http://schemas.microsoft.com/office/drawing/2014/main" id="{109E3321-645E-665D-EF06-75E754216B3F}"/>
              </a:ext>
            </a:extLst>
          </p:cNvPr>
          <p:cNvSpPr>
            <a:spLocks noGrp="1"/>
          </p:cNvSpPr>
          <p:nvPr>
            <p:ph type="dt" sz="half" idx="10"/>
          </p:nvPr>
        </p:nvSpPr>
        <p:spPr/>
        <p:txBody>
          <a:bodyPr/>
          <a:lstStyle/>
          <a:p>
            <a:r>
              <a:rPr lang="sv-SE"/>
              <a:t>2023-08-21</a:t>
            </a:r>
            <a:endParaRPr lang="sv-SE" dirty="0"/>
          </a:p>
        </p:txBody>
      </p:sp>
      <p:sp>
        <p:nvSpPr>
          <p:cNvPr id="5" name="Platshållare för sidfot 4">
            <a:extLst>
              <a:ext uri="{FF2B5EF4-FFF2-40B4-BE49-F238E27FC236}">
                <a16:creationId xmlns:a16="http://schemas.microsoft.com/office/drawing/2014/main" id="{71093888-DAA3-FB2A-935A-10E5ADB99D7E}"/>
              </a:ext>
            </a:extLst>
          </p:cNvPr>
          <p:cNvSpPr>
            <a:spLocks noGrp="1"/>
          </p:cNvSpPr>
          <p:nvPr>
            <p:ph type="ftr" sz="quarter" idx="11"/>
          </p:nvPr>
        </p:nvSpPr>
        <p:spPr/>
        <p:txBody>
          <a:bodyPr/>
          <a:lstStyle/>
          <a:p>
            <a:r>
              <a:rPr lang="sv-SE"/>
              <a:t>kristina.videla@skr.se  </a:t>
            </a:r>
            <a:endParaRPr lang="sv-SE" dirty="0"/>
          </a:p>
        </p:txBody>
      </p:sp>
    </p:spTree>
    <p:extLst>
      <p:ext uri="{BB962C8B-B14F-4D97-AF65-F5344CB8AC3E}">
        <p14:creationId xmlns:p14="http://schemas.microsoft.com/office/powerpoint/2010/main" val="3697195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CA83CFB1-BF44-459E-8435-883F4F24F9FA}"/>
              </a:ext>
            </a:extLst>
          </p:cNvPr>
          <p:cNvSpPr>
            <a:spLocks noGrp="1"/>
          </p:cNvSpPr>
          <p:nvPr>
            <p:ph type="title"/>
          </p:nvPr>
        </p:nvSpPr>
        <p:spPr>
          <a:xfrm>
            <a:off x="606950" y="1216094"/>
            <a:ext cx="10267949" cy="5641906"/>
          </a:xfrm>
        </p:spPr>
        <p:txBody>
          <a:bodyPr/>
          <a:lstStyle/>
          <a:p>
            <a:r>
              <a:rPr lang="sv-SE" dirty="0"/>
              <a:t>Utmaningar i heldygnsvården för samtal</a:t>
            </a:r>
            <a:br>
              <a:rPr lang="sv-SE" dirty="0"/>
            </a:br>
            <a:br>
              <a:rPr lang="sv-SE" dirty="0"/>
            </a:br>
            <a:r>
              <a:rPr lang="sv-SE" sz="1600" dirty="0"/>
              <a:t>&gt; </a:t>
            </a:r>
            <a:r>
              <a:rPr lang="sv-SE" sz="2000" dirty="0"/>
              <a:t>schema och skiftarbete</a:t>
            </a:r>
            <a:br>
              <a:rPr lang="sv-SE" sz="2000" dirty="0"/>
            </a:br>
            <a:br>
              <a:rPr lang="sv-SE" sz="2000" dirty="0"/>
            </a:br>
            <a:r>
              <a:rPr lang="sv-SE" sz="2000" dirty="0"/>
              <a:t>&gt; bemanning  </a:t>
            </a:r>
            <a:br>
              <a:rPr lang="sv-SE" sz="2000" dirty="0"/>
            </a:br>
            <a:br>
              <a:rPr lang="sv-SE" sz="2000" dirty="0"/>
            </a:br>
            <a:r>
              <a:rPr lang="sv-SE" sz="2000" dirty="0"/>
              <a:t>&gt; tidsfaktorer</a:t>
            </a:r>
            <a:br>
              <a:rPr lang="sv-SE" sz="2000" dirty="0"/>
            </a:br>
            <a:br>
              <a:rPr lang="sv-SE" sz="2000" dirty="0"/>
            </a:br>
            <a:r>
              <a:rPr lang="sv-SE" sz="2000" dirty="0"/>
              <a:t>&gt; svårt sjuka patienter</a:t>
            </a:r>
            <a:br>
              <a:rPr lang="sv-SE" sz="2000" dirty="0"/>
            </a:br>
            <a:br>
              <a:rPr lang="sv-SE" sz="2000" dirty="0"/>
            </a:br>
            <a:r>
              <a:rPr lang="sv-SE" sz="2000" dirty="0"/>
              <a:t>&gt; känslor av otillräcklighet</a:t>
            </a:r>
            <a:br>
              <a:rPr lang="sv-SE" sz="2000" dirty="0"/>
            </a:br>
            <a:br>
              <a:rPr lang="sv-SE" sz="2000" dirty="0"/>
            </a:br>
            <a:r>
              <a:rPr lang="sv-SE" sz="2000" dirty="0"/>
              <a:t>&gt; Covid -19</a:t>
            </a:r>
            <a:br>
              <a:rPr lang="sv-SE" sz="2000" dirty="0"/>
            </a:br>
            <a:br>
              <a:rPr lang="sv-SE" sz="2000" dirty="0"/>
            </a:br>
            <a:r>
              <a:rPr lang="sv-SE" sz="2000" dirty="0"/>
              <a:t>&gt; ledningen </a:t>
            </a:r>
            <a:br>
              <a:rPr lang="sv-SE" sz="2000" dirty="0"/>
            </a:br>
            <a:br>
              <a:rPr lang="sv-SE" sz="2000" dirty="0"/>
            </a:br>
            <a:r>
              <a:rPr lang="sv-SE" sz="2000" dirty="0"/>
              <a:t>&gt; att få till teamarbetet</a:t>
            </a:r>
            <a:br>
              <a:rPr lang="sv-SE" sz="2000" dirty="0">
                <a:latin typeface="Arial" panose="020B0604020202020204" pitchFamily="34" charset="0"/>
                <a:ea typeface="Verdana" pitchFamily="34" charset="0"/>
                <a:cs typeface="Arial" panose="020B0604020202020204" pitchFamily="34" charset="0"/>
              </a:rPr>
            </a:br>
            <a:br>
              <a:rPr lang="sv-SE" sz="1400" dirty="0">
                <a:latin typeface="Arial" panose="020B0604020202020204" pitchFamily="34" charset="0"/>
              </a:rPr>
            </a:br>
            <a:br>
              <a:rPr lang="sv-SE" sz="1400" dirty="0"/>
            </a:br>
            <a:endParaRPr lang="sv-SE" sz="1400" dirty="0"/>
          </a:p>
        </p:txBody>
      </p:sp>
      <p:pic>
        <p:nvPicPr>
          <p:cNvPr id="3" name="Platshållare för innehåll 2" descr="En bild som visar byggnad&#10;&#10;Automatiskt genererad beskrivning">
            <a:extLst>
              <a:ext uri="{FF2B5EF4-FFF2-40B4-BE49-F238E27FC236}">
                <a16:creationId xmlns:a16="http://schemas.microsoft.com/office/drawing/2014/main" id="{7345D466-DF87-4388-8591-F848B23E9289}"/>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67048" y="1980096"/>
            <a:ext cx="3518002" cy="4325288"/>
          </a:xfrm>
        </p:spPr>
      </p:pic>
      <p:sp>
        <p:nvSpPr>
          <p:cNvPr id="4" name="Platshållare för datum 3">
            <a:extLst>
              <a:ext uri="{FF2B5EF4-FFF2-40B4-BE49-F238E27FC236}">
                <a16:creationId xmlns:a16="http://schemas.microsoft.com/office/drawing/2014/main" id="{E840B455-9465-4D13-ADC9-26D403A74389}"/>
              </a:ext>
            </a:extLst>
          </p:cNvPr>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411C66-1D26-4116-8BB3-CED7999E7AFE}" type="datetime1">
              <a:rPr kumimoji="0" lang="sv-SE" sz="900" b="0" i="0" u="none" strike="noStrike" kern="1200" cap="none" spc="0" normalizeH="0" baseline="0" noProof="0" smtClean="0">
                <a:ln>
                  <a:noFill/>
                </a:ln>
                <a:solidFill>
                  <a:srgbClr val="000000"/>
                </a:solidFill>
                <a:effectLst/>
                <a:uLnTx/>
                <a:uFillTx/>
                <a:latin typeface="Verdana" pitchFamily="34"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2023-10-09</a:t>
            </a:fld>
            <a:endParaRPr kumimoji="0" lang="sv-SE" sz="9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sp>
        <p:nvSpPr>
          <p:cNvPr id="5" name="Platshållare för sidfot 4">
            <a:extLst>
              <a:ext uri="{FF2B5EF4-FFF2-40B4-BE49-F238E27FC236}">
                <a16:creationId xmlns:a16="http://schemas.microsoft.com/office/drawing/2014/main" id="{EA725021-F593-4465-8554-212EADD7A27E}"/>
              </a:ext>
            </a:extLst>
          </p:cNvPr>
          <p:cNvSpPr>
            <a:spLocks noGrp="1"/>
          </p:cNvSpPr>
          <p:nvPr>
            <p:ph type="ftr"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Verdana" pitchFamily="34" charset="0"/>
                <a:ea typeface="Geneva" pitchFamily="1" charset="-128"/>
                <a:cs typeface="+mn-cs"/>
              </a:rPr>
              <a:t>Organisation/Namn</a:t>
            </a:r>
          </a:p>
        </p:txBody>
      </p:sp>
      <p:sp>
        <p:nvSpPr>
          <p:cNvPr id="6" name="Platshållare för bildnummer 5">
            <a:extLst>
              <a:ext uri="{FF2B5EF4-FFF2-40B4-BE49-F238E27FC236}">
                <a16:creationId xmlns:a16="http://schemas.microsoft.com/office/drawing/2014/main" id="{B93A1785-4263-48C6-A19B-3FBC12A1504A}"/>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DBEBB44-B4B5-45AD-87A9-3B8A569A17F0}" type="slidenum">
              <a:rPr kumimoji="0" lang="sv-SE" sz="900" b="0" i="0" u="none" strike="noStrike" kern="1200" cap="none" spc="0" normalizeH="0" baseline="0" noProof="0" smtClean="0">
                <a:ln>
                  <a:noFill/>
                </a:ln>
                <a:solidFill>
                  <a:srgbClr val="000000"/>
                </a:solidFill>
                <a:effectLst/>
                <a:uLnTx/>
                <a:uFillTx/>
                <a:latin typeface="Verdana" pitchFamily="34"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sv-SE" sz="900" b="0" i="0" u="none" strike="noStrike" kern="1200" cap="none" spc="0" normalizeH="0" baseline="0" noProof="0">
              <a:ln>
                <a:noFill/>
              </a:ln>
              <a:solidFill>
                <a:srgbClr val="000000"/>
              </a:solidFill>
              <a:effectLst/>
              <a:uLnTx/>
              <a:uFillTx/>
              <a:latin typeface="Verdana" pitchFamily="34" charset="0"/>
              <a:ea typeface="Geneva" pitchFamily="1" charset="-128"/>
              <a:cs typeface="+mn-cs"/>
            </a:endParaRPr>
          </a:p>
        </p:txBody>
      </p:sp>
    </p:spTree>
    <p:extLst>
      <p:ext uri="{BB962C8B-B14F-4D97-AF65-F5344CB8AC3E}">
        <p14:creationId xmlns:p14="http://schemas.microsoft.com/office/powerpoint/2010/main" val="1861747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B11863-B6DC-413D-AC5D-3D2089488E34}"/>
              </a:ext>
            </a:extLst>
          </p:cNvPr>
          <p:cNvSpPr>
            <a:spLocks noGrp="1"/>
          </p:cNvSpPr>
          <p:nvPr>
            <p:ph type="title"/>
          </p:nvPr>
        </p:nvSpPr>
        <p:spPr>
          <a:xfrm>
            <a:off x="508001" y="901944"/>
            <a:ext cx="10718800" cy="5547946"/>
          </a:xfrm>
        </p:spPr>
        <p:txBody>
          <a:bodyPr/>
          <a:lstStyle/>
          <a:p>
            <a:r>
              <a:rPr lang="sv-SE" dirty="0"/>
              <a:t>Framgångsfaktorer för samtal</a:t>
            </a:r>
          </a:p>
        </p:txBody>
      </p:sp>
      <p:pic>
        <p:nvPicPr>
          <p:cNvPr id="8" name="Bildobjekt 7" descr="En bild som visar LEGO, leksak&#10;&#10;Automatiskt genererad beskrivning">
            <a:extLst>
              <a:ext uri="{FF2B5EF4-FFF2-40B4-BE49-F238E27FC236}">
                <a16:creationId xmlns:a16="http://schemas.microsoft.com/office/drawing/2014/main" id="{7ADB902B-AD27-4857-AA71-DBBC964C752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86029" y="5036861"/>
            <a:ext cx="5287702" cy="1652987"/>
          </a:xfrm>
          <a:prstGeom prst="rect">
            <a:avLst/>
          </a:prstGeom>
        </p:spPr>
      </p:pic>
      <p:sp>
        <p:nvSpPr>
          <p:cNvPr id="3" name="Platshållare för innehåll 2">
            <a:extLst>
              <a:ext uri="{FF2B5EF4-FFF2-40B4-BE49-F238E27FC236}">
                <a16:creationId xmlns:a16="http://schemas.microsoft.com/office/drawing/2014/main" id="{49F96438-6AB3-4AA5-A283-6A104A1B0DAA}"/>
              </a:ext>
            </a:extLst>
          </p:cNvPr>
          <p:cNvSpPr>
            <a:spLocks noGrp="1"/>
          </p:cNvSpPr>
          <p:nvPr>
            <p:ph idx="1"/>
          </p:nvPr>
        </p:nvSpPr>
        <p:spPr>
          <a:xfrm>
            <a:off x="388069" y="1356976"/>
            <a:ext cx="11295930" cy="5133211"/>
          </a:xfrm>
        </p:spPr>
        <p:txBody>
          <a:bodyPr/>
          <a:lstStyle/>
          <a:p>
            <a:pPr>
              <a:buFont typeface="Wingdings" panose="05000000000000000000" pitchFamily="2" charset="2"/>
              <a:buChar char="Ø"/>
            </a:pPr>
            <a:r>
              <a:rPr lang="sv-SE" sz="1600" dirty="0">
                <a:cs typeface="Arial" panose="020B0604020202020204" pitchFamily="34" charset="0"/>
              </a:rPr>
              <a:t>struktur och rutiner på avdelning för samtal anses hjälpsamt </a:t>
            </a:r>
          </a:p>
          <a:p>
            <a:pPr>
              <a:buFont typeface="Wingdings" panose="05000000000000000000" pitchFamily="2" charset="2"/>
              <a:buChar char="Ø"/>
            </a:pPr>
            <a:r>
              <a:rPr lang="sv-SE" sz="1600" dirty="0">
                <a:cs typeface="Arial" panose="020B0604020202020204" pitchFamily="34" charset="0"/>
              </a:rPr>
              <a:t>stöd i och omkring införandet av samtalsstruktur och med viss anpassning för att det skall bli användbart i det dagliga arbetet. </a:t>
            </a:r>
          </a:p>
          <a:p>
            <a:pPr>
              <a:buFont typeface="Wingdings" panose="05000000000000000000" pitchFamily="2" charset="2"/>
              <a:buChar char="Ø"/>
            </a:pPr>
            <a:r>
              <a:rPr lang="sv-SE" sz="1600" dirty="0"/>
              <a:t>Patienterna efterfrågar samtal och får information om det</a:t>
            </a:r>
          </a:p>
          <a:p>
            <a:pPr>
              <a:buFont typeface="Wingdings" panose="05000000000000000000" pitchFamily="2" charset="2"/>
              <a:buChar char="Ø"/>
            </a:pPr>
            <a:r>
              <a:rPr lang="sv-SE" sz="1600" dirty="0"/>
              <a:t>Iordningsställt samtalsrum</a:t>
            </a:r>
          </a:p>
          <a:p>
            <a:pPr>
              <a:buFont typeface="Wingdings" panose="05000000000000000000" pitchFamily="2" charset="2"/>
              <a:buChar char="Ø"/>
            </a:pPr>
            <a:r>
              <a:rPr lang="sv-SE" sz="1600" dirty="0"/>
              <a:t>Ökad tilltro till egen förmåga att kunna utföra samtalen</a:t>
            </a:r>
          </a:p>
          <a:p>
            <a:pPr>
              <a:buFont typeface="Wingdings" panose="05000000000000000000" pitchFamily="2" charset="2"/>
              <a:buChar char="Ø"/>
            </a:pPr>
            <a:r>
              <a:rPr lang="sv-SE" sz="1600" dirty="0"/>
              <a:t>handledning</a:t>
            </a:r>
          </a:p>
          <a:p>
            <a:pPr>
              <a:buFont typeface="Wingdings" panose="05000000000000000000" pitchFamily="2" charset="2"/>
              <a:buChar char="Ø"/>
            </a:pPr>
            <a:r>
              <a:rPr lang="sv-SE" sz="1600" dirty="0"/>
              <a:t>Personcentrerade processer och fokus på patienters återhämtning med vårdplanen i centrum där patienten skall vara delaktig</a:t>
            </a:r>
            <a:endParaRPr lang="sv-SE" sz="1600" dirty="0">
              <a:cs typeface="Arial" panose="020B0604020202020204" pitchFamily="34" charset="0"/>
            </a:endParaRPr>
          </a:p>
          <a:p>
            <a:pPr>
              <a:buFont typeface="Wingdings" panose="05000000000000000000" pitchFamily="2" charset="2"/>
              <a:buChar char="Ø"/>
            </a:pPr>
            <a:r>
              <a:rPr lang="sv-SE" sz="1600" dirty="0">
                <a:cs typeface="Arial" panose="020B0604020202020204" pitchFamily="34" charset="0"/>
              </a:rPr>
              <a:t>KBT i samtalet möjliggör: att komma närmare patienterna, ta tillvara patientens egna resurser för återhämtning samt att det ger tid och struktur för det vårdande samtalet</a:t>
            </a:r>
          </a:p>
          <a:p>
            <a:pPr>
              <a:buFont typeface="Wingdings" panose="05000000000000000000" pitchFamily="2" charset="2"/>
              <a:buChar char="Ø"/>
            </a:pPr>
            <a:r>
              <a:rPr lang="sv-SE" sz="1600" dirty="0">
                <a:ea typeface="Verdana" pitchFamily="34" charset="0"/>
                <a:cs typeface="Arial" panose="020B0604020202020204" pitchFamily="34" charset="0"/>
              </a:rPr>
              <a:t>Ett fungerande teamarbete där samtal prioriteras av alla som arbetar på avdelningen</a:t>
            </a:r>
          </a:p>
          <a:p>
            <a:pPr>
              <a:buFont typeface="Wingdings" panose="05000000000000000000" pitchFamily="2" charset="2"/>
              <a:buChar char="Ø"/>
            </a:pPr>
            <a:r>
              <a:rPr lang="sv-SE" sz="1600" dirty="0">
                <a:ea typeface="Verdana" pitchFamily="34" charset="0"/>
                <a:cs typeface="Arial" panose="020B0604020202020204" pitchFamily="34" charset="0"/>
              </a:rPr>
              <a:t>Chefen efterfrågar</a:t>
            </a:r>
          </a:p>
          <a:p>
            <a:endParaRPr lang="sv-SE" dirty="0"/>
          </a:p>
        </p:txBody>
      </p:sp>
      <p:sp>
        <p:nvSpPr>
          <p:cNvPr id="4" name="Platshållare för datum 3">
            <a:extLst>
              <a:ext uri="{FF2B5EF4-FFF2-40B4-BE49-F238E27FC236}">
                <a16:creationId xmlns:a16="http://schemas.microsoft.com/office/drawing/2014/main" id="{F6EE6BF1-0B9B-4B68-8040-219C4F8A9075}"/>
              </a:ext>
            </a:extLst>
          </p:cNvPr>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994E8D3-EB01-4B97-B7C9-9BC7CD4011D7}" type="datetime1">
              <a:rPr kumimoji="0" lang="sv-SE" sz="900" b="0" i="0" u="none" strike="noStrike" kern="1200" cap="none" spc="0" normalizeH="0" baseline="0" noProof="0" smtClean="0">
                <a:ln>
                  <a:noFill/>
                </a:ln>
                <a:solidFill>
                  <a:srgbClr val="000000"/>
                </a:solidFill>
                <a:effectLst/>
                <a:uLnTx/>
                <a:uFillTx/>
                <a:latin typeface="Verdana" pitchFamily="34"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2023-10-09</a:t>
            </a:fld>
            <a:endParaRPr kumimoji="0" lang="sv-SE" sz="900" b="0" i="0" u="none" strike="noStrike" kern="1200" cap="none" spc="0" normalizeH="0" baseline="0" noProof="0">
              <a:ln>
                <a:noFill/>
              </a:ln>
              <a:solidFill>
                <a:srgbClr val="000000"/>
              </a:solidFill>
              <a:effectLst/>
              <a:uLnTx/>
              <a:uFillTx/>
              <a:latin typeface="Verdana" pitchFamily="34" charset="0"/>
              <a:ea typeface="Geneva" pitchFamily="1" charset="-128"/>
              <a:cs typeface="+mn-cs"/>
            </a:endParaRPr>
          </a:p>
        </p:txBody>
      </p:sp>
      <p:sp>
        <p:nvSpPr>
          <p:cNvPr id="5" name="Platshållare för sidfot 4">
            <a:extLst>
              <a:ext uri="{FF2B5EF4-FFF2-40B4-BE49-F238E27FC236}">
                <a16:creationId xmlns:a16="http://schemas.microsoft.com/office/drawing/2014/main" id="{34EDA1FF-6A46-4B8E-B719-5F6AAB869763}"/>
              </a:ext>
            </a:extLst>
          </p:cNvPr>
          <p:cNvSpPr>
            <a:spLocks noGrp="1"/>
          </p:cNvSpPr>
          <p:nvPr>
            <p:ph type="ftr"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Verdana" pitchFamily="34" charset="0"/>
                <a:ea typeface="Geneva" pitchFamily="1" charset="-128"/>
                <a:cs typeface="+mn-cs"/>
              </a:rPr>
              <a:t>Organisation/Namn</a:t>
            </a:r>
          </a:p>
        </p:txBody>
      </p:sp>
      <p:sp>
        <p:nvSpPr>
          <p:cNvPr id="6" name="Platshållare för bildnummer 5">
            <a:extLst>
              <a:ext uri="{FF2B5EF4-FFF2-40B4-BE49-F238E27FC236}">
                <a16:creationId xmlns:a16="http://schemas.microsoft.com/office/drawing/2014/main" id="{181A6FF4-C26C-4F14-8FE8-4B93BC64D2BB}"/>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DBEBB44-B4B5-45AD-87A9-3B8A569A17F0}" type="slidenum">
              <a:rPr kumimoji="0" lang="sv-SE" sz="900" b="0" i="0" u="none" strike="noStrike" kern="1200" cap="none" spc="0" normalizeH="0" baseline="0" noProof="0" smtClean="0">
                <a:ln>
                  <a:noFill/>
                </a:ln>
                <a:solidFill>
                  <a:srgbClr val="000000"/>
                </a:solidFill>
                <a:effectLst/>
                <a:uLnTx/>
                <a:uFillTx/>
                <a:latin typeface="Verdana" pitchFamily="34"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sv-SE" sz="900" b="0" i="0" u="none" strike="noStrike" kern="1200" cap="none" spc="0" normalizeH="0" baseline="0" noProof="0">
              <a:ln>
                <a:noFill/>
              </a:ln>
              <a:solidFill>
                <a:srgbClr val="000000"/>
              </a:solidFill>
              <a:effectLst/>
              <a:uLnTx/>
              <a:uFillTx/>
              <a:latin typeface="Verdana" pitchFamily="34" charset="0"/>
              <a:ea typeface="Geneva" pitchFamily="1" charset="-128"/>
              <a:cs typeface="+mn-cs"/>
            </a:endParaRPr>
          </a:p>
        </p:txBody>
      </p:sp>
    </p:spTree>
    <p:extLst>
      <p:ext uri="{BB962C8B-B14F-4D97-AF65-F5344CB8AC3E}">
        <p14:creationId xmlns:p14="http://schemas.microsoft.com/office/powerpoint/2010/main" val="1861801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tbubbla: oval 3">
            <a:extLst>
              <a:ext uri="{FF2B5EF4-FFF2-40B4-BE49-F238E27FC236}">
                <a16:creationId xmlns:a16="http://schemas.microsoft.com/office/drawing/2014/main" id="{62E7D2E0-2AE5-4D21-A73C-2370DBF7FC0D}"/>
              </a:ext>
            </a:extLst>
          </p:cNvPr>
          <p:cNvSpPr/>
          <p:nvPr/>
        </p:nvSpPr>
        <p:spPr>
          <a:xfrm>
            <a:off x="4655661" y="0"/>
            <a:ext cx="7391173" cy="3146516"/>
          </a:xfrm>
          <a:prstGeom prst="wedgeEllipseCallout">
            <a:avLst/>
          </a:prstGeom>
          <a:solidFill>
            <a:schemeClr val="accent1">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sz="3200" dirty="0">
                <a:solidFill>
                  <a:schemeClr val="tx1"/>
                </a:solidFill>
              </a:rPr>
              <a:t>Hur arbetar vi med samtal på vår avdelning? </a:t>
            </a:r>
          </a:p>
        </p:txBody>
      </p:sp>
      <p:sp>
        <p:nvSpPr>
          <p:cNvPr id="5" name="Pratbubbla: oval 4">
            <a:extLst>
              <a:ext uri="{FF2B5EF4-FFF2-40B4-BE49-F238E27FC236}">
                <a16:creationId xmlns:a16="http://schemas.microsoft.com/office/drawing/2014/main" id="{B4664504-9854-4F9E-AA33-23B2DF9521C6}"/>
              </a:ext>
            </a:extLst>
          </p:cNvPr>
          <p:cNvSpPr/>
          <p:nvPr/>
        </p:nvSpPr>
        <p:spPr>
          <a:xfrm>
            <a:off x="32883" y="3429000"/>
            <a:ext cx="7491867" cy="2847278"/>
          </a:xfrm>
          <a:prstGeom prst="wedgeEllipseCallout">
            <a:avLst>
              <a:gd name="adj1" fmla="val -45701"/>
              <a:gd name="adj2" fmla="val 40915"/>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a:ln>
                  <a:noFill/>
                </a:ln>
                <a:solidFill>
                  <a:prstClr val="black"/>
                </a:solidFill>
                <a:effectLst/>
                <a:uLnTx/>
                <a:uFillTx/>
                <a:latin typeface="Arial"/>
                <a:ea typeface="+mn-ea"/>
                <a:cs typeface="+mn-cs"/>
              </a:rPr>
              <a:t>Vilka </a:t>
            </a:r>
            <a:r>
              <a:rPr lang="sv-SE" sz="3200">
                <a:solidFill>
                  <a:prstClr val="black"/>
                </a:solidFill>
                <a:latin typeface="Arial"/>
              </a:rPr>
              <a:t>möjligheter och hinder ser vi? </a:t>
            </a:r>
            <a:endParaRPr kumimoji="0" lang="sv-SE" sz="3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Rubrik 5">
            <a:extLst>
              <a:ext uri="{FF2B5EF4-FFF2-40B4-BE49-F238E27FC236}">
                <a16:creationId xmlns:a16="http://schemas.microsoft.com/office/drawing/2014/main" id="{7401D02B-F8DE-4A7F-9B6F-C1AD7CFB5D2D}"/>
              </a:ext>
            </a:extLst>
          </p:cNvPr>
          <p:cNvSpPr>
            <a:spLocks noGrp="1"/>
          </p:cNvSpPr>
          <p:nvPr>
            <p:ph type="title"/>
          </p:nvPr>
        </p:nvSpPr>
        <p:spPr>
          <a:xfrm>
            <a:off x="145166" y="2044511"/>
            <a:ext cx="9609825" cy="1231392"/>
          </a:xfrm>
        </p:spPr>
        <p:txBody>
          <a:bodyPr/>
          <a:lstStyle/>
          <a:p>
            <a:r>
              <a:rPr lang="sv-SE"/>
              <a:t>Diskussion</a:t>
            </a:r>
            <a:endParaRPr lang="sv-SE" dirty="0"/>
          </a:p>
        </p:txBody>
      </p:sp>
    </p:spTree>
    <p:extLst>
      <p:ext uri="{BB962C8B-B14F-4D97-AF65-F5344CB8AC3E}">
        <p14:creationId xmlns:p14="http://schemas.microsoft.com/office/powerpoint/2010/main" val="2243041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DC074D7-35DF-2E63-9D85-EB3467784D1F}"/>
              </a:ext>
            </a:extLst>
          </p:cNvPr>
          <p:cNvSpPr>
            <a:spLocks noGrp="1"/>
          </p:cNvSpPr>
          <p:nvPr>
            <p:ph idx="1"/>
          </p:nvPr>
        </p:nvSpPr>
        <p:spPr>
          <a:xfrm>
            <a:off x="664233" y="1814615"/>
            <a:ext cx="9609825" cy="3738598"/>
          </a:xfrm>
        </p:spPr>
        <p:txBody>
          <a:bodyPr/>
          <a:lstStyle/>
          <a:p>
            <a:pPr marL="30163" indent="0">
              <a:buNone/>
            </a:pPr>
            <a:r>
              <a:rPr lang="sv-SE" b="1" dirty="0"/>
              <a:t>Skriv här</a:t>
            </a:r>
            <a:r>
              <a:rPr lang="sv-SE" dirty="0"/>
              <a:t>:  eller på blädderblock</a:t>
            </a:r>
          </a:p>
        </p:txBody>
      </p:sp>
      <p:sp>
        <p:nvSpPr>
          <p:cNvPr id="3" name="Rubrik 2">
            <a:extLst>
              <a:ext uri="{FF2B5EF4-FFF2-40B4-BE49-F238E27FC236}">
                <a16:creationId xmlns:a16="http://schemas.microsoft.com/office/drawing/2014/main" id="{79B548B0-5629-46DE-76C0-DD7BBD695430}"/>
              </a:ext>
            </a:extLst>
          </p:cNvPr>
          <p:cNvSpPr>
            <a:spLocks noGrp="1"/>
          </p:cNvSpPr>
          <p:nvPr>
            <p:ph type="title"/>
          </p:nvPr>
        </p:nvSpPr>
        <p:spPr>
          <a:xfrm>
            <a:off x="664233" y="341202"/>
            <a:ext cx="9609825" cy="1946942"/>
          </a:xfrm>
        </p:spPr>
        <p:txBody>
          <a:bodyPr/>
          <a:lstStyle/>
          <a:p>
            <a:r>
              <a:rPr lang="sv-SE" sz="3200" dirty="0"/>
              <a:t>Summering – hur går vi vidare i med arbetet med Samtal och medmänskligt stöd</a:t>
            </a:r>
          </a:p>
        </p:txBody>
      </p:sp>
    </p:spTree>
    <p:extLst>
      <p:ext uri="{BB962C8B-B14F-4D97-AF65-F5344CB8AC3E}">
        <p14:creationId xmlns:p14="http://schemas.microsoft.com/office/powerpoint/2010/main" val="4123946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4B3C4C3A-0671-C398-0B36-93806ADE4454}"/>
              </a:ext>
            </a:extLst>
          </p:cNvPr>
          <p:cNvSpPr>
            <a:spLocks noGrp="1"/>
          </p:cNvSpPr>
          <p:nvPr>
            <p:ph idx="1"/>
          </p:nvPr>
        </p:nvSpPr>
        <p:spPr>
          <a:xfrm>
            <a:off x="664231" y="1685365"/>
            <a:ext cx="9609825" cy="3738598"/>
          </a:xfrm>
        </p:spPr>
        <p:txBody>
          <a:bodyPr>
            <a:normAutofit/>
          </a:bodyPr>
          <a:lstStyle/>
          <a:p>
            <a:pPr marL="30163" indent="0">
              <a:buNone/>
            </a:pPr>
            <a:r>
              <a:rPr lang="sv-SE" sz="3600" dirty="0"/>
              <a:t>Nästa tema kring Meningsfull heldygnsvård:</a:t>
            </a:r>
          </a:p>
          <a:p>
            <a:pPr marL="30163" indent="0">
              <a:buNone/>
            </a:pPr>
            <a:r>
              <a:rPr lang="sv-SE" sz="3600" dirty="0"/>
              <a:t>Kunskap och stöd för hälsa</a:t>
            </a:r>
          </a:p>
          <a:p>
            <a:pPr marL="30163" indent="0">
              <a:buNone/>
            </a:pPr>
            <a:endParaRPr lang="sv-SE" sz="3600"/>
          </a:p>
          <a:p>
            <a:pPr marL="30163" indent="0">
              <a:buNone/>
            </a:pPr>
            <a:r>
              <a:rPr lang="sv-SE" sz="3600"/>
              <a:t>NÄR</a:t>
            </a:r>
            <a:r>
              <a:rPr lang="sv-SE" sz="3600" dirty="0"/>
              <a:t>: </a:t>
            </a:r>
            <a:endParaRPr lang="sv-SE" dirty="0"/>
          </a:p>
          <a:p>
            <a:pPr marL="30163" indent="0">
              <a:buNone/>
            </a:pPr>
            <a:endParaRPr lang="sv-SE" dirty="0"/>
          </a:p>
        </p:txBody>
      </p:sp>
      <p:sp>
        <p:nvSpPr>
          <p:cNvPr id="3" name="Rubrik 2">
            <a:extLst>
              <a:ext uri="{FF2B5EF4-FFF2-40B4-BE49-F238E27FC236}">
                <a16:creationId xmlns:a16="http://schemas.microsoft.com/office/drawing/2014/main" id="{1F8CAEFA-D3B4-017C-3D99-2B8ED8C21F72}"/>
              </a:ext>
            </a:extLst>
          </p:cNvPr>
          <p:cNvSpPr>
            <a:spLocks noGrp="1"/>
          </p:cNvSpPr>
          <p:nvPr>
            <p:ph type="title"/>
          </p:nvPr>
        </p:nvSpPr>
        <p:spPr>
          <a:xfrm>
            <a:off x="664232" y="784955"/>
            <a:ext cx="9609825" cy="900410"/>
          </a:xfrm>
        </p:spPr>
        <p:txBody>
          <a:bodyPr anchor="t">
            <a:normAutofit/>
          </a:bodyPr>
          <a:lstStyle/>
          <a:p>
            <a:r>
              <a:rPr lang="sv-SE" dirty="0"/>
              <a:t>Avslut och nästa möte</a:t>
            </a:r>
          </a:p>
        </p:txBody>
      </p:sp>
      <p:pic>
        <p:nvPicPr>
          <p:cNvPr id="4" name="Bildobjekt 3">
            <a:extLst>
              <a:ext uri="{FF2B5EF4-FFF2-40B4-BE49-F238E27FC236}">
                <a16:creationId xmlns:a16="http://schemas.microsoft.com/office/drawing/2014/main" id="{5763BAAB-5C17-4B76-45F2-CA9FC256A2C6}"/>
              </a:ext>
            </a:extLst>
          </p:cNvPr>
          <p:cNvPicPr>
            <a:picLocks noChangeAspect="1"/>
          </p:cNvPicPr>
          <p:nvPr/>
        </p:nvPicPr>
        <p:blipFill>
          <a:blip r:embed="rId3"/>
          <a:stretch>
            <a:fillRect/>
          </a:stretch>
        </p:blipFill>
        <p:spPr>
          <a:xfrm>
            <a:off x="7589464" y="3191434"/>
            <a:ext cx="3723990" cy="2954172"/>
          </a:xfrm>
          <a:prstGeom prst="rect">
            <a:avLst/>
          </a:prstGeom>
        </p:spPr>
      </p:pic>
    </p:spTree>
    <p:extLst>
      <p:ext uri="{BB962C8B-B14F-4D97-AF65-F5344CB8AC3E}">
        <p14:creationId xmlns:p14="http://schemas.microsoft.com/office/powerpoint/2010/main" val="1931067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0B7157C-B0A0-18C8-D93D-CB4BA74F5D08}"/>
              </a:ext>
            </a:extLst>
          </p:cNvPr>
          <p:cNvSpPr>
            <a:spLocks noGrp="1"/>
          </p:cNvSpPr>
          <p:nvPr>
            <p:ph type="body" idx="1"/>
          </p:nvPr>
        </p:nvSpPr>
        <p:spPr>
          <a:xfrm>
            <a:off x="1291800" y="4188883"/>
            <a:ext cx="9608400" cy="1965600"/>
          </a:xfrm>
        </p:spPr>
        <p:txBody>
          <a:bodyPr/>
          <a:lstStyle/>
          <a:p>
            <a:r>
              <a:rPr lang="sv-SE" sz="2000" dirty="0"/>
              <a:t>För mer info om Meningsfull heldygnsvård: </a:t>
            </a:r>
          </a:p>
          <a:p>
            <a:r>
              <a:rPr lang="sv-SE" sz="2000" dirty="0">
                <a:hlinkClick r:id="rId3"/>
              </a:rPr>
              <a:t>https://www.uppdragpsykiskhalsa.se/meningsfull-heldygnsvard/</a:t>
            </a:r>
            <a:endParaRPr lang="sv-SE" sz="2000" dirty="0"/>
          </a:p>
          <a:p>
            <a:endParaRPr lang="sv-SE" sz="2000" dirty="0"/>
          </a:p>
          <a:p>
            <a:r>
              <a:rPr lang="sv-SE" sz="2000" dirty="0"/>
              <a:t>Kontakta gärna för feedback och samråd: Kristina Videla, </a:t>
            </a:r>
            <a:r>
              <a:rPr lang="sv-SE" sz="2000" dirty="0">
                <a:hlinkClick r:id="rId4"/>
              </a:rPr>
              <a:t>kristina.videla@skr.se</a:t>
            </a:r>
            <a:endParaRPr lang="sv-SE" sz="2000" dirty="0"/>
          </a:p>
          <a:p>
            <a:endParaRPr lang="sv-SE" sz="2000" dirty="0"/>
          </a:p>
          <a:p>
            <a:endParaRPr lang="sv-SE" dirty="0"/>
          </a:p>
        </p:txBody>
      </p:sp>
      <p:sp>
        <p:nvSpPr>
          <p:cNvPr id="3" name="Rubrik 2">
            <a:extLst>
              <a:ext uri="{FF2B5EF4-FFF2-40B4-BE49-F238E27FC236}">
                <a16:creationId xmlns:a16="http://schemas.microsoft.com/office/drawing/2014/main" id="{6DA61F44-08DB-3F89-1F18-9865C33D2F2B}"/>
              </a:ext>
            </a:extLst>
          </p:cNvPr>
          <p:cNvSpPr>
            <a:spLocks noGrp="1"/>
          </p:cNvSpPr>
          <p:nvPr>
            <p:ph type="title"/>
          </p:nvPr>
        </p:nvSpPr>
        <p:spPr>
          <a:xfrm>
            <a:off x="1291800" y="1765300"/>
            <a:ext cx="9608400" cy="1965600"/>
          </a:xfrm>
        </p:spPr>
        <p:txBody>
          <a:bodyPr/>
          <a:lstStyle/>
          <a:p>
            <a:r>
              <a:rPr lang="sv-SE" dirty="0"/>
              <a:t>   Tillsammans gör vi skillnad!</a:t>
            </a:r>
          </a:p>
        </p:txBody>
      </p:sp>
      <p:sp>
        <p:nvSpPr>
          <p:cNvPr id="5" name="Platshållare för datum 4">
            <a:extLst>
              <a:ext uri="{FF2B5EF4-FFF2-40B4-BE49-F238E27FC236}">
                <a16:creationId xmlns:a16="http://schemas.microsoft.com/office/drawing/2014/main" id="{415254CB-43E6-0040-D05F-818886E878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2023-08-21</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sidfot 5">
            <a:extLst>
              <a:ext uri="{FF2B5EF4-FFF2-40B4-BE49-F238E27FC236}">
                <a16:creationId xmlns:a16="http://schemas.microsoft.com/office/drawing/2014/main" id="{27DE7412-D644-392C-A594-31B4184343F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kristina.videla@skr.se  </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41307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9BF7867-74D1-8C61-35AC-DDF5CDE21C5B}"/>
              </a:ext>
            </a:extLst>
          </p:cNvPr>
          <p:cNvSpPr>
            <a:spLocks noGrp="1"/>
          </p:cNvSpPr>
          <p:nvPr>
            <p:ph idx="1"/>
          </p:nvPr>
        </p:nvSpPr>
        <p:spPr>
          <a:xfrm>
            <a:off x="664232" y="1016000"/>
            <a:ext cx="10884301" cy="5331011"/>
          </a:xfrm>
        </p:spPr>
        <p:txBody>
          <a:bodyPr/>
          <a:lstStyle/>
          <a:p>
            <a:pPr marL="30163" indent="0">
              <a:buNone/>
            </a:pPr>
            <a:endParaRPr lang="sv-SE" dirty="0"/>
          </a:p>
          <a:p>
            <a:pPr marL="30163" indent="0">
              <a:buNone/>
            </a:pPr>
            <a:endParaRPr lang="sv-SE" dirty="0"/>
          </a:p>
        </p:txBody>
      </p:sp>
      <p:sp>
        <p:nvSpPr>
          <p:cNvPr id="3" name="Rubrik 2">
            <a:extLst>
              <a:ext uri="{FF2B5EF4-FFF2-40B4-BE49-F238E27FC236}">
                <a16:creationId xmlns:a16="http://schemas.microsoft.com/office/drawing/2014/main" id="{E546146A-EB15-531A-1321-8DD5E714B0D2}"/>
              </a:ext>
            </a:extLst>
          </p:cNvPr>
          <p:cNvSpPr>
            <a:spLocks noGrp="1"/>
          </p:cNvSpPr>
          <p:nvPr>
            <p:ph type="title"/>
          </p:nvPr>
        </p:nvSpPr>
        <p:spPr>
          <a:xfrm>
            <a:off x="664232" y="56915"/>
            <a:ext cx="9609825" cy="632463"/>
          </a:xfrm>
        </p:spPr>
        <p:txBody>
          <a:bodyPr/>
          <a:lstStyle/>
          <a:p>
            <a:r>
              <a:rPr lang="sv-SE" sz="3200" dirty="0"/>
              <a:t>Till dig som presenterar- förberedelser Samtal </a:t>
            </a:r>
          </a:p>
        </p:txBody>
      </p:sp>
      <p:sp>
        <p:nvSpPr>
          <p:cNvPr id="5" name="textruta 4">
            <a:extLst>
              <a:ext uri="{FF2B5EF4-FFF2-40B4-BE49-F238E27FC236}">
                <a16:creationId xmlns:a16="http://schemas.microsoft.com/office/drawing/2014/main" id="{33AB4BDE-5ADC-1653-9A22-6AFA7C92B020}"/>
              </a:ext>
            </a:extLst>
          </p:cNvPr>
          <p:cNvSpPr txBox="1"/>
          <p:nvPr/>
        </p:nvSpPr>
        <p:spPr>
          <a:xfrm>
            <a:off x="860214" y="689378"/>
            <a:ext cx="10688319"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Arial"/>
                <a:ea typeface="+mn-ea"/>
                <a:cs typeface="+mn-cs"/>
              </a:rPr>
              <a:t>Samtal </a:t>
            </a:r>
            <a:r>
              <a:rPr kumimoji="0" lang="sv-SE" sz="2000" b="0" i="0" u="none" strike="noStrike" kern="1200" cap="none" spc="0" normalizeH="0" baseline="0" noProof="0" dirty="0">
                <a:ln>
                  <a:noFill/>
                </a:ln>
                <a:solidFill>
                  <a:prstClr val="black"/>
                </a:solidFill>
                <a:effectLst/>
                <a:uLnTx/>
                <a:uFillTx/>
                <a:latin typeface="Arial"/>
                <a:ea typeface="+mn-ea"/>
                <a:cs typeface="+mn-cs"/>
              </a:rPr>
              <a:t>För att patienter ska känna sig trygga behöver personalen vara tillgänglig för både samtal och medmänskligt stöd. Patienter ska erbjudas samtal inte behöva be om det.</a:t>
            </a:r>
            <a:endParaRPr kumimoji="0" lang="sv-SE" sz="20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Arial"/>
                <a:ea typeface="+mn-ea"/>
                <a:cs typeface="+mn-cs"/>
              </a:rPr>
              <a:t>Förberedelser: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På vilket sätt arbetar avdelningen med samtal idag? Hur vet man att alla patienter som vill ha regelbundna samtal också får det? Finns samtal med i vårdplanen?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Vad säger patientenkäter, avvikelser om tillgång till personal och möjlighet till samtal?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Finns det behov av mer struktur kring samtalen  tex i form av Ett samtal om dagen, ESOD?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Använd implementeringsstödet och skatta nuläget för samtal och medmänskligt stöd. Prioritera hur stort utvecklingsbehovet är, planera presentation av Grundkomponenten Samtal utifrån det.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Arial"/>
                <a:ea typeface="+mn-ea"/>
                <a:cs typeface="+mn-cs"/>
              </a:rPr>
              <a:t>TIPS: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Finns det redan medarbetare som har ett stort intresse för frågan om samtal – involvera dem i temat Samtal och medmänskligt stöd.</a:t>
            </a:r>
          </a:p>
        </p:txBody>
      </p:sp>
    </p:spTree>
    <p:extLst>
      <p:ext uri="{BB962C8B-B14F-4D97-AF65-F5344CB8AC3E}">
        <p14:creationId xmlns:p14="http://schemas.microsoft.com/office/powerpoint/2010/main" val="3561093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hlinkClick r:id="rId3"/>
            <a:extLst>
              <a:ext uri="{FF2B5EF4-FFF2-40B4-BE49-F238E27FC236}">
                <a16:creationId xmlns:a16="http://schemas.microsoft.com/office/drawing/2014/main" id="{2936992C-A53A-68E2-FBB8-F233A143D124}"/>
              </a:ext>
            </a:extLst>
          </p:cNvPr>
          <p:cNvPicPr>
            <a:picLocks noChangeAspect="1"/>
          </p:cNvPicPr>
          <p:nvPr/>
        </p:nvPicPr>
        <p:blipFill rotWithShape="1">
          <a:blip r:embed="rId4"/>
          <a:srcRect b="10468"/>
          <a:stretch/>
        </p:blipFill>
        <p:spPr>
          <a:xfrm>
            <a:off x="0" y="18728"/>
            <a:ext cx="7084234" cy="6839272"/>
          </a:xfrm>
          <a:prstGeom prst="rect">
            <a:avLst/>
          </a:prstGeom>
        </p:spPr>
      </p:pic>
      <p:sp>
        <p:nvSpPr>
          <p:cNvPr id="2" name="textruta 1">
            <a:extLst>
              <a:ext uri="{FF2B5EF4-FFF2-40B4-BE49-F238E27FC236}">
                <a16:creationId xmlns:a16="http://schemas.microsoft.com/office/drawing/2014/main" id="{EC6F5ADD-40CE-1EBA-CD17-6BFE04430111}"/>
              </a:ext>
            </a:extLst>
          </p:cNvPr>
          <p:cNvSpPr txBox="1"/>
          <p:nvPr/>
        </p:nvSpPr>
        <p:spPr>
          <a:xfrm>
            <a:off x="6942241" y="466959"/>
            <a:ext cx="4920958" cy="5047536"/>
          </a:xfrm>
          <a:prstGeom prst="rect">
            <a:avLst/>
          </a:prstGeom>
          <a:noFill/>
        </p:spPr>
        <p:txBody>
          <a:bodyPr wrap="square" rtlCol="0">
            <a:spAutoFit/>
          </a:bodyPr>
          <a:lstStyle/>
          <a:p>
            <a:r>
              <a:rPr lang="sv-SE" sz="5400" b="1" dirty="0">
                <a:effectLst/>
                <a:latin typeface="Calibri" panose="020F0502020204030204" pitchFamily="34" charset="0"/>
                <a:ea typeface="Calibri" panose="020F0502020204030204" pitchFamily="34" charset="0"/>
                <a:cs typeface="Times New Roman" panose="02020603050405020304" pitchFamily="18" charset="0"/>
              </a:rPr>
              <a:t>Meningsfull heldygnsvård</a:t>
            </a:r>
          </a:p>
          <a:p>
            <a:endParaRPr lang="sv-SE" sz="4000" b="1" dirty="0">
              <a:latin typeface="Calibri" panose="020F0502020204030204" pitchFamily="34" charset="0"/>
              <a:ea typeface="Calibri" panose="020F0502020204030204" pitchFamily="34" charset="0"/>
              <a:cs typeface="Times New Roman" panose="02020603050405020304" pitchFamily="18" charset="0"/>
            </a:endParaRPr>
          </a:p>
          <a:p>
            <a:r>
              <a:rPr lang="sv-SE" sz="4000" b="1" dirty="0">
                <a:effectLst/>
                <a:latin typeface="Calibri" panose="020F0502020204030204" pitchFamily="34" charset="0"/>
                <a:ea typeface="Calibri" panose="020F0502020204030204" pitchFamily="34" charset="0"/>
                <a:cs typeface="Times New Roman" panose="02020603050405020304" pitchFamily="18" charset="0"/>
              </a:rPr>
              <a:t>Grundkomponent:</a:t>
            </a:r>
          </a:p>
          <a:p>
            <a:r>
              <a:rPr lang="sv-SE" sz="5400" b="1" dirty="0">
                <a:latin typeface="Calibri" panose="020F0502020204030204" pitchFamily="34" charset="0"/>
                <a:ea typeface="Calibri" panose="020F0502020204030204" pitchFamily="34" charset="0"/>
                <a:cs typeface="Times New Roman" panose="02020603050405020304" pitchFamily="18" charset="0"/>
              </a:rPr>
              <a:t>Samtal </a:t>
            </a:r>
          </a:p>
          <a:p>
            <a:r>
              <a:rPr lang="sv-SE" sz="4000" b="1" dirty="0">
                <a:effectLst/>
                <a:latin typeface="Calibri" panose="020F0502020204030204" pitchFamily="34" charset="0"/>
                <a:ea typeface="Calibri" panose="020F0502020204030204" pitchFamily="34" charset="0"/>
                <a:cs typeface="Times New Roman" panose="02020603050405020304" pitchFamily="18" charset="0"/>
              </a:rPr>
              <a:t>”Samtal och medmänskligt stöd”</a:t>
            </a:r>
            <a:endParaRPr lang="sv-SE" sz="4000" b="1" dirty="0"/>
          </a:p>
        </p:txBody>
      </p:sp>
      <p:pic>
        <p:nvPicPr>
          <p:cNvPr id="5" name="Bildobjekt 4">
            <a:extLst>
              <a:ext uri="{FF2B5EF4-FFF2-40B4-BE49-F238E27FC236}">
                <a16:creationId xmlns:a16="http://schemas.microsoft.com/office/drawing/2014/main" id="{C06EEAFE-0D88-B1BA-4E03-0A1B1D64D1E7}"/>
              </a:ext>
            </a:extLst>
          </p:cNvPr>
          <p:cNvPicPr>
            <a:picLocks noChangeAspect="1"/>
          </p:cNvPicPr>
          <p:nvPr/>
        </p:nvPicPr>
        <p:blipFill>
          <a:blip r:embed="rId5"/>
          <a:stretch>
            <a:fillRect/>
          </a:stretch>
        </p:blipFill>
        <p:spPr>
          <a:xfrm>
            <a:off x="1394084" y="4942288"/>
            <a:ext cx="1725264" cy="1739168"/>
          </a:xfrm>
          <a:prstGeom prst="rect">
            <a:avLst/>
          </a:prstGeom>
        </p:spPr>
      </p:pic>
      <p:sp>
        <p:nvSpPr>
          <p:cNvPr id="6" name="Platshållare för datum 5">
            <a:extLst>
              <a:ext uri="{FF2B5EF4-FFF2-40B4-BE49-F238E27FC236}">
                <a16:creationId xmlns:a16="http://schemas.microsoft.com/office/drawing/2014/main" id="{58CDFF38-4858-91F6-A9F9-2E037E060639}"/>
              </a:ext>
            </a:extLst>
          </p:cNvPr>
          <p:cNvSpPr>
            <a:spLocks noGrp="1"/>
          </p:cNvSpPr>
          <p:nvPr>
            <p:ph type="dt" sz="half" idx="10"/>
          </p:nvPr>
        </p:nvSpPr>
        <p:spPr/>
        <p:txBody>
          <a:bodyPr/>
          <a:lstStyle/>
          <a:p>
            <a:r>
              <a:rPr lang="sv-SE"/>
              <a:t>2023-08-21</a:t>
            </a:r>
            <a:endParaRPr lang="sv-SE" dirty="0"/>
          </a:p>
        </p:txBody>
      </p:sp>
      <p:sp>
        <p:nvSpPr>
          <p:cNvPr id="7" name="Platshållare för sidfot 6">
            <a:extLst>
              <a:ext uri="{FF2B5EF4-FFF2-40B4-BE49-F238E27FC236}">
                <a16:creationId xmlns:a16="http://schemas.microsoft.com/office/drawing/2014/main" id="{CB1355F7-0FC3-C4CF-6892-597BC99E0F94}"/>
              </a:ext>
            </a:extLst>
          </p:cNvPr>
          <p:cNvSpPr>
            <a:spLocks noGrp="1"/>
          </p:cNvSpPr>
          <p:nvPr>
            <p:ph type="ftr" sz="quarter" idx="11"/>
          </p:nvPr>
        </p:nvSpPr>
        <p:spPr/>
        <p:txBody>
          <a:bodyPr/>
          <a:lstStyle/>
          <a:p>
            <a:r>
              <a:rPr lang="sv-SE"/>
              <a:t>kristina.videla@skr.se  </a:t>
            </a:r>
            <a:endParaRPr lang="sv-SE" dirty="0"/>
          </a:p>
        </p:txBody>
      </p:sp>
    </p:spTree>
    <p:extLst>
      <p:ext uri="{BB962C8B-B14F-4D97-AF65-F5344CB8AC3E}">
        <p14:creationId xmlns:p14="http://schemas.microsoft.com/office/powerpoint/2010/main" val="1324829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xfrm>
            <a:off x="415600" y="151284"/>
            <a:ext cx="11360800" cy="763600"/>
          </a:xfrm>
          <a:prstGeom prst="rect">
            <a:avLst/>
          </a:prstGeom>
        </p:spPr>
        <p:txBody>
          <a:bodyPr spcFirstLastPara="1" vert="horz" wrap="square" lIns="121900" tIns="121900" rIns="121900" bIns="121900" rtlCol="0" anchor="t" anchorCtr="0">
            <a:noAutofit/>
          </a:bodyPr>
          <a:lstStyle/>
          <a:p>
            <a:r>
              <a:rPr lang="en" sz="4000" dirty="0"/>
              <a:t>Agenda</a:t>
            </a:r>
            <a:r>
              <a:rPr lang="en" dirty="0"/>
              <a:t> </a:t>
            </a:r>
            <a:br>
              <a:rPr lang="en" dirty="0"/>
            </a:br>
            <a:endParaRPr dirty="0"/>
          </a:p>
        </p:txBody>
      </p:sp>
      <p:sp>
        <p:nvSpPr>
          <p:cNvPr id="173" name="Google Shape;173;p32"/>
          <p:cNvSpPr txBox="1">
            <a:spLocks noGrp="1"/>
          </p:cNvSpPr>
          <p:nvPr>
            <p:ph type="body" idx="1"/>
          </p:nvPr>
        </p:nvSpPr>
        <p:spPr>
          <a:xfrm>
            <a:off x="125505" y="914884"/>
            <a:ext cx="11650895" cy="5538355"/>
          </a:xfrm>
          <a:prstGeom prst="rect">
            <a:avLst/>
          </a:prstGeom>
        </p:spPr>
        <p:txBody>
          <a:bodyPr spcFirstLastPara="1" vert="horz" wrap="square" lIns="121900" tIns="121900" rIns="121900" bIns="121900" rtlCol="0" anchor="t" anchorCtr="0">
            <a:noAutofit/>
          </a:bodyPr>
          <a:lstStyle/>
          <a:p>
            <a:pPr marL="152396" indent="0">
              <a:spcBef>
                <a:spcPts val="1333"/>
              </a:spcBef>
              <a:buClr>
                <a:schemeClr val="dk1"/>
              </a:buClr>
              <a:buNone/>
            </a:pPr>
            <a:r>
              <a:rPr lang="sv-SE" b="1" dirty="0">
                <a:solidFill>
                  <a:schemeClr val="dk1"/>
                </a:solidFill>
              </a:rPr>
              <a:t>1.  Introduktion Meningsfull heldygnsvård</a:t>
            </a:r>
          </a:p>
          <a:p>
            <a:pPr marL="152396" indent="0">
              <a:spcBef>
                <a:spcPts val="1333"/>
              </a:spcBef>
              <a:buClr>
                <a:schemeClr val="dk1"/>
              </a:buClr>
              <a:buNone/>
            </a:pPr>
            <a:r>
              <a:rPr lang="sv-SE" b="1" dirty="0">
                <a:solidFill>
                  <a:schemeClr val="dk1"/>
                </a:solidFill>
              </a:rPr>
              <a:t>2. Dagens tema: </a:t>
            </a:r>
          </a:p>
          <a:p>
            <a:pPr marL="152396" indent="0">
              <a:spcBef>
                <a:spcPts val="1333"/>
              </a:spcBef>
              <a:buClr>
                <a:schemeClr val="dk1"/>
              </a:buClr>
              <a:buNone/>
            </a:pPr>
            <a:r>
              <a:rPr lang="sv-SE" b="1" dirty="0">
                <a:solidFill>
                  <a:schemeClr val="dk1"/>
                </a:solidFill>
              </a:rPr>
              <a:t>    Samtal och medmänskligt stöd</a:t>
            </a:r>
          </a:p>
          <a:p>
            <a:pPr marL="152396" indent="0">
              <a:spcBef>
                <a:spcPts val="1333"/>
              </a:spcBef>
              <a:buClr>
                <a:schemeClr val="dk1"/>
              </a:buClr>
              <a:buNone/>
            </a:pPr>
            <a:r>
              <a:rPr lang="sv-SE" b="1" dirty="0">
                <a:solidFill>
                  <a:schemeClr val="dk1"/>
                </a:solidFill>
              </a:rPr>
              <a:t>3. Verksamhetsexempel</a:t>
            </a:r>
          </a:p>
          <a:p>
            <a:pPr marL="152396" indent="0">
              <a:spcBef>
                <a:spcPts val="1333"/>
              </a:spcBef>
              <a:buClr>
                <a:schemeClr val="dk1"/>
              </a:buClr>
              <a:buNone/>
            </a:pPr>
            <a:r>
              <a:rPr lang="sv-SE" b="1" dirty="0">
                <a:solidFill>
                  <a:schemeClr val="dk1"/>
                </a:solidFill>
              </a:rPr>
              <a:t>4. Dialog och diskussion</a:t>
            </a:r>
          </a:p>
          <a:p>
            <a:pPr marL="152396" indent="0">
              <a:spcBef>
                <a:spcPts val="1333"/>
              </a:spcBef>
              <a:buClr>
                <a:schemeClr val="dk1"/>
              </a:buClr>
              <a:buNone/>
            </a:pPr>
            <a:r>
              <a:rPr lang="sv-SE" b="1" dirty="0">
                <a:solidFill>
                  <a:schemeClr val="dk1"/>
                </a:solidFill>
              </a:rPr>
              <a:t>5. Summering – hur går vi vidare</a:t>
            </a:r>
          </a:p>
          <a:p>
            <a:pPr marL="152396" indent="0">
              <a:spcBef>
                <a:spcPts val="1333"/>
              </a:spcBef>
              <a:buClr>
                <a:schemeClr val="dk1"/>
              </a:buClr>
              <a:buNone/>
            </a:pPr>
            <a:r>
              <a:rPr lang="sv-SE" b="1" dirty="0">
                <a:solidFill>
                  <a:schemeClr val="dk1"/>
                </a:solidFill>
              </a:rPr>
              <a:t>6. Avslut </a:t>
            </a:r>
          </a:p>
          <a:p>
            <a:pPr marL="152396" indent="0">
              <a:spcBef>
                <a:spcPts val="1333"/>
              </a:spcBef>
              <a:buClr>
                <a:schemeClr val="dk1"/>
              </a:buClr>
              <a:buNone/>
            </a:pPr>
            <a:endParaRPr lang="sv-SE" b="1" dirty="0">
              <a:solidFill>
                <a:schemeClr val="dk1"/>
              </a:solidFill>
            </a:endParaRPr>
          </a:p>
        </p:txBody>
      </p:sp>
      <p:pic>
        <p:nvPicPr>
          <p:cNvPr id="4" name="Bildobjekt 3">
            <a:extLst>
              <a:ext uri="{FF2B5EF4-FFF2-40B4-BE49-F238E27FC236}">
                <a16:creationId xmlns:a16="http://schemas.microsoft.com/office/drawing/2014/main" id="{46FB32AE-F3DE-0F44-163B-DFF0679F4CC2}"/>
              </a:ext>
            </a:extLst>
          </p:cNvPr>
          <p:cNvPicPr>
            <a:picLocks noChangeAspect="1"/>
          </p:cNvPicPr>
          <p:nvPr/>
        </p:nvPicPr>
        <p:blipFill>
          <a:blip r:embed="rId3"/>
          <a:stretch>
            <a:fillRect/>
          </a:stretch>
        </p:blipFill>
        <p:spPr>
          <a:xfrm>
            <a:off x="6849116" y="1678484"/>
            <a:ext cx="4665940" cy="44806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CA951D31-A55F-22F3-42C4-0D02AC066D98}"/>
              </a:ext>
            </a:extLst>
          </p:cNvPr>
          <p:cNvSpPr>
            <a:spLocks noGrp="1"/>
          </p:cNvSpPr>
          <p:nvPr>
            <p:ph idx="1"/>
          </p:nvPr>
        </p:nvSpPr>
        <p:spPr>
          <a:xfrm>
            <a:off x="664232" y="854109"/>
            <a:ext cx="10113696" cy="4347478"/>
          </a:xfrm>
        </p:spPr>
        <p:txBody>
          <a:bodyPr/>
          <a:lstStyle/>
          <a:p>
            <a:pPr marL="30163" indent="0">
              <a:buNone/>
            </a:pPr>
            <a:r>
              <a:rPr lang="sv-SE" dirty="0"/>
              <a:t>Tillbringa tid tillsammans med alla som vårdas i heldygnsvården och var tillgänglig för samtal och medmänskligt stöd. Samtal är nödvändiga för att tillsammans kunna planera, genomföra och utvärdera vården och behöver ske kontinuerligt.</a:t>
            </a:r>
          </a:p>
          <a:p>
            <a:pPr marL="30163" indent="0">
              <a:buNone/>
            </a:pPr>
            <a:r>
              <a:rPr lang="sv-SE" dirty="0"/>
              <a:t>Erbjud även alla individer dagliga samtal</a:t>
            </a:r>
            <a:r>
              <a:rPr lang="sv-SE" baseline="30000" dirty="0"/>
              <a:t>19  </a:t>
            </a:r>
            <a:r>
              <a:rPr lang="sv-SE" dirty="0"/>
              <a:t>där öppna frågor ställs på ett sätt som inbjuder till kontakt. Individen själv ska inte behöva be om samtal. Samtalen ska utgå från individens behöv och önskemål och vara stödjande, motiverande eller uppföljande. Stötta och uppmuntra individen att ta plats i samtalet. Lyssna aktivt, bekräfta och ifrågasätt inte om det inte är nödvändigt. </a:t>
            </a:r>
          </a:p>
          <a:p>
            <a:pPr marL="30163" indent="0">
              <a:buNone/>
            </a:pPr>
            <a:endParaRPr lang="sv-SE" dirty="0"/>
          </a:p>
        </p:txBody>
      </p:sp>
      <p:sp>
        <p:nvSpPr>
          <p:cNvPr id="3" name="Rubrik 2">
            <a:extLst>
              <a:ext uri="{FF2B5EF4-FFF2-40B4-BE49-F238E27FC236}">
                <a16:creationId xmlns:a16="http://schemas.microsoft.com/office/drawing/2014/main" id="{060010FE-93DA-9C03-7208-7023D07E6743}"/>
              </a:ext>
            </a:extLst>
          </p:cNvPr>
          <p:cNvSpPr>
            <a:spLocks noGrp="1"/>
          </p:cNvSpPr>
          <p:nvPr>
            <p:ph type="title"/>
          </p:nvPr>
        </p:nvSpPr>
        <p:spPr>
          <a:xfrm>
            <a:off x="664232" y="245015"/>
            <a:ext cx="9609825" cy="759326"/>
          </a:xfrm>
        </p:spPr>
        <p:txBody>
          <a:bodyPr/>
          <a:lstStyle/>
          <a:p>
            <a:r>
              <a:rPr lang="sv-SE" sz="3200" dirty="0"/>
              <a:t>Samtal och medmänskligt stöd</a:t>
            </a:r>
          </a:p>
        </p:txBody>
      </p:sp>
      <p:sp>
        <p:nvSpPr>
          <p:cNvPr id="4" name="textruta 3">
            <a:extLst>
              <a:ext uri="{FF2B5EF4-FFF2-40B4-BE49-F238E27FC236}">
                <a16:creationId xmlns:a16="http://schemas.microsoft.com/office/drawing/2014/main" id="{506F19A6-62A6-9655-FAB9-5197C71EEA66}"/>
              </a:ext>
            </a:extLst>
          </p:cNvPr>
          <p:cNvSpPr txBox="1"/>
          <p:nvPr/>
        </p:nvSpPr>
        <p:spPr>
          <a:xfrm>
            <a:off x="799144" y="5164350"/>
            <a:ext cx="10188647" cy="923330"/>
          </a:xfrm>
          <a:prstGeom prst="rect">
            <a:avLst/>
          </a:prstGeom>
          <a:noFill/>
        </p:spPr>
        <p:txBody>
          <a:bodyPr wrap="square" rtlCol="0">
            <a:spAutoFit/>
          </a:bodyPr>
          <a:lstStyle/>
          <a:p>
            <a:r>
              <a:rPr lang="sv-SE" dirty="0"/>
              <a:t>Ett samtal om dagen ESOD, </a:t>
            </a:r>
            <a:r>
              <a:rPr lang="sv-SE" dirty="0">
                <a:hlinkClick r:id="rId3"/>
              </a:rPr>
              <a:t>https://www.psykiatriforskning.se/utveckling/verksamhetsutveckling-psykiatri/samtal-i-heldygnsvarden/</a:t>
            </a:r>
            <a:endParaRPr lang="sv-SE" dirty="0"/>
          </a:p>
          <a:p>
            <a:endParaRPr lang="sv-SE" dirty="0"/>
          </a:p>
        </p:txBody>
      </p:sp>
    </p:spTree>
    <p:extLst>
      <p:ext uri="{BB962C8B-B14F-4D97-AF65-F5344CB8AC3E}">
        <p14:creationId xmlns:p14="http://schemas.microsoft.com/office/powerpoint/2010/main" val="1611294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9BC3DAC-097E-CADA-13AE-5D9745C59F6E}"/>
              </a:ext>
            </a:extLst>
          </p:cNvPr>
          <p:cNvSpPr>
            <a:spLocks noGrp="1"/>
          </p:cNvSpPr>
          <p:nvPr>
            <p:ph idx="1"/>
          </p:nvPr>
        </p:nvSpPr>
        <p:spPr>
          <a:xfrm>
            <a:off x="664232" y="1910916"/>
            <a:ext cx="9609825" cy="3036167"/>
          </a:xfrm>
        </p:spPr>
        <p:txBody>
          <a:bodyPr/>
          <a:lstStyle/>
          <a:p>
            <a:pPr marL="30163" indent="0">
              <a:buNone/>
            </a:pPr>
            <a:r>
              <a:rPr lang="sv-SE" b="1" dirty="0"/>
              <a:t>Medmänskligt stöd </a:t>
            </a:r>
            <a:r>
              <a:rPr lang="sv-SE" dirty="0"/>
              <a:t>är att visa omsorg och värme. Det kan vara att göra sig tillgänglig, att lyssna, att vara ett tyst sällskap eller att göra något litet ”extra”. Vid svåra känslor och situationer erbjud alltid medmänskligt stöd och samtal.</a:t>
            </a:r>
          </a:p>
          <a:p>
            <a:pPr marL="30163" indent="0">
              <a:buNone/>
            </a:pPr>
            <a:endParaRPr lang="sv-SE" dirty="0"/>
          </a:p>
        </p:txBody>
      </p:sp>
      <p:sp>
        <p:nvSpPr>
          <p:cNvPr id="3" name="Rubrik 2">
            <a:extLst>
              <a:ext uri="{FF2B5EF4-FFF2-40B4-BE49-F238E27FC236}">
                <a16:creationId xmlns:a16="http://schemas.microsoft.com/office/drawing/2014/main" id="{C4D1A3D4-4F4A-2C7C-82D0-1076E03BFE73}"/>
              </a:ext>
            </a:extLst>
          </p:cNvPr>
          <p:cNvSpPr>
            <a:spLocks noGrp="1"/>
          </p:cNvSpPr>
          <p:nvPr>
            <p:ph type="title"/>
          </p:nvPr>
        </p:nvSpPr>
        <p:spPr/>
        <p:txBody>
          <a:bodyPr/>
          <a:lstStyle/>
          <a:p>
            <a:r>
              <a:rPr lang="sv-SE" sz="3200" dirty="0"/>
              <a:t>Forts. Samtal och medmänskligt stöd</a:t>
            </a:r>
          </a:p>
        </p:txBody>
      </p:sp>
    </p:spTree>
    <p:extLst>
      <p:ext uri="{BB962C8B-B14F-4D97-AF65-F5344CB8AC3E}">
        <p14:creationId xmlns:p14="http://schemas.microsoft.com/office/powerpoint/2010/main" val="2325298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77FD040-F300-EABC-4BF7-2F6E84029ACF}"/>
              </a:ext>
            </a:extLst>
          </p:cNvPr>
          <p:cNvSpPr>
            <a:spLocks noGrp="1"/>
          </p:cNvSpPr>
          <p:nvPr>
            <p:ph type="title"/>
          </p:nvPr>
        </p:nvSpPr>
        <p:spPr/>
        <p:txBody>
          <a:bodyPr/>
          <a:lstStyle/>
          <a:p>
            <a:r>
              <a:rPr lang="sv-SE" dirty="0"/>
              <a:t>Verksamhetsexempel på temat Samtal och medmänskligt stöd</a:t>
            </a:r>
          </a:p>
        </p:txBody>
      </p:sp>
    </p:spTree>
    <p:extLst>
      <p:ext uri="{BB962C8B-B14F-4D97-AF65-F5344CB8AC3E}">
        <p14:creationId xmlns:p14="http://schemas.microsoft.com/office/powerpoint/2010/main" val="1817743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783474" y="1496341"/>
            <a:ext cx="10363200" cy="1470025"/>
          </a:xfrm>
        </p:spPr>
        <p:txBody>
          <a:bodyPr/>
          <a:lstStyle/>
          <a:p>
            <a:r>
              <a:rPr lang="sv-SE" sz="4400" dirty="0"/>
              <a:t>Samtalsprojektet CPF</a:t>
            </a:r>
          </a:p>
        </p:txBody>
      </p:sp>
      <p:sp>
        <p:nvSpPr>
          <p:cNvPr id="3" name="Underrubrik 2">
            <a:extLst>
              <a:ext uri="{FF2B5EF4-FFF2-40B4-BE49-F238E27FC236}">
                <a16:creationId xmlns:a16="http://schemas.microsoft.com/office/drawing/2014/main" id="{B5C17362-5572-4503-8022-E10885583A77}"/>
              </a:ext>
            </a:extLst>
          </p:cNvPr>
          <p:cNvSpPr>
            <a:spLocks noGrp="1"/>
          </p:cNvSpPr>
          <p:nvPr>
            <p:ph type="subTitle" idx="1"/>
          </p:nvPr>
        </p:nvSpPr>
        <p:spPr>
          <a:xfrm>
            <a:off x="5690754" y="3886200"/>
            <a:ext cx="5717772" cy="1752600"/>
          </a:xfrm>
        </p:spPr>
        <p:txBody>
          <a:bodyPr/>
          <a:lstStyle/>
          <a:p>
            <a:r>
              <a:rPr lang="sv-SE" dirty="0"/>
              <a:t>                    Cecilia Crona</a:t>
            </a:r>
          </a:p>
          <a:p>
            <a:r>
              <a:rPr lang="sv-SE" dirty="0"/>
              <a:t>Specialistsjuksköterska Psykiatri</a:t>
            </a:r>
          </a:p>
          <a:p>
            <a:r>
              <a:rPr lang="sv-SE" dirty="0"/>
              <a:t>Grundläggande utbildning KBT</a:t>
            </a:r>
          </a:p>
        </p:txBody>
      </p:sp>
      <p:sp>
        <p:nvSpPr>
          <p:cNvPr id="4" name="Platshållare för datum 3">
            <a:extLst>
              <a:ext uri="{FF2B5EF4-FFF2-40B4-BE49-F238E27FC236}">
                <a16:creationId xmlns:a16="http://schemas.microsoft.com/office/drawing/2014/main" id="{927428B8-1214-46BF-A243-EF72FC907599}"/>
              </a:ext>
            </a:extLst>
          </p:cNvPr>
          <p:cNvSpPr>
            <a:spLocks noGrp="1"/>
          </p:cNvSpPr>
          <p:nvPr>
            <p:ph type="dt" sz="half" idx="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E73506-264C-4439-A394-0F6AC01FE5EA}" type="datetime1">
              <a:rPr kumimoji="0" lang="sv-SE" sz="900" b="0" i="0" u="none" strike="noStrike" kern="1200" cap="none" spc="0" normalizeH="0" baseline="0" noProof="0" smtClean="0">
                <a:ln>
                  <a:noFill/>
                </a:ln>
                <a:solidFill>
                  <a:srgbClr val="000000"/>
                </a:solidFill>
                <a:effectLst/>
                <a:uLnTx/>
                <a:uFillTx/>
                <a:latin typeface="Verdana" pitchFamily="34"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2023-10-09</a:t>
            </a:fld>
            <a:endParaRPr kumimoji="0" lang="sv-SE" sz="900" b="0" i="0" u="none" strike="noStrike" kern="1200" cap="none" spc="0" normalizeH="0" baseline="0" noProof="0">
              <a:ln>
                <a:noFill/>
              </a:ln>
              <a:solidFill>
                <a:srgbClr val="000000"/>
              </a:solidFill>
              <a:effectLst/>
              <a:uLnTx/>
              <a:uFillTx/>
              <a:latin typeface="Verdana" pitchFamily="34" charset="0"/>
              <a:ea typeface="Geneva" pitchFamily="1" charset="-128"/>
              <a:cs typeface="+mn-cs"/>
            </a:endParaRPr>
          </a:p>
        </p:txBody>
      </p:sp>
      <p:sp>
        <p:nvSpPr>
          <p:cNvPr id="5" name="Platshållare för sidfot 4">
            <a:extLst>
              <a:ext uri="{FF2B5EF4-FFF2-40B4-BE49-F238E27FC236}">
                <a16:creationId xmlns:a16="http://schemas.microsoft.com/office/drawing/2014/main" id="{E211D9CB-92F7-4908-A232-79AF5F0FAAE5}"/>
              </a:ext>
            </a:extLst>
          </p:cNvPr>
          <p:cNvSpPr>
            <a:spLocks noGrp="1"/>
          </p:cNvSpPr>
          <p:nvPr>
            <p:ph type="ftr" sz="quarter" idx="3"/>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Verdana" pitchFamily="34" charset="0"/>
                <a:ea typeface="Geneva" pitchFamily="1" charset="-128"/>
                <a:cs typeface="+mn-cs"/>
              </a:rPr>
              <a:t>Organisation/Namn</a:t>
            </a:r>
          </a:p>
        </p:txBody>
      </p:sp>
      <p:sp>
        <p:nvSpPr>
          <p:cNvPr id="6" name="Platshållare för bildnummer 5">
            <a:extLst>
              <a:ext uri="{FF2B5EF4-FFF2-40B4-BE49-F238E27FC236}">
                <a16:creationId xmlns:a16="http://schemas.microsoft.com/office/drawing/2014/main" id="{9D81920C-6CEF-447C-8B21-0A1FB158109D}"/>
              </a:ext>
            </a:extLst>
          </p:cNvPr>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1A088CD-CCDE-49E5-84E6-67161CD99BDA}" type="slidenum">
              <a:rPr kumimoji="0" lang="sv-SE" sz="900" b="0" i="0" u="none" strike="noStrike" kern="1200" cap="none" spc="0" normalizeH="0" baseline="0" noProof="0" smtClean="0">
                <a:ln>
                  <a:noFill/>
                </a:ln>
                <a:solidFill>
                  <a:srgbClr val="000000"/>
                </a:solidFill>
                <a:effectLst/>
                <a:uLnTx/>
                <a:uFillTx/>
                <a:latin typeface="Verdana" pitchFamily="34"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sv-SE" sz="900" b="0" i="0" u="none" strike="noStrike" kern="1200" cap="none" spc="0" normalizeH="0" baseline="0" noProof="0">
              <a:ln>
                <a:noFill/>
              </a:ln>
              <a:solidFill>
                <a:srgbClr val="000000"/>
              </a:solidFill>
              <a:effectLst/>
              <a:uLnTx/>
              <a:uFillTx/>
              <a:latin typeface="Verdana" pitchFamily="34" charset="0"/>
              <a:ea typeface="Geneva" pitchFamily="1" charset="-128"/>
              <a:cs typeface="+mn-cs"/>
            </a:endParaRPr>
          </a:p>
        </p:txBody>
      </p:sp>
      <p:pic>
        <p:nvPicPr>
          <p:cNvPr id="8" name="Bildobjekt 7" descr="En bild som visar text&#10;&#10;Automatiskt genererad beskrivning">
            <a:extLst>
              <a:ext uri="{FF2B5EF4-FFF2-40B4-BE49-F238E27FC236}">
                <a16:creationId xmlns:a16="http://schemas.microsoft.com/office/drawing/2014/main" id="{B326E205-CF8F-422C-8E4F-634F6844E9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83" y="2235200"/>
            <a:ext cx="5909983" cy="4652048"/>
          </a:xfrm>
          <a:prstGeom prst="rect">
            <a:avLst/>
          </a:prstGeom>
        </p:spPr>
      </p:pic>
    </p:spTree>
    <p:extLst>
      <p:ext uri="{BB962C8B-B14F-4D97-AF65-F5344CB8AC3E}">
        <p14:creationId xmlns:p14="http://schemas.microsoft.com/office/powerpoint/2010/main" val="2011349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Koppling: vinklad 2">
            <a:extLst>
              <a:ext uri="{FF2B5EF4-FFF2-40B4-BE49-F238E27FC236}">
                <a16:creationId xmlns:a16="http://schemas.microsoft.com/office/drawing/2014/main" id="{9F0F0A9A-2CDB-412F-A0D3-2FB13E1FAD7B}"/>
              </a:ext>
            </a:extLst>
          </p:cNvPr>
          <p:cNvCxnSpPr>
            <a:cxnSpLocks/>
          </p:cNvCxnSpPr>
          <p:nvPr/>
        </p:nvCxnSpPr>
        <p:spPr>
          <a:xfrm flipV="1">
            <a:off x="1235074" y="1694321"/>
            <a:ext cx="9994900" cy="1549120"/>
          </a:xfrm>
          <a:prstGeom prst="bentConnector3">
            <a:avLst>
              <a:gd name="adj1" fmla="val 50000"/>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 name="Rektangel 5">
            <a:extLst>
              <a:ext uri="{FF2B5EF4-FFF2-40B4-BE49-F238E27FC236}">
                <a16:creationId xmlns:a16="http://schemas.microsoft.com/office/drawing/2014/main" id="{A1668AD0-2603-4F73-A90F-2E489E95566A}"/>
              </a:ext>
            </a:extLst>
          </p:cNvPr>
          <p:cNvSpPr/>
          <p:nvPr/>
        </p:nvSpPr>
        <p:spPr>
          <a:xfrm>
            <a:off x="2005856" y="3385188"/>
            <a:ext cx="3010894" cy="7235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sv-SE" b="0" i="0" u="none" strike="noStrike" kern="1200" cap="none" spc="0" normalizeH="0" baseline="0" noProof="0" dirty="0">
                <a:ln>
                  <a:noFill/>
                </a:ln>
                <a:solidFill>
                  <a:srgbClr val="002D5A"/>
                </a:solidFill>
                <a:effectLst/>
                <a:uLnTx/>
                <a:uFillTx/>
                <a:latin typeface="Verdana"/>
                <a:ea typeface="Geneva"/>
                <a:cs typeface="+mn-cs"/>
              </a:rPr>
              <a:t>ESOD </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sv-SE" b="0" i="0" u="none" strike="noStrike" kern="1200" cap="none" spc="0" normalizeH="0" baseline="0" noProof="0" dirty="0">
                <a:ln>
                  <a:noFill/>
                </a:ln>
                <a:solidFill>
                  <a:srgbClr val="002D5A"/>
                </a:solidFill>
                <a:effectLst/>
                <a:uLnTx/>
                <a:uFillTx/>
                <a:latin typeface="Verdana"/>
                <a:ea typeface="Geneva"/>
                <a:cs typeface="+mn-cs"/>
              </a:rPr>
              <a:t>”ett samtal om dagen” </a:t>
            </a:r>
          </a:p>
        </p:txBody>
      </p:sp>
      <p:sp>
        <p:nvSpPr>
          <p:cNvPr id="7" name="Rektangel 6">
            <a:extLst>
              <a:ext uri="{FF2B5EF4-FFF2-40B4-BE49-F238E27FC236}">
                <a16:creationId xmlns:a16="http://schemas.microsoft.com/office/drawing/2014/main" id="{DCDEFE09-B147-43AD-9C2E-806E6317D015}"/>
              </a:ext>
            </a:extLst>
          </p:cNvPr>
          <p:cNvSpPr/>
          <p:nvPr/>
        </p:nvSpPr>
        <p:spPr>
          <a:xfrm>
            <a:off x="6487491" y="1895392"/>
            <a:ext cx="3431209" cy="18242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sv-SE" sz="2200" b="0" i="0" u="none" strike="noStrike" kern="1200" cap="none" spc="0" normalizeH="0" baseline="0" noProof="0" dirty="0">
                <a:ln>
                  <a:noFill/>
                </a:ln>
                <a:solidFill>
                  <a:srgbClr val="002D5A"/>
                </a:solidFill>
                <a:effectLst/>
                <a:uLnTx/>
                <a:uFillTx/>
                <a:latin typeface="Verdana"/>
                <a:ea typeface="Geneva"/>
                <a:cs typeface="+mn-cs"/>
              </a:rPr>
              <a:t>KBT-samtal</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sv-SE" b="0" i="0" u="none" strike="noStrike" kern="1200" cap="none" spc="0" normalizeH="0" baseline="0" noProof="0" dirty="0">
                <a:ln>
                  <a:noFill/>
                </a:ln>
                <a:solidFill>
                  <a:srgbClr val="002D5A"/>
                </a:solidFill>
                <a:effectLst/>
                <a:uLnTx/>
                <a:uFillTx/>
                <a:latin typeface="Verdana"/>
                <a:ea typeface="Geneva"/>
                <a:cs typeface="+mn-cs"/>
              </a:rPr>
              <a:t>Samtal baserade på en manual kognitiv beteende terapi med bland annat ACT och beteendeaktivering</a:t>
            </a:r>
          </a:p>
        </p:txBody>
      </p:sp>
      <p:sp>
        <p:nvSpPr>
          <p:cNvPr id="8" name="Rubrik 7">
            <a:extLst>
              <a:ext uri="{FF2B5EF4-FFF2-40B4-BE49-F238E27FC236}">
                <a16:creationId xmlns:a16="http://schemas.microsoft.com/office/drawing/2014/main" id="{C0C69FC7-754D-4F37-A5EC-65267AE6BF40}"/>
              </a:ext>
            </a:extLst>
          </p:cNvPr>
          <p:cNvSpPr>
            <a:spLocks noGrp="1"/>
          </p:cNvSpPr>
          <p:nvPr>
            <p:ph type="title"/>
          </p:nvPr>
        </p:nvSpPr>
        <p:spPr>
          <a:xfrm>
            <a:off x="962025" y="955787"/>
            <a:ext cx="10267949" cy="505805"/>
          </a:xfrm>
        </p:spPr>
        <p:txBody>
          <a:bodyPr/>
          <a:lstStyle/>
          <a:p>
            <a:r>
              <a:rPr lang="sv-SE" dirty="0"/>
              <a:t>Olika steg i samtalsmodulen + implementeringsstöd</a:t>
            </a:r>
          </a:p>
        </p:txBody>
      </p:sp>
      <p:sp>
        <p:nvSpPr>
          <p:cNvPr id="9" name="Rektangel 8">
            <a:extLst>
              <a:ext uri="{FF2B5EF4-FFF2-40B4-BE49-F238E27FC236}">
                <a16:creationId xmlns:a16="http://schemas.microsoft.com/office/drawing/2014/main" id="{C2BA553F-DA3B-4DAE-A04D-55DFF7F3E7FE}"/>
              </a:ext>
            </a:extLst>
          </p:cNvPr>
          <p:cNvSpPr/>
          <p:nvPr/>
        </p:nvSpPr>
        <p:spPr>
          <a:xfrm>
            <a:off x="3181346" y="2663290"/>
            <a:ext cx="636062" cy="754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sv-SE" sz="2200" b="0" i="0" u="none" strike="noStrike" kern="1200" cap="none" spc="0" normalizeH="0" baseline="0" noProof="0" dirty="0">
                <a:ln>
                  <a:noFill/>
                </a:ln>
                <a:solidFill>
                  <a:srgbClr val="002D5A"/>
                </a:solidFill>
                <a:effectLst/>
                <a:uLnTx/>
                <a:uFillTx/>
                <a:latin typeface="Verdana"/>
                <a:ea typeface="Geneva"/>
                <a:cs typeface="+mn-cs"/>
              </a:rPr>
              <a:t>1</a:t>
            </a:r>
          </a:p>
        </p:txBody>
      </p:sp>
      <p:sp>
        <p:nvSpPr>
          <p:cNvPr id="10" name="Rektangel 9">
            <a:extLst>
              <a:ext uri="{FF2B5EF4-FFF2-40B4-BE49-F238E27FC236}">
                <a16:creationId xmlns:a16="http://schemas.microsoft.com/office/drawing/2014/main" id="{CD9078BE-4DF4-4881-A8DC-0A15FA66D9DF}"/>
              </a:ext>
            </a:extLst>
          </p:cNvPr>
          <p:cNvSpPr/>
          <p:nvPr/>
        </p:nvSpPr>
        <p:spPr>
          <a:xfrm>
            <a:off x="7048499" y="1188516"/>
            <a:ext cx="518491" cy="726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sv-SE" sz="2200" b="0" i="0" u="none" strike="noStrike" kern="1200" cap="none" spc="0" normalizeH="0" baseline="0" noProof="0" dirty="0">
                <a:ln>
                  <a:noFill/>
                </a:ln>
                <a:solidFill>
                  <a:srgbClr val="002D5A"/>
                </a:solidFill>
                <a:effectLst/>
                <a:uLnTx/>
                <a:uFillTx/>
                <a:latin typeface="Verdana"/>
                <a:ea typeface="Geneva"/>
                <a:cs typeface="+mn-cs"/>
              </a:rPr>
              <a:t>2</a:t>
            </a:r>
          </a:p>
        </p:txBody>
      </p:sp>
      <p:sp>
        <p:nvSpPr>
          <p:cNvPr id="2" name="textruta 1">
            <a:extLst>
              <a:ext uri="{FF2B5EF4-FFF2-40B4-BE49-F238E27FC236}">
                <a16:creationId xmlns:a16="http://schemas.microsoft.com/office/drawing/2014/main" id="{D852059D-FDD2-46E1-BD4C-37057A7C6276}"/>
              </a:ext>
            </a:extLst>
          </p:cNvPr>
          <p:cNvSpPr txBox="1"/>
          <p:nvPr/>
        </p:nvSpPr>
        <p:spPr>
          <a:xfrm>
            <a:off x="266697" y="4330117"/>
            <a:ext cx="5829301" cy="2355496"/>
          </a:xfrm>
          <a:prstGeom prst="rect">
            <a:avLst/>
          </a:prstGeom>
          <a:noFill/>
        </p:spPr>
        <p:txBody>
          <a:bodyPr wrap="square" rtlCol="0">
            <a:noAutofit/>
          </a:bodyPr>
          <a:lstStyle/>
          <a:p>
            <a:pPr marL="171450" marR="0" lvl="0" indent="-171450" algn="l" defTabSz="914400" rtl="0" eaLnBrk="0" fontAlgn="base" latinLnBrk="0" hangingPunct="0">
              <a:lnSpc>
                <a:spcPct val="100000"/>
              </a:lnSpc>
              <a:spcBef>
                <a:spcPct val="50000"/>
              </a:spcBef>
              <a:spcAft>
                <a:spcPct val="0"/>
              </a:spcAft>
              <a:buClrTx/>
              <a:buSzTx/>
              <a:buFontTx/>
              <a:buChar char="-"/>
              <a:tabLst/>
              <a:defRPr/>
            </a:pPr>
            <a:r>
              <a:rPr kumimoji="0" lang="sv-SE" sz="14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Vårdutvecklingsprojekt Norra Stockholms psykiatri</a:t>
            </a:r>
            <a:endParaRPr lang="sv-SE" sz="1400" dirty="0">
              <a:solidFill>
                <a:srgbClr val="000000"/>
              </a:solidFill>
              <a:latin typeface="Verdana" pitchFamily="34" charset="0"/>
              <a:ea typeface="Geneva" pitchFamily="1" charset="-128"/>
            </a:endParaRPr>
          </a:p>
          <a:p>
            <a:pPr marL="171450" marR="0" lvl="0" indent="-171450" algn="l" defTabSz="914400" rtl="0" eaLnBrk="0" fontAlgn="base" latinLnBrk="0" hangingPunct="0">
              <a:lnSpc>
                <a:spcPct val="100000"/>
              </a:lnSpc>
              <a:spcBef>
                <a:spcPct val="50000"/>
              </a:spcBef>
              <a:spcAft>
                <a:spcPct val="0"/>
              </a:spcAft>
              <a:buClrTx/>
              <a:buSzTx/>
              <a:buFontTx/>
              <a:buChar char="-"/>
              <a:tabLst/>
              <a:defRPr/>
            </a:pPr>
            <a:r>
              <a:rPr kumimoji="0" lang="sv-SE" sz="14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nu utbrett i landet och regionen</a:t>
            </a:r>
          </a:p>
          <a:p>
            <a:pPr marL="171450" marR="0" lvl="0" indent="-171450" algn="l" defTabSz="914400" rtl="0" eaLnBrk="0" fontAlgn="base" latinLnBrk="0" hangingPunct="0">
              <a:lnSpc>
                <a:spcPct val="100000"/>
              </a:lnSpc>
              <a:spcBef>
                <a:spcPct val="50000"/>
              </a:spcBef>
              <a:spcAft>
                <a:spcPct val="0"/>
              </a:spcAft>
              <a:buClrTx/>
              <a:buSzTx/>
              <a:buFontTx/>
              <a:buChar char="-"/>
              <a:tabLst/>
              <a:defRPr/>
            </a:pPr>
            <a:r>
              <a:rPr kumimoji="0" lang="sv-SE" sz="14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Patienterna röst via patientforum</a:t>
            </a:r>
          </a:p>
          <a:p>
            <a:pPr marL="171450" marR="0" lvl="0" indent="-171450" algn="l" defTabSz="914400" rtl="0" eaLnBrk="0" fontAlgn="base" latinLnBrk="0" hangingPunct="0">
              <a:lnSpc>
                <a:spcPct val="100000"/>
              </a:lnSpc>
              <a:spcBef>
                <a:spcPct val="50000"/>
              </a:spcBef>
              <a:spcAft>
                <a:spcPct val="0"/>
              </a:spcAft>
              <a:buClrTx/>
              <a:buSzTx/>
              <a:buFontTx/>
              <a:buChar char="-"/>
              <a:tabLst/>
              <a:defRPr/>
            </a:pPr>
            <a:r>
              <a:rPr kumimoji="0" lang="sv-SE" sz="14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Strukturen för hur samtal erbjuds </a:t>
            </a:r>
            <a:r>
              <a:rPr lang="sv-SE" sz="1400" dirty="0">
                <a:solidFill>
                  <a:srgbClr val="000000"/>
                </a:solidFill>
                <a:latin typeface="Verdana" pitchFamily="34" charset="0"/>
                <a:ea typeface="Geneva" pitchFamily="1" charset="-128"/>
              </a:rPr>
              <a:t>inom</a:t>
            </a:r>
            <a:r>
              <a:rPr kumimoji="0" lang="sv-SE" sz="14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 heldygnsvård</a:t>
            </a:r>
          </a:p>
          <a:p>
            <a:pPr marL="171450" marR="0" lvl="0" indent="-171450" algn="l" defTabSz="914400" rtl="0" eaLnBrk="0" fontAlgn="base" latinLnBrk="0" hangingPunct="0">
              <a:lnSpc>
                <a:spcPct val="100000"/>
              </a:lnSpc>
              <a:spcBef>
                <a:spcPct val="50000"/>
              </a:spcBef>
              <a:spcAft>
                <a:spcPct val="0"/>
              </a:spcAft>
              <a:buClrTx/>
              <a:buSzTx/>
              <a:buFontTx/>
              <a:buChar char="-"/>
              <a:tabLst/>
              <a:defRPr/>
            </a:pPr>
            <a:r>
              <a:rPr kumimoji="0" lang="sv-SE" sz="14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Patienten styr innehåll i samtalet - som är förbokat</a:t>
            </a:r>
          </a:p>
          <a:p>
            <a:pPr marL="171450" marR="0" lvl="0" indent="-171450" algn="l" defTabSz="914400" rtl="0" eaLnBrk="0" fontAlgn="base" latinLnBrk="0" hangingPunct="0">
              <a:lnSpc>
                <a:spcPct val="100000"/>
              </a:lnSpc>
              <a:spcBef>
                <a:spcPct val="50000"/>
              </a:spcBef>
              <a:spcAft>
                <a:spcPct val="0"/>
              </a:spcAft>
              <a:buClrTx/>
              <a:buSzTx/>
              <a:buFontTx/>
              <a:buChar char="-"/>
              <a:tabLst/>
              <a:defRPr/>
            </a:pPr>
            <a:r>
              <a:rPr kumimoji="0" lang="sv-SE" sz="14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hlinkClick r:id="rId3"/>
              </a:rPr>
              <a:t>https://nyheter.ki.se/ett-samtal-om-dagen-starker-relationen-mellan-patient-och-vardgivare-inom-psykiatrisk-slutenvard</a:t>
            </a:r>
            <a:endParaRPr kumimoji="0" lang="sv-SE" sz="14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a:p>
            <a:pPr marL="171450" marR="0" lvl="0" indent="-171450" algn="l" defTabSz="914400" rtl="0" eaLnBrk="0" fontAlgn="base" latinLnBrk="0" hangingPunct="0">
              <a:lnSpc>
                <a:spcPct val="100000"/>
              </a:lnSpc>
              <a:spcBef>
                <a:spcPct val="50000"/>
              </a:spcBef>
              <a:spcAft>
                <a:spcPct val="0"/>
              </a:spcAft>
              <a:buClrTx/>
              <a:buSzTx/>
              <a:buFontTx/>
              <a:buChar char="-"/>
              <a:tabLst/>
              <a:defRPr/>
            </a:pPr>
            <a:endParaRPr kumimoji="0" lang="sv-SE" sz="14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sp>
        <p:nvSpPr>
          <p:cNvPr id="5" name="textruta 4">
            <a:extLst>
              <a:ext uri="{FF2B5EF4-FFF2-40B4-BE49-F238E27FC236}">
                <a16:creationId xmlns:a16="http://schemas.microsoft.com/office/drawing/2014/main" id="{3A7697BA-8F6E-4615-B672-A2BA5F4E58A9}"/>
              </a:ext>
            </a:extLst>
          </p:cNvPr>
          <p:cNvSpPr txBox="1"/>
          <p:nvPr/>
        </p:nvSpPr>
        <p:spPr>
          <a:xfrm>
            <a:off x="6095998" y="3801417"/>
            <a:ext cx="5829301" cy="2669619"/>
          </a:xfrm>
          <a:prstGeom prst="rect">
            <a:avLst/>
          </a:prstGeom>
          <a:noFill/>
        </p:spPr>
        <p:txBody>
          <a:bodyPr wrap="square" rtlCol="0">
            <a:noAutofit/>
          </a:bodyPr>
          <a:lstStyle/>
          <a:p>
            <a:pPr marL="171450" marR="0" lvl="0" indent="-171450" algn="l" defTabSz="914400" rtl="0" eaLnBrk="0" fontAlgn="base" latinLnBrk="0" hangingPunct="0">
              <a:lnSpc>
                <a:spcPct val="100000"/>
              </a:lnSpc>
              <a:spcBef>
                <a:spcPct val="50000"/>
              </a:spcBef>
              <a:spcAft>
                <a:spcPct val="0"/>
              </a:spcAft>
              <a:buClrTx/>
              <a:buSzTx/>
              <a:buFontTx/>
              <a:buChar char="-"/>
              <a:tabLst/>
              <a:defRPr/>
            </a:pPr>
            <a:r>
              <a:rPr kumimoji="0" lang="sv-SE" sz="16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Kompletterar sedvanlig behandling vid t.ex. depression och ångest</a:t>
            </a:r>
          </a:p>
          <a:p>
            <a:pPr marL="171450" marR="0" lvl="0" indent="-171450" algn="l" defTabSz="914400" rtl="0" eaLnBrk="0" fontAlgn="base" latinLnBrk="0" hangingPunct="0">
              <a:lnSpc>
                <a:spcPct val="100000"/>
              </a:lnSpc>
              <a:spcBef>
                <a:spcPct val="50000"/>
              </a:spcBef>
              <a:spcAft>
                <a:spcPct val="0"/>
              </a:spcAft>
              <a:buClrTx/>
              <a:buSzTx/>
              <a:buFontTx/>
              <a:buChar char="-"/>
              <a:tabLst/>
              <a:defRPr/>
            </a:pPr>
            <a:r>
              <a:rPr kumimoji="0" lang="sv-SE" sz="16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Enstaka samtal eller samtalsserie</a:t>
            </a:r>
          </a:p>
          <a:p>
            <a:pPr marL="171450" marR="0" lvl="0" indent="-171450" algn="l" defTabSz="914400" rtl="0" eaLnBrk="0" fontAlgn="base" latinLnBrk="0" hangingPunct="0">
              <a:lnSpc>
                <a:spcPct val="100000"/>
              </a:lnSpc>
              <a:spcBef>
                <a:spcPct val="50000"/>
              </a:spcBef>
              <a:spcAft>
                <a:spcPct val="0"/>
              </a:spcAft>
              <a:buClrTx/>
              <a:buSzTx/>
              <a:buFontTx/>
              <a:buChar char="-"/>
              <a:tabLst/>
              <a:defRPr/>
            </a:pPr>
            <a:r>
              <a:rPr kumimoji="0" lang="sv-SE" sz="16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Manualen som verktyg i omvårdnadsarbete</a:t>
            </a:r>
          </a:p>
          <a:p>
            <a:pPr marL="171450" marR="0" lvl="0" indent="-171450" algn="l" defTabSz="914400" rtl="0" eaLnBrk="0" fontAlgn="base" latinLnBrk="0" hangingPunct="0">
              <a:lnSpc>
                <a:spcPct val="100000"/>
              </a:lnSpc>
              <a:spcBef>
                <a:spcPct val="50000"/>
              </a:spcBef>
              <a:spcAft>
                <a:spcPct val="0"/>
              </a:spcAft>
              <a:buClrTx/>
              <a:buSzTx/>
              <a:buFontTx/>
              <a:buChar char="-"/>
              <a:tabLst/>
              <a:defRPr/>
            </a:pPr>
            <a:r>
              <a:rPr kumimoji="0" lang="sv-SE" sz="16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Stöd till patienter att prata mer om det som är viktigt för dem och att ta steg i dess riktning</a:t>
            </a:r>
          </a:p>
          <a:p>
            <a:pPr marL="171450" marR="0" lvl="0" indent="-171450" algn="l" defTabSz="914400" rtl="0" eaLnBrk="0" fontAlgn="base" latinLnBrk="0" hangingPunct="0">
              <a:lnSpc>
                <a:spcPct val="100000"/>
              </a:lnSpc>
              <a:spcBef>
                <a:spcPct val="50000"/>
              </a:spcBef>
              <a:spcAft>
                <a:spcPct val="0"/>
              </a:spcAft>
              <a:buClrTx/>
              <a:buSzTx/>
              <a:buFontTx/>
              <a:buChar char="-"/>
              <a:tabLst/>
              <a:defRPr/>
            </a:pPr>
            <a:r>
              <a:rPr kumimoji="0" lang="sv-SE" sz="16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Tillägg med lösbladssystem</a:t>
            </a:r>
          </a:p>
          <a:p>
            <a:pPr marL="171450" marR="0" lvl="0" indent="-171450" algn="l" defTabSz="914400" rtl="0" eaLnBrk="0" fontAlgn="base" latinLnBrk="0" hangingPunct="0">
              <a:lnSpc>
                <a:spcPct val="100000"/>
              </a:lnSpc>
              <a:spcBef>
                <a:spcPct val="50000"/>
              </a:spcBef>
              <a:spcAft>
                <a:spcPct val="0"/>
              </a:spcAft>
              <a:buClrTx/>
              <a:buSzTx/>
              <a:buFontTx/>
              <a:buChar char="-"/>
              <a:tabLst/>
              <a:defRPr/>
            </a:pPr>
            <a:r>
              <a:rPr kumimoji="0" lang="sv-SE" sz="16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Vidmakthållande</a:t>
            </a:r>
          </a:p>
          <a:p>
            <a:pPr marL="171450" marR="0" lvl="0" indent="-171450" algn="l" defTabSz="914400" rtl="0" eaLnBrk="0" fontAlgn="base" latinLnBrk="0" hangingPunct="0">
              <a:lnSpc>
                <a:spcPct val="100000"/>
              </a:lnSpc>
              <a:spcBef>
                <a:spcPct val="50000"/>
              </a:spcBef>
              <a:spcAft>
                <a:spcPct val="0"/>
              </a:spcAft>
              <a:buClrTx/>
              <a:buSzTx/>
              <a:buFontTx/>
              <a:buChar char="-"/>
              <a:tabLst/>
              <a:defRPr/>
            </a:pPr>
            <a:r>
              <a:rPr kumimoji="0" lang="sv-SE" sz="16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rPr>
              <a:t>Utbildade samtalsledare och handledning</a:t>
            </a:r>
          </a:p>
        </p:txBody>
      </p:sp>
    </p:spTree>
    <p:extLst>
      <p:ext uri="{BB962C8B-B14F-4D97-AF65-F5344CB8AC3E}">
        <p14:creationId xmlns:p14="http://schemas.microsoft.com/office/powerpoint/2010/main" val="2044717854"/>
      </p:ext>
    </p:extLst>
  </p:cSld>
  <p:clrMapOvr>
    <a:masterClrMapping/>
  </p:clrMapOvr>
</p:sld>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2E8938F9-0327-447A-BF3F-FC61FA569C80}"/>
    </a:ext>
  </a:extLst>
</a:theme>
</file>

<file path=ppt/theme/theme2.xml><?xml version="1.0" encoding="utf-8"?>
<a:theme xmlns:a="http://schemas.openxmlformats.org/drawingml/2006/main" name="SKL PPT Röd">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F21737DD-E578-46C8-9886-86CEC654586F}"/>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FD1CEDE4-AA2E-46FB-B779-290BFBC30F20}"/>
    </a:ext>
  </a:extLst>
</a:theme>
</file>

<file path=ppt/theme/theme4.xml><?xml version="1.0" encoding="utf-8"?>
<a:theme xmlns:a="http://schemas.openxmlformats.org/drawingml/2006/main" name="SKL PPT Mörk">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979E2BA5-51B9-49DB-B6F8-94675517DD24}"/>
    </a:ext>
  </a:extLst>
</a:theme>
</file>

<file path=ppt/theme/theme5.xml><?xml version="1.0" encoding="utf-8"?>
<a:theme xmlns:a="http://schemas.openxmlformats.org/drawingml/2006/main" name="SKL PPT Svar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1582006C-4D88-4F2F-8761-F62EAACF56C2}"/>
    </a:ext>
  </a:extLst>
</a:theme>
</file>

<file path=ppt/theme/theme6.xml><?xml version="1.0" encoding="utf-8"?>
<a:theme xmlns:a="http://schemas.openxmlformats.org/drawingml/2006/main" name="SKL PPT Vi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D973E264-F2C5-4099-ACCB-219FE53F047E}"/>
    </a:ext>
  </a:extLst>
</a:theme>
</file>

<file path=ppt/theme/theme7.xml><?xml version="1.0" encoding="utf-8"?>
<a:theme xmlns:a="http://schemas.openxmlformats.org/drawingml/2006/main" name="1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2E8938F9-0327-447A-BF3F-FC61FA569C80}"/>
    </a:ext>
  </a:extLst>
</a:theme>
</file>

<file path=ppt/theme/theme8.xml><?xml version="1.0" encoding="utf-8"?>
<a:theme xmlns:a="http://schemas.openxmlformats.org/drawingml/2006/main" name="Standardformgivning">
  <a:themeElements>
    <a:clrScheme name="SLL">
      <a:dk1>
        <a:srgbClr val="000000"/>
      </a:dk1>
      <a:lt1>
        <a:srgbClr val="FFFFFF"/>
      </a:lt1>
      <a:dk2>
        <a:srgbClr val="406618"/>
      </a:dk2>
      <a:lt2>
        <a:srgbClr val="78BE00"/>
      </a:lt2>
      <a:accent1>
        <a:srgbClr val="002D5A"/>
      </a:accent1>
      <a:accent2>
        <a:srgbClr val="00AEEF"/>
      </a:accent2>
      <a:accent3>
        <a:srgbClr val="9A0932"/>
      </a:accent3>
      <a:accent4>
        <a:srgbClr val="E1056D"/>
      </a:accent4>
      <a:accent5>
        <a:srgbClr val="EB9100"/>
      </a:accent5>
      <a:accent6>
        <a:srgbClr val="FFD400"/>
      </a:accent6>
      <a:hlink>
        <a:srgbClr val="034EA2"/>
      </a:hlink>
      <a:folHlink>
        <a:srgbClr val="034EA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rgbClr val="003468"/>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2200" b="0" i="0" u="none" strike="noStrike" cap="none" normalizeH="0" baseline="0" smtClean="0">
            <a:ln>
              <a:noFill/>
            </a:ln>
            <a:solidFill>
              <a:schemeClr val="bg1"/>
            </a:solidFill>
            <a:effectLst/>
            <a:latin typeface="Verdana" pitchFamily="34" charset="0"/>
            <a:ea typeface="Geneva" pitchFamily="1" charset="-128"/>
          </a:defRPr>
        </a:defPPr>
      </a:lstStyle>
    </a:spDef>
    <a:lnDef>
      <a:spPr bwMode="auto">
        <a:noFill/>
        <a:ln w="95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noAutofit/>
      </a:bodyPr>
      <a:lstStyle>
        <a:defPPr algn="l">
          <a:defRPr smtClean="0"/>
        </a:defPPr>
      </a:lstStyle>
    </a:tx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mall-bredformat-region-stockholm-vit" id="{0165BA46-9774-48AC-AABF-3AEC3487AD49}" vid="{9D3B0145-47C9-41EE-96B2-8EA5F6090683}"/>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A7BA1582E593841BBD1B0B2B78E6F5F" ma:contentTypeVersion="2" ma:contentTypeDescription="Skapa ett nytt dokument." ma:contentTypeScope="" ma:versionID="d4baa276416b3116939fc8e3b15157d2">
  <xsd:schema xmlns:xsd="http://www.w3.org/2001/XMLSchema" xmlns:xs="http://www.w3.org/2001/XMLSchema" xmlns:p="http://schemas.microsoft.com/office/2006/metadata/properties" xmlns:ns2="af9b82fd-bfdc-4181-a204-e623554e49e7" targetNamespace="http://schemas.microsoft.com/office/2006/metadata/properties" ma:root="true" ma:fieldsID="b1dbe32e354da759c11f5f85ef55cf20" ns2:_="">
    <xsd:import namespace="af9b82fd-bfdc-4181-a204-e623554e49e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9b82fd-bfdc-4181-a204-e623554e49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219AEE-1258-45F3-AB91-3941BBF64C80}">
  <ds:schemaRefs>
    <ds:schemaRef ds:uri="http://schemas.microsoft.com/sharepoint/v3/contenttype/forms"/>
  </ds:schemaRefs>
</ds:datastoreItem>
</file>

<file path=customXml/itemProps2.xml><?xml version="1.0" encoding="utf-8"?>
<ds:datastoreItem xmlns:ds="http://schemas.openxmlformats.org/officeDocument/2006/customXml" ds:itemID="{F2A6ADF2-1DCC-4CE5-984B-FD08F8CD78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9b82fd-bfdc-4181-a204-e623554e49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A70AB3-CE1D-43CC-8291-1828D7DD2A1B}">
  <ds:schemaRefs>
    <ds:schemaRef ds:uri="http://purl.org/dc/elements/1.1/"/>
    <ds:schemaRef ds:uri="http://schemas.microsoft.com/office/2006/metadata/properties"/>
    <ds:schemaRef ds:uri="af9b82fd-bfdc-4181-a204-e623554e49e7"/>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SKR</Template>
  <TotalTime>42278</TotalTime>
  <Words>1189</Words>
  <Application>Microsoft Office PowerPoint</Application>
  <PresentationFormat>Bredbild</PresentationFormat>
  <Paragraphs>147</Paragraphs>
  <Slides>15</Slides>
  <Notes>12</Notes>
  <HiddenSlides>2</HiddenSlides>
  <MMClips>0</MMClips>
  <ScaleCrop>false</ScaleCrop>
  <HeadingPairs>
    <vt:vector size="6" baseType="variant">
      <vt:variant>
        <vt:lpstr>Använt teckensnitt</vt:lpstr>
      </vt:variant>
      <vt:variant>
        <vt:i4>5</vt:i4>
      </vt:variant>
      <vt:variant>
        <vt:lpstr>Tema</vt:lpstr>
      </vt:variant>
      <vt:variant>
        <vt:i4>8</vt:i4>
      </vt:variant>
      <vt:variant>
        <vt:lpstr>Bildrubriker</vt:lpstr>
      </vt:variant>
      <vt:variant>
        <vt:i4>15</vt:i4>
      </vt:variant>
    </vt:vector>
  </HeadingPairs>
  <TitlesOfParts>
    <vt:vector size="28" baseType="lpstr">
      <vt:lpstr>Arial</vt:lpstr>
      <vt:lpstr>Calibri</vt:lpstr>
      <vt:lpstr>Symbol</vt:lpstr>
      <vt:lpstr>Verdana</vt:lpstr>
      <vt:lpstr>Wingdings</vt:lpstr>
      <vt:lpstr>SKL PPT Gul</vt:lpstr>
      <vt:lpstr>SKL PPT Röd</vt:lpstr>
      <vt:lpstr>Inledningsbilder</vt:lpstr>
      <vt:lpstr>SKL PPT Mörk</vt:lpstr>
      <vt:lpstr>SKL PPT Svart</vt:lpstr>
      <vt:lpstr>SKL PPT Vit</vt:lpstr>
      <vt:lpstr>1_SKL PPT Gul</vt:lpstr>
      <vt:lpstr>Standardformgivning</vt:lpstr>
      <vt:lpstr>Till dig som presenterar</vt:lpstr>
      <vt:lpstr>Till dig som presenterar- förberedelser Samtal </vt:lpstr>
      <vt:lpstr>PowerPoint-presentation</vt:lpstr>
      <vt:lpstr>Agenda  </vt:lpstr>
      <vt:lpstr>Samtal och medmänskligt stöd</vt:lpstr>
      <vt:lpstr>Forts. Samtal och medmänskligt stöd</vt:lpstr>
      <vt:lpstr>Verksamhetsexempel på temat Samtal och medmänskligt stöd</vt:lpstr>
      <vt:lpstr>Samtalsprojektet CPF</vt:lpstr>
      <vt:lpstr>Olika steg i samtalsmodulen + implementeringsstöd</vt:lpstr>
      <vt:lpstr>Utmaningar i heldygnsvården för samtal  &gt; schema och skiftarbete  &gt; bemanning    &gt; tidsfaktorer  &gt; svårt sjuka patienter  &gt; känslor av otillräcklighet  &gt; Covid -19  &gt; ledningen   &gt; att få till teamarbetet   </vt:lpstr>
      <vt:lpstr>Framgångsfaktorer för samtal</vt:lpstr>
      <vt:lpstr>Diskussion</vt:lpstr>
      <vt:lpstr>Summering – hur går vi vidare i med arbetet med Samtal och medmänskligt stöd</vt:lpstr>
      <vt:lpstr>Avslut och nästa möte</vt:lpstr>
      <vt:lpstr>   Tillsammans gör vi skillnad!</vt:lpstr>
    </vt:vector>
  </TitlesOfParts>
  <Company>SKL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Kimby Louise</dc:creator>
  <cp:lastModifiedBy>Videla Kristina</cp:lastModifiedBy>
  <cp:revision>88</cp:revision>
  <dcterms:created xsi:type="dcterms:W3CDTF">2022-02-09T07:43:35Z</dcterms:created>
  <dcterms:modified xsi:type="dcterms:W3CDTF">2023-10-09T11:46:28Z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0x0101007A7BA1582E593841BBD1B0B2B78E6F5F</vt:lpwstr>
  </property>
</Properties>
</file>