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7" r:id="rId5"/>
    <p:sldMasterId id="2147483682" r:id="rId6"/>
    <p:sldMasterId id="2147483727" r:id="rId7"/>
    <p:sldMasterId id="2147483737" r:id="rId8"/>
    <p:sldMasterId id="2147483747" r:id="rId9"/>
    <p:sldMasterId id="2147483758" r:id="rId10"/>
    <p:sldMasterId id="2147483770" r:id="rId11"/>
  </p:sldMasterIdLst>
  <p:notesMasterIdLst>
    <p:notesMasterId r:id="rId22"/>
  </p:notesMasterIdLst>
  <p:sldIdLst>
    <p:sldId id="902" r:id="rId12"/>
    <p:sldId id="876" r:id="rId13"/>
    <p:sldId id="901" r:id="rId14"/>
    <p:sldId id="258" r:id="rId15"/>
    <p:sldId id="892" r:id="rId16"/>
    <p:sldId id="893" r:id="rId17"/>
    <p:sldId id="575" r:id="rId18"/>
    <p:sldId id="887" r:id="rId19"/>
    <p:sldId id="888" r:id="rId20"/>
    <p:sldId id="880"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58300" autoAdjust="0"/>
  </p:normalViewPr>
  <p:slideViewPr>
    <p:cSldViewPr snapToGrid="0">
      <p:cViewPr varScale="1">
        <p:scale>
          <a:sx n="39" d="100"/>
          <a:sy n="39" d="100"/>
        </p:scale>
        <p:origin x="162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38F0BC-00CF-4445-80E3-4190E8CCC833}" type="datetimeFigureOut">
              <a:rPr lang="sv-SE" smtClean="0"/>
              <a:t>2023-10-09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63B96C-DC3D-43D8-9947-F2DDAF2A5485}" type="slidenum">
              <a:rPr lang="sv-SE" smtClean="0"/>
              <a:t>‹#›</a:t>
            </a:fld>
            <a:endParaRPr lang="sv-SE"/>
          </a:p>
        </p:txBody>
      </p:sp>
    </p:spTree>
    <p:extLst>
      <p:ext uri="{BB962C8B-B14F-4D97-AF65-F5344CB8AC3E}">
        <p14:creationId xmlns:p14="http://schemas.microsoft.com/office/powerpoint/2010/main" val="2475009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063B96C-DC3D-43D8-9947-F2DDAF2A5485}" type="slidenum">
              <a:rPr lang="sv-SE" smtClean="0"/>
              <a:t>1</a:t>
            </a:fld>
            <a:endParaRPr lang="sv-SE"/>
          </a:p>
        </p:txBody>
      </p:sp>
    </p:spTree>
    <p:extLst>
      <p:ext uri="{BB962C8B-B14F-4D97-AF65-F5344CB8AC3E}">
        <p14:creationId xmlns:p14="http://schemas.microsoft.com/office/powerpoint/2010/main" val="2189893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63B96C-DC3D-43D8-9947-F2DDAF2A548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521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063B96C-DC3D-43D8-9947-F2DDAF2A5485}" type="slidenum">
              <a:rPr lang="sv-SE" smtClean="0"/>
              <a:t>2</a:t>
            </a:fld>
            <a:endParaRPr lang="sv-SE"/>
          </a:p>
        </p:txBody>
      </p:sp>
    </p:spTree>
    <p:extLst>
      <p:ext uri="{BB962C8B-B14F-4D97-AF65-F5344CB8AC3E}">
        <p14:creationId xmlns:p14="http://schemas.microsoft.com/office/powerpoint/2010/main" val="35221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Läs upp detta:</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a:latin typeface="Calibri" panose="020F0502020204030204" pitchFamily="34" charset="0"/>
                <a:ea typeface="Calibri" panose="020F0502020204030204" pitchFamily="34" charset="0"/>
                <a:cs typeface="Times New Roman" panose="02020603050405020304" pitchFamily="18" charset="0"/>
              </a:rPr>
              <a:t>Det är inom ramen för överenskommelsen Psykisk hälsa och suicidprevention mellan SKR och staten som materialet Meningsfull heldygnsvård tagits fram.</a:t>
            </a:r>
          </a:p>
          <a:p>
            <a:pPr>
              <a:lnSpc>
                <a:spcPct val="107000"/>
              </a:lnSpc>
              <a:spcAft>
                <a:spcPts val="800"/>
              </a:spcAft>
            </a:pPr>
            <a:r>
              <a:rPr lang="sv-SE" sz="1800"/>
              <a:t>Det </a:t>
            </a:r>
            <a:r>
              <a:rPr lang="sv-SE" sz="1800" dirty="0"/>
              <a:t>är en fortsättning på satsningen ”Bättre vård mindre tvång” som pågick 2010 – 2012.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Flera utredningar har lyft behov av utveckling av heldygnsvårdens innehåll,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bla</a:t>
            </a:r>
            <a:r>
              <a:rPr lang="sv-SE" sz="1800" dirty="0">
                <a:effectLst/>
                <a:latin typeface="Calibri" panose="020F0502020204030204" pitchFamily="34" charset="0"/>
                <a:ea typeface="Calibri" panose="020F0502020204030204" pitchFamily="34" charset="0"/>
                <a:cs typeface="Times New Roman" panose="02020603050405020304" pitchFamily="18" charset="0"/>
              </a:rPr>
              <a:t> För barnens bästa, God tvångsvård, Samsjuklighetsutredningen.</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0" dirty="0">
                <a:effectLst/>
                <a:latin typeface="Calibri" panose="020F0502020204030204" pitchFamily="34" charset="0"/>
                <a:ea typeface="Calibri" panose="020F0502020204030204" pitchFamily="34" charset="0"/>
                <a:cs typeface="Times New Roman" panose="02020603050405020304" pitchFamily="18" charset="0"/>
              </a:rPr>
              <a:t>Meningsfull heldygnsvård syftar till att </a:t>
            </a:r>
            <a:r>
              <a:rPr lang="sv-SE" sz="1800" dirty="0">
                <a:effectLst/>
                <a:latin typeface="Calibri" panose="020F0502020204030204" pitchFamily="34" charset="0"/>
                <a:ea typeface="Calibri" panose="020F0502020204030204" pitchFamily="34" charset="0"/>
                <a:cs typeface="Times New Roman" panose="02020603050405020304" pitchFamily="18" charset="0"/>
              </a:rPr>
              <a:t>patienterna ska kunna uppleva vården trygg och meningsfull och att vården som erbjuds bedrivs med minsta möjliga behov av tvångsåtgärder. </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Uppdelat på 13 grundkomponenter beskrivs arbetssätt och metoder som tillsammans lägger grunden för ett gott innehåll i psykiatrisk heldygnsvård.</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Idag fokuserar vi på Samtal och medmänskligt stöd.</a:t>
            </a:r>
          </a:p>
          <a:p>
            <a:pPr>
              <a:lnSpc>
                <a:spcPct val="107000"/>
              </a:lnSpc>
              <a:spcAft>
                <a:spcPts val="800"/>
              </a:spcAft>
            </a:pPr>
            <a:endParaRPr lang="sv-SE" dirty="0"/>
          </a:p>
        </p:txBody>
      </p:sp>
      <p:sp>
        <p:nvSpPr>
          <p:cNvPr id="4" name="Platshållare för bildnummer 3"/>
          <p:cNvSpPr>
            <a:spLocks noGrp="1"/>
          </p:cNvSpPr>
          <p:nvPr>
            <p:ph type="sldNum" sz="quarter" idx="5"/>
          </p:nvPr>
        </p:nvSpPr>
        <p:spPr/>
        <p:txBody>
          <a:bodyPr/>
          <a:lstStyle/>
          <a:p>
            <a:fld id="{E063B96C-DC3D-43D8-9947-F2DDAF2A5485}" type="slidenum">
              <a:rPr lang="sv-SE" smtClean="0"/>
              <a:t>3</a:t>
            </a:fld>
            <a:endParaRPr lang="sv-SE"/>
          </a:p>
        </p:txBody>
      </p:sp>
    </p:spTree>
    <p:extLst>
      <p:ext uri="{BB962C8B-B14F-4D97-AF65-F5344CB8AC3E}">
        <p14:creationId xmlns:p14="http://schemas.microsoft.com/office/powerpoint/2010/main" val="978373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b5100379b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b5100379b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b="1" dirty="0"/>
              <a:t>Till dig som presenterar: </a:t>
            </a:r>
          </a:p>
          <a:p>
            <a:pPr marL="0" lvl="0" indent="0" algn="l" rtl="0">
              <a:spcBef>
                <a:spcPts val="0"/>
              </a:spcBef>
              <a:spcAft>
                <a:spcPts val="0"/>
              </a:spcAft>
              <a:buNone/>
            </a:pPr>
            <a:r>
              <a:rPr lang="sv-SE" dirty="0"/>
              <a:t>Gå igenom dagens agenda. </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a:t>Idag är temat Samtal och medmänskligt stöd</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a:t>Beskriv </a:t>
            </a:r>
            <a:r>
              <a:rPr lang="sv-SE" b="1" dirty="0"/>
              <a:t>hur</a:t>
            </a:r>
            <a:r>
              <a:rPr lang="sv-SE" dirty="0"/>
              <a:t> ni kommer arbeta med temat idag</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Läs upp högt</a:t>
            </a:r>
          </a:p>
        </p:txBody>
      </p:sp>
      <p:sp>
        <p:nvSpPr>
          <p:cNvPr id="4" name="Platshållare för bildnummer 3"/>
          <p:cNvSpPr>
            <a:spLocks noGrp="1"/>
          </p:cNvSpPr>
          <p:nvPr>
            <p:ph type="sldNum" sz="quarter" idx="5"/>
          </p:nvPr>
        </p:nvSpPr>
        <p:spPr/>
        <p:txBody>
          <a:bodyPr/>
          <a:lstStyle/>
          <a:p>
            <a:fld id="{E063B96C-DC3D-43D8-9947-F2DDAF2A5485}" type="slidenum">
              <a:rPr lang="sv-SE" smtClean="0"/>
              <a:t>5</a:t>
            </a:fld>
            <a:endParaRPr lang="sv-SE"/>
          </a:p>
        </p:txBody>
      </p:sp>
    </p:spTree>
    <p:extLst>
      <p:ext uri="{BB962C8B-B14F-4D97-AF65-F5344CB8AC3E}">
        <p14:creationId xmlns:p14="http://schemas.microsoft.com/office/powerpoint/2010/main" val="2867190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Läs upp högt</a:t>
            </a:r>
          </a:p>
        </p:txBody>
      </p:sp>
      <p:sp>
        <p:nvSpPr>
          <p:cNvPr id="4" name="Platshållare för bildnummer 3"/>
          <p:cNvSpPr>
            <a:spLocks noGrp="1"/>
          </p:cNvSpPr>
          <p:nvPr>
            <p:ph type="sldNum" sz="quarter" idx="5"/>
          </p:nvPr>
        </p:nvSpPr>
        <p:spPr/>
        <p:txBody>
          <a:bodyPr/>
          <a:lstStyle/>
          <a:p>
            <a:fld id="{E063B96C-DC3D-43D8-9947-F2DDAF2A5485}" type="slidenum">
              <a:rPr lang="sv-SE" smtClean="0"/>
              <a:t>6</a:t>
            </a:fld>
            <a:endParaRPr lang="sv-SE"/>
          </a:p>
        </p:txBody>
      </p:sp>
    </p:spTree>
    <p:extLst>
      <p:ext uri="{BB962C8B-B14F-4D97-AF65-F5344CB8AC3E}">
        <p14:creationId xmlns:p14="http://schemas.microsoft.com/office/powerpoint/2010/main" val="2901492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33237">
              <a:defRPr/>
            </a:pPr>
            <a:r>
              <a:rPr lang="sv-SE" sz="1200" b="1" dirty="0"/>
              <a:t>Till dig som presenterar:</a:t>
            </a:r>
          </a:p>
          <a:p>
            <a:pPr defTabSz="933237">
              <a:defRPr/>
            </a:pPr>
            <a:r>
              <a:rPr lang="sv-SE" sz="1200" dirty="0"/>
              <a:t>Om det är rätt arbetssätt för gruppen att ha en öppen dialog så är det ett bra sätt att involvera alla i arbetet.</a:t>
            </a:r>
          </a:p>
          <a:p>
            <a:pPr defTabSz="933237">
              <a:defRPr/>
            </a:pPr>
            <a:endParaRPr lang="sv-SE" sz="1200" dirty="0"/>
          </a:p>
          <a:p>
            <a:pPr defTabSz="933237">
              <a:defRPr/>
            </a:pPr>
            <a:r>
              <a:rPr lang="sv-SE" sz="1200" dirty="0"/>
              <a:t>Anpassa frågorna i pratbubblorna utifrån hur du vill ställa frågorna</a:t>
            </a:r>
          </a:p>
          <a:p>
            <a:pPr defTabSz="933237">
              <a:defRPr/>
            </a:pPr>
            <a:endParaRPr lang="sv-SE" sz="1200" dirty="0"/>
          </a:p>
          <a:p>
            <a:pPr marL="0" marR="0" lvl="0" indent="0" algn="l" defTabSz="933237" rtl="0" eaLnBrk="1" fontAlgn="auto" latinLnBrk="0" hangingPunct="1">
              <a:lnSpc>
                <a:spcPct val="100000"/>
              </a:lnSpc>
              <a:spcBef>
                <a:spcPts val="0"/>
              </a:spcBef>
              <a:spcAft>
                <a:spcPts val="0"/>
              </a:spcAft>
              <a:buClrTx/>
              <a:buSzTx/>
              <a:buFontTx/>
              <a:buNone/>
              <a:tabLst/>
              <a:defRPr/>
            </a:pPr>
            <a:r>
              <a:rPr lang="sv-SE"/>
              <a:t>Använd förberedda blädderblock eller liknande för att få med synpunkter för fortsatt arbete.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a:t>
            </a:r>
          </a:p>
        </p:txBody>
      </p:sp>
      <p:sp>
        <p:nvSpPr>
          <p:cNvPr id="4" name="Platshållare för bildnummer 3"/>
          <p:cNvSpPr>
            <a:spLocks noGrp="1"/>
          </p:cNvSpPr>
          <p:nvPr>
            <p:ph type="sldNum" sz="quarter" idx="5"/>
          </p:nvPr>
        </p:nvSpPr>
        <p:spPr/>
        <p:txBody>
          <a:bodyPr/>
          <a:lstStyle/>
          <a:p>
            <a:fld id="{2F1FFDBC-0CA2-4369-86E6-5636DCC2614B}" type="slidenum">
              <a:rPr lang="sv-SE" smtClean="0"/>
              <a:t>7</a:t>
            </a:fld>
            <a:endParaRPr lang="sv-SE"/>
          </a:p>
        </p:txBody>
      </p:sp>
    </p:spTree>
    <p:extLst>
      <p:ext uri="{BB962C8B-B14F-4D97-AF65-F5344CB8AC3E}">
        <p14:creationId xmlns:p14="http://schemas.microsoft.com/office/powerpoint/2010/main" val="3882160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Till dig som presenterar:</a:t>
            </a:r>
          </a:p>
          <a:p>
            <a:r>
              <a:rPr lang="sv-SE" dirty="0"/>
              <a:t>Gör en färdplan för hur det fortsatta arbetet med Samtal och </a:t>
            </a:r>
            <a:r>
              <a:rPr lang="sv-SE"/>
              <a:t>medmänskligt stöd ska </a:t>
            </a:r>
            <a:r>
              <a:rPr lang="sv-SE" dirty="0"/>
              <a:t>se ut utifrån det som kommit fram idag</a:t>
            </a:r>
          </a:p>
          <a:p>
            <a:r>
              <a:rPr lang="sv-SE" dirty="0"/>
              <a:t>Vilka Aktiviteter?</a:t>
            </a:r>
          </a:p>
          <a:p>
            <a:r>
              <a:rPr lang="sv-SE" dirty="0"/>
              <a:t>Vem ska göra vad? </a:t>
            </a:r>
          </a:p>
          <a:p>
            <a:r>
              <a:rPr lang="sv-SE" dirty="0" err="1"/>
              <a:t>Ev</a:t>
            </a:r>
            <a:r>
              <a:rPr lang="sv-SE" dirty="0"/>
              <a:t> arbetsgrupp?</a:t>
            </a:r>
          </a:p>
          <a:p>
            <a:r>
              <a:rPr lang="sv-SE" dirty="0"/>
              <a:t>När ska det återkopplas till gruppen igen?</a:t>
            </a:r>
          </a:p>
          <a:p>
            <a:endParaRPr lang="sv-SE" dirty="0"/>
          </a:p>
        </p:txBody>
      </p:sp>
      <p:sp>
        <p:nvSpPr>
          <p:cNvPr id="4" name="Platshållare för bildnummer 3"/>
          <p:cNvSpPr>
            <a:spLocks noGrp="1"/>
          </p:cNvSpPr>
          <p:nvPr>
            <p:ph type="sldNum" sz="quarter" idx="5"/>
          </p:nvPr>
        </p:nvSpPr>
        <p:spPr/>
        <p:txBody>
          <a:bodyPr/>
          <a:lstStyle/>
          <a:p>
            <a:fld id="{E063B96C-DC3D-43D8-9947-F2DDAF2A5485}" type="slidenum">
              <a:rPr lang="sv-SE" smtClean="0"/>
              <a:t>8</a:t>
            </a:fld>
            <a:endParaRPr lang="sv-SE"/>
          </a:p>
        </p:txBody>
      </p:sp>
    </p:spTree>
    <p:extLst>
      <p:ext uri="{BB962C8B-B14F-4D97-AF65-F5344CB8AC3E}">
        <p14:creationId xmlns:p14="http://schemas.microsoft.com/office/powerpoint/2010/main" val="3190158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planen är att information om Meningsfull heldygnsvård ska löpa på under APT är det lämpligt att nämna när nästa tillfälle är.</a:t>
            </a:r>
          </a:p>
        </p:txBody>
      </p:sp>
      <p:sp>
        <p:nvSpPr>
          <p:cNvPr id="4" name="Platshållare för bildnummer 3"/>
          <p:cNvSpPr>
            <a:spLocks noGrp="1"/>
          </p:cNvSpPr>
          <p:nvPr>
            <p:ph type="sldNum" sz="quarter" idx="5"/>
          </p:nvPr>
        </p:nvSpPr>
        <p:spPr/>
        <p:txBody>
          <a:bodyPr/>
          <a:lstStyle/>
          <a:p>
            <a:fld id="{E063B96C-DC3D-43D8-9947-F2DDAF2A5485}" type="slidenum">
              <a:rPr lang="sv-SE" smtClean="0"/>
              <a:t>9</a:t>
            </a:fld>
            <a:endParaRPr lang="sv-SE"/>
          </a:p>
        </p:txBody>
      </p:sp>
    </p:spTree>
    <p:extLst>
      <p:ext uri="{BB962C8B-B14F-4D97-AF65-F5344CB8AC3E}">
        <p14:creationId xmlns:p14="http://schemas.microsoft.com/office/powerpoint/2010/main" val="442338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4476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79877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4291682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47043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28974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8934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384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599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2023-10-09</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2023-10-09</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08994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2023-10-09</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94996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2023-10-09</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11906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2023-10-09</a:t>
            </a:fld>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82952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513744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149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968795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95935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463699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24225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05516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30901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791309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05126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6600109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41507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631655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19439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49249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840619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19059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12056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06451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960544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7501976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9926694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518607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3266559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p>
        </p:txBody>
      </p:sp>
      <p:sp>
        <p:nvSpPr>
          <p:cNvPr id="5" name="Platshållare för sidfot 4"/>
          <p:cNvSpPr>
            <a:spLocks noGrp="1"/>
          </p:cNvSpPr>
          <p:nvPr>
            <p:ph type="ftr" sz="quarter" idx="11"/>
          </p:nvPr>
        </p:nvSpPr>
        <p:spPr/>
        <p:txBody>
          <a:bodyPr/>
          <a:lstStyle/>
          <a:p>
            <a:r>
              <a:rPr lang="sv-SE"/>
              <a:t>Avdelningen för vård och omsorg</a:t>
            </a:r>
          </a:p>
        </p:txBody>
      </p:sp>
      <p:sp>
        <p:nvSpPr>
          <p:cNvPr id="4" name="Platshållare för datum 3"/>
          <p:cNvSpPr>
            <a:spLocks noGrp="1"/>
          </p:cNvSpPr>
          <p:nvPr>
            <p:ph type="dt" sz="half" idx="10"/>
          </p:nvPr>
        </p:nvSpPr>
        <p:spPr/>
        <p:txBody>
          <a:bodyPr/>
          <a:lstStyle/>
          <a:p>
            <a:r>
              <a:rPr lang="sv-SE"/>
              <a:t>2022-10-06</a:t>
            </a:r>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7125402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p>
        </p:txBody>
      </p:sp>
      <p:sp>
        <p:nvSpPr>
          <p:cNvPr id="5" name="Platshållare för sidfot 4"/>
          <p:cNvSpPr>
            <a:spLocks noGrp="1"/>
          </p:cNvSpPr>
          <p:nvPr>
            <p:ph type="ftr" sz="quarter" idx="11"/>
          </p:nvPr>
        </p:nvSpPr>
        <p:spPr/>
        <p:txBody>
          <a:bodyPr/>
          <a:lstStyle/>
          <a:p>
            <a:r>
              <a:rPr lang="sv-SE"/>
              <a:t>Avdelningen för vård och omsorg</a:t>
            </a:r>
          </a:p>
        </p:txBody>
      </p:sp>
      <p:sp>
        <p:nvSpPr>
          <p:cNvPr id="4" name="Platshållare för datum 3"/>
          <p:cNvSpPr>
            <a:spLocks noGrp="1"/>
          </p:cNvSpPr>
          <p:nvPr>
            <p:ph type="dt" sz="half" idx="10"/>
          </p:nvPr>
        </p:nvSpPr>
        <p:spPr/>
        <p:txBody>
          <a:bodyPr/>
          <a:lstStyle/>
          <a:p>
            <a:r>
              <a:rPr lang="sv-SE"/>
              <a:t>2022-10-06</a:t>
            </a:r>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9183144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mall för rubrikformat</a:t>
            </a:r>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sv-SE"/>
              <a:t>Avdelningen för vård och omsorg</a:t>
            </a:r>
          </a:p>
        </p:txBody>
      </p:sp>
      <p:sp>
        <p:nvSpPr>
          <p:cNvPr id="4" name="Platshållare för datum 3"/>
          <p:cNvSpPr>
            <a:spLocks noGrp="1"/>
          </p:cNvSpPr>
          <p:nvPr>
            <p:ph type="dt" sz="half" idx="10"/>
          </p:nvPr>
        </p:nvSpPr>
        <p:spPr/>
        <p:txBody>
          <a:bodyPr/>
          <a:lstStyle>
            <a:lvl1pPr>
              <a:defRPr>
                <a:solidFill>
                  <a:schemeClr val="tx1"/>
                </a:solidFill>
              </a:defRPr>
            </a:lvl1pPr>
          </a:lstStyle>
          <a:p>
            <a:r>
              <a:rPr lang="sv-SE"/>
              <a:t>2022-10-06</a:t>
            </a: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271041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p>
        </p:txBody>
      </p:sp>
      <p:sp>
        <p:nvSpPr>
          <p:cNvPr id="6" name="Platshållare för sidfot 5"/>
          <p:cNvSpPr>
            <a:spLocks noGrp="1"/>
          </p:cNvSpPr>
          <p:nvPr>
            <p:ph type="ftr" sz="quarter" idx="11"/>
          </p:nvPr>
        </p:nvSpPr>
        <p:spPr/>
        <p:txBody>
          <a:bodyPr/>
          <a:lstStyle/>
          <a:p>
            <a:r>
              <a:rPr lang="sv-SE"/>
              <a:t>Avdelningen för vård och omsorg</a:t>
            </a:r>
          </a:p>
        </p:txBody>
      </p:sp>
      <p:sp>
        <p:nvSpPr>
          <p:cNvPr id="5" name="Platshållare för datum 4"/>
          <p:cNvSpPr>
            <a:spLocks noGrp="1"/>
          </p:cNvSpPr>
          <p:nvPr>
            <p:ph type="dt" sz="half" idx="10"/>
          </p:nvPr>
        </p:nvSpPr>
        <p:spPr/>
        <p:txBody>
          <a:bodyPr/>
          <a:lstStyle/>
          <a:p>
            <a:r>
              <a:rPr lang="sv-SE"/>
              <a:t>2022-10-06</a:t>
            </a:r>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5717838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p>
        </p:txBody>
      </p:sp>
      <p:sp>
        <p:nvSpPr>
          <p:cNvPr id="6" name="Platshållare för sidfot 5"/>
          <p:cNvSpPr>
            <a:spLocks noGrp="1"/>
          </p:cNvSpPr>
          <p:nvPr>
            <p:ph type="ftr" sz="quarter" idx="11"/>
          </p:nvPr>
        </p:nvSpPr>
        <p:spPr/>
        <p:txBody>
          <a:bodyPr/>
          <a:lstStyle/>
          <a:p>
            <a:r>
              <a:rPr lang="sv-SE"/>
              <a:t>Avdelningen för vård och omsorg</a:t>
            </a:r>
          </a:p>
        </p:txBody>
      </p:sp>
      <p:sp>
        <p:nvSpPr>
          <p:cNvPr id="5" name="Platshållare för datum 4"/>
          <p:cNvSpPr>
            <a:spLocks noGrp="1"/>
          </p:cNvSpPr>
          <p:nvPr>
            <p:ph type="dt" sz="half" idx="10"/>
          </p:nvPr>
        </p:nvSpPr>
        <p:spPr/>
        <p:txBody>
          <a:bodyPr/>
          <a:lstStyle/>
          <a:p>
            <a:r>
              <a:rPr lang="sv-SE"/>
              <a:t>2022-10-06</a:t>
            </a:r>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585005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p>
        </p:txBody>
      </p:sp>
      <p:sp>
        <p:nvSpPr>
          <p:cNvPr id="8" name="Platshållare för sidfot 7"/>
          <p:cNvSpPr>
            <a:spLocks noGrp="1"/>
          </p:cNvSpPr>
          <p:nvPr>
            <p:ph type="ftr" sz="quarter" idx="11"/>
          </p:nvPr>
        </p:nvSpPr>
        <p:spPr/>
        <p:txBody>
          <a:bodyPr/>
          <a:lstStyle/>
          <a:p>
            <a:r>
              <a:rPr lang="sv-SE"/>
              <a:t>Avdelningen för vård och omsorg</a:t>
            </a:r>
          </a:p>
        </p:txBody>
      </p:sp>
      <p:sp>
        <p:nvSpPr>
          <p:cNvPr id="7" name="Platshållare för datum 6"/>
          <p:cNvSpPr>
            <a:spLocks noGrp="1"/>
          </p:cNvSpPr>
          <p:nvPr>
            <p:ph type="dt" sz="half" idx="10"/>
          </p:nvPr>
        </p:nvSpPr>
        <p:spPr/>
        <p:txBody>
          <a:bodyPr/>
          <a:lstStyle/>
          <a:p>
            <a:r>
              <a:rPr lang="sv-SE"/>
              <a:t>2022-10-06</a:t>
            </a:r>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1891173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4" name="Platshållare för sidfot 3"/>
          <p:cNvSpPr>
            <a:spLocks noGrp="1"/>
          </p:cNvSpPr>
          <p:nvPr>
            <p:ph type="ftr" sz="quarter" idx="11"/>
          </p:nvPr>
        </p:nvSpPr>
        <p:spPr/>
        <p:txBody>
          <a:bodyPr/>
          <a:lstStyle/>
          <a:p>
            <a:r>
              <a:rPr lang="sv-SE"/>
              <a:t>Avdelningen för vård och omsorg</a:t>
            </a:r>
          </a:p>
        </p:txBody>
      </p:sp>
      <p:sp>
        <p:nvSpPr>
          <p:cNvPr id="3" name="Platshållare för datum 2"/>
          <p:cNvSpPr>
            <a:spLocks noGrp="1"/>
          </p:cNvSpPr>
          <p:nvPr>
            <p:ph type="dt" sz="half" idx="10"/>
          </p:nvPr>
        </p:nvSpPr>
        <p:spPr/>
        <p:txBody>
          <a:bodyPr/>
          <a:lstStyle/>
          <a:p>
            <a:r>
              <a:rPr lang="sv-SE"/>
              <a:t>2022-10-06</a:t>
            </a:r>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0630433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a:t>Avdelningen för vård och omsorg</a:t>
            </a:r>
          </a:p>
        </p:txBody>
      </p:sp>
      <p:sp>
        <p:nvSpPr>
          <p:cNvPr id="2" name="Platshållare för datum 1"/>
          <p:cNvSpPr>
            <a:spLocks noGrp="1"/>
          </p:cNvSpPr>
          <p:nvPr>
            <p:ph type="dt" sz="half" idx="10"/>
          </p:nvPr>
        </p:nvSpPr>
        <p:spPr/>
        <p:txBody>
          <a:bodyPr/>
          <a:lstStyle/>
          <a:p>
            <a:r>
              <a:rPr lang="sv-SE"/>
              <a:t>2022-10-06</a:t>
            </a:r>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2539306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r>
              <a:rPr lang="sv-SE"/>
              <a:t>2022-10-06</a:t>
            </a:r>
          </a:p>
        </p:txBody>
      </p:sp>
      <p:sp>
        <p:nvSpPr>
          <p:cNvPr id="5" name="Platshållare för sidfot 4"/>
          <p:cNvSpPr>
            <a:spLocks noGrp="1"/>
          </p:cNvSpPr>
          <p:nvPr>
            <p:ph type="ftr" sz="quarter" idx="11"/>
          </p:nvPr>
        </p:nvSpPr>
        <p:spPr/>
        <p:txBody>
          <a:bodyPr/>
          <a:lstStyle/>
          <a:p>
            <a:r>
              <a:rPr lang="sv-SE"/>
              <a:t>Avdelningen för vård och omsorg</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1"/>
            </a:lvl1pPr>
            <a:lvl2pPr>
              <a:defRPr sz="2000"/>
            </a:lvl2pPr>
            <a:lvl3pPr>
              <a:defRPr sz="1600"/>
            </a:lvl3pPr>
            <a:lvl4pPr>
              <a:defRPr sz="14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258512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r>
              <a:rPr lang="sv-SE"/>
              <a:t>2022-10-06</a:t>
            </a:r>
          </a:p>
        </p:txBody>
      </p:sp>
      <p:sp>
        <p:nvSpPr>
          <p:cNvPr id="5" name="Platshållare för sidfot 4"/>
          <p:cNvSpPr>
            <a:spLocks noGrp="1"/>
          </p:cNvSpPr>
          <p:nvPr>
            <p:ph type="ftr" sz="quarter" idx="11"/>
          </p:nvPr>
        </p:nvSpPr>
        <p:spPr/>
        <p:txBody>
          <a:bodyPr/>
          <a:lstStyle/>
          <a:p>
            <a:r>
              <a:rPr lang="sv-SE"/>
              <a:t>Avdelningen för vård och omsorg</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9" name="Platshållare för text 8"/>
          <p:cNvSpPr>
            <a:spLocks noGrp="1"/>
          </p:cNvSpPr>
          <p:nvPr>
            <p:ph type="body" sz="quarter" idx="13"/>
          </p:nvPr>
        </p:nvSpPr>
        <p:spPr>
          <a:xfrm>
            <a:off x="1068917" y="2059200"/>
            <a:ext cx="9279467" cy="3708400"/>
          </a:xfrm>
        </p:spPr>
        <p:txBody>
          <a:bodyPr/>
          <a:lstStyle>
            <a:lvl1pPr marL="0" indent="0">
              <a:spcBef>
                <a:spcPts val="800"/>
              </a:spcBef>
              <a:spcAft>
                <a:spcPts val="0"/>
              </a:spcAft>
              <a:buFontTx/>
              <a:buNone/>
              <a:defRPr sz="2600"/>
            </a:lvl1pPr>
            <a:lvl2pPr marL="0" indent="0">
              <a:buFontTx/>
              <a:buNone/>
              <a:defRPr sz="2000"/>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Redigera format för bakgrundstext</a:t>
            </a:r>
          </a:p>
          <a:p>
            <a:pPr lvl="1"/>
            <a:r>
              <a:rPr lang="sv-SE"/>
              <a:t>Nivå två</a:t>
            </a:r>
          </a:p>
        </p:txBody>
      </p:sp>
    </p:spTree>
    <p:extLst>
      <p:ext uri="{BB962C8B-B14F-4D97-AF65-F5344CB8AC3E}">
        <p14:creationId xmlns:p14="http://schemas.microsoft.com/office/powerpoint/2010/main" val="38090619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hasCustomPrompt="1"/>
          </p:nvPr>
        </p:nvSpPr>
        <p:spPr>
          <a:xfrm>
            <a:off x="988742" y="616841"/>
            <a:ext cx="9144000" cy="609793"/>
          </a:xfrm>
        </p:spPr>
        <p:txBody>
          <a:bodyPr anchor="b">
            <a:normAutofit/>
          </a:bodyPr>
          <a:lstStyle>
            <a:lvl1pPr algn="l">
              <a:defRPr sz="3600"/>
            </a:lvl1pPr>
          </a:lstStyle>
          <a:p>
            <a:r>
              <a:rPr lang="sv-SE" err="1"/>
              <a:t>Click</a:t>
            </a:r>
            <a:r>
              <a:rPr lang="sv-SE"/>
              <a:t> to </a:t>
            </a:r>
            <a:r>
              <a:rPr lang="sv-SE" err="1"/>
              <a:t>add</a:t>
            </a:r>
            <a:r>
              <a:rPr lang="sv-SE"/>
              <a:t> </a:t>
            </a:r>
            <a:r>
              <a:rPr lang="sv-SE" err="1"/>
              <a:t>title</a:t>
            </a:r>
            <a:endParaRPr lang="sv-SE"/>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
        <p:nvSpPr>
          <p:cNvPr id="6" name="Rectangle 5">
            <a:extLst>
              <a:ext uri="{FF2B5EF4-FFF2-40B4-BE49-F238E27FC236}">
                <a16:creationId xmlns:a16="http://schemas.microsoft.com/office/drawing/2014/main" id="{8BF2EBA4-1017-D841-9FAE-142E6DD57ADC}"/>
              </a:ext>
            </a:extLst>
          </p:cNvPr>
          <p:cNvSpPr/>
          <p:nvPr userDrawn="1"/>
        </p:nvSpPr>
        <p:spPr>
          <a:xfrm>
            <a:off x="3048000" y="6629885"/>
            <a:ext cx="6096000" cy="246221"/>
          </a:xfrm>
          <a:prstGeom prst="rect">
            <a:avLst/>
          </a:prstGeom>
        </p:spPr>
        <p:txBody>
          <a:bodyPr>
            <a:spAutoFit/>
          </a:bodyPr>
          <a:lstStyle/>
          <a:p>
            <a:pPr algn="ctr"/>
            <a:r>
              <a:rPr lang="en-US" sz="1000" b="0" i="0" u="none" strike="noStrike" spc="300">
                <a:solidFill>
                  <a:schemeClr val="accent1">
                    <a:lumMod val="60000"/>
                    <a:lumOff val="40000"/>
                  </a:schemeClr>
                </a:solidFill>
                <a:effectLst/>
                <a:latin typeface="Calibri" panose="020F0502020204030204" pitchFamily="34" charset="0"/>
              </a:rPr>
              <a:t>NATIONELLT SYSTEM FÖR KUNSKAPSSTYRNING</a:t>
            </a:r>
          </a:p>
        </p:txBody>
      </p:sp>
    </p:spTree>
    <p:extLst>
      <p:ext uri="{BB962C8B-B14F-4D97-AF65-F5344CB8AC3E}">
        <p14:creationId xmlns:p14="http://schemas.microsoft.com/office/powerpoint/2010/main" val="38502822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Rubrikbild Vi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AAEDD4-F26E-4CF3-B054-5A094C52B91E}"/>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3315" name="Rectangle 3"/>
          <p:cNvSpPr>
            <a:spLocks noGrp="1" noChangeArrowheads="1"/>
          </p:cNvSpPr>
          <p:nvPr>
            <p:ph type="ctrTitle"/>
          </p:nvPr>
        </p:nvSpPr>
        <p:spPr>
          <a:xfrm>
            <a:off x="914400" y="2130426"/>
            <a:ext cx="10363200" cy="1470025"/>
          </a:xfrm>
        </p:spPr>
        <p:txBody>
          <a:bodyPr/>
          <a:lstStyle>
            <a:lvl1pPr algn="ctr">
              <a:defRPr/>
            </a:lvl1pPr>
          </a:lstStyle>
          <a:p>
            <a:pPr lvl="0"/>
            <a:r>
              <a:rPr lang="sv-SE" noProof="0"/>
              <a:t>Klicka här för att ändra mall för rubrikformat</a:t>
            </a:r>
            <a:endParaRPr lang="sv-SE" noProof="0" dirty="0"/>
          </a:p>
        </p:txBody>
      </p:sp>
      <p:sp>
        <p:nvSpPr>
          <p:cNvPr id="13316" name="Rectangle 4"/>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sv-SE" noProof="0"/>
              <a:t>Klicka här för att ändra mall för underrubrikformat</a:t>
            </a:r>
            <a:endParaRPr lang="sv-SE" noProof="0" dirty="0"/>
          </a:p>
        </p:txBody>
      </p:sp>
      <p:sp>
        <p:nvSpPr>
          <p:cNvPr id="13321" name="Rectangle 9"/>
          <p:cNvSpPr>
            <a:spLocks noGrp="1" noChangeArrowheads="1"/>
          </p:cNvSpPr>
          <p:nvPr>
            <p:ph type="dt" sz="half" idx="2"/>
          </p:nvPr>
        </p:nvSpPr>
        <p:spPr/>
        <p:txBody>
          <a:bodyPr/>
          <a:lstStyle>
            <a:lvl1pPr>
              <a:defRPr/>
            </a:lvl1pPr>
          </a:lstStyle>
          <a:p>
            <a:fld id="{89D52377-526E-4DF9-B4F3-66572E0BF431}" type="datetime1">
              <a:rPr lang="sv-SE" smtClean="0"/>
              <a:t>2023-10-09</a:t>
            </a:fld>
            <a:endParaRPr lang="sv-SE"/>
          </a:p>
        </p:txBody>
      </p:sp>
      <p:sp>
        <p:nvSpPr>
          <p:cNvPr id="13322" name="Rectangle 10"/>
          <p:cNvSpPr>
            <a:spLocks noGrp="1" noChangeArrowheads="1"/>
          </p:cNvSpPr>
          <p:nvPr>
            <p:ph type="ftr" sz="quarter" idx="3"/>
          </p:nvPr>
        </p:nvSpPr>
        <p:spPr/>
        <p:txBody>
          <a:bodyPr/>
          <a:lstStyle>
            <a:lvl1pPr>
              <a:defRPr/>
            </a:lvl1pPr>
          </a:lstStyle>
          <a:p>
            <a:r>
              <a:rPr lang="sv-SE"/>
              <a:t>Organisation/Namn</a:t>
            </a:r>
          </a:p>
        </p:txBody>
      </p:sp>
      <p:sp>
        <p:nvSpPr>
          <p:cNvPr id="13323" name="Rectangle 11"/>
          <p:cNvSpPr>
            <a:spLocks noGrp="1" noChangeArrowheads="1"/>
          </p:cNvSpPr>
          <p:nvPr>
            <p:ph type="sldNum" sz="quarter" idx="4"/>
          </p:nvPr>
        </p:nvSpPr>
        <p:spPr/>
        <p:txBody>
          <a:bodyPr/>
          <a:lstStyle>
            <a:lvl1pPr>
              <a:defRPr/>
            </a:lvl1pPr>
          </a:lstStyle>
          <a:p>
            <a:fld id="{C1A088CD-CCDE-49E5-84E6-67161CD99BDA}" type="slidenum">
              <a:rPr lang="sv-SE"/>
              <a:pPr/>
              <a:t>‹#›</a:t>
            </a:fld>
            <a:endParaRPr lang="sv-SE"/>
          </a:p>
        </p:txBody>
      </p:sp>
      <p:grpSp>
        <p:nvGrpSpPr>
          <p:cNvPr id="14" name="Grupp 13">
            <a:extLst>
              <a:ext uri="{FF2B5EF4-FFF2-40B4-BE49-F238E27FC236}">
                <a16:creationId xmlns:a16="http://schemas.microsoft.com/office/drawing/2014/main" id="{20A207A8-0708-468F-BF80-AD994789F8F2}"/>
              </a:ext>
            </a:extLst>
          </p:cNvPr>
          <p:cNvGrpSpPr/>
          <p:nvPr userDrawn="1"/>
        </p:nvGrpSpPr>
        <p:grpSpPr>
          <a:xfrm>
            <a:off x="12047537" y="3175"/>
            <a:ext cx="144463" cy="788988"/>
            <a:chOff x="12047537" y="3175"/>
            <a:chExt cx="144463" cy="788988"/>
          </a:xfrm>
        </p:grpSpPr>
        <p:sp>
          <p:nvSpPr>
            <p:cNvPr id="15" name="Rectangle 30">
              <a:extLst>
                <a:ext uri="{FF2B5EF4-FFF2-40B4-BE49-F238E27FC236}">
                  <a16:creationId xmlns:a16="http://schemas.microsoft.com/office/drawing/2014/main" id="{111A3A82-8E07-4095-B962-5BDEF6B5F7F4}"/>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16" name="Rectangle 31">
              <a:extLst>
                <a:ext uri="{FF2B5EF4-FFF2-40B4-BE49-F238E27FC236}">
                  <a16:creationId xmlns:a16="http://schemas.microsoft.com/office/drawing/2014/main" id="{94455EC7-1624-43B4-AF71-2F2E75FD83EC}"/>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17" name="Rectangle 32">
              <a:extLst>
                <a:ext uri="{FF2B5EF4-FFF2-40B4-BE49-F238E27FC236}">
                  <a16:creationId xmlns:a16="http://schemas.microsoft.com/office/drawing/2014/main" id="{B3368510-A07F-40B2-88D9-EEDA1946AC00}"/>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18" name="Rectangle 33">
              <a:extLst>
                <a:ext uri="{FF2B5EF4-FFF2-40B4-BE49-F238E27FC236}">
                  <a16:creationId xmlns:a16="http://schemas.microsoft.com/office/drawing/2014/main" id="{FCF97724-B74E-4897-A525-4DA03173708F}"/>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pic>
        <p:nvPicPr>
          <p:cNvPr id="19" name="Bild 9">
            <a:extLst>
              <a:ext uri="{FF2B5EF4-FFF2-40B4-BE49-F238E27FC236}">
                <a16:creationId xmlns:a16="http://schemas.microsoft.com/office/drawing/2014/main" id="{3E4ABABA-B778-46F8-93DF-7E9E6BAF7C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858" y="366713"/>
            <a:ext cx="6127317" cy="371504"/>
          </a:xfrm>
          <a:prstGeom prst="rect">
            <a:avLst/>
          </a:prstGeom>
        </p:spPr>
      </p:pic>
    </p:spTree>
    <p:extLst>
      <p:ext uri="{BB962C8B-B14F-4D97-AF65-F5344CB8AC3E}">
        <p14:creationId xmlns:p14="http://schemas.microsoft.com/office/powerpoint/2010/main" val="818439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Rubrik och innehåll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vl1pPr>
          </a:lstStyle>
          <a:p>
            <a:fld id="{B994E8D3-EB01-4B97-B7C9-9BC7CD4011D7}" type="datetime1">
              <a:rPr lang="sv-SE" smtClean="0"/>
              <a:t>2023-10-09</a:t>
            </a:fld>
            <a:endParaRPr lang="sv-SE"/>
          </a:p>
        </p:txBody>
      </p:sp>
      <p:sp>
        <p:nvSpPr>
          <p:cNvPr id="5" name="Platshållare för sidfot 4"/>
          <p:cNvSpPr>
            <a:spLocks noGrp="1"/>
          </p:cNvSpPr>
          <p:nvPr>
            <p:ph type="ftr" sz="quarter" idx="11"/>
          </p:nvPr>
        </p:nvSpPr>
        <p:spPr/>
        <p:txBody>
          <a:bodyPr/>
          <a:lstStyle>
            <a:lvl1pPr>
              <a:defRPr/>
            </a:lvl1pPr>
          </a:lstStyle>
          <a:p>
            <a:r>
              <a:rPr lang="sv-SE"/>
              <a:t>Organisation/Namn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Tree>
    <p:extLst>
      <p:ext uri="{BB962C8B-B14F-4D97-AF65-F5344CB8AC3E}">
        <p14:creationId xmlns:p14="http://schemas.microsoft.com/office/powerpoint/2010/main" val="909477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Rubrik och innehåll brö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hasCustomPrompt="1"/>
          </p:nvPr>
        </p:nvSpPr>
        <p:spPr/>
        <p:txBody>
          <a:bodyPr/>
          <a:lstStyle>
            <a:lvl1pPr marL="0" indent="0">
              <a:buNone/>
              <a:defRPr/>
            </a:lvl1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fld id="{A062B486-7D5D-4A95-8057-FB14BE0B3E07}" type="datetime1">
              <a:rPr lang="sv-SE" smtClean="0"/>
              <a:t>2023-10-09</a:t>
            </a:fld>
            <a:endParaRPr lang="sv-SE"/>
          </a:p>
        </p:txBody>
      </p:sp>
      <p:sp>
        <p:nvSpPr>
          <p:cNvPr id="5" name="Platshållare för sidfot 4"/>
          <p:cNvSpPr>
            <a:spLocks noGrp="1"/>
          </p:cNvSpPr>
          <p:nvPr>
            <p:ph type="ftr" sz="quarter" idx="11"/>
          </p:nvPr>
        </p:nvSpPr>
        <p:spPr/>
        <p:txBody>
          <a:bodyPr/>
          <a:lstStyle>
            <a:lvl1pPr>
              <a:defRPr/>
            </a:lvl1pPr>
          </a:lstStyle>
          <a:p>
            <a:r>
              <a:rPr lang="sv-SE"/>
              <a:t>Organisation/Namn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Tree>
    <p:extLst>
      <p:ext uri="{BB962C8B-B14F-4D97-AF65-F5344CB8AC3E}">
        <p14:creationId xmlns:p14="http://schemas.microsoft.com/office/powerpoint/2010/main" val="4394056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Rubrik och 2 innehållsdelar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958851" y="2159000"/>
            <a:ext cx="4957317" cy="3937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vl1pPr>
          </a:lstStyle>
          <a:p>
            <a:fld id="{0EC3363F-D19C-476B-A73C-4118F3F924A2}" type="datetime1">
              <a:rPr lang="sv-SE" smtClean="0"/>
              <a:t>2023-10-09</a:t>
            </a:fld>
            <a:endParaRPr lang="sv-SE"/>
          </a:p>
        </p:txBody>
      </p:sp>
      <p:sp>
        <p:nvSpPr>
          <p:cNvPr id="5" name="Platshållare för sidfot 4"/>
          <p:cNvSpPr>
            <a:spLocks noGrp="1"/>
          </p:cNvSpPr>
          <p:nvPr>
            <p:ph type="ftr" sz="quarter" idx="11"/>
          </p:nvPr>
        </p:nvSpPr>
        <p:spPr/>
        <p:txBody>
          <a:bodyPr/>
          <a:lstStyle>
            <a:lvl1pPr>
              <a:defRPr/>
            </a:lvl1pPr>
          </a:lstStyle>
          <a:p>
            <a:r>
              <a:rPr lang="sv-SE"/>
              <a:t>Organisation/Namn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
        <p:nvSpPr>
          <p:cNvPr id="7" name="Platshållare för innehåll 2">
            <a:extLst>
              <a:ext uri="{FF2B5EF4-FFF2-40B4-BE49-F238E27FC236}">
                <a16:creationId xmlns:a16="http://schemas.microsoft.com/office/drawing/2014/main" id="{EFC4FDA7-B96F-420F-97B3-6843B108A8E4}"/>
              </a:ext>
            </a:extLst>
          </p:cNvPr>
          <p:cNvSpPr>
            <a:spLocks noGrp="1"/>
          </p:cNvSpPr>
          <p:nvPr>
            <p:ph idx="13"/>
          </p:nvPr>
        </p:nvSpPr>
        <p:spPr>
          <a:xfrm>
            <a:off x="6280659" y="2159000"/>
            <a:ext cx="4957317" cy="3937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638832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lvl1pPr>
              <a:defRPr/>
            </a:lvl1pPr>
          </a:lstStyle>
          <a:p>
            <a:fld id="{FCAFDE9C-59A9-44E0-8037-1A4D4FD91529}" type="datetime1">
              <a:rPr lang="sv-SE" smtClean="0"/>
              <a:t>2023-10-09</a:t>
            </a:fld>
            <a:endParaRPr lang="sv-SE"/>
          </a:p>
        </p:txBody>
      </p:sp>
      <p:sp>
        <p:nvSpPr>
          <p:cNvPr id="4" name="Platshållare för sidfot 3"/>
          <p:cNvSpPr>
            <a:spLocks noGrp="1"/>
          </p:cNvSpPr>
          <p:nvPr>
            <p:ph type="ftr" sz="quarter" idx="11"/>
          </p:nvPr>
        </p:nvSpPr>
        <p:spPr/>
        <p:txBody>
          <a:bodyPr/>
          <a:lstStyle>
            <a:lvl1pPr>
              <a:defRPr/>
            </a:lvl1pPr>
          </a:lstStyle>
          <a:p>
            <a:r>
              <a:rPr lang="sv-SE"/>
              <a:t>Organisation/Namn</a:t>
            </a:r>
          </a:p>
        </p:txBody>
      </p:sp>
      <p:sp>
        <p:nvSpPr>
          <p:cNvPr id="5" name="Platshållare för bildnummer 4"/>
          <p:cNvSpPr>
            <a:spLocks noGrp="1"/>
          </p:cNvSpPr>
          <p:nvPr>
            <p:ph type="sldNum" sz="quarter" idx="12"/>
          </p:nvPr>
        </p:nvSpPr>
        <p:spPr/>
        <p:txBody>
          <a:bodyPr/>
          <a:lstStyle>
            <a:lvl1pPr>
              <a:defRPr/>
            </a:lvl1pPr>
          </a:lstStyle>
          <a:p>
            <a:fld id="{76A35897-AA38-4E5A-9DD3-4A40406CD6F6}" type="slidenum">
              <a:rPr lang="sv-SE"/>
              <a:pPr/>
              <a:t>‹#›</a:t>
            </a:fld>
            <a:endParaRPr lang="sv-SE"/>
          </a:p>
        </p:txBody>
      </p:sp>
    </p:spTree>
    <p:extLst>
      <p:ext uri="{BB962C8B-B14F-4D97-AF65-F5344CB8AC3E}">
        <p14:creationId xmlns:p14="http://schemas.microsoft.com/office/powerpoint/2010/main" val="13010242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fld id="{993DE38C-CF70-45B2-B712-2C7647C5ECF8}" type="datetime1">
              <a:rPr lang="sv-SE" smtClean="0"/>
              <a:t>2023-10-09</a:t>
            </a:fld>
            <a:endParaRPr lang="sv-SE"/>
          </a:p>
        </p:txBody>
      </p:sp>
      <p:sp>
        <p:nvSpPr>
          <p:cNvPr id="3" name="Platshållare för sidfot 2"/>
          <p:cNvSpPr>
            <a:spLocks noGrp="1"/>
          </p:cNvSpPr>
          <p:nvPr>
            <p:ph type="ftr" sz="quarter" idx="11"/>
          </p:nvPr>
        </p:nvSpPr>
        <p:spPr/>
        <p:txBody>
          <a:bodyPr/>
          <a:lstStyle>
            <a:lvl1pPr>
              <a:defRPr/>
            </a:lvl1pPr>
          </a:lstStyle>
          <a:p>
            <a:r>
              <a:rPr lang="sv-SE"/>
              <a:t>Organisation/Namn</a:t>
            </a:r>
          </a:p>
        </p:txBody>
      </p:sp>
      <p:sp>
        <p:nvSpPr>
          <p:cNvPr id="4" name="Platshållare för bildnummer 3"/>
          <p:cNvSpPr>
            <a:spLocks noGrp="1"/>
          </p:cNvSpPr>
          <p:nvPr>
            <p:ph type="sldNum" sz="quarter" idx="12"/>
          </p:nvPr>
        </p:nvSpPr>
        <p:spPr/>
        <p:txBody>
          <a:bodyPr/>
          <a:lstStyle>
            <a:lvl1pPr>
              <a:defRPr/>
            </a:lvl1pPr>
          </a:lstStyle>
          <a:p>
            <a:fld id="{288147F2-D839-401F-8B8C-3CAF295340B5}" type="slidenum">
              <a:rPr lang="sv-SE"/>
              <a:pPr/>
              <a:t>‹#›</a:t>
            </a:fld>
            <a:endParaRPr lang="sv-SE"/>
          </a:p>
        </p:txBody>
      </p:sp>
    </p:spTree>
    <p:extLst>
      <p:ext uri="{BB962C8B-B14F-4D97-AF65-F5344CB8AC3E}">
        <p14:creationId xmlns:p14="http://schemas.microsoft.com/office/powerpoint/2010/main" val="246820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8968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20.xml"/><Relationship Id="rId7" Type="http://schemas.openxmlformats.org/officeDocument/2006/relationships/image" Target="../media/image3.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9.png"/><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10.png"/><Relationship Id="rId4" Type="http://schemas.openxmlformats.org/officeDocument/2006/relationships/slideLayout" Target="../slideLayouts/slideLayout3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image" Target="../media/image4.jpg"/><Relationship Id="rId4" Type="http://schemas.openxmlformats.org/officeDocument/2006/relationships/slideLayout" Target="../slideLayouts/slideLayout4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60.xml"/><Relationship Id="rId7" Type="http://schemas.openxmlformats.org/officeDocument/2006/relationships/theme" Target="../theme/theme8.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val="1"/>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757"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72F52CF-ACCF-4081-B692-24F867555F2D}"/>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301606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2023-10-09</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89248C0-A8F4-4340-A64C-DEF74DCCB7E9}"/>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81931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pic>
        <p:nvPicPr>
          <p:cNvPr id="8" name="Bildobjekt 7">
            <a:extLst>
              <a:ext uri="{FF2B5EF4-FFF2-40B4-BE49-F238E27FC236}">
                <a16:creationId xmlns:a16="http://schemas.microsoft.com/office/drawing/2014/main" id="{6B2614CC-7ACB-4FDF-886D-94F77526C7EF}"/>
              </a:ext>
              <a:ext uri="{C183D7F6-B498-43B3-948B-1728B52AA6E4}">
                <adec:decorative xmlns:adec="http://schemas.microsoft.com/office/drawing/2017/decorative" val="1"/>
              </a:ext>
            </a:extLst>
          </p:cNvPr>
          <p:cNvPicPr>
            <a:picLocks noChangeAspect="1"/>
          </p:cNvPicPr>
          <p:nvPr userDrawn="1"/>
        </p:nvPicPr>
        <p:blipFill>
          <a:blip r:embed="rId10">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2017269344"/>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1134289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val="1"/>
              </a:ext>
            </a:extLst>
          </p:cNvPr>
          <p:cNvPicPr>
            <a:picLocks noChangeAspect="1"/>
          </p:cNvPicPr>
          <p:nvPr userDrawn="1"/>
        </p:nvPicPr>
        <p:blipFill>
          <a:blip r:embed="rId13"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r>
              <a:rPr lang="sv-SE"/>
              <a:t>Avdelningen för vård och omsorg</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r>
              <a:rPr lang="sv-SE"/>
              <a:t>2022-10-06</a:t>
            </a: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90671317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sldNum="0" hdr="0"/>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6377734-D027-417D-9B38-6A99ADA49896}"/>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026" name="Rectangle 2"/>
          <p:cNvSpPr>
            <a:spLocks noGrp="1" noChangeArrowheads="1"/>
          </p:cNvSpPr>
          <p:nvPr>
            <p:ph type="title"/>
          </p:nvPr>
        </p:nvSpPr>
        <p:spPr bwMode="auto">
          <a:xfrm>
            <a:off x="958851" y="1456594"/>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dirty="0"/>
              <a:t>Klicka här för att ändra format</a:t>
            </a:r>
          </a:p>
        </p:txBody>
      </p:sp>
      <p:sp>
        <p:nvSpPr>
          <p:cNvPr id="1027" name="Rectangle 3"/>
          <p:cNvSpPr>
            <a:spLocks noGrp="1" noChangeArrowheads="1"/>
          </p:cNvSpPr>
          <p:nvPr>
            <p:ph type="body" idx="1"/>
          </p:nvPr>
        </p:nvSpPr>
        <p:spPr bwMode="auto">
          <a:xfrm>
            <a:off x="958851" y="2159000"/>
            <a:ext cx="10267949"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28" name="Rectangle 4"/>
          <p:cNvSpPr>
            <a:spLocks noGrp="1" noChangeArrowheads="1"/>
          </p:cNvSpPr>
          <p:nvPr>
            <p:ph type="dt" sz="half" idx="2"/>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07247E4C-788B-4A49-9CDC-725142477515}" type="datetime1">
              <a:rPr lang="sv-SE" smtClean="0"/>
              <a:t>2023-10-09</a:t>
            </a:fld>
            <a:endParaRPr lang="sv-SE" dirty="0"/>
          </a:p>
        </p:txBody>
      </p:sp>
      <p:sp>
        <p:nvSpPr>
          <p:cNvPr id="1029" name="Rectangle 5"/>
          <p:cNvSpPr>
            <a:spLocks noGrp="1" noChangeArrowheads="1"/>
          </p:cNvSpPr>
          <p:nvPr>
            <p:ph type="ftr" sz="quarter" idx="3"/>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a:t>Organisation/Namn</a:t>
            </a:r>
            <a:endParaRPr lang="sv-SE" dirty="0"/>
          </a:p>
        </p:txBody>
      </p:sp>
      <p:sp>
        <p:nvSpPr>
          <p:cNvPr id="1030" name="Rectangle 6"/>
          <p:cNvSpPr>
            <a:spLocks noGrp="1" noChangeArrowheads="1"/>
          </p:cNvSpPr>
          <p:nvPr>
            <p:ph type="sldNum" sz="quarter" idx="4"/>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65EAC295-B5BC-4B98-BE11-8B11DB9261CC}" type="slidenum">
              <a:rPr lang="sv-SE"/>
              <a:pPr/>
              <a:t>‹#›</a:t>
            </a:fld>
            <a:endParaRPr lang="sv-SE"/>
          </a:p>
        </p:txBody>
      </p:sp>
      <p:grpSp>
        <p:nvGrpSpPr>
          <p:cNvPr id="3" name="Grupp 2">
            <a:extLst>
              <a:ext uri="{FF2B5EF4-FFF2-40B4-BE49-F238E27FC236}">
                <a16:creationId xmlns:a16="http://schemas.microsoft.com/office/drawing/2014/main" id="{C70EBA9E-AE82-42A5-8CD1-200207F90F49}"/>
              </a:ext>
            </a:extLst>
          </p:cNvPr>
          <p:cNvGrpSpPr/>
          <p:nvPr userDrawn="1"/>
        </p:nvGrpSpPr>
        <p:grpSpPr>
          <a:xfrm>
            <a:off x="12047537" y="3175"/>
            <a:ext cx="144463" cy="788988"/>
            <a:chOff x="12047537" y="3175"/>
            <a:chExt cx="144463" cy="788988"/>
          </a:xfrm>
        </p:grpSpPr>
        <p:sp>
          <p:nvSpPr>
            <p:cNvPr id="11" name="Rectangle 30">
              <a:extLst>
                <a:ext uri="{FF2B5EF4-FFF2-40B4-BE49-F238E27FC236}">
                  <a16:creationId xmlns:a16="http://schemas.microsoft.com/office/drawing/2014/main" id="{B9ECAAA0-1422-45F4-9A1E-03CF5A1F5668}"/>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12" name="Rectangle 31">
              <a:extLst>
                <a:ext uri="{FF2B5EF4-FFF2-40B4-BE49-F238E27FC236}">
                  <a16:creationId xmlns:a16="http://schemas.microsoft.com/office/drawing/2014/main" id="{A31D8A10-BC81-4F7F-97EA-5197AEBEE131}"/>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13" name="Rectangle 32">
              <a:extLst>
                <a:ext uri="{FF2B5EF4-FFF2-40B4-BE49-F238E27FC236}">
                  <a16:creationId xmlns:a16="http://schemas.microsoft.com/office/drawing/2014/main" id="{6365EC3A-FE76-4F6D-896A-5E594C635E3F}"/>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14" name="Rectangle 33">
              <a:extLst>
                <a:ext uri="{FF2B5EF4-FFF2-40B4-BE49-F238E27FC236}">
                  <a16:creationId xmlns:a16="http://schemas.microsoft.com/office/drawing/2014/main" id="{30CB5A33-CE48-453A-A29D-59CA54870638}"/>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pic>
        <p:nvPicPr>
          <p:cNvPr id="15" name="Bild 9">
            <a:extLst>
              <a:ext uri="{FF2B5EF4-FFF2-40B4-BE49-F238E27FC236}">
                <a16:creationId xmlns:a16="http://schemas.microsoft.com/office/drawing/2014/main" id="{3E4ABABA-B778-46F8-93DF-7E9E6BAF7C4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85858" y="366713"/>
            <a:ext cx="6127317" cy="371504"/>
          </a:xfrm>
          <a:prstGeom prst="rect">
            <a:avLst/>
          </a:prstGeom>
        </p:spPr>
      </p:pic>
    </p:spTree>
    <p:extLst>
      <p:ext uri="{BB962C8B-B14F-4D97-AF65-F5344CB8AC3E}">
        <p14:creationId xmlns:p14="http://schemas.microsoft.com/office/powerpoint/2010/main" val="413266873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Lst>
  <p:hf hdr="0"/>
  <p:txStyles>
    <p:title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8">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uppdragpsykiskhalsa.se/meningsfull-heldygnsvard/"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mailto:kristina.videla@skr.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uppdragpsykiskhalsa.se/meningsfull-heldygnsvard/"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psykiatriforskning.se/utveckling/verksamhetsutveckling-psykiatri/samtal-i-heldygnsvard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C4F51CA-0F89-5B43-7E28-2893268AC209}"/>
              </a:ext>
            </a:extLst>
          </p:cNvPr>
          <p:cNvSpPr>
            <a:spLocks noGrp="1"/>
          </p:cNvSpPr>
          <p:nvPr>
            <p:ph idx="1"/>
          </p:nvPr>
        </p:nvSpPr>
        <p:spPr>
          <a:xfrm>
            <a:off x="664232" y="1150916"/>
            <a:ext cx="10463842" cy="5077356"/>
          </a:xfrm>
        </p:spPr>
        <p:txBody>
          <a:bodyPr/>
          <a:lstStyle/>
          <a:p>
            <a:r>
              <a:rPr lang="sv-SE" sz="2400" dirty="0"/>
              <a:t>Medicinskt ledningsansvarig, skyddsombud och  patientsäkerhetsansvarig involveras med fördel i både förberedelser och presentation för hela arbetsgruppen om det aktuella temat/pusselbiten i Meningsfull heldygnsvård.</a:t>
            </a:r>
          </a:p>
          <a:p>
            <a:r>
              <a:rPr lang="sv-SE" sz="2400" dirty="0"/>
              <a:t> </a:t>
            </a:r>
            <a:r>
              <a:rPr lang="sv-SE" dirty="0"/>
              <a:t>Använd verksamhetsutvecklare om det finns tillgång till det i planering, genomförande och implementering. </a:t>
            </a:r>
          </a:p>
          <a:p>
            <a:r>
              <a:rPr lang="sv-SE" sz="2400" dirty="0"/>
              <a:t>Finns en kvalitetsgrupp/ motsvarande på avdelningen? – involvera dem.</a:t>
            </a:r>
          </a:p>
          <a:p>
            <a:r>
              <a:rPr lang="sv-SE" dirty="0"/>
              <a:t>Hur är Meningsfull heldygnsvård förankrad på kliniken? Ingår det i verksamhetsplan, finns det indikatorer för uppföljning? Synliggör det så det hänger ihop med övrig verksamhet. </a:t>
            </a:r>
          </a:p>
          <a:p>
            <a:r>
              <a:rPr lang="sv-SE" dirty="0"/>
              <a:t>Egenerfarna bidrar med unik kunskap, insikt och perspektiv – involvera Peer Support, BISAM, Hjärnkollambassadörer </a:t>
            </a:r>
            <a:r>
              <a:rPr lang="sv-SE" dirty="0" err="1"/>
              <a:t>mfl</a:t>
            </a:r>
            <a:r>
              <a:rPr lang="sv-SE" dirty="0"/>
              <a:t> i arbetet</a:t>
            </a:r>
          </a:p>
          <a:p>
            <a:endParaRPr lang="sv-SE" dirty="0"/>
          </a:p>
        </p:txBody>
      </p:sp>
      <p:sp>
        <p:nvSpPr>
          <p:cNvPr id="3" name="Rubrik 2">
            <a:extLst>
              <a:ext uri="{FF2B5EF4-FFF2-40B4-BE49-F238E27FC236}">
                <a16:creationId xmlns:a16="http://schemas.microsoft.com/office/drawing/2014/main" id="{013B2957-155E-6CD4-CE38-83C634ACD6FA}"/>
              </a:ext>
            </a:extLst>
          </p:cNvPr>
          <p:cNvSpPr>
            <a:spLocks noGrp="1"/>
          </p:cNvSpPr>
          <p:nvPr>
            <p:ph type="title"/>
          </p:nvPr>
        </p:nvSpPr>
        <p:spPr>
          <a:xfrm>
            <a:off x="667199" y="310835"/>
            <a:ext cx="9609825" cy="810315"/>
          </a:xfrm>
        </p:spPr>
        <p:txBody>
          <a:bodyPr/>
          <a:lstStyle/>
          <a:p>
            <a:r>
              <a:rPr lang="sv-SE" dirty="0"/>
              <a:t>Till dig som presenterar</a:t>
            </a:r>
          </a:p>
        </p:txBody>
      </p:sp>
      <p:sp>
        <p:nvSpPr>
          <p:cNvPr id="4" name="Platshållare för datum 3">
            <a:extLst>
              <a:ext uri="{FF2B5EF4-FFF2-40B4-BE49-F238E27FC236}">
                <a16:creationId xmlns:a16="http://schemas.microsoft.com/office/drawing/2014/main" id="{109E3321-645E-665D-EF06-75E754216B3F}"/>
              </a:ext>
            </a:extLst>
          </p:cNvPr>
          <p:cNvSpPr>
            <a:spLocks noGrp="1"/>
          </p:cNvSpPr>
          <p:nvPr>
            <p:ph type="dt" sz="half" idx="10"/>
          </p:nvPr>
        </p:nvSpPr>
        <p:spPr/>
        <p:txBody>
          <a:bodyPr/>
          <a:lstStyle/>
          <a:p>
            <a:r>
              <a:rPr lang="sv-SE"/>
              <a:t>2023-08-21</a:t>
            </a:r>
            <a:endParaRPr lang="sv-SE" dirty="0"/>
          </a:p>
        </p:txBody>
      </p:sp>
      <p:sp>
        <p:nvSpPr>
          <p:cNvPr id="5" name="Platshållare för sidfot 4">
            <a:extLst>
              <a:ext uri="{FF2B5EF4-FFF2-40B4-BE49-F238E27FC236}">
                <a16:creationId xmlns:a16="http://schemas.microsoft.com/office/drawing/2014/main" id="{71093888-DAA3-FB2A-935A-10E5ADB99D7E}"/>
              </a:ext>
            </a:extLst>
          </p:cNvPr>
          <p:cNvSpPr>
            <a:spLocks noGrp="1"/>
          </p:cNvSpPr>
          <p:nvPr>
            <p:ph type="ftr" sz="quarter" idx="11"/>
          </p:nvPr>
        </p:nvSpPr>
        <p:spPr/>
        <p:txBody>
          <a:bodyPr/>
          <a:lstStyle/>
          <a:p>
            <a:r>
              <a:rPr lang="sv-SE"/>
              <a:t>kristina.videla@skr.se  </a:t>
            </a:r>
            <a:endParaRPr lang="sv-SE" dirty="0"/>
          </a:p>
        </p:txBody>
      </p:sp>
    </p:spTree>
    <p:extLst>
      <p:ext uri="{BB962C8B-B14F-4D97-AF65-F5344CB8AC3E}">
        <p14:creationId xmlns:p14="http://schemas.microsoft.com/office/powerpoint/2010/main" val="1649631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0B7157C-B0A0-18C8-D93D-CB4BA74F5D08}"/>
              </a:ext>
            </a:extLst>
          </p:cNvPr>
          <p:cNvSpPr>
            <a:spLocks noGrp="1"/>
          </p:cNvSpPr>
          <p:nvPr>
            <p:ph type="body" idx="1"/>
          </p:nvPr>
        </p:nvSpPr>
        <p:spPr>
          <a:xfrm>
            <a:off x="1291800" y="4188883"/>
            <a:ext cx="9608400" cy="1965600"/>
          </a:xfrm>
        </p:spPr>
        <p:txBody>
          <a:bodyPr/>
          <a:lstStyle/>
          <a:p>
            <a:r>
              <a:rPr lang="sv-SE" sz="2000" dirty="0"/>
              <a:t>För mer info om Meningsfull heldygnsvård: </a:t>
            </a:r>
          </a:p>
          <a:p>
            <a:r>
              <a:rPr lang="sv-SE" sz="2000" dirty="0">
                <a:hlinkClick r:id="rId3"/>
              </a:rPr>
              <a:t>https://www.uppdragpsykiskhalsa.se/meningsfull-heldygnsvard/</a:t>
            </a:r>
            <a:endParaRPr lang="sv-SE" sz="2000" dirty="0"/>
          </a:p>
          <a:p>
            <a:endParaRPr lang="sv-SE" sz="2000" dirty="0"/>
          </a:p>
          <a:p>
            <a:r>
              <a:rPr lang="sv-SE" sz="2000" dirty="0"/>
              <a:t>Kontakta gärna för feedback och samråd: Kristina Videla, </a:t>
            </a:r>
            <a:r>
              <a:rPr lang="sv-SE" sz="2000" dirty="0">
                <a:hlinkClick r:id="rId4"/>
              </a:rPr>
              <a:t>kristina.videla@skr.se</a:t>
            </a:r>
            <a:endParaRPr lang="sv-SE" sz="2000" dirty="0"/>
          </a:p>
          <a:p>
            <a:endParaRPr lang="sv-SE" sz="2000" dirty="0"/>
          </a:p>
          <a:p>
            <a:endParaRPr lang="sv-SE" dirty="0"/>
          </a:p>
        </p:txBody>
      </p:sp>
      <p:sp>
        <p:nvSpPr>
          <p:cNvPr id="3" name="Rubrik 2">
            <a:extLst>
              <a:ext uri="{FF2B5EF4-FFF2-40B4-BE49-F238E27FC236}">
                <a16:creationId xmlns:a16="http://schemas.microsoft.com/office/drawing/2014/main" id="{6DA61F44-08DB-3F89-1F18-9865C33D2F2B}"/>
              </a:ext>
            </a:extLst>
          </p:cNvPr>
          <p:cNvSpPr>
            <a:spLocks noGrp="1"/>
          </p:cNvSpPr>
          <p:nvPr>
            <p:ph type="title"/>
          </p:nvPr>
        </p:nvSpPr>
        <p:spPr>
          <a:xfrm>
            <a:off x="1291800" y="1765300"/>
            <a:ext cx="9608400" cy="1965600"/>
          </a:xfrm>
        </p:spPr>
        <p:txBody>
          <a:bodyPr/>
          <a:lstStyle/>
          <a:p>
            <a:r>
              <a:rPr lang="sv-SE" dirty="0"/>
              <a:t>   Tillsammans gör vi skillnad!</a:t>
            </a:r>
          </a:p>
        </p:txBody>
      </p:sp>
      <p:sp>
        <p:nvSpPr>
          <p:cNvPr id="5" name="Platshållare för datum 4">
            <a:extLst>
              <a:ext uri="{FF2B5EF4-FFF2-40B4-BE49-F238E27FC236}">
                <a16:creationId xmlns:a16="http://schemas.microsoft.com/office/drawing/2014/main" id="{415254CB-43E6-0040-D05F-818886E878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2023-08-21</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27DE7412-D644-392C-A594-31B4184343F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kristina.videla@skr.se  </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41307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9BF7867-74D1-8C61-35AC-DDF5CDE21C5B}"/>
              </a:ext>
            </a:extLst>
          </p:cNvPr>
          <p:cNvSpPr>
            <a:spLocks noGrp="1"/>
          </p:cNvSpPr>
          <p:nvPr>
            <p:ph idx="1"/>
          </p:nvPr>
        </p:nvSpPr>
        <p:spPr>
          <a:xfrm>
            <a:off x="664232" y="1016000"/>
            <a:ext cx="10884301" cy="5331011"/>
          </a:xfrm>
        </p:spPr>
        <p:txBody>
          <a:bodyPr/>
          <a:lstStyle/>
          <a:p>
            <a:pPr marL="30163" indent="0">
              <a:buNone/>
            </a:pPr>
            <a:endParaRPr lang="sv-SE" dirty="0"/>
          </a:p>
          <a:p>
            <a:pPr marL="30163" indent="0">
              <a:buNone/>
            </a:pPr>
            <a:endParaRPr lang="sv-SE" dirty="0"/>
          </a:p>
        </p:txBody>
      </p:sp>
      <p:sp>
        <p:nvSpPr>
          <p:cNvPr id="3" name="Rubrik 2">
            <a:extLst>
              <a:ext uri="{FF2B5EF4-FFF2-40B4-BE49-F238E27FC236}">
                <a16:creationId xmlns:a16="http://schemas.microsoft.com/office/drawing/2014/main" id="{E546146A-EB15-531A-1321-8DD5E714B0D2}"/>
              </a:ext>
            </a:extLst>
          </p:cNvPr>
          <p:cNvSpPr>
            <a:spLocks noGrp="1"/>
          </p:cNvSpPr>
          <p:nvPr>
            <p:ph type="title"/>
          </p:nvPr>
        </p:nvSpPr>
        <p:spPr>
          <a:xfrm>
            <a:off x="664232" y="56915"/>
            <a:ext cx="9609825" cy="632463"/>
          </a:xfrm>
        </p:spPr>
        <p:txBody>
          <a:bodyPr/>
          <a:lstStyle/>
          <a:p>
            <a:r>
              <a:rPr lang="sv-SE" sz="3200" dirty="0"/>
              <a:t>Till dig som presenterar- förberedelser Samtal </a:t>
            </a:r>
          </a:p>
        </p:txBody>
      </p:sp>
      <p:sp>
        <p:nvSpPr>
          <p:cNvPr id="5" name="textruta 4">
            <a:extLst>
              <a:ext uri="{FF2B5EF4-FFF2-40B4-BE49-F238E27FC236}">
                <a16:creationId xmlns:a16="http://schemas.microsoft.com/office/drawing/2014/main" id="{33AB4BDE-5ADC-1653-9A22-6AFA7C92B020}"/>
              </a:ext>
            </a:extLst>
          </p:cNvPr>
          <p:cNvSpPr txBox="1"/>
          <p:nvPr/>
        </p:nvSpPr>
        <p:spPr>
          <a:xfrm>
            <a:off x="664232" y="891775"/>
            <a:ext cx="10884301" cy="5909310"/>
          </a:xfrm>
          <a:prstGeom prst="rect">
            <a:avLst/>
          </a:prstGeom>
          <a:noFill/>
        </p:spPr>
        <p:txBody>
          <a:bodyPr wrap="square" rtlCol="0">
            <a:spAutoFit/>
          </a:bodyPr>
          <a:lstStyle/>
          <a:p>
            <a:r>
              <a:rPr lang="sv-SE" sz="2000" b="1" dirty="0"/>
              <a:t>Samtal </a:t>
            </a:r>
            <a:r>
              <a:rPr lang="sv-SE" sz="2000" dirty="0"/>
              <a:t>För att patienter ska känna sig trygga behöver personalen vara tillgänglig för både samtal och medmänskligt stöd. Patienter ska erbjudas samtal inte behöva be om det.</a:t>
            </a:r>
            <a:endParaRPr lang="sv-SE" sz="2000" b="1" dirty="0"/>
          </a:p>
          <a:p>
            <a:endParaRPr lang="sv-SE" sz="2000" b="1" dirty="0"/>
          </a:p>
          <a:p>
            <a:r>
              <a:rPr lang="sv-SE" sz="2000" b="1" dirty="0"/>
              <a:t>Förberedelser: </a:t>
            </a:r>
          </a:p>
          <a:p>
            <a:r>
              <a:rPr lang="sv-SE" sz="2000" dirty="0"/>
              <a:t>På vilket sätt arbetar avdelningen med samtal idag? Hur vet man att alla patienter som vill ha regelbundna samtal också får det? Finns samtal med i vårdplanen? </a:t>
            </a:r>
          </a:p>
          <a:p>
            <a:endParaRPr lang="sv-SE" sz="2000" dirty="0"/>
          </a:p>
          <a:p>
            <a:r>
              <a:rPr lang="sv-SE" sz="2000" dirty="0"/>
              <a:t>Vad säger patientenkäter, avvikelser om tillgång till personal och möjlighet till samtal? </a:t>
            </a:r>
          </a:p>
          <a:p>
            <a:endParaRPr lang="sv-SE" sz="2000" dirty="0"/>
          </a:p>
          <a:p>
            <a:r>
              <a:rPr lang="sv-SE" sz="2000" dirty="0"/>
              <a:t>Finns det behov av mer struktur kring samtalen  tex i form av Ett samtal om dagen, ESOD?</a:t>
            </a:r>
          </a:p>
          <a:p>
            <a:endParaRPr lang="sv-SE" sz="2000" dirty="0"/>
          </a:p>
          <a:p>
            <a:r>
              <a:rPr lang="sv-SE" sz="2000" dirty="0"/>
              <a:t>Använd implementeringsstödet och skatta nuläget för samtal och medmänskligt stöd. Prioritera hur stort utvecklingsbehovet är, planera presentation av Grundkomponenten Samtal utifrån det.</a:t>
            </a:r>
          </a:p>
          <a:p>
            <a:endParaRPr lang="sv-SE" sz="2000" dirty="0"/>
          </a:p>
          <a:p>
            <a:r>
              <a:rPr lang="sv-SE" sz="2000" b="1" dirty="0"/>
              <a:t>TIPS: </a:t>
            </a:r>
          </a:p>
          <a:p>
            <a:r>
              <a:rPr lang="sv-SE" sz="2000" dirty="0"/>
              <a:t>Finns det redan medarbetare som har ett stort intresse för frågan om samtal – involvera dem i temat Samtal och medmänskligt stöd.</a:t>
            </a:r>
          </a:p>
          <a:p>
            <a:endParaRPr lang="sv-SE" sz="2000" dirty="0"/>
          </a:p>
          <a:p>
            <a:endParaRPr lang="sv-SE" dirty="0"/>
          </a:p>
        </p:txBody>
      </p:sp>
    </p:spTree>
    <p:extLst>
      <p:ext uri="{BB962C8B-B14F-4D97-AF65-F5344CB8AC3E}">
        <p14:creationId xmlns:p14="http://schemas.microsoft.com/office/powerpoint/2010/main" val="388584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hlinkClick r:id="rId3"/>
            <a:extLst>
              <a:ext uri="{FF2B5EF4-FFF2-40B4-BE49-F238E27FC236}">
                <a16:creationId xmlns:a16="http://schemas.microsoft.com/office/drawing/2014/main" id="{2936992C-A53A-68E2-FBB8-F233A143D124}"/>
              </a:ext>
            </a:extLst>
          </p:cNvPr>
          <p:cNvPicPr>
            <a:picLocks noChangeAspect="1"/>
          </p:cNvPicPr>
          <p:nvPr/>
        </p:nvPicPr>
        <p:blipFill rotWithShape="1">
          <a:blip r:embed="rId4"/>
          <a:srcRect b="10468"/>
          <a:stretch/>
        </p:blipFill>
        <p:spPr>
          <a:xfrm>
            <a:off x="0" y="18728"/>
            <a:ext cx="7084234" cy="6839272"/>
          </a:xfrm>
          <a:prstGeom prst="rect">
            <a:avLst/>
          </a:prstGeom>
        </p:spPr>
      </p:pic>
      <p:sp>
        <p:nvSpPr>
          <p:cNvPr id="2" name="textruta 1">
            <a:extLst>
              <a:ext uri="{FF2B5EF4-FFF2-40B4-BE49-F238E27FC236}">
                <a16:creationId xmlns:a16="http://schemas.microsoft.com/office/drawing/2014/main" id="{EC6F5ADD-40CE-1EBA-CD17-6BFE04430111}"/>
              </a:ext>
            </a:extLst>
          </p:cNvPr>
          <p:cNvSpPr txBox="1"/>
          <p:nvPr/>
        </p:nvSpPr>
        <p:spPr>
          <a:xfrm>
            <a:off x="6942241" y="466959"/>
            <a:ext cx="4920958" cy="5047536"/>
          </a:xfrm>
          <a:prstGeom prst="rect">
            <a:avLst/>
          </a:prstGeom>
          <a:noFill/>
        </p:spPr>
        <p:txBody>
          <a:bodyPr wrap="square" rtlCol="0">
            <a:spAutoFit/>
          </a:bodyPr>
          <a:lstStyle/>
          <a:p>
            <a:r>
              <a:rPr lang="sv-SE" sz="5400" b="1" dirty="0">
                <a:effectLst/>
                <a:latin typeface="Calibri" panose="020F0502020204030204" pitchFamily="34" charset="0"/>
                <a:ea typeface="Calibri" panose="020F0502020204030204" pitchFamily="34" charset="0"/>
                <a:cs typeface="Times New Roman" panose="02020603050405020304" pitchFamily="18" charset="0"/>
              </a:rPr>
              <a:t>Meningsfull heldygnsvård</a:t>
            </a:r>
          </a:p>
          <a:p>
            <a:endParaRPr lang="sv-SE" sz="4000" b="1" dirty="0">
              <a:latin typeface="Calibri" panose="020F0502020204030204" pitchFamily="34" charset="0"/>
              <a:ea typeface="Calibri" panose="020F0502020204030204" pitchFamily="34" charset="0"/>
              <a:cs typeface="Times New Roman" panose="02020603050405020304" pitchFamily="18" charset="0"/>
            </a:endParaRPr>
          </a:p>
          <a:p>
            <a:r>
              <a:rPr lang="sv-SE" sz="4000" b="1" dirty="0">
                <a:effectLst/>
                <a:latin typeface="Calibri" panose="020F0502020204030204" pitchFamily="34" charset="0"/>
                <a:ea typeface="Calibri" panose="020F0502020204030204" pitchFamily="34" charset="0"/>
                <a:cs typeface="Times New Roman" panose="02020603050405020304" pitchFamily="18" charset="0"/>
              </a:rPr>
              <a:t>Grundkomponent:</a:t>
            </a:r>
          </a:p>
          <a:p>
            <a:r>
              <a:rPr lang="sv-SE" sz="5400" b="1" dirty="0">
                <a:latin typeface="Calibri" panose="020F0502020204030204" pitchFamily="34" charset="0"/>
                <a:ea typeface="Calibri" panose="020F0502020204030204" pitchFamily="34" charset="0"/>
                <a:cs typeface="Times New Roman" panose="02020603050405020304" pitchFamily="18" charset="0"/>
              </a:rPr>
              <a:t>Samtal </a:t>
            </a:r>
          </a:p>
          <a:p>
            <a:r>
              <a:rPr lang="sv-SE" sz="4000" b="1" dirty="0">
                <a:effectLst/>
                <a:latin typeface="Calibri" panose="020F0502020204030204" pitchFamily="34" charset="0"/>
                <a:ea typeface="Calibri" panose="020F0502020204030204" pitchFamily="34" charset="0"/>
                <a:cs typeface="Times New Roman" panose="02020603050405020304" pitchFamily="18" charset="0"/>
              </a:rPr>
              <a:t>”Samtal och medmänskligt stöd”</a:t>
            </a:r>
            <a:endParaRPr lang="sv-SE" sz="4000" b="1" dirty="0"/>
          </a:p>
        </p:txBody>
      </p:sp>
      <p:pic>
        <p:nvPicPr>
          <p:cNvPr id="5" name="Bildobjekt 4">
            <a:extLst>
              <a:ext uri="{FF2B5EF4-FFF2-40B4-BE49-F238E27FC236}">
                <a16:creationId xmlns:a16="http://schemas.microsoft.com/office/drawing/2014/main" id="{C06EEAFE-0D88-B1BA-4E03-0A1B1D64D1E7}"/>
              </a:ext>
            </a:extLst>
          </p:cNvPr>
          <p:cNvPicPr>
            <a:picLocks noChangeAspect="1"/>
          </p:cNvPicPr>
          <p:nvPr/>
        </p:nvPicPr>
        <p:blipFill>
          <a:blip r:embed="rId5"/>
          <a:stretch>
            <a:fillRect/>
          </a:stretch>
        </p:blipFill>
        <p:spPr>
          <a:xfrm>
            <a:off x="1394084" y="4942288"/>
            <a:ext cx="1725264" cy="1739168"/>
          </a:xfrm>
          <a:prstGeom prst="rect">
            <a:avLst/>
          </a:prstGeom>
        </p:spPr>
      </p:pic>
      <p:sp>
        <p:nvSpPr>
          <p:cNvPr id="6" name="Platshållare för datum 5">
            <a:extLst>
              <a:ext uri="{FF2B5EF4-FFF2-40B4-BE49-F238E27FC236}">
                <a16:creationId xmlns:a16="http://schemas.microsoft.com/office/drawing/2014/main" id="{58CDFF38-4858-91F6-A9F9-2E037E060639}"/>
              </a:ext>
            </a:extLst>
          </p:cNvPr>
          <p:cNvSpPr>
            <a:spLocks noGrp="1"/>
          </p:cNvSpPr>
          <p:nvPr>
            <p:ph type="dt" sz="half" idx="10"/>
          </p:nvPr>
        </p:nvSpPr>
        <p:spPr/>
        <p:txBody>
          <a:bodyPr/>
          <a:lstStyle/>
          <a:p>
            <a:r>
              <a:rPr lang="sv-SE"/>
              <a:t>2023-08-21</a:t>
            </a:r>
            <a:endParaRPr lang="sv-SE" dirty="0"/>
          </a:p>
        </p:txBody>
      </p:sp>
      <p:sp>
        <p:nvSpPr>
          <p:cNvPr id="7" name="Platshållare för sidfot 6">
            <a:extLst>
              <a:ext uri="{FF2B5EF4-FFF2-40B4-BE49-F238E27FC236}">
                <a16:creationId xmlns:a16="http://schemas.microsoft.com/office/drawing/2014/main" id="{CB1355F7-0FC3-C4CF-6892-597BC99E0F94}"/>
              </a:ext>
            </a:extLst>
          </p:cNvPr>
          <p:cNvSpPr>
            <a:spLocks noGrp="1"/>
          </p:cNvSpPr>
          <p:nvPr>
            <p:ph type="ftr" sz="quarter" idx="11"/>
          </p:nvPr>
        </p:nvSpPr>
        <p:spPr/>
        <p:txBody>
          <a:bodyPr/>
          <a:lstStyle/>
          <a:p>
            <a:r>
              <a:rPr lang="sv-SE"/>
              <a:t>kristina.videla@skr.se  </a:t>
            </a:r>
            <a:endParaRPr lang="sv-SE" dirty="0"/>
          </a:p>
        </p:txBody>
      </p:sp>
    </p:spTree>
    <p:extLst>
      <p:ext uri="{BB962C8B-B14F-4D97-AF65-F5344CB8AC3E}">
        <p14:creationId xmlns:p14="http://schemas.microsoft.com/office/powerpoint/2010/main" val="1324829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415600" y="151284"/>
            <a:ext cx="11360800" cy="763600"/>
          </a:xfrm>
          <a:prstGeom prst="rect">
            <a:avLst/>
          </a:prstGeom>
        </p:spPr>
        <p:txBody>
          <a:bodyPr spcFirstLastPara="1" vert="horz" wrap="square" lIns="121900" tIns="121900" rIns="121900" bIns="121900" rtlCol="0" anchor="t" anchorCtr="0">
            <a:noAutofit/>
          </a:bodyPr>
          <a:lstStyle/>
          <a:p>
            <a:r>
              <a:rPr lang="en" sz="4000" dirty="0"/>
              <a:t>Agenda</a:t>
            </a:r>
            <a:r>
              <a:rPr lang="en" dirty="0"/>
              <a:t> </a:t>
            </a:r>
            <a:br>
              <a:rPr lang="en" dirty="0"/>
            </a:br>
            <a:endParaRPr dirty="0"/>
          </a:p>
        </p:txBody>
      </p:sp>
      <p:sp>
        <p:nvSpPr>
          <p:cNvPr id="173" name="Google Shape;173;p32"/>
          <p:cNvSpPr txBox="1">
            <a:spLocks noGrp="1"/>
          </p:cNvSpPr>
          <p:nvPr>
            <p:ph type="body" idx="1"/>
          </p:nvPr>
        </p:nvSpPr>
        <p:spPr>
          <a:xfrm>
            <a:off x="125505" y="914884"/>
            <a:ext cx="11650895" cy="5538355"/>
          </a:xfrm>
          <a:prstGeom prst="rect">
            <a:avLst/>
          </a:prstGeom>
        </p:spPr>
        <p:txBody>
          <a:bodyPr spcFirstLastPara="1" vert="horz" wrap="square" lIns="121900" tIns="121900" rIns="121900" bIns="121900" rtlCol="0" anchor="t" anchorCtr="0">
            <a:noAutofit/>
          </a:bodyPr>
          <a:lstStyle/>
          <a:p>
            <a:pPr marL="152396" indent="0">
              <a:spcBef>
                <a:spcPts val="1333"/>
              </a:spcBef>
              <a:buClr>
                <a:schemeClr val="dk1"/>
              </a:buClr>
              <a:buNone/>
            </a:pPr>
            <a:r>
              <a:rPr lang="sv-SE" b="1" dirty="0">
                <a:solidFill>
                  <a:schemeClr val="dk1"/>
                </a:solidFill>
              </a:rPr>
              <a:t>1.  Introduktion Meningsfull heldygnsvård</a:t>
            </a:r>
          </a:p>
          <a:p>
            <a:pPr marL="152396" indent="0">
              <a:spcBef>
                <a:spcPts val="1333"/>
              </a:spcBef>
              <a:buClr>
                <a:schemeClr val="dk1"/>
              </a:buClr>
              <a:buNone/>
            </a:pPr>
            <a:r>
              <a:rPr lang="sv-SE" b="1" dirty="0">
                <a:solidFill>
                  <a:schemeClr val="dk1"/>
                </a:solidFill>
              </a:rPr>
              <a:t>2. Dagens tema: </a:t>
            </a:r>
          </a:p>
          <a:p>
            <a:pPr marL="152396" indent="0">
              <a:spcBef>
                <a:spcPts val="1333"/>
              </a:spcBef>
              <a:buClr>
                <a:schemeClr val="dk1"/>
              </a:buClr>
              <a:buNone/>
            </a:pPr>
            <a:r>
              <a:rPr lang="sv-SE" b="1" dirty="0">
                <a:solidFill>
                  <a:schemeClr val="dk1"/>
                </a:solidFill>
              </a:rPr>
              <a:t>    Samtal och medmänskligt stöd</a:t>
            </a:r>
          </a:p>
          <a:p>
            <a:pPr marL="152396" indent="0">
              <a:spcBef>
                <a:spcPts val="1333"/>
              </a:spcBef>
              <a:buClr>
                <a:schemeClr val="dk1"/>
              </a:buClr>
              <a:buNone/>
            </a:pPr>
            <a:r>
              <a:rPr lang="sv-SE" b="1" dirty="0">
                <a:solidFill>
                  <a:schemeClr val="dk1"/>
                </a:solidFill>
              </a:rPr>
              <a:t>3. Dialog och diskussion</a:t>
            </a:r>
          </a:p>
          <a:p>
            <a:pPr marL="152396" indent="0">
              <a:spcBef>
                <a:spcPts val="1333"/>
              </a:spcBef>
              <a:buClr>
                <a:schemeClr val="dk1"/>
              </a:buClr>
              <a:buNone/>
            </a:pPr>
            <a:r>
              <a:rPr lang="sv-SE" b="1" dirty="0">
                <a:solidFill>
                  <a:schemeClr val="dk1"/>
                </a:solidFill>
              </a:rPr>
              <a:t>4. Summering – hur går vi vidare</a:t>
            </a:r>
          </a:p>
          <a:p>
            <a:pPr marL="152396" indent="0">
              <a:spcBef>
                <a:spcPts val="1333"/>
              </a:spcBef>
              <a:buClr>
                <a:schemeClr val="dk1"/>
              </a:buClr>
              <a:buNone/>
            </a:pPr>
            <a:r>
              <a:rPr lang="sv-SE" b="1" dirty="0">
                <a:solidFill>
                  <a:schemeClr val="dk1"/>
                </a:solidFill>
              </a:rPr>
              <a:t>4. Avslut </a:t>
            </a:r>
          </a:p>
          <a:p>
            <a:pPr marL="152396" indent="0">
              <a:spcBef>
                <a:spcPts val="1333"/>
              </a:spcBef>
              <a:buClr>
                <a:schemeClr val="dk1"/>
              </a:buClr>
              <a:buNone/>
            </a:pPr>
            <a:endParaRPr lang="sv-SE" b="1" dirty="0">
              <a:solidFill>
                <a:schemeClr val="dk1"/>
              </a:solidFill>
            </a:endParaRPr>
          </a:p>
        </p:txBody>
      </p:sp>
      <p:pic>
        <p:nvPicPr>
          <p:cNvPr id="4" name="Bildobjekt 3">
            <a:extLst>
              <a:ext uri="{FF2B5EF4-FFF2-40B4-BE49-F238E27FC236}">
                <a16:creationId xmlns:a16="http://schemas.microsoft.com/office/drawing/2014/main" id="{46FB32AE-F3DE-0F44-163B-DFF0679F4CC2}"/>
              </a:ext>
            </a:extLst>
          </p:cNvPr>
          <p:cNvPicPr>
            <a:picLocks noChangeAspect="1"/>
          </p:cNvPicPr>
          <p:nvPr/>
        </p:nvPicPr>
        <p:blipFill>
          <a:blip r:embed="rId3"/>
          <a:stretch>
            <a:fillRect/>
          </a:stretch>
        </p:blipFill>
        <p:spPr>
          <a:xfrm>
            <a:off x="6849116" y="1678484"/>
            <a:ext cx="4665940" cy="44806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A951D31-A55F-22F3-42C4-0D02AC066D98}"/>
              </a:ext>
            </a:extLst>
          </p:cNvPr>
          <p:cNvSpPr>
            <a:spLocks noGrp="1"/>
          </p:cNvSpPr>
          <p:nvPr>
            <p:ph idx="1"/>
          </p:nvPr>
        </p:nvSpPr>
        <p:spPr>
          <a:xfrm>
            <a:off x="664232" y="1004341"/>
            <a:ext cx="10113696" cy="5510570"/>
          </a:xfrm>
        </p:spPr>
        <p:txBody>
          <a:bodyPr/>
          <a:lstStyle/>
          <a:p>
            <a:pPr marL="30163" indent="0">
              <a:buNone/>
            </a:pPr>
            <a:r>
              <a:rPr lang="sv-SE" dirty="0"/>
              <a:t>Tillbringa tid tillsammans med alla som vårdas i heldygnsvården och var tillgänglig för samtal och medmänskligt stöd. Samtal är nödvändiga för att tillsammans kunna planera, genomföra och utvärdera vården och behöver ske kontinuerligt.</a:t>
            </a:r>
          </a:p>
          <a:p>
            <a:pPr marL="30163" indent="0">
              <a:buNone/>
            </a:pPr>
            <a:r>
              <a:rPr lang="sv-SE" dirty="0"/>
              <a:t>Erbjud även alla individer dagliga samtal</a:t>
            </a:r>
            <a:r>
              <a:rPr lang="sv-SE" baseline="30000" dirty="0"/>
              <a:t>19  </a:t>
            </a:r>
            <a:r>
              <a:rPr lang="sv-SE" dirty="0"/>
              <a:t>där öppna frågor ställs på ett sätt som inbjuder till kontakt. Individen själv ska inte behöva be om samtal. Samtalen ska utgå från individens behöv och önskemål och vara stödjande, motiverande eller uppföljande. Stötta och uppmuntra individen att ta plats i samtalet. Lyssna aktivt, bekräfta och ifrågasätt inte om det inte är nödvändigt. </a:t>
            </a:r>
          </a:p>
          <a:p>
            <a:pPr marL="30163" indent="0">
              <a:buNone/>
            </a:pPr>
            <a:endParaRPr lang="sv-SE" sz="1200" dirty="0"/>
          </a:p>
        </p:txBody>
      </p:sp>
      <p:sp>
        <p:nvSpPr>
          <p:cNvPr id="3" name="Rubrik 2">
            <a:extLst>
              <a:ext uri="{FF2B5EF4-FFF2-40B4-BE49-F238E27FC236}">
                <a16:creationId xmlns:a16="http://schemas.microsoft.com/office/drawing/2014/main" id="{060010FE-93DA-9C03-7208-7023D07E6743}"/>
              </a:ext>
            </a:extLst>
          </p:cNvPr>
          <p:cNvSpPr>
            <a:spLocks noGrp="1"/>
          </p:cNvSpPr>
          <p:nvPr>
            <p:ph type="title"/>
          </p:nvPr>
        </p:nvSpPr>
        <p:spPr>
          <a:xfrm>
            <a:off x="664232" y="245015"/>
            <a:ext cx="9609825" cy="759326"/>
          </a:xfrm>
        </p:spPr>
        <p:txBody>
          <a:bodyPr/>
          <a:lstStyle/>
          <a:p>
            <a:r>
              <a:rPr lang="sv-SE" sz="3200" dirty="0"/>
              <a:t>Samtal och medmänskligt stöd</a:t>
            </a:r>
          </a:p>
        </p:txBody>
      </p:sp>
      <p:sp>
        <p:nvSpPr>
          <p:cNvPr id="4" name="textruta 3">
            <a:extLst>
              <a:ext uri="{FF2B5EF4-FFF2-40B4-BE49-F238E27FC236}">
                <a16:creationId xmlns:a16="http://schemas.microsoft.com/office/drawing/2014/main" id="{506F19A6-62A6-9655-FAB9-5197C71EEA66}"/>
              </a:ext>
            </a:extLst>
          </p:cNvPr>
          <p:cNvSpPr txBox="1"/>
          <p:nvPr/>
        </p:nvSpPr>
        <p:spPr>
          <a:xfrm>
            <a:off x="799144" y="5164350"/>
            <a:ext cx="10188647" cy="923330"/>
          </a:xfrm>
          <a:prstGeom prst="rect">
            <a:avLst/>
          </a:prstGeom>
          <a:noFill/>
        </p:spPr>
        <p:txBody>
          <a:bodyPr wrap="square" rtlCol="0">
            <a:spAutoFit/>
          </a:bodyPr>
          <a:lstStyle/>
          <a:p>
            <a:r>
              <a:rPr lang="sv-SE" dirty="0"/>
              <a:t>Ett samtal om dagen ESOD, </a:t>
            </a:r>
            <a:r>
              <a:rPr lang="sv-SE" dirty="0">
                <a:hlinkClick r:id="rId3"/>
              </a:rPr>
              <a:t>https://www.psykiatriforskning.se/utveckling/verksamhetsutveckling-psykiatri/samtal-i-heldygnsvarden/</a:t>
            </a:r>
            <a:endParaRPr lang="sv-SE" dirty="0"/>
          </a:p>
          <a:p>
            <a:endParaRPr lang="sv-SE" dirty="0"/>
          </a:p>
        </p:txBody>
      </p:sp>
    </p:spTree>
    <p:extLst>
      <p:ext uri="{BB962C8B-B14F-4D97-AF65-F5344CB8AC3E}">
        <p14:creationId xmlns:p14="http://schemas.microsoft.com/office/powerpoint/2010/main" val="1611294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9BC3DAC-097E-CADA-13AE-5D9745C59F6E}"/>
              </a:ext>
            </a:extLst>
          </p:cNvPr>
          <p:cNvSpPr>
            <a:spLocks noGrp="1"/>
          </p:cNvSpPr>
          <p:nvPr>
            <p:ph idx="1"/>
          </p:nvPr>
        </p:nvSpPr>
        <p:spPr>
          <a:xfrm>
            <a:off x="664232" y="1910916"/>
            <a:ext cx="9609825" cy="3036167"/>
          </a:xfrm>
        </p:spPr>
        <p:txBody>
          <a:bodyPr/>
          <a:lstStyle/>
          <a:p>
            <a:pPr marL="30163" indent="0">
              <a:buNone/>
            </a:pPr>
            <a:r>
              <a:rPr lang="sv-SE" b="1" dirty="0"/>
              <a:t>Medmänskligt stöd </a:t>
            </a:r>
            <a:r>
              <a:rPr lang="sv-SE" dirty="0"/>
              <a:t>är att visa omsorg och värme. Det kan vara att göra sig tillgänglig, att lyssna, att vara ett tyst sällskap eller att göra något litet ”extra”. Vid svåra känslor och situationer erbjud alltid medmänskligt stöd och samtal.</a:t>
            </a:r>
          </a:p>
          <a:p>
            <a:pPr marL="30163" indent="0">
              <a:buNone/>
            </a:pPr>
            <a:endParaRPr lang="sv-SE" dirty="0"/>
          </a:p>
        </p:txBody>
      </p:sp>
      <p:sp>
        <p:nvSpPr>
          <p:cNvPr id="3" name="Rubrik 2">
            <a:extLst>
              <a:ext uri="{FF2B5EF4-FFF2-40B4-BE49-F238E27FC236}">
                <a16:creationId xmlns:a16="http://schemas.microsoft.com/office/drawing/2014/main" id="{C4D1A3D4-4F4A-2C7C-82D0-1076E03BFE73}"/>
              </a:ext>
            </a:extLst>
          </p:cNvPr>
          <p:cNvSpPr>
            <a:spLocks noGrp="1"/>
          </p:cNvSpPr>
          <p:nvPr>
            <p:ph type="title"/>
          </p:nvPr>
        </p:nvSpPr>
        <p:spPr/>
        <p:txBody>
          <a:bodyPr/>
          <a:lstStyle/>
          <a:p>
            <a:r>
              <a:rPr lang="sv-SE" sz="3200" dirty="0"/>
              <a:t>Forts. Samtal och medmänskligt stöd</a:t>
            </a:r>
          </a:p>
        </p:txBody>
      </p:sp>
    </p:spTree>
    <p:extLst>
      <p:ext uri="{BB962C8B-B14F-4D97-AF65-F5344CB8AC3E}">
        <p14:creationId xmlns:p14="http://schemas.microsoft.com/office/powerpoint/2010/main" val="2325298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tbubbla: oval 3">
            <a:extLst>
              <a:ext uri="{FF2B5EF4-FFF2-40B4-BE49-F238E27FC236}">
                <a16:creationId xmlns:a16="http://schemas.microsoft.com/office/drawing/2014/main" id="{62E7D2E0-2AE5-4D21-A73C-2370DBF7FC0D}"/>
              </a:ext>
            </a:extLst>
          </p:cNvPr>
          <p:cNvSpPr/>
          <p:nvPr/>
        </p:nvSpPr>
        <p:spPr>
          <a:xfrm>
            <a:off x="4655661" y="0"/>
            <a:ext cx="7391173" cy="3146516"/>
          </a:xfrm>
          <a:prstGeom prst="wedgeEllipseCallout">
            <a:avLst/>
          </a:prstGeom>
          <a:solidFill>
            <a:schemeClr val="accent1">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3200" dirty="0">
                <a:solidFill>
                  <a:schemeClr val="tx1"/>
                </a:solidFill>
              </a:rPr>
              <a:t>Hur arbetar vi med samtal på vår avdelning? </a:t>
            </a:r>
          </a:p>
        </p:txBody>
      </p:sp>
      <p:sp>
        <p:nvSpPr>
          <p:cNvPr id="5" name="Pratbubbla: oval 4">
            <a:extLst>
              <a:ext uri="{FF2B5EF4-FFF2-40B4-BE49-F238E27FC236}">
                <a16:creationId xmlns:a16="http://schemas.microsoft.com/office/drawing/2014/main" id="{B4664504-9854-4F9E-AA33-23B2DF9521C6}"/>
              </a:ext>
            </a:extLst>
          </p:cNvPr>
          <p:cNvSpPr/>
          <p:nvPr/>
        </p:nvSpPr>
        <p:spPr>
          <a:xfrm>
            <a:off x="32883" y="3429000"/>
            <a:ext cx="7527246" cy="2847278"/>
          </a:xfrm>
          <a:prstGeom prst="wedgeEllipseCallout">
            <a:avLst>
              <a:gd name="adj1" fmla="val -45701"/>
              <a:gd name="adj2" fmla="val 40915"/>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a:ln>
                  <a:noFill/>
                </a:ln>
                <a:solidFill>
                  <a:prstClr val="black"/>
                </a:solidFill>
                <a:effectLst/>
                <a:uLnTx/>
                <a:uFillTx/>
                <a:latin typeface="Arial"/>
                <a:ea typeface="+mn-ea"/>
                <a:cs typeface="+mn-cs"/>
              </a:rPr>
              <a:t>Vilka </a:t>
            </a:r>
            <a:r>
              <a:rPr lang="sv-SE" sz="3200">
                <a:solidFill>
                  <a:prstClr val="black"/>
                </a:solidFill>
                <a:latin typeface="Arial"/>
              </a:rPr>
              <a:t>möjligheter och hinder ser vi? </a:t>
            </a:r>
            <a:endParaRPr kumimoji="0" lang="sv-SE" sz="3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Rubrik 5">
            <a:extLst>
              <a:ext uri="{FF2B5EF4-FFF2-40B4-BE49-F238E27FC236}">
                <a16:creationId xmlns:a16="http://schemas.microsoft.com/office/drawing/2014/main" id="{7401D02B-F8DE-4A7F-9B6F-C1AD7CFB5D2D}"/>
              </a:ext>
            </a:extLst>
          </p:cNvPr>
          <p:cNvSpPr>
            <a:spLocks noGrp="1"/>
          </p:cNvSpPr>
          <p:nvPr>
            <p:ph type="title"/>
          </p:nvPr>
        </p:nvSpPr>
        <p:spPr>
          <a:xfrm>
            <a:off x="145166" y="2044511"/>
            <a:ext cx="9609825" cy="1231392"/>
          </a:xfrm>
        </p:spPr>
        <p:txBody>
          <a:bodyPr/>
          <a:lstStyle/>
          <a:p>
            <a:r>
              <a:rPr lang="sv-SE"/>
              <a:t>Diskussion</a:t>
            </a:r>
            <a:endParaRPr lang="sv-SE" dirty="0"/>
          </a:p>
        </p:txBody>
      </p:sp>
    </p:spTree>
    <p:extLst>
      <p:ext uri="{BB962C8B-B14F-4D97-AF65-F5344CB8AC3E}">
        <p14:creationId xmlns:p14="http://schemas.microsoft.com/office/powerpoint/2010/main" val="224304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DC074D7-35DF-2E63-9D85-EB3467784D1F}"/>
              </a:ext>
            </a:extLst>
          </p:cNvPr>
          <p:cNvSpPr>
            <a:spLocks noGrp="1"/>
          </p:cNvSpPr>
          <p:nvPr>
            <p:ph idx="1"/>
          </p:nvPr>
        </p:nvSpPr>
        <p:spPr>
          <a:xfrm>
            <a:off x="664233" y="1814615"/>
            <a:ext cx="9609825" cy="3738598"/>
          </a:xfrm>
        </p:spPr>
        <p:txBody>
          <a:bodyPr/>
          <a:lstStyle/>
          <a:p>
            <a:pPr marL="30163" indent="0">
              <a:buNone/>
            </a:pPr>
            <a:r>
              <a:rPr lang="sv-SE" b="1" dirty="0"/>
              <a:t>Skriv här</a:t>
            </a:r>
            <a:r>
              <a:rPr lang="sv-SE" dirty="0"/>
              <a:t>:  eller på blädderblock</a:t>
            </a:r>
          </a:p>
        </p:txBody>
      </p:sp>
      <p:sp>
        <p:nvSpPr>
          <p:cNvPr id="3" name="Rubrik 2">
            <a:extLst>
              <a:ext uri="{FF2B5EF4-FFF2-40B4-BE49-F238E27FC236}">
                <a16:creationId xmlns:a16="http://schemas.microsoft.com/office/drawing/2014/main" id="{79B548B0-5629-46DE-76C0-DD7BBD695430}"/>
              </a:ext>
            </a:extLst>
          </p:cNvPr>
          <p:cNvSpPr>
            <a:spLocks noGrp="1"/>
          </p:cNvSpPr>
          <p:nvPr>
            <p:ph type="title"/>
          </p:nvPr>
        </p:nvSpPr>
        <p:spPr>
          <a:xfrm>
            <a:off x="664233" y="341202"/>
            <a:ext cx="9609825" cy="1946942"/>
          </a:xfrm>
        </p:spPr>
        <p:txBody>
          <a:bodyPr/>
          <a:lstStyle/>
          <a:p>
            <a:r>
              <a:rPr lang="sv-SE" sz="3200" dirty="0"/>
              <a:t>Summering – hur går vi vidare i med arbetet med Samtal och medmänskligt stöd</a:t>
            </a:r>
          </a:p>
        </p:txBody>
      </p:sp>
    </p:spTree>
    <p:extLst>
      <p:ext uri="{BB962C8B-B14F-4D97-AF65-F5344CB8AC3E}">
        <p14:creationId xmlns:p14="http://schemas.microsoft.com/office/powerpoint/2010/main" val="4123946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4B3C4C3A-0671-C398-0B36-93806ADE4454}"/>
              </a:ext>
            </a:extLst>
          </p:cNvPr>
          <p:cNvSpPr>
            <a:spLocks noGrp="1"/>
          </p:cNvSpPr>
          <p:nvPr>
            <p:ph idx="1"/>
          </p:nvPr>
        </p:nvSpPr>
        <p:spPr>
          <a:xfrm>
            <a:off x="664231" y="1685365"/>
            <a:ext cx="9609825" cy="3738598"/>
          </a:xfrm>
        </p:spPr>
        <p:txBody>
          <a:bodyPr>
            <a:normAutofit/>
          </a:bodyPr>
          <a:lstStyle/>
          <a:p>
            <a:pPr marL="30163" indent="0">
              <a:buNone/>
            </a:pPr>
            <a:r>
              <a:rPr lang="sv-SE" sz="3600" dirty="0"/>
              <a:t>Nästa tema kring Meningsfull heldygnsvård:</a:t>
            </a:r>
          </a:p>
          <a:p>
            <a:pPr marL="30163" indent="0">
              <a:buNone/>
            </a:pPr>
            <a:r>
              <a:rPr lang="sv-SE" sz="3600" dirty="0"/>
              <a:t>Kunskap och stöd för hälsa</a:t>
            </a:r>
          </a:p>
          <a:p>
            <a:pPr marL="30163" indent="0">
              <a:buNone/>
            </a:pPr>
            <a:endParaRPr lang="sv-SE" sz="3600"/>
          </a:p>
          <a:p>
            <a:pPr marL="30163" indent="0">
              <a:buNone/>
            </a:pPr>
            <a:r>
              <a:rPr lang="sv-SE" sz="3600"/>
              <a:t>NÄR</a:t>
            </a:r>
            <a:r>
              <a:rPr lang="sv-SE" sz="3600" dirty="0"/>
              <a:t>: </a:t>
            </a:r>
            <a:endParaRPr lang="sv-SE" dirty="0"/>
          </a:p>
          <a:p>
            <a:pPr marL="30163" indent="0">
              <a:buNone/>
            </a:pPr>
            <a:endParaRPr lang="sv-SE" dirty="0"/>
          </a:p>
        </p:txBody>
      </p:sp>
      <p:sp>
        <p:nvSpPr>
          <p:cNvPr id="3" name="Rubrik 2">
            <a:extLst>
              <a:ext uri="{FF2B5EF4-FFF2-40B4-BE49-F238E27FC236}">
                <a16:creationId xmlns:a16="http://schemas.microsoft.com/office/drawing/2014/main" id="{1F8CAEFA-D3B4-017C-3D99-2B8ED8C21F72}"/>
              </a:ext>
            </a:extLst>
          </p:cNvPr>
          <p:cNvSpPr>
            <a:spLocks noGrp="1"/>
          </p:cNvSpPr>
          <p:nvPr>
            <p:ph type="title"/>
          </p:nvPr>
        </p:nvSpPr>
        <p:spPr>
          <a:xfrm>
            <a:off x="664232" y="784955"/>
            <a:ext cx="9609825" cy="900410"/>
          </a:xfrm>
        </p:spPr>
        <p:txBody>
          <a:bodyPr anchor="t">
            <a:normAutofit/>
          </a:bodyPr>
          <a:lstStyle/>
          <a:p>
            <a:r>
              <a:rPr lang="sv-SE" dirty="0"/>
              <a:t>Avslut och nästa möte</a:t>
            </a:r>
          </a:p>
        </p:txBody>
      </p:sp>
      <p:pic>
        <p:nvPicPr>
          <p:cNvPr id="4" name="Bildobjekt 3">
            <a:extLst>
              <a:ext uri="{FF2B5EF4-FFF2-40B4-BE49-F238E27FC236}">
                <a16:creationId xmlns:a16="http://schemas.microsoft.com/office/drawing/2014/main" id="{5763BAAB-5C17-4B76-45F2-CA9FC256A2C6}"/>
              </a:ext>
            </a:extLst>
          </p:cNvPr>
          <p:cNvPicPr>
            <a:picLocks noChangeAspect="1"/>
          </p:cNvPicPr>
          <p:nvPr/>
        </p:nvPicPr>
        <p:blipFill>
          <a:blip r:embed="rId3"/>
          <a:stretch>
            <a:fillRect/>
          </a:stretch>
        </p:blipFill>
        <p:spPr>
          <a:xfrm>
            <a:off x="7589464" y="3191434"/>
            <a:ext cx="3723990" cy="2954172"/>
          </a:xfrm>
          <a:prstGeom prst="rect">
            <a:avLst/>
          </a:prstGeom>
        </p:spPr>
      </p:pic>
    </p:spTree>
    <p:extLst>
      <p:ext uri="{BB962C8B-B14F-4D97-AF65-F5344CB8AC3E}">
        <p14:creationId xmlns:p14="http://schemas.microsoft.com/office/powerpoint/2010/main" val="1931067277"/>
      </p:ext>
    </p:extLst>
  </p:cSld>
  <p:clrMapOvr>
    <a:masterClrMapping/>
  </p:clrMapOvr>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2E8938F9-0327-447A-BF3F-FC61FA569C80}"/>
    </a:ext>
  </a:extLst>
</a:theme>
</file>

<file path=ppt/theme/theme2.xml><?xml version="1.0" encoding="utf-8"?>
<a:theme xmlns:a="http://schemas.openxmlformats.org/drawingml/2006/main" name="SKL PPT Röd">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F21737DD-E578-46C8-9886-86CEC654586F}"/>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FD1CEDE4-AA2E-46FB-B779-290BFBC30F20}"/>
    </a:ext>
  </a:extLst>
</a:theme>
</file>

<file path=ppt/theme/theme4.xml><?xml version="1.0" encoding="utf-8"?>
<a:theme xmlns:a="http://schemas.openxmlformats.org/drawingml/2006/main" name="SKL PPT Mörk">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979E2BA5-51B9-49DB-B6F8-94675517DD24}"/>
    </a:ext>
  </a:extLst>
</a:theme>
</file>

<file path=ppt/theme/theme5.xml><?xml version="1.0" encoding="utf-8"?>
<a:theme xmlns:a="http://schemas.openxmlformats.org/drawingml/2006/main" name="SKL PPT Svar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1582006C-4D88-4F2F-8761-F62EAACF56C2}"/>
    </a:ext>
  </a:extLst>
</a:theme>
</file>

<file path=ppt/theme/theme6.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D973E264-F2C5-4099-ACCB-219FE53F047E}"/>
    </a:ext>
  </a:extLst>
</a:theme>
</file>

<file path=ppt/theme/theme7.xml><?xml version="1.0" encoding="utf-8"?>
<a:theme xmlns:a="http://schemas.openxmlformats.org/drawingml/2006/main" name="1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2E8938F9-0327-447A-BF3F-FC61FA569C80}"/>
    </a:ext>
  </a:extLst>
</a:theme>
</file>

<file path=ppt/theme/theme8.xml><?xml version="1.0" encoding="utf-8"?>
<a:theme xmlns:a="http://schemas.openxmlformats.org/drawingml/2006/main" name="Standardformgivning">
  <a:themeElements>
    <a:clrScheme name="SLL">
      <a:dk1>
        <a:srgbClr val="000000"/>
      </a:dk1>
      <a:lt1>
        <a:srgbClr val="FFFFFF"/>
      </a:lt1>
      <a:dk2>
        <a:srgbClr val="406618"/>
      </a:dk2>
      <a:lt2>
        <a:srgbClr val="78BE00"/>
      </a:lt2>
      <a:accent1>
        <a:srgbClr val="002D5A"/>
      </a:accent1>
      <a:accent2>
        <a:srgbClr val="00AEEF"/>
      </a:accent2>
      <a:accent3>
        <a:srgbClr val="9A0932"/>
      </a:accent3>
      <a:accent4>
        <a:srgbClr val="E1056D"/>
      </a:accent4>
      <a:accent5>
        <a:srgbClr val="EB9100"/>
      </a:accent5>
      <a:accent6>
        <a:srgbClr val="FFD400"/>
      </a:accent6>
      <a:hlink>
        <a:srgbClr val="034EA2"/>
      </a:hlink>
      <a:folHlink>
        <a:srgbClr val="034EA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rgbClr val="003468"/>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bg1"/>
            </a:solidFill>
            <a:effectLst/>
            <a:latin typeface="Verdana" pitchFamily="34" charset="0"/>
            <a:ea typeface="Geneva" pitchFamily="1" charset="-128"/>
          </a:defRPr>
        </a:defPPr>
      </a:lstStyle>
    </a:spDef>
    <a:lnDef>
      <a:spPr bwMode="auto">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noAutofit/>
      </a:bodyPr>
      <a:lstStyle>
        <a:defPPr algn="l">
          <a:defRPr smtClean="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mall-bredformat-region-stockholm-vit" id="{0165BA46-9774-48AC-AABF-3AEC3487AD49}" vid="{9D3B0145-47C9-41EE-96B2-8EA5F6090683}"/>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A7BA1582E593841BBD1B0B2B78E6F5F" ma:contentTypeVersion="2" ma:contentTypeDescription="Skapa ett nytt dokument." ma:contentTypeScope="" ma:versionID="d4baa276416b3116939fc8e3b15157d2">
  <xsd:schema xmlns:xsd="http://www.w3.org/2001/XMLSchema" xmlns:xs="http://www.w3.org/2001/XMLSchema" xmlns:p="http://schemas.microsoft.com/office/2006/metadata/properties" xmlns:ns2="af9b82fd-bfdc-4181-a204-e623554e49e7" targetNamespace="http://schemas.microsoft.com/office/2006/metadata/properties" ma:root="true" ma:fieldsID="b1dbe32e354da759c11f5f85ef55cf20" ns2:_="">
    <xsd:import namespace="af9b82fd-bfdc-4181-a204-e623554e49e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b82fd-bfdc-4181-a204-e623554e49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A6ADF2-1DCC-4CE5-984B-FD08F8CD7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9b82fd-bfdc-4181-a204-e623554e49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A70AB3-CE1D-43CC-8291-1828D7DD2A1B}">
  <ds:schemaRefs>
    <ds:schemaRef ds:uri="http://purl.org/dc/elements/1.1/"/>
    <ds:schemaRef ds:uri="http://schemas.microsoft.com/office/2006/metadata/properties"/>
    <ds:schemaRef ds:uri="af9b82fd-bfdc-4181-a204-e623554e49e7"/>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D9219AEE-1258-45F3-AB91-3941BBF64C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SKR</Template>
  <TotalTime>42034</TotalTime>
  <Words>880</Words>
  <Application>Microsoft Office PowerPoint</Application>
  <PresentationFormat>Bredbild</PresentationFormat>
  <Paragraphs>101</Paragraphs>
  <Slides>10</Slides>
  <Notes>10</Notes>
  <HiddenSlides>2</HiddenSlides>
  <MMClips>0</MMClips>
  <ScaleCrop>false</ScaleCrop>
  <HeadingPairs>
    <vt:vector size="6" baseType="variant">
      <vt:variant>
        <vt:lpstr>Använt teckensnitt</vt:lpstr>
      </vt:variant>
      <vt:variant>
        <vt:i4>5</vt:i4>
      </vt:variant>
      <vt:variant>
        <vt:lpstr>Tema</vt:lpstr>
      </vt:variant>
      <vt:variant>
        <vt:i4>8</vt:i4>
      </vt:variant>
      <vt:variant>
        <vt:lpstr>Bildrubriker</vt:lpstr>
      </vt:variant>
      <vt:variant>
        <vt:i4>10</vt:i4>
      </vt:variant>
    </vt:vector>
  </HeadingPairs>
  <TitlesOfParts>
    <vt:vector size="23" baseType="lpstr">
      <vt:lpstr>Arial</vt:lpstr>
      <vt:lpstr>Calibri</vt:lpstr>
      <vt:lpstr>Symbol</vt:lpstr>
      <vt:lpstr>Verdana</vt:lpstr>
      <vt:lpstr>Wingdings</vt:lpstr>
      <vt:lpstr>SKL PPT Gul</vt:lpstr>
      <vt:lpstr>SKL PPT Röd</vt:lpstr>
      <vt:lpstr>Inledningsbilder</vt:lpstr>
      <vt:lpstr>SKL PPT Mörk</vt:lpstr>
      <vt:lpstr>SKL PPT Svart</vt:lpstr>
      <vt:lpstr>SKL PPT Vit</vt:lpstr>
      <vt:lpstr>1_SKL PPT Gul</vt:lpstr>
      <vt:lpstr>Standardformgivning</vt:lpstr>
      <vt:lpstr>Till dig som presenterar</vt:lpstr>
      <vt:lpstr>Till dig som presenterar- förberedelser Samtal </vt:lpstr>
      <vt:lpstr>PowerPoint-presentation</vt:lpstr>
      <vt:lpstr>Agenda  </vt:lpstr>
      <vt:lpstr>Samtal och medmänskligt stöd</vt:lpstr>
      <vt:lpstr>Forts. Samtal och medmänskligt stöd</vt:lpstr>
      <vt:lpstr>Diskussion</vt:lpstr>
      <vt:lpstr>Summering – hur går vi vidare i med arbetet med Samtal och medmänskligt stöd</vt:lpstr>
      <vt:lpstr>Avslut och nästa möte</vt:lpstr>
      <vt:lpstr>   Tillsammans gör vi skillnad!</vt:lpstr>
    </vt:vector>
  </TitlesOfParts>
  <Company>SKL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Kimby Louise</dc:creator>
  <cp:lastModifiedBy>Videla Kristina</cp:lastModifiedBy>
  <cp:revision>92</cp:revision>
  <dcterms:created xsi:type="dcterms:W3CDTF">2022-02-09T07:43:35Z</dcterms:created>
  <dcterms:modified xsi:type="dcterms:W3CDTF">2023-10-09T11:45:25Z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0x0101007A7BA1582E593841BBD1B0B2B78E6F5F</vt:lpwstr>
  </property>
</Properties>
</file>