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3"/>
    <p:sldMasterId id="2147483718" r:id="rId4"/>
    <p:sldMasterId id="2147483716" r:id="rId5"/>
    <p:sldMasterId id="2147483714" r:id="rId6"/>
    <p:sldMasterId id="2147483712" r:id="rId7"/>
    <p:sldMasterId id="2147483710" r:id="rId8"/>
    <p:sldMasterId id="2147483708" r:id="rId9"/>
    <p:sldMasterId id="2147483706" r:id="rId10"/>
    <p:sldMasterId id="2147483704" r:id="rId11"/>
    <p:sldMasterId id="2147483702" r:id="rId12"/>
    <p:sldMasterId id="2147483700" r:id="rId13"/>
    <p:sldMasterId id="2147483698" r:id="rId14"/>
    <p:sldMasterId id="2147483682" r:id="rId15"/>
    <p:sldMasterId id="2147483684" r:id="rId16"/>
    <p:sldMasterId id="2147483691" r:id="rId17"/>
    <p:sldMasterId id="2147483720" r:id="rId18"/>
  </p:sldMasterIdLst>
  <p:notesMasterIdLst>
    <p:notesMasterId r:id="rId43"/>
  </p:notesMasterIdLst>
  <p:handoutMasterIdLst>
    <p:handoutMasterId r:id="rId44"/>
  </p:handoutMasterIdLst>
  <p:sldIdLst>
    <p:sldId id="293" r:id="rId19"/>
    <p:sldId id="284" r:id="rId20"/>
    <p:sldId id="287" r:id="rId21"/>
    <p:sldId id="300" r:id="rId22"/>
    <p:sldId id="267" r:id="rId23"/>
    <p:sldId id="289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275" r:id="rId32"/>
    <p:sldId id="276" r:id="rId33"/>
    <p:sldId id="277" r:id="rId34"/>
    <p:sldId id="278" r:id="rId35"/>
    <p:sldId id="280" r:id="rId36"/>
    <p:sldId id="282" r:id="rId37"/>
    <p:sldId id="283" r:id="rId38"/>
    <p:sldId id="290" r:id="rId39"/>
    <p:sldId id="296" r:id="rId40"/>
    <p:sldId id="297" r:id="rId41"/>
    <p:sldId id="286" r:id="rId42"/>
  </p:sldIdLst>
  <p:sldSz cx="9144000" cy="6858000" type="screen4x3"/>
  <p:notesSz cx="6805613" cy="99393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504">
          <p15:clr>
            <a:srgbClr val="A4A3A4"/>
          </p15:clr>
        </p15:guide>
        <p15:guide id="4" pos="432">
          <p15:clr>
            <a:srgbClr val="A4A3A4"/>
          </p15:clr>
        </p15:guide>
        <p15:guide id="5" pos="4992">
          <p15:clr>
            <a:srgbClr val="A4A3A4"/>
          </p15:clr>
        </p15:guide>
        <p15:guide id="6" pos="2784">
          <p15:clr>
            <a:srgbClr val="A4A3A4"/>
          </p15:clr>
        </p15:guide>
        <p15:guide id="7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00"/>
    <a:srgbClr val="C2002D"/>
    <a:srgbClr val="9D156A"/>
    <a:srgbClr val="AE3177"/>
    <a:srgbClr val="F5D300"/>
    <a:srgbClr val="ED0026"/>
    <a:srgbClr val="B33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624"/>
        <p:guide orient="horz" pos="1200"/>
        <p:guide orient="horz" pos="3504"/>
        <p:guide pos="432"/>
        <p:guide pos="4992"/>
        <p:guide pos="2784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4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Master" Target="slideMasters/slideMaster9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Master" Target="slideMasters/slideMaster13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Master" Target="slideMasters/slideMaster12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E75AD-B7B9-416D-AF90-0271291976D0}" type="datetimeFigureOut">
              <a:rPr lang="sv-SE" smtClean="0"/>
              <a:t>2016-11-10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C1698-84DF-43B8-A6A3-78F628C7EE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17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E81B6C-57E3-A940-92C3-110294C535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944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465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63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52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49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382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626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0872" y="1916832"/>
            <a:ext cx="82296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1809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747340" y="1997224"/>
            <a:ext cx="77724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9243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3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058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00506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92696"/>
            <a:ext cx="54864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688" y="457180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8007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4995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159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0872" y="1916832"/>
            <a:ext cx="82296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823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747340" y="1997224"/>
            <a:ext cx="77724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28918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038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947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00506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92696"/>
            <a:ext cx="54864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688" y="457180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8511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286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780685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0872" y="1916832"/>
            <a:ext cx="8229600" cy="34172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336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845741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"/>
          </p:nvPr>
        </p:nvSpPr>
        <p:spPr>
          <a:xfrm>
            <a:off x="747340" y="1997224"/>
            <a:ext cx="7772400" cy="4345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56991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18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6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037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400506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92696"/>
            <a:ext cx="5486400" cy="332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63688" y="4571802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4817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882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542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086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249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08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1480" y="2336056"/>
            <a:ext cx="7552928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105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49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l="847" t="-4166" r="947" b="-4166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44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5209" b="-5209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4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0198" y="4005064"/>
            <a:ext cx="2005200" cy="1728000"/>
          </a:xfrm>
          <a:prstGeom prst="hexagon">
            <a:avLst/>
          </a:prstGeom>
          <a:solidFill>
            <a:srgbClr val="FF6500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37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gionSkåne_logo_RG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xhörning 5"/>
          <p:cNvSpPr/>
          <p:nvPr/>
        </p:nvSpPr>
        <p:spPr bwMode="auto">
          <a:xfrm>
            <a:off x="2633544" y="5373216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7" name="Sexhörning 6"/>
          <p:cNvSpPr/>
          <p:nvPr/>
        </p:nvSpPr>
        <p:spPr bwMode="auto">
          <a:xfrm>
            <a:off x="1851143" y="4941168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Sexhörning 7"/>
          <p:cNvSpPr/>
          <p:nvPr/>
        </p:nvSpPr>
        <p:spPr bwMode="auto">
          <a:xfrm>
            <a:off x="1063247" y="5373216"/>
            <a:ext cx="1002352" cy="864096"/>
          </a:xfrm>
          <a:prstGeom prst="hexagon">
            <a:avLst/>
          </a:prstGeom>
          <a:solidFill>
            <a:srgbClr val="FF6500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Sexhörning 8"/>
          <p:cNvSpPr/>
          <p:nvPr/>
        </p:nvSpPr>
        <p:spPr bwMode="auto">
          <a:xfrm>
            <a:off x="276919" y="5805264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Sexhörning 9"/>
          <p:cNvSpPr/>
          <p:nvPr/>
        </p:nvSpPr>
        <p:spPr bwMode="auto">
          <a:xfrm>
            <a:off x="-508229" y="5373216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gionSkåne_logo_RG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xhörning 6"/>
          <p:cNvSpPr/>
          <p:nvPr/>
        </p:nvSpPr>
        <p:spPr bwMode="auto">
          <a:xfrm>
            <a:off x="7547796" y="5597748"/>
            <a:ext cx="827928" cy="713730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Sexhörning 7"/>
          <p:cNvSpPr/>
          <p:nvPr/>
        </p:nvSpPr>
        <p:spPr bwMode="auto">
          <a:xfrm>
            <a:off x="8202218" y="5955630"/>
            <a:ext cx="827928" cy="713730"/>
          </a:xfrm>
          <a:prstGeom prst="hexagon">
            <a:avLst/>
          </a:prstGeom>
          <a:solidFill>
            <a:srgbClr val="FF6500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Sexhörning 9"/>
          <p:cNvSpPr/>
          <p:nvPr/>
        </p:nvSpPr>
        <p:spPr bwMode="auto">
          <a:xfrm>
            <a:off x="8856640" y="5604098"/>
            <a:ext cx="827928" cy="713730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6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gionSkåne_logo_RGB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xhörning 6"/>
          <p:cNvSpPr/>
          <p:nvPr/>
        </p:nvSpPr>
        <p:spPr bwMode="auto">
          <a:xfrm>
            <a:off x="6228184" y="5360516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8" name="Sexhörning 7"/>
          <p:cNvSpPr/>
          <p:nvPr/>
        </p:nvSpPr>
        <p:spPr bwMode="auto">
          <a:xfrm>
            <a:off x="7005415" y="5792564"/>
            <a:ext cx="1002352" cy="864096"/>
          </a:xfrm>
          <a:prstGeom prst="hexagon">
            <a:avLst/>
          </a:prstGeom>
          <a:solidFill>
            <a:srgbClr val="FF6500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Sexhörning 8"/>
          <p:cNvSpPr/>
          <p:nvPr/>
        </p:nvSpPr>
        <p:spPr bwMode="auto">
          <a:xfrm>
            <a:off x="8584219" y="4936976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Sexhörning 9"/>
          <p:cNvSpPr/>
          <p:nvPr/>
        </p:nvSpPr>
        <p:spPr bwMode="auto">
          <a:xfrm>
            <a:off x="7799071" y="5369024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1" name="Sexhörning 10"/>
          <p:cNvSpPr/>
          <p:nvPr/>
        </p:nvSpPr>
        <p:spPr bwMode="auto">
          <a:xfrm>
            <a:off x="9369957" y="4509120"/>
            <a:ext cx="1002352" cy="864096"/>
          </a:xfrm>
          <a:prstGeom prst="hexagon">
            <a:avLst/>
          </a:prstGeom>
          <a:solidFill>
            <a:schemeClr val="bg1"/>
          </a:solidFill>
          <a:ln w="12700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45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19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11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l="628" t="-7291" r="628" b="-729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26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652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380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1952945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379289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525959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00449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669385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247211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92187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31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 t="-8021" b="-8021"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8" descr="RegionSkåne_logo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3" y="188640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xhörning 9"/>
          <p:cNvSpPr>
            <a:spLocks/>
          </p:cNvSpPr>
          <p:nvPr/>
        </p:nvSpPr>
        <p:spPr bwMode="auto">
          <a:xfrm>
            <a:off x="2041200" y="4005064"/>
            <a:ext cx="2005200" cy="1728000"/>
          </a:xfrm>
          <a:prstGeom prst="hexagon">
            <a:avLst/>
          </a:prstGeom>
          <a:blipFill rotWithShape="1">
            <a:blip r:embed="rId4"/>
            <a:srcRect/>
            <a:stretch>
              <a:fillRect/>
            </a:stretch>
          </a:blip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Sexhörning 11"/>
          <p:cNvSpPr/>
          <p:nvPr/>
        </p:nvSpPr>
        <p:spPr bwMode="auto">
          <a:xfrm>
            <a:off x="46754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" name="Sexhörning 12"/>
          <p:cNvSpPr/>
          <p:nvPr/>
        </p:nvSpPr>
        <p:spPr bwMode="auto">
          <a:xfrm>
            <a:off x="3614214" y="4869160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Sexhörning 13"/>
          <p:cNvSpPr/>
          <p:nvPr/>
        </p:nvSpPr>
        <p:spPr bwMode="auto">
          <a:xfrm>
            <a:off x="5188704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Sexhörning 14"/>
          <p:cNvSpPr/>
          <p:nvPr/>
        </p:nvSpPr>
        <p:spPr bwMode="auto">
          <a:xfrm>
            <a:off x="6757640" y="3140968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Sexhörning 16"/>
          <p:cNvSpPr/>
          <p:nvPr/>
        </p:nvSpPr>
        <p:spPr bwMode="auto">
          <a:xfrm>
            <a:off x="8335466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Sexhörning 17"/>
          <p:cNvSpPr/>
          <p:nvPr/>
        </p:nvSpPr>
        <p:spPr bwMode="auto">
          <a:xfrm>
            <a:off x="-1103932" y="4005064"/>
            <a:ext cx="2004702" cy="1728192"/>
          </a:xfrm>
          <a:prstGeom prst="hexagon">
            <a:avLst/>
          </a:prstGeom>
          <a:solidFill>
            <a:schemeClr val="bg1"/>
          </a:solidFill>
          <a:ln w="15875" cap="flat" cmpd="sng" algn="ctr">
            <a:solidFill>
              <a:srgbClr val="FF6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177.se/newinsweden" TargetMode="Externa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Psykoedukation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Om flykt och stress och vad en kan göra för att må bättre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995936" y="5187970"/>
            <a:ext cx="151216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2000" dirty="0" smtClean="0"/>
              <a:t>Johan Andersson</a:t>
            </a:r>
          </a:p>
          <a:p>
            <a:r>
              <a:rPr lang="sv-SE" sz="1400" i="1" dirty="0" smtClean="0"/>
              <a:t>Psykolog</a:t>
            </a:r>
            <a:endParaRPr lang="sv-SE" sz="2000" i="1" dirty="0"/>
          </a:p>
        </p:txBody>
      </p:sp>
      <p:sp>
        <p:nvSpPr>
          <p:cNvPr id="6" name="textruta 5"/>
          <p:cNvSpPr txBox="1"/>
          <p:nvPr/>
        </p:nvSpPr>
        <p:spPr>
          <a:xfrm>
            <a:off x="5652120" y="4379517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2000" dirty="0" smtClean="0"/>
              <a:t>Julia </a:t>
            </a:r>
            <a:r>
              <a:rPr lang="sv-SE" sz="2000" dirty="0" err="1" smtClean="0"/>
              <a:t>Jabbour</a:t>
            </a:r>
            <a:endParaRPr lang="sv-SE" sz="2000" dirty="0" smtClean="0"/>
          </a:p>
          <a:p>
            <a:r>
              <a:rPr lang="sv-SE" sz="1400" i="1" dirty="0" smtClean="0"/>
              <a:t>Kurator</a:t>
            </a:r>
            <a:endParaRPr lang="sv-SE" sz="2000" i="1" dirty="0"/>
          </a:p>
        </p:txBody>
      </p:sp>
    </p:spTree>
    <p:extLst>
      <p:ext uri="{BB962C8B-B14F-4D97-AF65-F5344CB8AC3E}">
        <p14:creationId xmlns:p14="http://schemas.microsoft.com/office/powerpoint/2010/main" val="33399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397371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1">
                    <a:lumMod val="75000"/>
                  </a:schemeClr>
                </a:solidFill>
              </a:rPr>
              <a:t>2. Undvika</a:t>
            </a:r>
            <a:endParaRPr lang="sv-SE" sz="32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352707" y="1587147"/>
            <a:ext cx="3662820" cy="4345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sv-SE" sz="1400" kern="0" dirty="0" smtClean="0"/>
              <a:t>Inte prata om eller tänka på svåra upplevelser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4624400" y="1540399"/>
            <a:ext cx="4248472" cy="4965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sv-SE" sz="1400" kern="0" dirty="0"/>
              <a:t>Hålla sig undan sådant som påminner om </a:t>
            </a:r>
            <a:r>
              <a:rPr lang="sv-SE" sz="1400" kern="0" dirty="0" smtClean="0"/>
              <a:t>svåra upplevelser</a:t>
            </a:r>
            <a:endParaRPr lang="sv-SE" sz="1400" kern="0" dirty="0"/>
          </a:p>
        </p:txBody>
      </p:sp>
      <p:sp>
        <p:nvSpPr>
          <p:cNvPr id="8" name="textruta 7"/>
          <p:cNvSpPr txBox="1"/>
          <p:nvPr/>
        </p:nvSpPr>
        <p:spPr>
          <a:xfrm>
            <a:off x="2685581" y="4043061"/>
            <a:ext cx="228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Begränsande känslor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0501"/>
            <a:ext cx="2425034" cy="136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44" y="2137369"/>
            <a:ext cx="2627784" cy="175201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33" y="4350838"/>
            <a:ext cx="2921935" cy="21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6205966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sv-SE" sz="3200" i="1" cap="small" dirty="0" smtClean="0">
                <a:solidFill>
                  <a:schemeClr val="bg1">
                    <a:lumMod val="50000"/>
                  </a:schemeClr>
                </a:solidFill>
              </a:rPr>
              <a:t>. Förändrade känslor</a:t>
            </a:r>
            <a:endParaRPr lang="sv-SE" sz="32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5" name="Picture 7" descr="C:\Users\163463\AppData\Local\Microsoft\Windows\Temporary Internet Files\Content.IE5\CNMDOMC8\MC90007882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1949834" cy="21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ruta 17"/>
          <p:cNvSpPr txBox="1"/>
          <p:nvPr/>
        </p:nvSpPr>
        <p:spPr>
          <a:xfrm>
            <a:off x="4600724" y="4293096"/>
            <a:ext cx="19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Ihållande ilska </a:t>
            </a:r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Picture 11" descr="C:\Users\163463\AppData\Local\Microsoft\Windows\Temporary Internet Files\Content.IE5\190URSVP\MC900078739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826484" cy="17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ruta 22"/>
          <p:cNvSpPr txBox="1"/>
          <p:nvPr/>
        </p:nvSpPr>
        <p:spPr>
          <a:xfrm>
            <a:off x="1919490" y="2214778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Svårt för att känna glädje / det som brukade vara roligt är inte längre intressant. </a:t>
            </a:r>
            <a:endParaRPr lang="sv-SE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4381"/>
            <a:ext cx="1296144" cy="134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ruta 24"/>
          <p:cNvSpPr txBox="1"/>
          <p:nvPr/>
        </p:nvSpPr>
        <p:spPr>
          <a:xfrm>
            <a:off x="6444208" y="23400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Upplever att </a:t>
            </a:r>
            <a:r>
              <a:rPr lang="sv-S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livet </a:t>
            </a:r>
            <a:r>
              <a:rPr lang="sv-S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är </a:t>
            </a:r>
            <a:r>
              <a:rPr lang="sv-S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kort &amp; att framtiden inte finns.</a:t>
            </a:r>
            <a:endParaRPr lang="sv-SE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6205966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>
                <a:solidFill>
                  <a:srgbClr val="703F8B"/>
                </a:solidFill>
              </a:rPr>
              <a:t>4</a:t>
            </a:r>
            <a:r>
              <a:rPr lang="sv-SE" sz="3200" i="1" cap="small" dirty="0" smtClean="0">
                <a:solidFill>
                  <a:srgbClr val="703F8B"/>
                </a:solidFill>
              </a:rPr>
              <a:t>. Förändrade </a:t>
            </a:r>
            <a:r>
              <a:rPr lang="sv-SE" sz="3200" i="1" cap="small" dirty="0">
                <a:solidFill>
                  <a:srgbClr val="703F8B"/>
                </a:solidFill>
              </a:rPr>
              <a:t>tankar</a:t>
            </a:r>
            <a:endParaRPr lang="sv-SE" sz="32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Picture 6" descr="C:\Users\163463\AppData\Local\Microsoft\Windows\Temporary Internet Files\Content.IE5\BKINKP1A\MP90039883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448272" cy="17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163463\AppData\Local\Microsoft\Windows\Temporary Internet Files\Content.IE5\BKINKP1A\MC90043466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672297" cy="23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163463\AppData\Local\Microsoft\Windows\Temporary Internet Files\Content.IE5\GISFMG1L\MC90044137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16" y="1617397"/>
            <a:ext cx="2439698" cy="24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text 2"/>
          <p:cNvSpPr txBox="1">
            <a:spLocks/>
          </p:cNvSpPr>
          <p:nvPr/>
        </p:nvSpPr>
        <p:spPr>
          <a:xfrm>
            <a:off x="3891825" y="5310109"/>
            <a:ext cx="3024336" cy="7434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sz="1400" kern="0" dirty="0" smtClean="0"/>
              <a:t>Glömt bort vad som hänt.</a:t>
            </a:r>
          </a:p>
          <a:p>
            <a:pPr marL="0" indent="0">
              <a:buNone/>
            </a:pPr>
            <a:r>
              <a:rPr lang="sv-SE" sz="1400" kern="0" dirty="0"/>
              <a:t>S</a:t>
            </a:r>
            <a:r>
              <a:rPr lang="sv-SE" sz="1400" kern="0" dirty="0" smtClean="0"/>
              <a:t>vårt för att minnas.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2126723" y="240580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Jag är en dålig </a:t>
            </a:r>
          </a:p>
          <a:p>
            <a:r>
              <a:rPr lang="sv-SE" sz="1400" dirty="0" smtClean="0"/>
              <a:t>person.</a:t>
            </a:r>
            <a:endParaRPr lang="sv-SE" sz="1400" dirty="0"/>
          </a:p>
        </p:txBody>
      </p:sp>
      <p:sp>
        <p:nvSpPr>
          <p:cNvPr id="21" name="Platshållare för text 4"/>
          <p:cNvSpPr txBox="1">
            <a:spLocks/>
          </p:cNvSpPr>
          <p:nvPr/>
        </p:nvSpPr>
        <p:spPr>
          <a:xfrm>
            <a:off x="5860143" y="2666192"/>
            <a:ext cx="172819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sz="1400" kern="0" dirty="0" smtClean="0"/>
              <a:t>Det går inte att lita på någon.</a:t>
            </a:r>
            <a:endParaRPr lang="sv-SE" sz="1400" kern="0" dirty="0"/>
          </a:p>
        </p:txBody>
      </p:sp>
    </p:spTree>
    <p:extLst>
      <p:ext uri="{BB962C8B-B14F-4D97-AF65-F5344CB8AC3E}">
        <p14:creationId xmlns:p14="http://schemas.microsoft.com/office/powerpoint/2010/main" val="37505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6205966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6">
                    <a:lumMod val="50000"/>
                  </a:schemeClr>
                </a:solidFill>
              </a:rPr>
              <a:t>5. Överspänd</a:t>
            </a:r>
            <a:endParaRPr lang="sv-SE" sz="32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4294967295"/>
          </p:nvPr>
        </p:nvSpPr>
        <p:spPr>
          <a:xfrm>
            <a:off x="4572000" y="1772816"/>
            <a:ext cx="3888432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Svårt att somna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6">
                    <a:lumMod val="50000"/>
                  </a:schemeClr>
                </a:solidFill>
              </a:rPr>
              <a:t>Orolig sömn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Irritation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6">
                    <a:lumMod val="50000"/>
                  </a:schemeClr>
                </a:solidFill>
              </a:rPr>
              <a:t>Vredesutbrott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K</a:t>
            </a:r>
            <a:r>
              <a:rPr lang="sv-SE" sz="2000" dirty="0" smtClean="0"/>
              <a:t>oncentrationssvårigheter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6">
                    <a:lumMod val="50000"/>
                  </a:schemeClr>
                </a:solidFill>
              </a:rPr>
              <a:t>Överdriven vaksam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Lättskrämdhet</a:t>
            </a:r>
            <a:endParaRPr lang="sv-SE" sz="2000" dirty="0"/>
          </a:p>
        </p:txBody>
      </p:sp>
      <p:pic>
        <p:nvPicPr>
          <p:cNvPr id="10" name="Picture 3" descr="C:\Users\163463\AppData\Local\Microsoft\Windows\Temporary Internet Files\Content.IE5\190URSVP\MC90007870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3324"/>
            <a:ext cx="2088232" cy="36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>
                <a:solidFill>
                  <a:schemeClr val="accent4">
                    <a:lumMod val="50000"/>
                  </a:schemeClr>
                </a:solidFill>
              </a:rPr>
              <a:t>Att </a:t>
            </a:r>
            <a:r>
              <a:rPr lang="sv-SE" sz="3200" i="1" cap="small" dirty="0" smtClean="0">
                <a:solidFill>
                  <a:schemeClr val="accent4">
                    <a:lumMod val="50000"/>
                  </a:schemeClr>
                </a:solidFill>
              </a:rPr>
              <a:t>hantera normala reaktioner</a:t>
            </a:r>
            <a:endParaRPr lang="sv-SE" sz="32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98282" y="1700808"/>
            <a:ext cx="8294198" cy="341724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 smtClean="0"/>
              <a:t>Kroppen</a:t>
            </a:r>
            <a:endParaRPr lang="sv-SE" sz="20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 smtClean="0">
                <a:solidFill>
                  <a:schemeClr val="accent1">
                    <a:lumMod val="75000"/>
                  </a:schemeClr>
                </a:solidFill>
              </a:rPr>
              <a:t>Tanken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 smtClean="0">
                <a:solidFill>
                  <a:schemeClr val="accent4">
                    <a:lumMod val="75000"/>
                  </a:schemeClr>
                </a:solidFill>
              </a:rPr>
              <a:t>Känslan</a:t>
            </a:r>
            <a:endParaRPr lang="sv-SE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 smtClean="0">
                <a:solidFill>
                  <a:schemeClr val="bg2">
                    <a:lumMod val="50000"/>
                  </a:schemeClr>
                </a:solidFill>
              </a:rPr>
              <a:t>Sömnen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 smtClean="0">
                <a:solidFill>
                  <a:srgbClr val="00B050"/>
                </a:solidFill>
              </a:rPr>
              <a:t>Drömmen och mardrömmen</a:t>
            </a:r>
          </a:p>
          <a:p>
            <a:pPr marL="0" indent="0">
              <a:lnSpc>
                <a:spcPct val="150000"/>
              </a:lnSpc>
              <a:buNone/>
            </a:pPr>
            <a:endParaRPr lang="sv-SE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0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4">
                    <a:lumMod val="50000"/>
                  </a:schemeClr>
                </a:solidFill>
              </a:rPr>
              <a:t>1. Kroppen</a:t>
            </a:r>
            <a:endParaRPr lang="sv-SE" sz="32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059832" y="1806909"/>
            <a:ext cx="6264275" cy="4259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altLang="sv-SE" sz="2000" kern="0" dirty="0">
                <a:ea typeface="ＭＳ Ｐゴシック" panose="020B0600070205080204" pitchFamily="34" charset="-128"/>
              </a:rPr>
              <a:t>Rörelse (promenera, lätt gympa, simma, cykla)</a:t>
            </a:r>
          </a:p>
          <a:p>
            <a:pPr lv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altLang="sv-SE" sz="2000" kern="0" dirty="0">
                <a:ea typeface="ＭＳ Ｐゴシック" panose="020B0600070205080204" pitchFamily="34" charset="-128"/>
              </a:rPr>
              <a:t>Äta regelbundet (5 x om dagen)</a:t>
            </a:r>
          </a:p>
          <a:p>
            <a:pPr lv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altLang="sv-SE" sz="2000" kern="0" dirty="0">
                <a:ea typeface="ＭＳ Ｐゴシック" panose="020B0600070205080204" pitchFamily="34" charset="-128"/>
              </a:rPr>
              <a:t>Äta nyttigt och balanserat</a:t>
            </a:r>
          </a:p>
          <a:p>
            <a:pPr lv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altLang="sv-SE" sz="2000" kern="0" dirty="0" smtClean="0">
                <a:ea typeface="ＭＳ Ｐゴシック" panose="020B0600070205080204" pitchFamily="34" charset="-128"/>
              </a:rPr>
              <a:t>Avslappningsövning </a:t>
            </a:r>
          </a:p>
          <a:p>
            <a:pPr lvl="2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altLang="sv-SE" sz="1600" i="1" kern="0" dirty="0" smtClean="0">
                <a:ea typeface="ＭＳ Ｐゴシック" panose="020B0600070205080204" pitchFamily="34" charset="-128"/>
              </a:rPr>
              <a:t>Progressiv muskelavslappning</a:t>
            </a:r>
          </a:p>
          <a:p>
            <a:pPr lv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altLang="sv-SE" sz="2000" kern="0" dirty="0" smtClean="0">
                <a:ea typeface="ＭＳ Ｐゴシック" panose="020B0600070205080204" pitchFamily="34" charset="-128"/>
              </a:rPr>
              <a:t>Andningsövning</a:t>
            </a:r>
          </a:p>
          <a:p>
            <a:pPr lvl="2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altLang="sv-SE" sz="1600" i="1" kern="0" dirty="0" smtClean="0">
                <a:ea typeface="ＭＳ Ｐゴシック" panose="020B0600070205080204" pitchFamily="34" charset="-128"/>
              </a:rPr>
              <a:t>Diafragmaandning </a:t>
            </a:r>
            <a:endParaRPr lang="sv-SE" altLang="sv-SE" sz="1600" kern="0" dirty="0" smtClean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150000"/>
              </a:lnSpc>
              <a:buNone/>
            </a:pPr>
            <a:endParaRPr lang="sv-SE" altLang="sv-SE" sz="2000" kern="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2" y="2708920"/>
            <a:ext cx="2831976" cy="24558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380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sv-SE" sz="3200" i="1" cap="small" dirty="0" smtClean="0">
                <a:solidFill>
                  <a:schemeClr val="accent1">
                    <a:lumMod val="75000"/>
                  </a:schemeClr>
                </a:solidFill>
              </a:rPr>
              <a:t>. Tanken</a:t>
            </a:r>
            <a:endParaRPr lang="sv-SE" sz="3200" i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899592" y="1641480"/>
            <a:ext cx="71287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Skriva </a:t>
            </a:r>
            <a:r>
              <a:rPr lang="sv-SE" sz="2000" dirty="0" smtClean="0"/>
              <a:t>dagbok (</a:t>
            </a:r>
            <a:r>
              <a:rPr lang="sv-SE" sz="2000" dirty="0"/>
              <a:t>om drömmar, mardrömmar, tankar, </a:t>
            </a:r>
            <a:r>
              <a:rPr lang="sv-SE" sz="2000" dirty="0" smtClean="0"/>
              <a:t>händelser)</a:t>
            </a:r>
            <a:endParaRPr lang="sv-SE" sz="2000" dirty="0"/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accent5">
                    <a:lumMod val="50000"/>
                  </a:schemeClr>
                </a:solidFill>
              </a:rPr>
              <a:t>Måla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Lyssna på musik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5">
                    <a:lumMod val="50000"/>
                  </a:schemeClr>
                </a:solidFill>
              </a:rPr>
              <a:t>Skapa rutiner</a:t>
            </a:r>
            <a:endParaRPr lang="sv-SE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Skaffa en hobby</a:t>
            </a:r>
            <a:endParaRPr lang="sv-SE" sz="2000" dirty="0"/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5">
                    <a:lumMod val="50000"/>
                  </a:schemeClr>
                </a:solidFill>
              </a:rPr>
              <a:t>Öva realistiskt </a:t>
            </a:r>
            <a:r>
              <a:rPr lang="sv-SE" sz="2000" dirty="0">
                <a:solidFill>
                  <a:schemeClr val="accent5">
                    <a:lumMod val="50000"/>
                  </a:schemeClr>
                </a:solidFill>
              </a:rPr>
              <a:t>tänkande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Lär känna </a:t>
            </a:r>
            <a:r>
              <a:rPr lang="sv-SE" sz="2000" dirty="0" smtClean="0"/>
              <a:t>varningssignaler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2741117" cy="26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sv-SE" sz="3200" i="1" cap="small" dirty="0" smtClean="0">
                <a:solidFill>
                  <a:schemeClr val="accent4">
                    <a:lumMod val="75000"/>
                  </a:schemeClr>
                </a:solidFill>
              </a:rPr>
              <a:t>. Känslan</a:t>
            </a:r>
            <a:endParaRPr lang="sv-SE" sz="3200" i="1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12933" y="1617397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accent6">
                    <a:lumMod val="50000"/>
                  </a:schemeClr>
                </a:solidFill>
              </a:rPr>
              <a:t>Umgås med människor du tycker om</a:t>
            </a:r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Beröm och belöna dig själv </a:t>
            </a:r>
            <a:endParaRPr lang="sv-SE" sz="2000" dirty="0" smtClean="0"/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6">
                    <a:lumMod val="50000"/>
                  </a:schemeClr>
                </a:solidFill>
              </a:rPr>
              <a:t>Tillåt </a:t>
            </a:r>
            <a:r>
              <a:rPr lang="sv-SE" sz="2000" dirty="0">
                <a:solidFill>
                  <a:schemeClr val="accent6">
                    <a:lumMod val="50000"/>
                  </a:schemeClr>
                </a:solidFill>
              </a:rPr>
              <a:t>dig själv att gråta och att söka </a:t>
            </a:r>
            <a:r>
              <a:rPr lang="sv-SE" sz="2000" dirty="0" smtClean="0">
                <a:solidFill>
                  <a:schemeClr val="accent6">
                    <a:lumMod val="50000"/>
                  </a:schemeClr>
                </a:solidFill>
              </a:rPr>
              <a:t>tröst</a:t>
            </a:r>
            <a:endParaRPr lang="sv-S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Var snäll mot dig själv, undvik hårda ord</a:t>
            </a:r>
          </a:p>
          <a:p>
            <a:pPr marL="342900" lvl="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sv-SE" sz="2000" dirty="0">
                <a:solidFill>
                  <a:schemeClr val="accent6">
                    <a:lumMod val="50000"/>
                  </a:schemeClr>
                </a:solidFill>
              </a:rPr>
              <a:t>Fundera på det du tycker om och planera in det som en </a:t>
            </a:r>
            <a:r>
              <a:rPr lang="sv-SE" sz="2000" dirty="0" smtClean="0">
                <a:solidFill>
                  <a:schemeClr val="accent6">
                    <a:lumMod val="50000"/>
                  </a:schemeClr>
                </a:solidFill>
              </a:rPr>
              <a:t>rutin</a:t>
            </a:r>
            <a:endParaRPr lang="sv-SE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sv-SE" sz="1600" dirty="0"/>
          </a:p>
        </p:txBody>
      </p:sp>
      <p:sp>
        <p:nvSpPr>
          <p:cNvPr id="7" name="Hjärta 6"/>
          <p:cNvSpPr/>
          <p:nvPr/>
        </p:nvSpPr>
        <p:spPr>
          <a:xfrm>
            <a:off x="6372200" y="1988840"/>
            <a:ext cx="2088232" cy="18002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0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bg1">
                    <a:lumMod val="50000"/>
                  </a:schemeClr>
                </a:solidFill>
              </a:rPr>
              <a:t>4. Sömnen</a:t>
            </a:r>
            <a:endParaRPr lang="sv-SE" sz="3200" i="1" cap="smal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98282" y="1484784"/>
            <a:ext cx="7272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Lägg dig och stig upp vid samma tid varje dag</a:t>
            </a:r>
            <a:endParaRPr lang="sv-SE" sz="2000" dirty="0" smtClean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Sov inte på </a:t>
            </a:r>
            <a:r>
              <a:rPr lang="sv-SE" sz="2000" dirty="0" smtClean="0"/>
              <a:t>dagen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Undvik nikotin, kaffe, läsk, och te efter kl. 18.00</a:t>
            </a:r>
            <a:endParaRPr lang="sv-SE" sz="2000" dirty="0" smtClean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Undvik skärmar på kvällen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Gör en avslappnings- eller andningsövning</a:t>
            </a:r>
            <a:endParaRPr lang="sv-SE" sz="20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Få en stund utomhus varje dag</a:t>
            </a:r>
            <a:endParaRPr lang="sv-SE" sz="20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Träna en fysisk aktivitet varje dag</a:t>
            </a:r>
            <a:endParaRPr lang="sv-SE" sz="2000" dirty="0" smtClean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Ta en varm dusch</a:t>
            </a:r>
            <a:endParaRPr lang="sv-SE" sz="2000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Om du inte kan somna: </a:t>
            </a: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stig upp och gör något </a:t>
            </a:r>
            <a:r>
              <a:rPr lang="sv-SE" sz="2000" dirty="0" smtClean="0">
                <a:solidFill>
                  <a:schemeClr val="accent3">
                    <a:lumMod val="50000"/>
                  </a:schemeClr>
                </a:solidFill>
              </a:rPr>
              <a:t>tråkigt en stund!</a:t>
            </a:r>
            <a:endParaRPr lang="sv-SE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rgbClr val="00B050"/>
                </a:solidFill>
              </a:rPr>
              <a:t>4. mardrömmen</a:t>
            </a:r>
            <a:endParaRPr lang="sv-SE" sz="3200" i="1" cap="small" dirty="0">
              <a:solidFill>
                <a:srgbClr val="00B050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294967295"/>
          </p:nvPr>
        </p:nvSpPr>
        <p:spPr>
          <a:xfrm>
            <a:off x="598282" y="1617397"/>
            <a:ext cx="7752885" cy="48359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i="1" dirty="0" smtClean="0">
                <a:solidFill>
                  <a:schemeClr val="accent3">
                    <a:lumMod val="75000"/>
                  </a:schemeClr>
                </a:solidFill>
              </a:rPr>
              <a:t>Tips på saker att göra om du vaknar av en mardröm:</a:t>
            </a:r>
          </a:p>
          <a:p>
            <a:pPr marL="0" indent="0">
              <a:buNone/>
            </a:pPr>
            <a:endParaRPr lang="sv-SE" sz="800" dirty="0"/>
          </a:p>
          <a:p>
            <a:pPr>
              <a:buFont typeface="Courier New" panose="02070309020205020404" pitchFamily="49" charset="0"/>
              <a:buChar char="o"/>
            </a:pPr>
            <a:r>
              <a:rPr lang="sv-SE" sz="1800" dirty="0" smtClean="0"/>
              <a:t>Tänk på en trygg plats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Lugna andningen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Progressiv muskelavslappning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Läs något neutralt och tråkigt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Lyssna på lugnande musik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Prata med någon 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Skriv drömdagbok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Flexa dina fötter och tryck dem mot sänggaveln/väggen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04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0872" y="836712"/>
            <a:ext cx="8229600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4">
                    <a:lumMod val="50000"/>
                  </a:schemeClr>
                </a:solidFill>
              </a:rPr>
              <a:t>Presentation</a:t>
            </a:r>
            <a:endParaRPr lang="sv-SE" sz="1100" i="1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90872" y="1617397"/>
            <a:ext cx="6861448" cy="4835939"/>
          </a:xfrm>
        </p:spPr>
        <p:txBody>
          <a:bodyPr/>
          <a:lstStyle/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Teamet för krigs- och tortyrskadade i Malmö</a:t>
            </a:r>
            <a:endParaRPr lang="sv-SE" sz="2000" dirty="0"/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Utbildning</a:t>
            </a: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3 tillfällen</a:t>
            </a: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Reaktioner på svåra upplevelser</a:t>
            </a:r>
            <a:endParaRPr lang="sv-SE" sz="2000" dirty="0"/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Vad kan en göra för att må bättre?</a:t>
            </a:r>
            <a:endParaRPr lang="sv-SE" sz="2000" dirty="0"/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Övningar</a:t>
            </a:r>
            <a:endParaRPr lang="sv-SE" sz="2000" dirty="0"/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Var kan jag vända mig för mer hjälp?</a:t>
            </a:r>
            <a:endParaRPr lang="sv-S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61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rgbClr val="00B050"/>
                </a:solidFill>
              </a:rPr>
              <a:t>Ändra sin mardröm</a:t>
            </a:r>
            <a:endParaRPr lang="sv-SE" sz="3200" i="1" cap="small" dirty="0">
              <a:solidFill>
                <a:srgbClr val="00B050"/>
              </a:solidFill>
            </a:endParaRPr>
          </a:p>
        </p:txBody>
      </p:sp>
      <p:graphicFrame>
        <p:nvGraphicFramePr>
          <p:cNvPr id="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316407"/>
              </p:ext>
            </p:extLst>
          </p:nvPr>
        </p:nvGraphicFramePr>
        <p:xfrm>
          <a:off x="2411760" y="3429000"/>
          <a:ext cx="4392489" cy="2664296"/>
        </p:xfrm>
        <a:graphic>
          <a:graphicData uri="http://schemas.openxmlformats.org/drawingml/2006/table">
            <a:tbl>
              <a:tblPr/>
              <a:tblGrid>
                <a:gridCol w="1464163"/>
                <a:gridCol w="1464163"/>
                <a:gridCol w="1464163"/>
              </a:tblGrid>
              <a:tr h="1333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sv-S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331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Platshållare för innehåll 5"/>
          <p:cNvSpPr txBox="1">
            <a:spLocks/>
          </p:cNvSpPr>
          <p:nvPr/>
        </p:nvSpPr>
        <p:spPr>
          <a:xfrm>
            <a:off x="2771800" y="1606291"/>
            <a:ext cx="4139207" cy="13681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sv-SE" sz="2000" kern="0" dirty="0" smtClean="0"/>
              <a:t>Vilken dröm skulle du vilja ha?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000" kern="0" dirty="0"/>
              <a:t>Föreställ dig en bra avslutning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sv-SE" sz="2000" kern="0" dirty="0" smtClean="0"/>
              <a:t>Rita</a:t>
            </a:r>
            <a:r>
              <a:rPr lang="sv-SE" sz="2000" kern="0" dirty="0"/>
              <a:t>, måla, skriva, iscensätta…</a:t>
            </a:r>
          </a:p>
          <a:p>
            <a:pPr marL="0" indent="0">
              <a:buFontTx/>
              <a:buNone/>
            </a:pP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9340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2">
                    <a:lumMod val="50000"/>
                  </a:schemeClr>
                </a:solidFill>
              </a:rPr>
              <a:t>Sammanfattning</a:t>
            </a:r>
            <a:endParaRPr lang="sv-SE" sz="3200" i="1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99458" y="1556792"/>
            <a:ext cx="764612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Trauma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Naturliga reaktioner på onormala händelser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Naturlig motståndskraft</a:t>
            </a:r>
          </a:p>
          <a:p>
            <a:pPr marL="342900" lvl="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Påverkan på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Kroppen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Tankarna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Känslorna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Vad en kan göra för att må bättre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Tips och råd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1800" dirty="0" smtClean="0"/>
              <a:t>Övningar</a:t>
            </a:r>
            <a:endParaRPr lang="sv-SE" sz="1800" dirty="0"/>
          </a:p>
          <a:p>
            <a:pPr>
              <a:lnSpc>
                <a:spcPct val="150000"/>
              </a:lnSpc>
            </a:pPr>
            <a:r>
              <a:rPr lang="sv-SE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7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2">
                    <a:lumMod val="50000"/>
                  </a:schemeClr>
                </a:solidFill>
              </a:rPr>
              <a:t>Rättigheter och Vård</a:t>
            </a:r>
            <a:endParaRPr lang="sv-SE" sz="3200" i="1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98282" y="1700808"/>
            <a:ext cx="4032448" cy="4248472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000" dirty="0" smtClean="0"/>
              <a:t>Asylsökande och papperslösa barn och ungdomar under 18 år har rätt till all typ av vård.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81" y="1916832"/>
            <a:ext cx="3809999" cy="25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/>
              <a:t>Var kan en vända sig för mer hjälp?</a:t>
            </a:r>
            <a:endParaRPr lang="sv-SE" sz="3200" i="1" cap="small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69694" y="1617397"/>
            <a:ext cx="8394794" cy="4248472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sv-SE" sz="1800" b="1" dirty="0" smtClean="0"/>
              <a:t>AKUT</a:t>
            </a: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v-SE" sz="1800" dirty="0" smtClean="0"/>
              <a:t>SOS Alarm 		Tel. 112 </a:t>
            </a:r>
            <a:endParaRPr lang="sv-SE" sz="1800" dirty="0"/>
          </a:p>
          <a:p>
            <a:pPr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v-SE" sz="1800" dirty="0"/>
              <a:t>BUP Akut		</a:t>
            </a:r>
            <a:r>
              <a:rPr lang="sv-SE" sz="1800" dirty="0" smtClean="0"/>
              <a:t>Tel</a:t>
            </a:r>
            <a:r>
              <a:rPr lang="sv-SE" sz="1800" dirty="0"/>
              <a:t>. 040-33 17 11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sv-SE" sz="1800" b="1" dirty="0" smtClean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sv-SE" sz="1800" b="1" dirty="0" smtClean="0"/>
              <a:t>EJ AKUT</a:t>
            </a: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v-SE" sz="1800" dirty="0"/>
              <a:t>Vårdguiden		Tel. </a:t>
            </a:r>
            <a:r>
              <a:rPr lang="sv-SE" sz="1800" dirty="0" smtClean="0"/>
              <a:t>1177 (För t.ex. information om vårdcentral)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sv-SE" sz="1800" dirty="0"/>
              <a:t>			</a:t>
            </a:r>
            <a:r>
              <a:rPr lang="sv-SE" sz="1800" dirty="0" smtClean="0">
                <a:hlinkClick r:id="rId2"/>
              </a:rPr>
              <a:t>www.1177.se/newinsweden</a:t>
            </a:r>
            <a:r>
              <a:rPr lang="sv-SE" sz="1800" dirty="0" smtClean="0"/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v-SE" sz="1800" dirty="0" smtClean="0"/>
              <a:t>En väg in		Tel. 020-51 20 20 (I första hand. För alla BUP-			mottagningar)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v-SE" sz="1800" dirty="0" smtClean="0"/>
              <a:t>BUP TKT		Tel</a:t>
            </a:r>
            <a:r>
              <a:rPr lang="sv-SE" sz="1800" dirty="0"/>
              <a:t>. 040-33 71 </a:t>
            </a:r>
            <a:r>
              <a:rPr lang="sv-SE" sz="1800" dirty="0" smtClean="0"/>
              <a:t>43			 </a:t>
            </a:r>
          </a:p>
          <a:p>
            <a:pPr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v-SE" sz="800" dirty="0" smtClean="0"/>
          </a:p>
          <a:p>
            <a:pPr marL="0" indent="0">
              <a:spcAft>
                <a:spcPts val="0"/>
              </a:spcAft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388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9632" y="721955"/>
            <a:ext cx="8229600" cy="780685"/>
          </a:xfrm>
        </p:spPr>
        <p:txBody>
          <a:bodyPr/>
          <a:lstStyle/>
          <a:p>
            <a:r>
              <a:rPr lang="sv-SE" dirty="0" smtClean="0"/>
              <a:t>Tack!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60640" y="1484784"/>
            <a:ext cx="3405064" cy="1008112"/>
          </a:xfrm>
        </p:spPr>
        <p:txBody>
          <a:bodyPr/>
          <a:lstStyle/>
          <a:p>
            <a:pPr marL="0" indent="0">
              <a:buNone/>
            </a:pPr>
            <a:r>
              <a:rPr lang="ar-AE" sz="4000" b="1" dirty="0" smtClean="0">
                <a:solidFill>
                  <a:srgbClr val="C00000"/>
                </a:solidFill>
              </a:rPr>
              <a:t>شكراً</a:t>
            </a:r>
            <a:endParaRPr lang="sv-SE" sz="4000" b="1" dirty="0">
              <a:solidFill>
                <a:srgbClr val="C00000"/>
              </a:solidFill>
            </a:endParaRPr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971600" y="3861048"/>
            <a:ext cx="3405064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az-Cyrl-AZ" sz="4000" b="1" kern="0" dirty="0" smtClean="0">
                <a:solidFill>
                  <a:schemeClr val="accent1"/>
                </a:solidFill>
              </a:rPr>
              <a:t>Благодаря</a:t>
            </a:r>
            <a:r>
              <a:rPr lang="sv-SE" sz="4000" b="1" kern="0" dirty="0" smtClean="0">
                <a:solidFill>
                  <a:schemeClr val="accent1"/>
                </a:solidFill>
              </a:rPr>
              <a:t>!</a:t>
            </a:r>
            <a:endParaRPr lang="sv-SE" sz="4000" b="1" kern="0" dirty="0">
              <a:solidFill>
                <a:schemeClr val="accent1"/>
              </a:solidFill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5580112" y="2699992"/>
            <a:ext cx="3405064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sv-SE" sz="4000" b="1" kern="0" dirty="0" err="1">
                <a:solidFill>
                  <a:srgbClr val="00B0F0"/>
                </a:solidFill>
              </a:rPr>
              <a:t>Hvala</a:t>
            </a:r>
            <a:r>
              <a:rPr lang="sv-SE" sz="4000" b="1" kern="0" dirty="0">
                <a:solidFill>
                  <a:srgbClr val="00B0F0"/>
                </a:solidFill>
              </a:rPr>
              <a:t> </a:t>
            </a:r>
            <a:r>
              <a:rPr lang="sv-SE" sz="4000" b="1" kern="0" dirty="0" err="1" smtClean="0">
                <a:solidFill>
                  <a:srgbClr val="00B0F0"/>
                </a:solidFill>
              </a:rPr>
              <a:t>Vam</a:t>
            </a:r>
            <a:r>
              <a:rPr lang="sv-SE" sz="4000" b="1" kern="0" dirty="0" smtClean="0">
                <a:solidFill>
                  <a:srgbClr val="00B0F0"/>
                </a:solidFill>
              </a:rPr>
              <a:t>!</a:t>
            </a:r>
            <a:endParaRPr lang="sv-SE" sz="4000" b="1" kern="0" dirty="0">
              <a:solidFill>
                <a:srgbClr val="00B0F0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1835696" y="2492896"/>
            <a:ext cx="3405064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ar-AE" sz="4000" b="1" dirty="0" smtClean="0">
                <a:solidFill>
                  <a:srgbClr val="00B050"/>
                </a:solidFill>
              </a:rPr>
              <a:t>شكريه</a:t>
            </a:r>
            <a:endParaRPr lang="sv-SE" sz="4000" b="1" kern="0" dirty="0">
              <a:solidFill>
                <a:srgbClr val="00B050"/>
              </a:solidFill>
            </a:endParaRP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6038543" y="4177615"/>
            <a:ext cx="3405064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fa-IR" sz="4000" b="1" dirty="0">
                <a:solidFill>
                  <a:schemeClr val="accent5"/>
                </a:solidFill>
              </a:rPr>
              <a:t>تشکر</a:t>
            </a:r>
            <a:endParaRPr lang="sv-SE" sz="4000" b="1" kern="0" dirty="0">
              <a:solidFill>
                <a:schemeClr val="accent5"/>
              </a:solidFill>
            </a:endParaRP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6268285" y="718313"/>
            <a:ext cx="3405064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am-ET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የቀንየለይ</a:t>
            </a:r>
            <a:r>
              <a:rPr lang="am-ET" sz="4000" b="1" dirty="0">
                <a:solidFill>
                  <a:srgbClr val="00B050"/>
                </a:solidFill>
              </a:rPr>
              <a:t> </a:t>
            </a:r>
            <a:endParaRPr lang="sv-SE" sz="4000" b="1" kern="0" dirty="0">
              <a:solidFill>
                <a:srgbClr val="00B050"/>
              </a:solidFill>
            </a:endParaRPr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3059832" y="5151182"/>
            <a:ext cx="3405064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sv-SE" sz="4000" dirty="0">
                <a:solidFill>
                  <a:srgbClr val="FF0000"/>
                </a:solidFill>
              </a:rPr>
              <a:t>M</a:t>
            </a:r>
            <a:r>
              <a:rPr lang="so-SO" sz="4000" dirty="0" smtClean="0">
                <a:solidFill>
                  <a:srgbClr val="FF0000"/>
                </a:solidFill>
              </a:rPr>
              <a:t>ahad</a:t>
            </a:r>
            <a:r>
              <a:rPr lang="sv-SE" sz="4000" b="1" kern="0" dirty="0" smtClean="0">
                <a:solidFill>
                  <a:srgbClr val="FF0000"/>
                </a:solidFill>
              </a:rPr>
              <a:t>!</a:t>
            </a:r>
            <a:endParaRPr lang="sv-SE" sz="40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0872" y="836712"/>
            <a:ext cx="8229600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4">
                    <a:lumMod val="50000"/>
                  </a:schemeClr>
                </a:solidFill>
              </a:rPr>
              <a:t>Migrationslinjen</a:t>
            </a:r>
            <a:endParaRPr lang="sv-SE" sz="1100" i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220072" cy="2936291"/>
          </a:xfrm>
          <a:prstGeom prst="rect">
            <a:avLst/>
          </a:prstGeom>
        </p:spPr>
      </p:pic>
      <p:sp>
        <p:nvSpPr>
          <p:cNvPr id="9" name="Platshållare för innehåll 1"/>
          <p:cNvSpPr>
            <a:spLocks noGrp="1"/>
          </p:cNvSpPr>
          <p:nvPr>
            <p:ph idx="1"/>
          </p:nvPr>
        </p:nvSpPr>
        <p:spPr>
          <a:xfrm>
            <a:off x="1310952" y="2060848"/>
            <a:ext cx="6789440" cy="803491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vardag – förtryck – flykt – asyl – exil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54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0872" y="836712"/>
            <a:ext cx="8229600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4">
                    <a:lumMod val="50000"/>
                  </a:schemeClr>
                </a:solidFill>
              </a:rPr>
              <a:t>Svåra upplevelser</a:t>
            </a:r>
            <a:endParaRPr lang="sv-SE" sz="105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90872" y="1617397"/>
            <a:ext cx="3189040" cy="3633267"/>
          </a:xfrm>
        </p:spPr>
        <p:txBody>
          <a:bodyPr/>
          <a:lstStyle/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Krig</a:t>
            </a: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Förföljelse</a:t>
            </a: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Hot</a:t>
            </a: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Fysiskt våld</a:t>
            </a: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Sexuellt övergrepp</a:t>
            </a:r>
            <a:endParaRPr lang="sv-SE" sz="2000" dirty="0">
              <a:solidFill>
                <a:srgbClr val="FF0000"/>
              </a:solidFill>
            </a:endParaRP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Flykt</a:t>
            </a: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Separation</a:t>
            </a:r>
          </a:p>
          <a:p>
            <a:pPr marL="4000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/>
              <a:t>Tortyr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0203"/>
            <a:ext cx="37925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0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4">
                    <a:lumMod val="50000"/>
                  </a:schemeClr>
                </a:solidFill>
              </a:rPr>
              <a:t>Att må dåligt efteråt</a:t>
            </a:r>
            <a:endParaRPr lang="sv-SE" sz="32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282358" y="1700808"/>
            <a:ext cx="6926046" cy="1368152"/>
          </a:xfrm>
        </p:spPr>
        <p:txBody>
          <a:bodyPr/>
          <a:lstStyle/>
          <a:p>
            <a:pPr marL="57150" indent="0" algn="ctr">
              <a:lnSpc>
                <a:spcPct val="150000"/>
              </a:lnSpc>
              <a:buNone/>
            </a:pPr>
            <a:r>
              <a:rPr lang="sv-SE" sz="2400" b="1" dirty="0" smtClean="0"/>
              <a:t>Normala reaktioner på onormala händelser</a:t>
            </a:r>
          </a:p>
          <a:p>
            <a:pPr marL="57150" indent="0" algn="ctr">
              <a:lnSpc>
                <a:spcPct val="150000"/>
              </a:lnSpc>
              <a:buNone/>
            </a:pPr>
            <a:r>
              <a:rPr lang="sv-SE" sz="2400" dirty="0" smtClean="0"/>
              <a:t>Påverkar både kroppen, tankarna och känslorna</a:t>
            </a:r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18" y="3535386"/>
            <a:ext cx="1728192" cy="14986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51920" y="3645024"/>
            <a:ext cx="1999842" cy="1473788"/>
          </a:xfrm>
          <a:prstGeom prst="rect">
            <a:avLst/>
          </a:prstGeom>
        </p:spPr>
      </p:pic>
      <p:sp>
        <p:nvSpPr>
          <p:cNvPr id="7" name="Hjärta 6"/>
          <p:cNvSpPr/>
          <p:nvPr/>
        </p:nvSpPr>
        <p:spPr>
          <a:xfrm>
            <a:off x="6586672" y="3645024"/>
            <a:ext cx="1512168" cy="1368152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6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640960" cy="780685"/>
          </a:xfrm>
        </p:spPr>
        <p:txBody>
          <a:bodyPr/>
          <a:lstStyle/>
          <a:p>
            <a:r>
              <a:rPr lang="sv-SE" sz="3200" i="1" cap="small" dirty="0" smtClean="0">
                <a:solidFill>
                  <a:schemeClr val="accent4">
                    <a:lumMod val="50000"/>
                  </a:schemeClr>
                </a:solidFill>
              </a:rPr>
              <a:t>Naturlig motståndskraft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3417243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De flesta som är med om svåra upplevelser </a:t>
            </a:r>
            <a:r>
              <a:rPr lang="sv-SE" sz="2000" dirty="0" smtClean="0"/>
              <a:t>får inte långvariga bekymmer</a:t>
            </a:r>
            <a:endParaRPr lang="sv-SE" sz="2000" dirty="0" smtClean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Vanligt att ändå känna igen sig i vissa av reaktionerna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2000" dirty="0" smtClean="0"/>
              <a:t>Många </a:t>
            </a:r>
            <a:r>
              <a:rPr lang="sv-SE" sz="2000" dirty="0"/>
              <a:t>återhämtar sig </a:t>
            </a:r>
            <a:r>
              <a:rPr lang="sv-SE" sz="2000" dirty="0" smtClean="0"/>
              <a:t>naturligt</a:t>
            </a:r>
            <a:endParaRPr lang="sv-SE" sz="200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10" y="4049314"/>
            <a:ext cx="37719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>
                <a:solidFill>
                  <a:schemeClr val="accent4">
                    <a:lumMod val="50000"/>
                  </a:schemeClr>
                </a:solidFill>
              </a:rPr>
              <a:t>Reaktioner på svåra upplevelser</a:t>
            </a:r>
            <a:endParaRPr lang="sv-SE" sz="3200" i="1" cap="small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98282" y="1700808"/>
            <a:ext cx="8294198" cy="341724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 smtClean="0">
                <a:solidFill>
                  <a:schemeClr val="accent3">
                    <a:lumMod val="50000"/>
                  </a:schemeClr>
                </a:solidFill>
              </a:rPr>
              <a:t>Återuppleva</a:t>
            </a:r>
            <a:endParaRPr lang="sv-SE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Undvika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>
                <a:solidFill>
                  <a:schemeClr val="bg1">
                    <a:lumMod val="50000"/>
                  </a:schemeClr>
                </a:solidFill>
              </a:rPr>
              <a:t>Förändrade </a:t>
            </a:r>
            <a:r>
              <a:rPr lang="sv-SE" sz="2000" b="1" dirty="0" smtClean="0">
                <a:solidFill>
                  <a:schemeClr val="bg1">
                    <a:lumMod val="50000"/>
                  </a:schemeClr>
                </a:solidFill>
              </a:rPr>
              <a:t>känslor</a:t>
            </a:r>
            <a:endParaRPr lang="sv-SE" sz="2000" b="1" dirty="0" smtClean="0">
              <a:solidFill>
                <a:srgbClr val="703F8B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 smtClean="0">
                <a:solidFill>
                  <a:srgbClr val="703F8B"/>
                </a:solidFill>
              </a:rPr>
              <a:t>Förändrade </a:t>
            </a:r>
            <a:r>
              <a:rPr lang="sv-SE" sz="2000" b="1" dirty="0">
                <a:solidFill>
                  <a:srgbClr val="703F8B"/>
                </a:solidFill>
              </a:rPr>
              <a:t>tankar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sv-SE" sz="2000" b="1" dirty="0" smtClean="0">
                <a:solidFill>
                  <a:schemeClr val="accent6">
                    <a:lumMod val="50000"/>
                  </a:schemeClr>
                </a:solidFill>
              </a:rPr>
              <a:t>Överspänd</a:t>
            </a:r>
            <a:endParaRPr lang="sv-SE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47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 smtClean="0"/>
              <a:t>1. Återuppleva</a:t>
            </a:r>
            <a:endParaRPr lang="sv-SE" sz="3200" i="1" cap="small" dirty="0"/>
          </a:p>
        </p:txBody>
      </p:sp>
      <p:sp>
        <p:nvSpPr>
          <p:cNvPr id="6" name="Platshållare för text 2"/>
          <p:cNvSpPr txBox="1">
            <a:spLocks/>
          </p:cNvSpPr>
          <p:nvPr/>
        </p:nvSpPr>
        <p:spPr>
          <a:xfrm>
            <a:off x="1248983" y="1797487"/>
            <a:ext cx="2373660" cy="5977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sz="1400" kern="0" dirty="0" smtClean="0"/>
              <a:t>Smärtsamma minnesbilder</a:t>
            </a: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6199622" y="2048233"/>
            <a:ext cx="1224136" cy="5977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sz="1400" kern="0" dirty="0" smtClean="0"/>
              <a:t>Mardrömmar</a:t>
            </a:r>
            <a:endParaRPr lang="sv-SE" sz="1400" kern="0" dirty="0"/>
          </a:p>
        </p:txBody>
      </p:sp>
      <p:sp>
        <p:nvSpPr>
          <p:cNvPr id="11" name="textruta 10"/>
          <p:cNvSpPr txBox="1"/>
          <p:nvPr/>
        </p:nvSpPr>
        <p:spPr>
          <a:xfrm>
            <a:off x="3105931" y="430011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Flashbacks</a:t>
            </a:r>
            <a:endParaRPr lang="sv-SE" sz="14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43715"/>
            <a:ext cx="240026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Bildobjekt 4" descr="mardrömmar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48271"/>
            <a:ext cx="1743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71" y="2297571"/>
            <a:ext cx="1920683" cy="16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8282" y="836712"/>
            <a:ext cx="8294198" cy="7806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3200" i="1" cap="small" dirty="0">
                <a:solidFill>
                  <a:schemeClr val="accent4">
                    <a:lumMod val="50000"/>
                  </a:schemeClr>
                </a:solidFill>
              </a:rPr>
              <a:t>Triggers / påminnelser</a:t>
            </a:r>
          </a:p>
        </p:txBody>
      </p:sp>
      <p:pic>
        <p:nvPicPr>
          <p:cNvPr id="14" name="Picture 2" descr="C:\Users\163463\AppData\Local\Microsoft\Windows\Temporary Internet Files\Content.IE5\CNMDOMC8\MC90028128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08" y="2636910"/>
            <a:ext cx="1323315" cy="1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163463\AppData\Local\Microsoft\Windows\Temporary Internet Files\Content.IE5\GISFMG1L\MC90021712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163463\AppData\Local\Microsoft\Windows\Temporary Internet Files\Content.IE5\CNMDOMC8\MC90002814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70808"/>
            <a:ext cx="2160240" cy="229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S-mall-regionhus-inifrå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S-mall-hudklinik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RS-mall-filmsalong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RS-mall-forskning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Framsida-gul-bild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resentationssid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Presentationssid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Presentationssid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-mall-regionhus-inifrå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S-mall-mikroskop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S-mall-regionhuset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S-mall-sköterska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RS-mall-centralstation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RS-mall-kurator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RS-mall-utställning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RS-mall-kirurgi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C81A"/>
      </a:accent1>
      <a:accent2>
        <a:srgbClr val="ED0025"/>
      </a:accent2>
      <a:accent3>
        <a:srgbClr val="9D156A"/>
      </a:accent3>
      <a:accent4>
        <a:srgbClr val="B33177"/>
      </a:accent4>
      <a:accent5>
        <a:srgbClr val="FF6500"/>
      </a:accent5>
      <a:accent6>
        <a:srgbClr val="C2002D"/>
      </a:accent6>
      <a:hlink>
        <a:srgbClr val="049048"/>
      </a:hlink>
      <a:folHlink>
        <a:srgbClr val="959C28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AA326537333644821ACC020A42B860" ma:contentTypeVersion="0" ma:contentTypeDescription="Skapa ett nytt dokument." ma:contentTypeScope="" ma:versionID="c21bca18adc23f01e03fc2de75c65ad7">
  <xsd:schema xmlns:xsd="http://www.w3.org/2001/XMLSchema" xmlns:p="http://schemas.microsoft.com/office/2006/metadata/properties" targetNamespace="http://schemas.microsoft.com/office/2006/metadata/properties" ma:root="true" ma:fieldsID="0972d9b87414d3d716947ba00104245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290FAF6-79A1-4DF4-899D-333ACAA8E6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BF535B-1650-4D3F-9C65-57D2F1104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RS_ppt-mall_gul.potx</Template>
  <TotalTime>3418</TotalTime>
  <Words>573</Words>
  <Application>Microsoft Office PowerPoint</Application>
  <PresentationFormat>Bildspel på skärmen (4:3)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24</vt:i4>
      </vt:variant>
    </vt:vector>
  </HeadingPairs>
  <TitlesOfParts>
    <vt:vector size="45" baseType="lpstr">
      <vt:lpstr>ＭＳ Ｐゴシック</vt:lpstr>
      <vt:lpstr>Arial</vt:lpstr>
      <vt:lpstr>Constantia</vt:lpstr>
      <vt:lpstr>Courier New</vt:lpstr>
      <vt:lpstr>ヒラギノ角ゴ Pro W3</vt:lpstr>
      <vt:lpstr>RS-mall-regionhus-inifrån</vt:lpstr>
      <vt:lpstr>1_RS-mall-regionhus-inifrån</vt:lpstr>
      <vt:lpstr>1_RS-mall-mikroskop</vt:lpstr>
      <vt:lpstr>1_RS-mall-regionhuset</vt:lpstr>
      <vt:lpstr>1_RS-mall-sköterska</vt:lpstr>
      <vt:lpstr>1_RS-mall-centralstation</vt:lpstr>
      <vt:lpstr>1_RS-mall-kurator</vt:lpstr>
      <vt:lpstr>1_RS-mall-utställning</vt:lpstr>
      <vt:lpstr>1_RS-mall-kirurgi</vt:lpstr>
      <vt:lpstr>1_RS-mall-hudklinik</vt:lpstr>
      <vt:lpstr>RS-mall-filmsalong</vt:lpstr>
      <vt:lpstr>RS-mall-forskning</vt:lpstr>
      <vt:lpstr>1_Framsida-gul-bild</vt:lpstr>
      <vt:lpstr>1_Presentationssidor</vt:lpstr>
      <vt:lpstr>2_Presentationssidor</vt:lpstr>
      <vt:lpstr>3_Presentationssidor</vt:lpstr>
      <vt:lpstr>Psykoedukation</vt:lpstr>
      <vt:lpstr>Presentation</vt:lpstr>
      <vt:lpstr>Migrationslinjen</vt:lpstr>
      <vt:lpstr>Svåra upplevelser</vt:lpstr>
      <vt:lpstr>Att må dåligt efteråt</vt:lpstr>
      <vt:lpstr>Naturlig motståndskraft</vt:lpstr>
      <vt:lpstr>Reaktioner på svåra upplevelser</vt:lpstr>
      <vt:lpstr>1. Återuppleva</vt:lpstr>
      <vt:lpstr>Triggers / påminnelser</vt:lpstr>
      <vt:lpstr>2. Undvika</vt:lpstr>
      <vt:lpstr>3. Förändrade känslor</vt:lpstr>
      <vt:lpstr>4. Förändrade tankar</vt:lpstr>
      <vt:lpstr>5. Överspänd</vt:lpstr>
      <vt:lpstr>Att hantera normala reaktioner</vt:lpstr>
      <vt:lpstr>1. Kroppen</vt:lpstr>
      <vt:lpstr>2. Tanken</vt:lpstr>
      <vt:lpstr>3. Känslan</vt:lpstr>
      <vt:lpstr>4. Sömnen</vt:lpstr>
      <vt:lpstr>4. mardrömmen</vt:lpstr>
      <vt:lpstr>Ändra sin mardröm</vt:lpstr>
      <vt:lpstr>Sammanfattning</vt:lpstr>
      <vt:lpstr>Rättigheter och Vård</vt:lpstr>
      <vt:lpstr>Var kan en vända sig för mer hjälp?</vt:lpstr>
      <vt:lpstr>Tack!</vt:lpstr>
    </vt:vector>
  </TitlesOfParts>
  <Company>Grafisk designer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Grafisk designer</dc:creator>
  <cp:lastModifiedBy>Andersson Johan m</cp:lastModifiedBy>
  <cp:revision>160</cp:revision>
  <cp:lastPrinted>2016-03-23T10:05:47Z</cp:lastPrinted>
  <dcterms:created xsi:type="dcterms:W3CDTF">2006-12-05T08:06:33Z</dcterms:created>
  <dcterms:modified xsi:type="dcterms:W3CDTF">2016-11-10T13:08:18Z</dcterms:modified>
</cp:coreProperties>
</file>