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2" r:id="rId2"/>
  </p:sldMasterIdLst>
  <p:notesMasterIdLst>
    <p:notesMasterId r:id="rId29"/>
  </p:notesMasterIdLst>
  <p:handoutMasterIdLst>
    <p:handoutMasterId r:id="rId30"/>
  </p:handoutMasterIdLst>
  <p:sldIdLst>
    <p:sldId id="302" r:id="rId3"/>
    <p:sldId id="257" r:id="rId4"/>
    <p:sldId id="273" r:id="rId5"/>
    <p:sldId id="265" r:id="rId6"/>
    <p:sldId id="282" r:id="rId7"/>
    <p:sldId id="292" r:id="rId8"/>
    <p:sldId id="279" r:id="rId9"/>
    <p:sldId id="290" r:id="rId10"/>
    <p:sldId id="298" r:id="rId11"/>
    <p:sldId id="274" r:id="rId12"/>
    <p:sldId id="285" r:id="rId13"/>
    <p:sldId id="301" r:id="rId14"/>
    <p:sldId id="271" r:id="rId15"/>
    <p:sldId id="293" r:id="rId16"/>
    <p:sldId id="275" r:id="rId17"/>
    <p:sldId id="258" r:id="rId18"/>
    <p:sldId id="283" r:id="rId19"/>
    <p:sldId id="303" r:id="rId20"/>
    <p:sldId id="266" r:id="rId21"/>
    <p:sldId id="296" r:id="rId22"/>
    <p:sldId id="289" r:id="rId23"/>
    <p:sldId id="295" r:id="rId24"/>
    <p:sldId id="288" r:id="rId25"/>
    <p:sldId id="297" r:id="rId26"/>
    <p:sldId id="287" r:id="rId27"/>
    <p:sldId id="294" r:id="rId28"/>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FF2"/>
    <a:srgbClr val="F5F5F5"/>
    <a:srgbClr val="FDFDFD"/>
    <a:srgbClr val="ECECEC"/>
    <a:srgbClr val="EAF6FE"/>
    <a:srgbClr val="BA77AD"/>
    <a:srgbClr val="BA78AE"/>
    <a:srgbClr val="01070E"/>
    <a:srgbClr val="FCF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699" autoAdjust="0"/>
  </p:normalViewPr>
  <p:slideViewPr>
    <p:cSldViewPr showGuides="1">
      <p:cViewPr varScale="1">
        <p:scale>
          <a:sx n="87" d="100"/>
          <a:sy n="87" d="100"/>
        </p:scale>
        <p:origin x="235"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1577514-07F9-4B1C-BE98-F4AC9482EF2D}" type="datetimeFigureOut">
              <a:rPr lang="sv-SE" smtClean="0"/>
              <a:t>2017-02-14</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0B9A2FD-6D9F-4EDD-B9F2-5D10A149881D}" type="slidenum">
              <a:rPr lang="sv-SE" smtClean="0"/>
              <a:t>‹#›</a:t>
            </a:fld>
            <a:endParaRPr lang="sv-SE"/>
          </a:p>
        </p:txBody>
      </p:sp>
    </p:spTree>
    <p:extLst>
      <p:ext uri="{BB962C8B-B14F-4D97-AF65-F5344CB8AC3E}">
        <p14:creationId xmlns:p14="http://schemas.microsoft.com/office/powerpoint/2010/main" val="4226015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4C4F331-7427-4F6F-A6DC-523D7753C36A}" type="datetimeFigureOut">
              <a:rPr lang="sv-SE" smtClean="0"/>
              <a:t>2017-02-14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EC6F5F-D5F5-4E62-9BB9-6698135D0FF0}" type="slidenum">
              <a:rPr lang="sv-SE" smtClean="0"/>
              <a:t>‹#›</a:t>
            </a:fld>
            <a:endParaRPr lang="sv-SE"/>
          </a:p>
        </p:txBody>
      </p:sp>
    </p:spTree>
    <p:extLst>
      <p:ext uri="{BB962C8B-B14F-4D97-AF65-F5344CB8AC3E}">
        <p14:creationId xmlns:p14="http://schemas.microsoft.com/office/powerpoint/2010/main" val="128483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8E6C89E-70E4-411A-9CB6-FB2865B68A59}" type="slidenum">
              <a:rPr lang="sv-SE" smtClean="0"/>
              <a:t>2</a:t>
            </a:fld>
            <a:endParaRPr lang="sv-SE"/>
          </a:p>
        </p:txBody>
      </p:sp>
    </p:spTree>
    <p:extLst>
      <p:ext uri="{BB962C8B-B14F-4D97-AF65-F5344CB8AC3E}">
        <p14:creationId xmlns:p14="http://schemas.microsoft.com/office/powerpoint/2010/main" val="311094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4EC6F5F-D5F5-4E62-9BB9-6698135D0FF0}" type="slidenum">
              <a:rPr lang="sv-SE" smtClean="0"/>
              <a:t>11</a:t>
            </a:fld>
            <a:endParaRPr lang="sv-SE"/>
          </a:p>
        </p:txBody>
      </p:sp>
    </p:spTree>
    <p:extLst>
      <p:ext uri="{BB962C8B-B14F-4D97-AF65-F5344CB8AC3E}">
        <p14:creationId xmlns:p14="http://schemas.microsoft.com/office/powerpoint/2010/main" val="247074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Origo är Sveriges</a:t>
            </a:r>
            <a:r>
              <a:rPr lang="sv-SE" baseline="0" dirty="0" smtClean="0"/>
              <a:t> första myndighetsgemensamma resurscenter i arbete med unga som lever i en hederskontext. De har rådgivning, mottagning, samverkan med civilsamhälsaktörer, generellt mycket bra info på hemsidan. http://origostockholm.se/</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12</a:t>
            </a:fld>
            <a:endParaRPr lang="sv-SE"/>
          </a:p>
        </p:txBody>
      </p:sp>
    </p:spTree>
    <p:extLst>
      <p:ext uri="{BB962C8B-B14F-4D97-AF65-F5344CB8AC3E}">
        <p14:creationId xmlns:p14="http://schemas.microsoft.com/office/powerpoint/2010/main" val="4033280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Utbildningen som Socialförvaltningen</a:t>
            </a:r>
            <a:r>
              <a:rPr lang="sv-SE" baseline="0" dirty="0" smtClean="0"/>
              <a:t> har, tar en timme och vem som helst kan skapa ett användarnamn och gå kursen. Man kan även göra den i team. Kursen tar bland annat upp vikten av att veta vilka länder det förekommer i, i vilken ålder det utförs. Då är det lättare att inte missa, att alltid fråga. Det är exempelvis inte bara vanligt i Afrika, även i andra länder som Yemen, Afghanistan etc. Pratar också om lagstiftningen kring könsstympning och hur du kan ställa frågan på ett bra sätt, vikten av att inte offerplacera. Absolut viktigast är att våga fråga.</a:t>
            </a:r>
          </a:p>
          <a:p>
            <a:endParaRPr lang="sv-SE" baseline="0" dirty="0" smtClean="0"/>
          </a:p>
          <a:p>
            <a:r>
              <a:rPr lang="sv-SE" dirty="0" smtClean="0"/>
              <a:t>http://www.socialstyrelsen.se/valds-ochbrottsrelateradefragor/konsstympningavflickorochkvinnor</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13</a:t>
            </a:fld>
            <a:endParaRPr lang="sv-SE"/>
          </a:p>
        </p:txBody>
      </p:sp>
    </p:spTree>
    <p:extLst>
      <p:ext uri="{BB962C8B-B14F-4D97-AF65-F5344CB8AC3E}">
        <p14:creationId xmlns:p14="http://schemas.microsoft.com/office/powerpoint/2010/main" val="331363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http://www.rfsu.se/sv/Sexualundervisning/Sexualundervisning-pa-lattare-svenska/</a:t>
            </a:r>
          </a:p>
          <a:p>
            <a:endParaRPr lang="sv-SE" dirty="0" smtClean="0"/>
          </a:p>
          <a:p>
            <a:r>
              <a:rPr lang="sv-SE" dirty="0" smtClean="0"/>
              <a:t>Undervisningsmaterial</a:t>
            </a:r>
            <a:r>
              <a:rPr lang="sv-SE" baseline="0" dirty="0" smtClean="0"/>
              <a:t> som passar elever som har erfarenhet av skolgång, ej passande för de mest nyligen anlända.</a:t>
            </a:r>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14</a:t>
            </a:fld>
            <a:endParaRPr lang="sv-SE"/>
          </a:p>
        </p:txBody>
      </p:sp>
    </p:spTree>
    <p:extLst>
      <p:ext uri="{BB962C8B-B14F-4D97-AF65-F5344CB8AC3E}">
        <p14:creationId xmlns:p14="http://schemas.microsoft.com/office/powerpoint/2010/main" val="2908692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Information</a:t>
            </a:r>
            <a:r>
              <a:rPr lang="sv-SE" baseline="0" dirty="0" smtClean="0"/>
              <a:t> om Sverige är en portal för nyanlända med information om det mesta: skola, vård, boende, arbete, lagar, mänskliga rättigheter, etc.  Finns på tio språk.</a:t>
            </a:r>
          </a:p>
          <a:p>
            <a:r>
              <a:rPr lang="sv-SE" baseline="0" dirty="0" smtClean="0"/>
              <a:t>Om Svenska Skolan är en sida som finns på 14 språk, som Skolverket har tagit fram. Där finns all information om hur svenska skolsystemet fungerar.</a:t>
            </a:r>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15</a:t>
            </a:fld>
            <a:endParaRPr lang="sv-SE"/>
          </a:p>
        </p:txBody>
      </p:sp>
    </p:spTree>
    <p:extLst>
      <p:ext uri="{BB962C8B-B14F-4D97-AF65-F5344CB8AC3E}">
        <p14:creationId xmlns:p14="http://schemas.microsoft.com/office/powerpoint/2010/main" val="3978981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Ens identitet är uppbyggt av ett samspel mellan två delar. Dels så som man själv upplever sig själv och dels så som andra reflekterar att de upplever dig. Sedan kan du privat tycka att dem har fel, men oavsett finns samspelet där. När du utvandrar försvinner din spegelbild. Ingen i det nya landet vet vem du är eller bryr sig om vem du är. Ingen vet hur du presterade i skolan, vad du är bra på, stolt över, hur du är på en arbetsplats. Istället får du en ny spegelbild som du inte identifierar dig med. Blatten som bryter, vars namn inte går att uttala. Arab fast du är syrian, kines fast du är från filipinerna. Musikalisk för att du är afrikan, hustrumisshandlare för att du är asiat, förtryckt kvinna för att du är muslim. Konstiga värderingar, underlig religion, gör bort sig och är därför dum. Dum betyder också hjälplös, behöver tas om hand. Ingen som behöver hans hjälp, han behövs inte här. </a:t>
            </a:r>
          </a:p>
          <a:p>
            <a:r>
              <a:rPr lang="sv-SE" sz="1200" dirty="0" smtClean="0"/>
              <a:t>Den nya identiteten blir svår att finna: kollektiv bild som inte ger utrymme för individuella uttryck och känslor. Man påtvingas en förminskning och ibland leder det till acceptans av förminskning (underlägsenhet) eller överlägsenhet, överdrift (s.57).  </a:t>
            </a:r>
          </a:p>
          <a:p>
            <a:endParaRPr lang="sv-SE" sz="1200" dirty="0" smtClean="0"/>
          </a:p>
          <a:p>
            <a:r>
              <a:rPr lang="sv-SE" sz="1200" b="0" i="0" kern="1200" dirty="0" smtClean="0">
                <a:solidFill>
                  <a:schemeClr val="tx1"/>
                </a:solidFill>
                <a:effectLst/>
                <a:latin typeface="+mn-lt"/>
                <a:ea typeface="+mn-ea"/>
                <a:cs typeface="+mn-cs"/>
              </a:rPr>
              <a:t>docent i pedagogik, leg. psykolog, leg. psykoterapeut och specialist i pedagogisk psykologi.</a:t>
            </a:r>
          </a:p>
          <a:p>
            <a:endParaRPr lang="sv-SE" sz="1200" b="0" i="0" kern="1200" dirty="0" smtClean="0">
              <a:solidFill>
                <a:schemeClr val="tx1"/>
              </a:solidFill>
              <a:effectLst/>
              <a:latin typeface="+mn-lt"/>
              <a:ea typeface="+mn-ea"/>
              <a:cs typeface="+mn-cs"/>
            </a:endParaRPr>
          </a:p>
          <a:p>
            <a:r>
              <a:rPr lang="sv-SE" sz="1200" b="0" i="0" kern="1200" dirty="0" err="1" smtClean="0">
                <a:solidFill>
                  <a:schemeClr val="tx1"/>
                </a:solidFill>
                <a:effectLst/>
                <a:latin typeface="+mn-lt"/>
                <a:ea typeface="+mn-ea"/>
                <a:cs typeface="+mn-cs"/>
              </a:rPr>
              <a:t>Söderlindh</a:t>
            </a:r>
            <a:r>
              <a:rPr lang="sv-SE" sz="1200" b="0" i="0" kern="1200" dirty="0" smtClean="0">
                <a:solidFill>
                  <a:schemeClr val="tx1"/>
                </a:solidFill>
                <a:effectLst/>
                <a:latin typeface="+mn-lt"/>
                <a:ea typeface="+mn-ea"/>
                <a:cs typeface="+mn-cs"/>
              </a:rPr>
              <a:t>, Elsie (1984) </a:t>
            </a:r>
            <a:r>
              <a:rPr lang="sv-SE" sz="1200" b="0" i="1" kern="1200" dirty="0" smtClean="0">
                <a:solidFill>
                  <a:schemeClr val="tx1"/>
                </a:solidFill>
                <a:effectLst/>
                <a:latin typeface="+mn-lt"/>
                <a:ea typeface="+mn-ea"/>
                <a:cs typeface="+mn-cs"/>
              </a:rPr>
              <a:t>Invandringens</a:t>
            </a:r>
            <a:r>
              <a:rPr lang="sv-SE" sz="1200" b="0" i="1" kern="1200" baseline="0" dirty="0" smtClean="0">
                <a:solidFill>
                  <a:schemeClr val="tx1"/>
                </a:solidFill>
                <a:effectLst/>
                <a:latin typeface="+mn-lt"/>
                <a:ea typeface="+mn-ea"/>
                <a:cs typeface="+mn-cs"/>
              </a:rPr>
              <a:t> psykologi</a:t>
            </a:r>
            <a:r>
              <a:rPr lang="sv-SE" sz="1200" b="0" i="0" kern="1200" baseline="0" dirty="0" smtClean="0">
                <a:solidFill>
                  <a:schemeClr val="tx1"/>
                </a:solidFill>
                <a:effectLst/>
                <a:latin typeface="+mn-lt"/>
                <a:ea typeface="+mn-ea"/>
                <a:cs typeface="+mn-cs"/>
              </a:rPr>
              <a:t>. Natur och Kultur</a:t>
            </a:r>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16</a:t>
            </a:fld>
            <a:endParaRPr lang="sv-SE"/>
          </a:p>
        </p:txBody>
      </p:sp>
    </p:spTree>
    <p:extLst>
      <p:ext uri="{BB962C8B-B14F-4D97-AF65-F5344CB8AC3E}">
        <p14:creationId xmlns:p14="http://schemas.microsoft.com/office/powerpoint/2010/main" val="687418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Ett kortspel som är utvecklat för att bygga broar mellan människor i alla åldrar, från alla bakgrunder och kulturer. Ett enkelt kortspel som är uppbyggt kring frågor där deltagare uppmuntras berätta om sitt liv, sina erfarenheter, minnen, drömmar. Det tränar lyhördhet, medkänsla, öppenhet och respekt. Spännande möten mellan olika generationer och kulturer. Denna metod får människor att utmana sina egna fördomar så att misstro och rädsla kan omvandlas till en vilja att komma närmare. </a:t>
            </a:r>
            <a:r>
              <a:rPr lang="sv-SE" baseline="0" dirty="0" smtClean="0"/>
              <a:t>(2012 första upplagan). </a:t>
            </a:r>
          </a:p>
          <a:p>
            <a:endParaRPr lang="sv-SE" baseline="0" dirty="0" smtClean="0"/>
          </a:p>
          <a:p>
            <a:r>
              <a:rPr lang="sv-SE" dirty="0" smtClean="0"/>
              <a:t>http://www.simrishamn.se/mtos/projekt</a:t>
            </a:r>
          </a:p>
          <a:p>
            <a:endParaRPr lang="sv-SE" dirty="0" smtClean="0"/>
          </a:p>
          <a:p>
            <a:r>
              <a:rPr lang="sv-SE" baseline="0" dirty="0" smtClean="0"/>
              <a:t>Inför skapandet av </a:t>
            </a:r>
            <a:r>
              <a:rPr lang="sv-SE" baseline="0" dirty="0" err="1" smtClean="0"/>
              <a:t>More</a:t>
            </a:r>
            <a:r>
              <a:rPr lang="sv-SE" baseline="0" dirty="0" smtClean="0"/>
              <a:t> </a:t>
            </a:r>
            <a:r>
              <a:rPr lang="sv-SE" baseline="0" dirty="0" err="1" smtClean="0"/>
              <a:t>Than</a:t>
            </a:r>
            <a:r>
              <a:rPr lang="sv-SE" baseline="0" dirty="0" smtClean="0"/>
              <a:t> </a:t>
            </a:r>
            <a:r>
              <a:rPr lang="sv-SE" baseline="0" dirty="0" err="1" smtClean="0"/>
              <a:t>One</a:t>
            </a:r>
            <a:r>
              <a:rPr lang="sv-SE" baseline="0" dirty="0" smtClean="0"/>
              <a:t> Story inspirerades Seth Selleck av </a:t>
            </a:r>
            <a:r>
              <a:rPr lang="sv-SE" baseline="0" dirty="0" err="1" smtClean="0"/>
              <a:t>Chimamanda</a:t>
            </a:r>
            <a:r>
              <a:rPr lang="sv-SE" baseline="0" dirty="0" smtClean="0"/>
              <a:t> Ngozi </a:t>
            </a:r>
            <a:r>
              <a:rPr lang="sv-SE" baseline="0" dirty="0" err="1" smtClean="0"/>
              <a:t>Adichie</a:t>
            </a:r>
            <a:r>
              <a:rPr lang="sv-SE" baseline="0" dirty="0" smtClean="0"/>
              <a:t>, författare till välkända romaner som </a:t>
            </a:r>
            <a:r>
              <a:rPr lang="sv-SE" baseline="0" dirty="0" err="1" smtClean="0"/>
              <a:t>Americanah</a:t>
            </a:r>
            <a:r>
              <a:rPr lang="sv-SE" baseline="0" dirty="0" smtClean="0"/>
              <a:t> och En halv gul sol. Hon är även känd för ett </a:t>
            </a:r>
            <a:r>
              <a:rPr lang="sv-SE" baseline="0" dirty="0" err="1" smtClean="0"/>
              <a:t>Tedtalk</a:t>
            </a:r>
            <a:r>
              <a:rPr lang="sv-SE" baseline="0" dirty="0" smtClean="0"/>
              <a:t> som heter </a:t>
            </a:r>
            <a:r>
              <a:rPr lang="sv-SE" i="1" baseline="0" dirty="0" smtClean="0"/>
              <a:t>Varför alla borde kalla sig feminister </a:t>
            </a:r>
            <a:r>
              <a:rPr lang="sv-SE" baseline="0" dirty="0" smtClean="0"/>
              <a:t>och hon har publicerat en kort bok (med samma namn) som har gått ut till svenska gymnasieskolor. </a:t>
            </a:r>
          </a:p>
          <a:p>
            <a:endParaRPr lang="sv-SE" baseline="0" dirty="0" smtClean="0"/>
          </a:p>
          <a:p>
            <a:r>
              <a:rPr lang="sv-SE" baseline="0" dirty="0" smtClean="0"/>
              <a:t>Ngozi </a:t>
            </a:r>
            <a:r>
              <a:rPr lang="sv-SE" baseline="0" dirty="0" err="1" smtClean="0"/>
              <a:t>Adichies</a:t>
            </a:r>
            <a:r>
              <a:rPr lang="sv-SE" baseline="0" dirty="0" smtClean="0"/>
              <a:t> </a:t>
            </a:r>
            <a:r>
              <a:rPr lang="sv-SE" baseline="0" dirty="0" err="1" smtClean="0"/>
              <a:t>Tedtalk</a:t>
            </a:r>
            <a:r>
              <a:rPr lang="sv-SE" baseline="0" dirty="0" smtClean="0"/>
              <a:t> </a:t>
            </a:r>
            <a:r>
              <a:rPr lang="sv-SE" i="1" baseline="0" dirty="0" smtClean="0"/>
              <a:t>Faran med en historia </a:t>
            </a:r>
            <a:r>
              <a:rPr lang="sv-SE" baseline="0" dirty="0" smtClean="0"/>
              <a:t>var det som inspirerade Seth- det handlar om faran med stereotyper, det är inte att de inte stämmer men de ger en ofullständig bild av verkligheten. Att t.ex. alla muslimer uppfattas som fundamentalister för att terrorism är det enda vissa hör i anslutning till Islam, att alla svenskar lever isolerat utan starka band till sina familjer, etc. Fördomar skapas och byggs på från alla håll och kanter. </a:t>
            </a:r>
            <a:r>
              <a:rPr lang="sv-SE" baseline="0" dirty="0" err="1" smtClean="0"/>
              <a:t>More</a:t>
            </a:r>
            <a:r>
              <a:rPr lang="sv-SE" baseline="0" dirty="0" smtClean="0"/>
              <a:t> </a:t>
            </a:r>
            <a:r>
              <a:rPr lang="sv-SE" baseline="0" dirty="0" err="1" smtClean="0"/>
              <a:t>Than</a:t>
            </a:r>
            <a:r>
              <a:rPr lang="sv-SE" baseline="0" dirty="0" smtClean="0"/>
              <a:t> </a:t>
            </a:r>
            <a:r>
              <a:rPr lang="sv-SE" baseline="0" dirty="0" err="1" smtClean="0"/>
              <a:t>One</a:t>
            </a:r>
            <a:r>
              <a:rPr lang="sv-SE" baseline="0" dirty="0" smtClean="0"/>
              <a:t> Story är ett sätt att komma varandra närmare genom att kommunicera och prata med varandra.   </a:t>
            </a:r>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17</a:t>
            </a:fld>
            <a:endParaRPr lang="sv-SE"/>
          </a:p>
        </p:txBody>
      </p:sp>
    </p:spTree>
    <p:extLst>
      <p:ext uri="{BB962C8B-B14F-4D97-AF65-F5344CB8AC3E}">
        <p14:creationId xmlns:p14="http://schemas.microsoft.com/office/powerpoint/2010/main" val="3227446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More</a:t>
            </a:r>
            <a:r>
              <a:rPr lang="sv-SE" dirty="0" smtClean="0"/>
              <a:t> </a:t>
            </a:r>
            <a:r>
              <a:rPr lang="sv-SE" dirty="0" err="1" smtClean="0"/>
              <a:t>Than</a:t>
            </a:r>
            <a:r>
              <a:rPr lang="sv-SE" dirty="0" smtClean="0"/>
              <a:t> </a:t>
            </a:r>
            <a:r>
              <a:rPr lang="sv-SE" dirty="0" err="1" smtClean="0"/>
              <a:t>One</a:t>
            </a:r>
            <a:r>
              <a:rPr lang="sv-SE" baseline="0" dirty="0" smtClean="0"/>
              <a:t> Story finns som </a:t>
            </a:r>
            <a:r>
              <a:rPr lang="sv-SE" baseline="0" dirty="0" err="1" smtClean="0"/>
              <a:t>gratisapp</a:t>
            </a:r>
            <a:r>
              <a:rPr lang="sv-SE" baseline="0" dirty="0" smtClean="0"/>
              <a:t> för både Android och iPhone.</a:t>
            </a:r>
          </a:p>
          <a:p>
            <a:endParaRPr lang="sv-SE" baseline="0" dirty="0" smtClean="0"/>
          </a:p>
          <a:p>
            <a:r>
              <a:rPr lang="sv-SE" baseline="0" dirty="0" smtClean="0"/>
              <a:t>Nu går det även att beställa kortspelet på engelska, arabiska och spanska från organisationen </a:t>
            </a:r>
            <a:r>
              <a:rPr lang="sv-SE" baseline="0" dirty="0" err="1" smtClean="0"/>
              <a:t>Amity</a:t>
            </a:r>
            <a:r>
              <a:rPr lang="sv-SE" baseline="0" dirty="0" smtClean="0"/>
              <a:t> som är baserad i Storbritannien och levererar till </a:t>
            </a:r>
            <a:r>
              <a:rPr lang="sv-SE" baseline="0" smtClean="0"/>
              <a:t>hela världen: </a:t>
            </a:r>
            <a:r>
              <a:rPr lang="sv-SE" smtClean="0"/>
              <a:t>http</a:t>
            </a:r>
            <a:r>
              <a:rPr lang="sv-SE" dirty="0" smtClean="0"/>
              <a:t>://www.amityhcd.co/more-than-one-story</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18</a:t>
            </a:fld>
            <a:endParaRPr lang="sv-SE"/>
          </a:p>
        </p:txBody>
      </p:sp>
    </p:spTree>
    <p:extLst>
      <p:ext uri="{BB962C8B-B14F-4D97-AF65-F5344CB8AC3E}">
        <p14:creationId xmlns:p14="http://schemas.microsoft.com/office/powerpoint/2010/main" val="1177208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Nigerianska författaren</a:t>
            </a:r>
            <a:r>
              <a:rPr lang="sv-SE" baseline="0" dirty="0" smtClean="0"/>
              <a:t> </a:t>
            </a:r>
            <a:r>
              <a:rPr lang="sv-SE" baseline="0" dirty="0" err="1" smtClean="0"/>
              <a:t>Chimamanda</a:t>
            </a:r>
            <a:r>
              <a:rPr lang="sv-SE" baseline="0" dirty="0" smtClean="0"/>
              <a:t> Ngozi </a:t>
            </a:r>
            <a:r>
              <a:rPr lang="sv-SE" baseline="0" dirty="0" err="1" smtClean="0"/>
              <a:t>Adichies</a:t>
            </a:r>
            <a:r>
              <a:rPr lang="sv-SE" baseline="0" dirty="0" smtClean="0"/>
              <a:t> föreläsning ”The </a:t>
            </a:r>
            <a:r>
              <a:rPr lang="sv-SE" baseline="0" dirty="0" err="1" smtClean="0"/>
              <a:t>Danger</a:t>
            </a:r>
            <a:r>
              <a:rPr lang="sv-SE" baseline="0" dirty="0" smtClean="0"/>
              <a:t> </a:t>
            </a:r>
            <a:r>
              <a:rPr lang="sv-SE" baseline="0" dirty="0" err="1" smtClean="0"/>
              <a:t>of</a:t>
            </a:r>
            <a:r>
              <a:rPr lang="sv-SE" baseline="0" dirty="0" smtClean="0"/>
              <a:t> a </a:t>
            </a:r>
            <a:r>
              <a:rPr lang="sv-SE" baseline="0" dirty="0" err="1" smtClean="0"/>
              <a:t>Single</a:t>
            </a:r>
            <a:r>
              <a:rPr lang="sv-SE" baseline="0" dirty="0" smtClean="0"/>
              <a:t> Story” (Faran med en enda berättelse, https://www.ted.com/talks/chimamanda_adichie_the_danger_of_a_single_story?language=en), som handlar om de sociala och kulturella faror som uppstår när människor bara hör en endaste berättelse om folk, ett land, en grupp, eller en individ. </a:t>
            </a:r>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19</a:t>
            </a:fld>
            <a:endParaRPr lang="sv-SE"/>
          </a:p>
        </p:txBody>
      </p:sp>
    </p:spTree>
    <p:extLst>
      <p:ext uri="{BB962C8B-B14F-4D97-AF65-F5344CB8AC3E}">
        <p14:creationId xmlns:p14="http://schemas.microsoft.com/office/powerpoint/2010/main" val="1798088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Uppdrag Psykisk Hälsas</a:t>
            </a:r>
            <a:r>
              <a:rPr lang="sv-SE" baseline="0" dirty="0" smtClean="0"/>
              <a:t> hemsida. Information om utbildningar och allt material kring denna utbildning hittar du på fliken Asylsökande och nyanlända, som är svartmarkerad på </a:t>
            </a:r>
            <a:r>
              <a:rPr lang="sv-SE" baseline="0" dirty="0" err="1" smtClean="0"/>
              <a:t>pptbilden</a:t>
            </a:r>
            <a:r>
              <a:rPr lang="sv-SE" baseline="0" dirty="0" smtClean="0"/>
              <a:t>. </a:t>
            </a:r>
          </a:p>
          <a:p>
            <a:endParaRPr lang="sv-SE" baseline="0" dirty="0" smtClean="0"/>
          </a:p>
          <a:p>
            <a:r>
              <a:rPr lang="sv-SE" baseline="0" dirty="0" smtClean="0"/>
              <a:t>För att nå verktygsbanken klickar du på </a:t>
            </a:r>
            <a:r>
              <a:rPr lang="sv-SE" i="1" baseline="0" dirty="0" smtClean="0"/>
              <a:t>Verktygsbanken</a:t>
            </a:r>
            <a:r>
              <a:rPr lang="sv-SE" baseline="0" dirty="0" smtClean="0"/>
              <a:t> i vänstra spalten- där kan du söka på allt möjligt. </a:t>
            </a:r>
          </a:p>
          <a:p>
            <a:endParaRPr lang="sv-SE" baseline="0" dirty="0" smtClean="0"/>
          </a:p>
          <a:p>
            <a:r>
              <a:rPr lang="sv-SE" baseline="0" dirty="0" smtClean="0"/>
              <a:t>Under </a:t>
            </a:r>
            <a:r>
              <a:rPr lang="sv-SE" i="1" baseline="0" dirty="0" smtClean="0"/>
              <a:t>Om våra utbildningar</a:t>
            </a:r>
            <a:r>
              <a:rPr lang="sv-SE" baseline="0" dirty="0" smtClean="0"/>
              <a:t> hittar du </a:t>
            </a:r>
            <a:r>
              <a:rPr lang="sv-SE" i="1" baseline="0" dirty="0" smtClean="0"/>
              <a:t>HiS10 Migration och Psykisk Hälsa- För elevhälsan</a:t>
            </a:r>
            <a:r>
              <a:rPr lang="sv-SE" baseline="0" dirty="0" smtClean="0"/>
              <a:t>. Där finner du all information från utbildningsdagen.</a:t>
            </a:r>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20</a:t>
            </a:fld>
            <a:endParaRPr lang="sv-SE"/>
          </a:p>
        </p:txBody>
      </p:sp>
    </p:spTree>
    <p:extLst>
      <p:ext uri="{BB962C8B-B14F-4D97-AF65-F5344CB8AC3E}">
        <p14:creationId xmlns:p14="http://schemas.microsoft.com/office/powerpoint/2010/main" val="4065286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4EC6F5F-D5F5-4E62-9BB9-6698135D0FF0}" type="slidenum">
              <a:rPr lang="sv-SE" smtClean="0"/>
              <a:t>3</a:t>
            </a:fld>
            <a:endParaRPr lang="sv-SE"/>
          </a:p>
        </p:txBody>
      </p:sp>
    </p:spTree>
    <p:extLst>
      <p:ext uri="{BB962C8B-B14F-4D97-AF65-F5344CB8AC3E}">
        <p14:creationId xmlns:p14="http://schemas.microsoft.com/office/powerpoint/2010/main" val="2781834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21</a:t>
            </a:fld>
            <a:endParaRPr lang="sv-SE"/>
          </a:p>
        </p:txBody>
      </p:sp>
    </p:spTree>
    <p:extLst>
      <p:ext uri="{BB962C8B-B14F-4D97-AF65-F5344CB8AC3E}">
        <p14:creationId xmlns:p14="http://schemas.microsoft.com/office/powerpoint/2010/main" val="3114306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22</a:t>
            </a:fld>
            <a:endParaRPr lang="sv-SE"/>
          </a:p>
        </p:txBody>
      </p:sp>
    </p:spTree>
    <p:extLst>
      <p:ext uri="{BB962C8B-B14F-4D97-AF65-F5344CB8AC3E}">
        <p14:creationId xmlns:p14="http://schemas.microsoft.com/office/powerpoint/2010/main" val="3323880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23</a:t>
            </a:fld>
            <a:endParaRPr lang="sv-SE"/>
          </a:p>
        </p:txBody>
      </p:sp>
    </p:spTree>
    <p:extLst>
      <p:ext uri="{BB962C8B-B14F-4D97-AF65-F5344CB8AC3E}">
        <p14:creationId xmlns:p14="http://schemas.microsoft.com/office/powerpoint/2010/main" val="3474421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Hälsosamtalsguide</a:t>
            </a:r>
            <a:r>
              <a:rPr lang="sv-SE" baseline="0" dirty="0" smtClean="0"/>
              <a:t> för nyanlända barn med permanent </a:t>
            </a:r>
            <a:r>
              <a:rPr lang="sv-SE" baseline="0" dirty="0" err="1" smtClean="0"/>
              <a:t>uppehålltillstånd</a:t>
            </a:r>
            <a:r>
              <a:rPr lang="sv-SE" baseline="0" dirty="0" smtClean="0"/>
              <a:t>. Kompletterar ordinarie hälsoundersökning. Unikt med hälsosamtalsguiden är att den tar i beaktande barnets hela livssituation och hälsotillstånd (barnets egna resurser och fritidsintressen). Samverkansprojekt mellan Rädda Barnen, Svenska Röda Korset, Svenska Kyrkan. Projektet pågick i Kronobergslän mellan 2008-2011. Hälsosamtalet är uppbyggt för att belysa om barnet mår fysiskt eller psykiskt dåligt. Först pratar man om hemlandet, sedan om hälsan både innan och nu, därefter om livet i Sverige. Guiden har två fallbeskrivningar, ex. Mohammed som är ensamkommande och som är mycket ledsen och har svårt att sova. Han såg sin pappa bli mördad och mamman gick nyligen bort i en sjukdom, hans båda syskon är kvar i Afghanistan. Han älskade att spela fotboll i Afghanistan men skadade sitt knä på väg till Sverige. Efter samtalet blev han remitterad till BUP för att reda ut symptomen som liknar PSTD och han började gå hos en sjukgymnast för att behandla en knäskada som gör att han inte kan spela fotboll.</a:t>
            </a:r>
          </a:p>
          <a:p>
            <a:endParaRPr lang="sv-SE" baseline="0" dirty="0" smtClean="0"/>
          </a:p>
          <a:p>
            <a:r>
              <a:rPr lang="sv-SE" baseline="0" dirty="0" smtClean="0"/>
              <a:t>I manualen finns manual: inför hälsosamtal, hälsosamtal med barn, under hälsosamtalet, praktiska detaljer och hälsosamtalsblankett för alla frågor som är bra att ställa. </a:t>
            </a:r>
          </a:p>
          <a:p>
            <a:endParaRPr lang="sv-SE" baseline="0" dirty="0" smtClean="0"/>
          </a:p>
          <a:p>
            <a:endParaRPr lang="sv-SE" baseline="0" dirty="0" smtClean="0"/>
          </a:p>
          <a:p>
            <a:r>
              <a:rPr lang="sv-SE" dirty="0" smtClean="0"/>
              <a:t>http://www.uppdragpsykiskhalsa.se/wp-content/plugins/uph_successful_tools/uploaded_files/saved/7dba0628d61d2a06375077f62ddde6b7.pdf</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24</a:t>
            </a:fld>
            <a:endParaRPr lang="sv-SE"/>
          </a:p>
        </p:txBody>
      </p:sp>
    </p:spTree>
    <p:extLst>
      <p:ext uri="{BB962C8B-B14F-4D97-AF65-F5344CB8AC3E}">
        <p14:creationId xmlns:p14="http://schemas.microsoft.com/office/powerpoint/2010/main" val="1138600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25</a:t>
            </a:fld>
            <a:endParaRPr lang="sv-SE"/>
          </a:p>
        </p:txBody>
      </p:sp>
    </p:spTree>
    <p:extLst>
      <p:ext uri="{BB962C8B-B14F-4D97-AF65-F5344CB8AC3E}">
        <p14:creationId xmlns:p14="http://schemas.microsoft.com/office/powerpoint/2010/main" val="2195500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4EC6F5F-D5F5-4E62-9BB9-6698135D0FF0}" type="slidenum">
              <a:rPr lang="sv-SE" smtClean="0"/>
              <a:t>26</a:t>
            </a:fld>
            <a:endParaRPr lang="sv-SE"/>
          </a:p>
        </p:txBody>
      </p:sp>
    </p:spTree>
    <p:extLst>
      <p:ext uri="{BB962C8B-B14F-4D97-AF65-F5344CB8AC3E}">
        <p14:creationId xmlns:p14="http://schemas.microsoft.com/office/powerpoint/2010/main" val="300101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bok från UNICEF för dig som möter barn på flykt (2016). </a:t>
            </a:r>
          </a:p>
          <a:p>
            <a:r>
              <a:rPr lang="sv-SE" dirty="0" smtClean="0"/>
              <a:t>Riskfaktorer:</a:t>
            </a:r>
            <a:r>
              <a:rPr lang="sv-SE" baseline="0" dirty="0" smtClean="0"/>
              <a:t> undernäring, infektionssjukdomar, kroniska sjukdomar, svåra, traumatiska upplevelser, förlust av närstående och vänner. Försvårar anpassning till ny livssituation.</a:t>
            </a:r>
          </a:p>
          <a:p>
            <a:r>
              <a:rPr lang="sv-SE" baseline="0" dirty="0" smtClean="0"/>
              <a:t>Friskfaktorer: egenskaper och resurser som kan hjälpa barnet att finna sig tillrätta: inneboende motståndskraft (personlighet/temperament), stödjande vuxna, kunskap hos barnet och omgivningen, leken och fantasin (knep för att handskas med sina svårigheter). </a:t>
            </a:r>
          </a:p>
          <a:p>
            <a:endParaRPr lang="sv-SE" baseline="0" dirty="0" smtClean="0"/>
          </a:p>
          <a:p>
            <a:r>
              <a:rPr lang="sv-SE" baseline="0" dirty="0" smtClean="0"/>
              <a:t>Barn i familj har sina närstående med sig, till skillnad från ensamkommande som inte alltid har någon trygg vuxen nära. Men familjen kan ha det svårt och föräldrarna kan ha svårt att skapa den trygghet som barnet behöver, oroar sig mycket, familjen kanske är delvis splittrad och ansvarsbördan för familjen kan bli tungt för barnet. Ensamkommande måste ofta bli vuxna snabbare, kan känna dåligt samvete för att de fick ge sig iväg och andra blev kvar, rädd för misslyckande. Ensamkommande i grunden resursstarka men många riskfaktorer.</a:t>
            </a:r>
          </a:p>
          <a:p>
            <a:endParaRPr lang="sv-SE" baseline="0" dirty="0" smtClean="0"/>
          </a:p>
          <a:p>
            <a:r>
              <a:rPr lang="sv-SE" baseline="0" dirty="0" smtClean="0"/>
              <a:t>Det här kan du göra:</a:t>
            </a:r>
          </a:p>
          <a:p>
            <a:r>
              <a:rPr lang="sv-SE" baseline="0" dirty="0" smtClean="0"/>
              <a:t>Var en intresserad, varm, öppen medmänniska!</a:t>
            </a:r>
          </a:p>
          <a:p>
            <a:r>
              <a:rPr lang="sv-SE" baseline="0" dirty="0" smtClean="0"/>
              <a:t>Möt barnet på flykt på samma sätt som du möter din bästa väns barn eller barnbarn!</a:t>
            </a:r>
          </a:p>
          <a:p>
            <a:r>
              <a:rPr lang="sv-SE" baseline="0" dirty="0" smtClean="0"/>
              <a:t>Blunda inte för riskfaktorerna men håll samtidigt utkik efter de friskfaktorer som verkar ha varit viktigast för barnet!</a:t>
            </a:r>
          </a:p>
          <a:p>
            <a:r>
              <a:rPr lang="sv-SE" baseline="0" dirty="0" smtClean="0"/>
              <a:t>Gör vad du kan för att sjuka, oroliga och allvarligt stressade barn ska få hjälp så snabbt som möjligt!</a:t>
            </a:r>
          </a:p>
          <a:p>
            <a:endParaRPr lang="sv-SE" baseline="0" dirty="0" smtClean="0"/>
          </a:p>
          <a:p>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4</a:t>
            </a:fld>
            <a:endParaRPr lang="sv-SE"/>
          </a:p>
        </p:txBody>
      </p:sp>
    </p:spTree>
    <p:extLst>
      <p:ext uri="{BB962C8B-B14F-4D97-AF65-F5344CB8AC3E}">
        <p14:creationId xmlns:p14="http://schemas.microsoft.com/office/powerpoint/2010/main" val="134128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STOP-modellen</a:t>
            </a:r>
          </a:p>
          <a:p>
            <a:r>
              <a:rPr lang="sv-SE" dirty="0" smtClean="0"/>
              <a:t>Barn i kris:</a:t>
            </a:r>
            <a:r>
              <a:rPr lang="sv-SE" baseline="0" dirty="0" smtClean="0"/>
              <a:t> alla visar symptom på olika sätt, beror på erfarenheter, frisk och risk-faktorer, kanske kommer senare när de släpper ansvaret lite och befinner sig i en trygg miljö. Minska stresstrycket är viktigt i denna situation. STOP-modellen utvecklades i detta syfte under 1980-talet i arbete med krigsdrabbade barn i Beirut. Ingen behandlingsmetod men ett redskap för det förebyggande arbetet. Handbok bra att ha i verksamheten. STOPPA STRESSEN. </a:t>
            </a:r>
          </a:p>
          <a:p>
            <a:endParaRPr lang="sv-SE" baseline="0" dirty="0" smtClean="0"/>
          </a:p>
          <a:p>
            <a:r>
              <a:rPr lang="sv-SE" b="1" baseline="0" dirty="0" err="1" smtClean="0"/>
              <a:t>Structure</a:t>
            </a:r>
            <a:r>
              <a:rPr lang="sv-SE" b="1" baseline="0" dirty="0" smtClean="0"/>
              <a:t> and </a:t>
            </a:r>
            <a:r>
              <a:rPr lang="sv-SE" b="1" baseline="0" dirty="0" err="1" smtClean="0"/>
              <a:t>Safety</a:t>
            </a:r>
            <a:r>
              <a:rPr lang="sv-SE" b="1" baseline="0" dirty="0" smtClean="0"/>
              <a:t>: </a:t>
            </a:r>
            <a:r>
              <a:rPr lang="sv-SE" baseline="0" dirty="0" smtClean="0"/>
              <a:t>Grundrymt i tillvaron är nödvändig för att känna trygghet och kunna utvecklas</a:t>
            </a:r>
          </a:p>
          <a:p>
            <a:pPr marL="171450" indent="-171450">
              <a:buFontTx/>
              <a:buChar char="-"/>
            </a:pPr>
            <a:r>
              <a:rPr lang="sv-SE" baseline="0" dirty="0" smtClean="0"/>
              <a:t>Återställ dygnsrytm och rutiner: måltider, sömn, återuppta rutiner som sagostund, bönestunder, födelsedagsfirande, etc.</a:t>
            </a:r>
          </a:p>
          <a:p>
            <a:pPr marL="171450" indent="-171450">
              <a:buFontTx/>
              <a:buChar char="-"/>
            </a:pPr>
            <a:r>
              <a:rPr lang="sv-SE" baseline="0" dirty="0" smtClean="0"/>
              <a:t>Ordna boendet, flytt är en stressfaktor, undvik provisoriska lösningar</a:t>
            </a:r>
          </a:p>
          <a:p>
            <a:pPr marL="171450" indent="-171450">
              <a:buFontTx/>
              <a:buChar char="-"/>
            </a:pPr>
            <a:r>
              <a:rPr lang="sv-SE" baseline="0" dirty="0" smtClean="0"/>
              <a:t>Gör tillvaro förutsägbar: snabbt in i asylprocessen, tydlig planering viktigt.</a:t>
            </a:r>
          </a:p>
          <a:p>
            <a:pPr marL="171450" indent="-171450">
              <a:buFontTx/>
              <a:buChar char="-"/>
            </a:pPr>
            <a:r>
              <a:rPr lang="sv-SE" baseline="0" dirty="0" smtClean="0"/>
              <a:t>Skapa lugn och ordning där du är: lugna vuxna, arbetsglädje, bra ledning, tydlig rollfördelning.</a:t>
            </a:r>
          </a:p>
          <a:p>
            <a:pPr marL="0" indent="0">
              <a:buFontTx/>
              <a:buNone/>
            </a:pPr>
            <a:endParaRPr lang="sv-SE" baseline="0" dirty="0" smtClean="0"/>
          </a:p>
          <a:p>
            <a:pPr marL="0" indent="0">
              <a:buFontTx/>
              <a:buNone/>
            </a:pPr>
            <a:r>
              <a:rPr lang="sv-SE" b="1" baseline="0" dirty="0" err="1" smtClean="0"/>
              <a:t>Talking</a:t>
            </a:r>
            <a:r>
              <a:rPr lang="sv-SE" b="1" baseline="0" dirty="0" smtClean="0"/>
              <a:t> and </a:t>
            </a:r>
            <a:r>
              <a:rPr lang="sv-SE" b="1" baseline="0" dirty="0" err="1" smtClean="0"/>
              <a:t>time</a:t>
            </a:r>
            <a:r>
              <a:rPr lang="sv-SE" b="1" baseline="0" dirty="0" smtClean="0"/>
              <a:t>: </a:t>
            </a:r>
            <a:r>
              <a:rPr lang="sv-SE" baseline="0" dirty="0" smtClean="0"/>
              <a:t>Viktigt att förstå vad man har varit med om för att kunna bearbeta det känslomässigt. Berätta för barnen och låt barnen berätta- förstå vad det är som har hänt. Under flykten, mycket kan ha hänt som tycks sakna mening och sammanhang. Vara öppen för samtal, det som barnen själva vill berätta, lämna utforskande samtal till personer med erfarenhet. Ge barnen tid, social trygghet och förtroende kan ta längre tid men viktigt för bearbetningsprocessen.</a:t>
            </a:r>
          </a:p>
          <a:p>
            <a:pPr marL="0" indent="0">
              <a:buFontTx/>
              <a:buNone/>
            </a:pPr>
            <a:endParaRPr lang="sv-SE" baseline="0" dirty="0" smtClean="0"/>
          </a:p>
          <a:p>
            <a:pPr marL="0" indent="0">
              <a:buFontTx/>
              <a:buNone/>
            </a:pPr>
            <a:r>
              <a:rPr lang="sv-SE" b="1" baseline="0" dirty="0" smtClean="0"/>
              <a:t>Options and </a:t>
            </a:r>
            <a:r>
              <a:rPr lang="sv-SE" b="1" baseline="0" dirty="0" err="1" smtClean="0"/>
              <a:t>Organized</a:t>
            </a:r>
            <a:r>
              <a:rPr lang="sv-SE" b="1" baseline="0" dirty="0" smtClean="0"/>
              <a:t> </a:t>
            </a:r>
            <a:r>
              <a:rPr lang="sv-SE" b="1" baseline="0" dirty="0" err="1" smtClean="0"/>
              <a:t>activities</a:t>
            </a:r>
            <a:r>
              <a:rPr lang="sv-SE" baseline="0" dirty="0" smtClean="0"/>
              <a:t>:  egna strategier är viktiga att finna för barnen, egna sätt att hantera oro, ångest, smärtsamma minnen. Motionsrunda, fotboll, musik- eller bildskapande, bön eller meditation. Skola är viktigt- dels för kunskap och dels för en ordnad tillvaro. Överlevnadsstrategier och vardaglig verksamhet (förskola, skola, fritidsaktiviteter etc.) har visats viktigast för rehabilitering och återanpassning. Lek, hjälp dem att minnas om de har glömt eller inte kommer igång. </a:t>
            </a:r>
          </a:p>
          <a:p>
            <a:pPr marL="0" indent="0">
              <a:buFontTx/>
              <a:buNone/>
            </a:pPr>
            <a:endParaRPr lang="sv-SE" baseline="0" dirty="0" smtClean="0"/>
          </a:p>
          <a:p>
            <a:pPr marL="0" indent="0">
              <a:buFontTx/>
              <a:buNone/>
            </a:pPr>
            <a:r>
              <a:rPr lang="sv-SE" b="1" baseline="0" dirty="0" err="1" smtClean="0"/>
              <a:t>Parent</a:t>
            </a:r>
            <a:r>
              <a:rPr lang="sv-SE" b="1" baseline="0" dirty="0" smtClean="0"/>
              <a:t> and </a:t>
            </a:r>
            <a:r>
              <a:rPr lang="sv-SE" b="1" baseline="0" dirty="0" err="1" smtClean="0"/>
              <a:t>Acting</a:t>
            </a:r>
            <a:r>
              <a:rPr lang="sv-SE" b="1" baseline="0" dirty="0" smtClean="0"/>
              <a:t> </a:t>
            </a:r>
            <a:r>
              <a:rPr lang="sv-SE" b="1" baseline="0" dirty="0" err="1" smtClean="0"/>
              <a:t>Parent</a:t>
            </a:r>
            <a:r>
              <a:rPr lang="sv-SE" b="1" baseline="0" dirty="0" smtClean="0"/>
              <a:t> support: </a:t>
            </a:r>
            <a:r>
              <a:rPr lang="sv-SE" baseline="0" dirty="0" smtClean="0"/>
              <a:t>stöd från föräldrar är mycket viktigt, eller vuxna som går in som vikarierande föräldrar för ensamkommande. Viktigt att klasslärare har regelbundna samtal med föräldrar och ibland även med elevhälsan, så att barnets behov kan bedömas.</a:t>
            </a:r>
          </a:p>
        </p:txBody>
      </p:sp>
      <p:sp>
        <p:nvSpPr>
          <p:cNvPr id="4" name="Platshållare för bildnummer 3"/>
          <p:cNvSpPr>
            <a:spLocks noGrp="1"/>
          </p:cNvSpPr>
          <p:nvPr>
            <p:ph type="sldNum" sz="quarter" idx="10"/>
          </p:nvPr>
        </p:nvSpPr>
        <p:spPr/>
        <p:txBody>
          <a:bodyPr/>
          <a:lstStyle/>
          <a:p>
            <a:fld id="{C4EC6F5F-D5F5-4E62-9BB9-6698135D0FF0}" type="slidenum">
              <a:rPr lang="sv-SE" smtClean="0"/>
              <a:t>5</a:t>
            </a:fld>
            <a:endParaRPr lang="sv-SE"/>
          </a:p>
        </p:txBody>
      </p:sp>
    </p:spTree>
    <p:extLst>
      <p:ext uri="{BB962C8B-B14F-4D97-AF65-F5344CB8AC3E}">
        <p14:creationId xmlns:p14="http://schemas.microsoft.com/office/powerpoint/2010/main" val="165654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Många gånger är den psykiska hälsan redan dålig vid ankomsten och den riskerar att förvärras under asylprocessen. 2015 hösten, BO besökte flera ankomstboenden och har pratat med totalt 600 barn. I 1000 skolor har elevhälsan fått svara på en enkät med frågor kring mottagande av nyanlända elever med avseende på deras psykiska hälsa. Att deras psykiska välmående förvärras under asylprocessen gäller både barn som mådde dåligt innan och barn som inte gjorde det. Brister i vårdkedjan visar att barnen inte har fått den vård de behöver.</a:t>
            </a:r>
          </a:p>
          <a:p>
            <a:endParaRPr lang="sv-SE" dirty="0" smtClean="0"/>
          </a:p>
          <a:p>
            <a:r>
              <a:rPr lang="sv-SE" dirty="0" smtClean="0"/>
              <a:t>https://www.barnombudsmannen.se/barnombudsmannen/i-media/nyheter/20161/barnombudsmannen-kanner-stor-oro-for-nyanlandas-psykiska-halsa/</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6</a:t>
            </a:fld>
            <a:endParaRPr lang="sv-SE"/>
          </a:p>
        </p:txBody>
      </p:sp>
    </p:spTree>
    <p:extLst>
      <p:ext uri="{BB962C8B-B14F-4D97-AF65-F5344CB8AC3E}">
        <p14:creationId xmlns:p14="http://schemas.microsoft.com/office/powerpoint/2010/main" val="210562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effectLst/>
              </a:rPr>
              <a:t>Rädda barnen har tagit fram informationsmaterial om hur man ska bemöta barn med svåra upplevelser. </a:t>
            </a:r>
          </a:p>
          <a:p>
            <a:endParaRPr lang="sv-SE" dirty="0" smtClean="0">
              <a:effectLst/>
            </a:endParaRPr>
          </a:p>
          <a:p>
            <a:r>
              <a:rPr lang="sv-SE" dirty="0" smtClean="0">
                <a:effectLst/>
              </a:rPr>
              <a:t>På Rädda</a:t>
            </a:r>
            <a:r>
              <a:rPr lang="sv-SE" baseline="0" dirty="0" smtClean="0">
                <a:effectLst/>
              </a:rPr>
              <a:t> barnens sajt hittar ni fyra korta filmer där psykologer berättar om vad ni kan göra för att stötta barn som har varit med om svåra saker.</a:t>
            </a:r>
            <a:endParaRPr lang="sv-SE" dirty="0" smtClean="0">
              <a:effectLst/>
            </a:endParaRPr>
          </a:p>
          <a:p>
            <a:endParaRPr lang="sv-SE" dirty="0" smtClean="0">
              <a:effectLst/>
            </a:endParaRPr>
          </a:p>
          <a:p>
            <a:r>
              <a:rPr lang="sv-SE" dirty="0" smtClean="0">
                <a:effectLst/>
              </a:rPr>
              <a:t>De har också</a:t>
            </a:r>
            <a:r>
              <a:rPr lang="sv-SE" baseline="0" dirty="0" smtClean="0">
                <a:effectLst/>
              </a:rPr>
              <a:t> en </a:t>
            </a:r>
            <a:r>
              <a:rPr lang="sv-SE" baseline="0" dirty="0" err="1" smtClean="0">
                <a:effectLst/>
              </a:rPr>
              <a:t>poddradio</a:t>
            </a:r>
            <a:r>
              <a:rPr lang="sv-SE" baseline="0" dirty="0" smtClean="0">
                <a:effectLst/>
              </a:rPr>
              <a:t> om barn i utsatta situationer. Den heter Mellan Stolarna: </a:t>
            </a:r>
          </a:p>
          <a:p>
            <a:r>
              <a:rPr lang="sv-SE" baseline="0" dirty="0" smtClean="0">
                <a:effectLst/>
              </a:rPr>
              <a:t>https://www.raddabarnen.se/vad-vi-gor/mer-om-vad-vi-gor/centrum-for-barn-och-ungdomar/mellanstolarna/?gclid=Cj0KEQiA08rBBRDUn4qproqwzYMBEiQAqpzns5YfO8FJ8qVUcPtK3xYq9AXMLpZbvBMttDNa0FUBt9caAvbI8P8HAQ</a:t>
            </a:r>
          </a:p>
          <a:p>
            <a:endParaRPr lang="sv-SE" baseline="0" dirty="0" smtClean="0">
              <a:effectLst/>
            </a:endParaRPr>
          </a:p>
          <a:p>
            <a:endParaRPr lang="sv-SE" dirty="0"/>
          </a:p>
        </p:txBody>
      </p:sp>
      <p:sp>
        <p:nvSpPr>
          <p:cNvPr id="4" name="Platshållare för bildnummer 3"/>
          <p:cNvSpPr>
            <a:spLocks noGrp="1"/>
          </p:cNvSpPr>
          <p:nvPr>
            <p:ph type="sldNum" sz="quarter" idx="10"/>
          </p:nvPr>
        </p:nvSpPr>
        <p:spPr/>
        <p:txBody>
          <a:bodyPr/>
          <a:lstStyle/>
          <a:p>
            <a:fld id="{38E6C89E-70E4-411A-9CB6-FB2865B68A59}" type="slidenum">
              <a:rPr lang="sv-SE" smtClean="0"/>
              <a:t>7</a:t>
            </a:fld>
            <a:endParaRPr lang="sv-SE"/>
          </a:p>
        </p:txBody>
      </p:sp>
    </p:spTree>
    <p:extLst>
      <p:ext uri="{BB962C8B-B14F-4D97-AF65-F5344CB8AC3E}">
        <p14:creationId xmlns:p14="http://schemas.microsoft.com/office/powerpoint/2010/main" val="361524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8</a:t>
            </a:fld>
            <a:endParaRPr lang="sv-SE"/>
          </a:p>
        </p:txBody>
      </p:sp>
    </p:spTree>
    <p:extLst>
      <p:ext uri="{BB962C8B-B14F-4D97-AF65-F5344CB8AC3E}">
        <p14:creationId xmlns:p14="http://schemas.microsoft.com/office/powerpoint/2010/main" val="416519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UMO</a:t>
            </a:r>
            <a:r>
              <a:rPr lang="sv-SE" baseline="0" dirty="0" smtClean="0"/>
              <a:t> och MUCF</a:t>
            </a:r>
          </a:p>
          <a:p>
            <a:endParaRPr lang="sv-SE" baseline="0" dirty="0" smtClean="0"/>
          </a:p>
          <a:p>
            <a:r>
              <a:rPr lang="sv-SE" dirty="0" smtClean="0"/>
              <a:t>http://www.umo.se/Global/Om%20UMO/umo-rapport-vad-behover-unga-nyanlanda.pdf</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9</a:t>
            </a:fld>
            <a:endParaRPr lang="sv-SE"/>
          </a:p>
        </p:txBody>
      </p:sp>
    </p:spTree>
    <p:extLst>
      <p:ext uri="{BB962C8B-B14F-4D97-AF65-F5344CB8AC3E}">
        <p14:creationId xmlns:p14="http://schemas.microsoft.com/office/powerpoint/2010/main" val="175841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Länsstyrelsen Östergötland: </a:t>
            </a:r>
            <a:r>
              <a:rPr lang="sv-SE" sz="1200" kern="1200" dirty="0" smtClean="0">
                <a:solidFill>
                  <a:schemeClr val="tx1"/>
                </a:solidFill>
                <a:effectLst/>
                <a:latin typeface="+mn-lt"/>
                <a:ea typeface="+mn-ea"/>
                <a:cs typeface="+mn-cs"/>
              </a:rPr>
              <a:t>2005 nationella uppdrag att motverka hedersrelaterat våld och förtryck.</a:t>
            </a:r>
          </a:p>
          <a:p>
            <a:r>
              <a:rPr lang="sv-SE" sz="1200" b="1" kern="1200" dirty="0" smtClean="0">
                <a:solidFill>
                  <a:schemeClr val="tx1"/>
                </a:solidFill>
                <a:effectLst/>
                <a:latin typeface="+mn-lt"/>
                <a:ea typeface="+mn-ea"/>
                <a:cs typeface="+mn-cs"/>
              </a:rPr>
              <a:t>Hedersrelaterat våld och förtryck (till skolan)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Vad är hedersrelaterat våld, vad för barnen inte göra, vad säger lagen (2014 lagförstärkning, äktenskapstvång och vilseledande till tvångsäktenskapsresa, högre straffvärde än olaga hot/olaga tvång). Tar även upp könsstympning. </a:t>
            </a:r>
          </a:p>
          <a:p>
            <a:r>
              <a:rPr lang="sv-SE" sz="1200" kern="1200" dirty="0" smtClean="0">
                <a:solidFill>
                  <a:schemeClr val="tx1"/>
                </a:solidFill>
                <a:effectLst/>
                <a:latin typeface="+mn-lt"/>
                <a:ea typeface="+mn-ea"/>
                <a:cs typeface="+mn-cs"/>
              </a:rPr>
              <a:t>Varningstecken: synliga skador på våld, föräldrar önskar undantag (ej vara med på idrott, musik, sexualkunskap), återkommande magvärk, huvudvärk, etc.</a:t>
            </a:r>
          </a:p>
          <a:p>
            <a:r>
              <a:rPr lang="sv-SE" sz="1200" kern="1200" dirty="0" smtClean="0">
                <a:solidFill>
                  <a:schemeClr val="tx1"/>
                </a:solidFill>
                <a:effectLst/>
                <a:latin typeface="+mn-lt"/>
                <a:ea typeface="+mn-ea"/>
                <a:cs typeface="+mn-cs"/>
              </a:rPr>
              <a:t>Våga fråga, visa att du tror på dem, våga prata om detta i undervisningen. </a:t>
            </a:r>
          </a:p>
          <a:p>
            <a:r>
              <a:rPr lang="sv-SE" sz="1200" b="1" kern="1200" dirty="0" smtClean="0">
                <a:solidFill>
                  <a:schemeClr val="tx1"/>
                </a:solidFill>
                <a:effectLst/>
                <a:latin typeface="+mn-lt"/>
                <a:ea typeface="+mn-ea"/>
                <a:cs typeface="+mn-cs"/>
              </a:rPr>
              <a:t>Våga stå kvar</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Fallbeskrivningar, hur kan skolan arbeta?</a:t>
            </a:r>
          </a:p>
          <a:p>
            <a:r>
              <a:rPr lang="sv-SE" sz="1200" kern="1200" dirty="0" smtClean="0">
                <a:solidFill>
                  <a:schemeClr val="tx1"/>
                </a:solidFill>
                <a:effectLst/>
                <a:latin typeface="+mn-lt"/>
                <a:ea typeface="+mn-ea"/>
                <a:cs typeface="+mn-cs"/>
              </a:rPr>
              <a:t>Söderhamns kommun- startade utvecklingsarbete kring HRV. Viktigt att ha kompetens (Socialtjänsten inrättande en tjänst för en strateg med specifik kompetens kring HRV). Viktigt med samverkan på läns- och nationell nivå för kunskapspåfyllnad. Utbildning kring detta saknas i universitetsutbildningar, socionom, lärare, etc. </a:t>
            </a:r>
          </a:p>
          <a:p>
            <a:r>
              <a:rPr lang="sv-SE" sz="1200" kern="1200" dirty="0" smtClean="0">
                <a:solidFill>
                  <a:schemeClr val="tx1"/>
                </a:solidFill>
                <a:effectLst/>
                <a:latin typeface="+mn-lt"/>
                <a:ea typeface="+mn-ea"/>
                <a:cs typeface="+mn-cs"/>
              </a:rPr>
              <a:t>Exempel på stöd och insatser i HRV-ärenden: motiverande stödsamtal, information om Svenska rättsprocessen, stöd under rättegång, i samtal med socialsekreterare etc. Informera om rättigheter och barnkonvention är en mycket viktig del. </a:t>
            </a:r>
          </a:p>
          <a:p>
            <a:r>
              <a:rPr lang="sv-SE" sz="1200" kern="1200" dirty="0" smtClean="0">
                <a:solidFill>
                  <a:schemeClr val="tx1"/>
                </a:solidFill>
                <a:effectLst/>
                <a:latin typeface="+mn-lt"/>
                <a:ea typeface="+mn-ea"/>
                <a:cs typeface="+mn-cs"/>
              </a:rPr>
              <a:t>I skolan: viktigt med samverkan och våga fråga, uppmärksamma.  </a:t>
            </a:r>
          </a:p>
          <a:p>
            <a:r>
              <a:rPr lang="sv-SE" sz="1200" b="1" kern="1200" dirty="0" smtClean="0">
                <a:solidFill>
                  <a:schemeClr val="tx1"/>
                </a:solidFill>
                <a:effectLst/>
                <a:latin typeface="+mn-lt"/>
                <a:ea typeface="+mn-ea"/>
                <a:cs typeface="+mn-cs"/>
              </a:rPr>
              <a:t>Våga Se</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Våga se – En vägledning av Länsstyrelsen Östergötland för stöd, vård och skydd av flickor och kvinnor som är eller riskerar att bli utsatta för hedersrelaterat våld som bland annat tvångsäktenskap eller könsstympning.</a:t>
            </a:r>
          </a:p>
          <a:p>
            <a:endParaRPr lang="sv-SE" dirty="0" smtClean="0"/>
          </a:p>
          <a:p>
            <a:r>
              <a:rPr lang="sv-SE" dirty="0" smtClean="0"/>
              <a:t>http://www.hedersfortryck.se/</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10</a:t>
            </a:fld>
            <a:endParaRPr lang="sv-SE"/>
          </a:p>
        </p:txBody>
      </p:sp>
    </p:spTree>
    <p:extLst>
      <p:ext uri="{BB962C8B-B14F-4D97-AF65-F5344CB8AC3E}">
        <p14:creationId xmlns:p14="http://schemas.microsoft.com/office/powerpoint/2010/main" val="367713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375"/>
            <a:ext cx="6858000" cy="1790700"/>
          </a:xfrm>
        </p:spPr>
        <p:txBody>
          <a:bodyPr anchor="b">
            <a:normAutofit/>
          </a:bodyPr>
          <a:lstStyle>
            <a:lvl1pPr algn="ctr">
              <a:defRPr sz="4800"/>
            </a:lvl1pPr>
          </a:lstStyle>
          <a:p>
            <a:r>
              <a:rPr lang="sv-SE" smtClean="0"/>
              <a:t>Klicka här för att ändra format</a:t>
            </a:r>
            <a:endParaRPr lang="sv-SE"/>
          </a:p>
        </p:txBody>
      </p:sp>
      <p:sp>
        <p:nvSpPr>
          <p:cNvPr id="3" name="Underrubrik 2"/>
          <p:cNvSpPr>
            <a:spLocks noGrp="1"/>
          </p:cNvSpPr>
          <p:nvPr>
            <p:ph type="subTitle" idx="1"/>
          </p:nvPr>
        </p:nvSpPr>
        <p:spPr>
          <a:xfrm>
            <a:off x="1143000" y="2701925"/>
            <a:ext cx="6858000" cy="12414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2316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3" name="Platshållare för innehåll 2"/>
          <p:cNvSpPr>
            <a:spLocks noGrp="1"/>
          </p:cNvSpPr>
          <p:nvPr>
            <p:ph sz="half" idx="1"/>
          </p:nvPr>
        </p:nvSpPr>
        <p:spPr>
          <a:xfrm>
            <a:off x="628650" y="1370013"/>
            <a:ext cx="3867150" cy="32623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370013"/>
            <a:ext cx="3867150" cy="32623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A62AB12-C470-4820-B7C8-25E0B0B01683}" type="datetimeFigureOut">
              <a:rPr lang="sv-SE" smtClean="0"/>
              <a:t>2017-02-14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97766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A62AB12-C470-4820-B7C8-25E0B0B01683}" type="datetimeFigureOut">
              <a:rPr lang="sv-SE" smtClean="0"/>
              <a:t>2017-02-14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88728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A62AB12-C470-4820-B7C8-25E0B0B01683}" type="datetimeFigureOut">
              <a:rPr lang="sv-SE" smtClean="0"/>
              <a:t>2017-02-14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5141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baseline="0"/>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131450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282700"/>
            <a:ext cx="7886700" cy="2139950"/>
          </a:xfrm>
        </p:spPr>
        <p:txBody>
          <a:bodyPr anchor="b">
            <a:normAutofit/>
          </a:bodyPr>
          <a:lstStyle>
            <a:lvl1pPr>
              <a:defRPr sz="48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3441700"/>
            <a:ext cx="7886700" cy="11255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359387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4" name="Platshållare för innehåll 3"/>
          <p:cNvSpPr>
            <a:spLocks noGrp="1"/>
          </p:cNvSpPr>
          <p:nvPr>
            <p:ph sz="half" idx="2"/>
          </p:nvPr>
        </p:nvSpPr>
        <p:spPr>
          <a:xfrm>
            <a:off x="4648200" y="1370013"/>
            <a:ext cx="3867150" cy="3262312"/>
          </a:xfrm>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36846AF-60B0-4DC8-9AA3-A64CD4541FC4}" type="datetimeFigureOut">
              <a:rPr lang="sv-SE" smtClean="0"/>
              <a:t>2017-02-14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435C51C-587D-45A3-9602-0439908A6C55}" type="slidenum">
              <a:rPr lang="sv-SE" smtClean="0"/>
              <a:t>‹#›</a:t>
            </a:fld>
            <a:endParaRPr lang="sv-SE"/>
          </a:p>
        </p:txBody>
      </p:sp>
      <p:sp>
        <p:nvSpPr>
          <p:cNvPr id="8" name="Platshållare för innehåll 3"/>
          <p:cNvSpPr>
            <a:spLocks noGrp="1"/>
          </p:cNvSpPr>
          <p:nvPr>
            <p:ph sz="half" idx="13"/>
          </p:nvPr>
        </p:nvSpPr>
        <p:spPr>
          <a:xfrm>
            <a:off x="628650" y="1370013"/>
            <a:ext cx="3867150" cy="3262312"/>
          </a:xfrm>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92877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36846AF-60B0-4DC8-9AA3-A64CD4541FC4}" type="datetimeFigureOut">
              <a:rPr lang="sv-SE" smtClean="0"/>
              <a:t>2017-02-14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90058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36846AF-60B0-4DC8-9AA3-A64CD4541FC4}" type="datetimeFigureOut">
              <a:rPr lang="sv-SE" smtClean="0"/>
              <a:t>2017-02-14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32043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375"/>
            <a:ext cx="6858000" cy="1790700"/>
          </a:xfrm>
        </p:spPr>
        <p:txBody>
          <a:bodyPr anchor="b">
            <a:normAutofit/>
          </a:bodyPr>
          <a:lstStyle>
            <a:lvl1pPr algn="ctr">
              <a:defRPr sz="4800"/>
            </a:lvl1pPr>
          </a:lstStyle>
          <a:p>
            <a:r>
              <a:rPr lang="sv-SE" smtClean="0"/>
              <a:t>Klicka här för att ändra format</a:t>
            </a:r>
            <a:endParaRPr lang="sv-SE"/>
          </a:p>
        </p:txBody>
      </p:sp>
      <p:sp>
        <p:nvSpPr>
          <p:cNvPr id="3" name="Underrubrik 2"/>
          <p:cNvSpPr>
            <a:spLocks noGrp="1"/>
          </p:cNvSpPr>
          <p:nvPr>
            <p:ph type="subTitle" idx="1"/>
          </p:nvPr>
        </p:nvSpPr>
        <p:spPr>
          <a:xfrm>
            <a:off x="1143000" y="2701925"/>
            <a:ext cx="6858000" cy="12414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74260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smtClean="0">
                <a:ln>
                  <a:noFill/>
                </a:ln>
                <a:solidFill>
                  <a:prstClr val="black"/>
                </a:solidFill>
                <a:effectLst/>
                <a:uLnTx/>
                <a:uFillTx/>
                <a:latin typeface="+mn-lt"/>
                <a:ea typeface="+mn-ea"/>
                <a:cs typeface="+mn-cs"/>
              </a:rPr>
              <a:t>Klicka här för att ändra format på bakgrundstexten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400" b="0" i="0" u="none" strike="noStrike" kern="1200" cap="none" spc="0" normalizeH="0" baseline="0" noProof="0" smtClean="0">
                <a:ln>
                  <a:noFill/>
                </a:ln>
                <a:solidFill>
                  <a:prstClr val="black"/>
                </a:solidFill>
                <a:effectLst/>
                <a:uLnTx/>
                <a:uFillTx/>
                <a:latin typeface="+mn-lt"/>
                <a:ea typeface="+mn-ea"/>
                <a:cs typeface="+mn-cs"/>
              </a:rPr>
              <a:t>Nivå två</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smtClean="0">
                <a:ln>
                  <a:noFill/>
                </a:ln>
                <a:solidFill>
                  <a:prstClr val="black"/>
                </a:solidFill>
                <a:effectLst/>
                <a:uLnTx/>
                <a:uFillTx/>
                <a:latin typeface="+mn-lt"/>
                <a:ea typeface="+mn-ea"/>
                <a:cs typeface="+mn-cs"/>
              </a:rPr>
              <a:t>Nivå tre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fyra</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fem</a:t>
            </a:r>
            <a:endParaRPr kumimoji="0" lang="sv-SE" sz="1800" b="0" i="0" u="none" strike="noStrike" kern="1200" cap="none" spc="0" normalizeH="0" baseline="0" noProof="0">
              <a:ln>
                <a:noFill/>
              </a:ln>
              <a:solidFill>
                <a:prstClr val="black"/>
              </a:solidFill>
              <a:effectLst/>
              <a:uLnTx/>
              <a:uFillTx/>
              <a:latin typeface="+mn-lt"/>
              <a:ea typeface="+mn-ea"/>
              <a:cs typeface="+mn-cs"/>
            </a:endParaRPr>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134072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282700"/>
            <a:ext cx="7886700" cy="2139950"/>
          </a:xfrm>
        </p:spPr>
        <p:txBody>
          <a:bodyPr anchor="b">
            <a:normAutofit/>
          </a:bodyPr>
          <a:lstStyle>
            <a:lvl1pPr>
              <a:defRPr sz="48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3441700"/>
            <a:ext cx="7886700" cy="11255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792899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36846AF-60B0-4DC8-9AA3-A64CD4541FC4}" type="datetimeFigureOut">
              <a:rPr lang="sv-SE" smtClean="0"/>
              <a:t>2017-02-14</a:t>
            </a:fld>
            <a:endParaRPr lang="sv-SE"/>
          </a:p>
        </p:txBody>
      </p:sp>
      <p:sp>
        <p:nvSpPr>
          <p:cNvPr id="5" name="Platshållare för sidfo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435C51C-587D-45A3-9602-0439908A6C55}" type="slidenum">
              <a:rPr lang="sv-SE" smtClean="0"/>
              <a:t>‹#›</a:t>
            </a:fld>
            <a:endParaRPr lang="sv-SE"/>
          </a:p>
        </p:txBody>
      </p:sp>
      <p:sp>
        <p:nvSpPr>
          <p:cNvPr id="7" name="Rectangle 6"/>
          <p:cNvSpPr/>
          <p:nvPr userDrawn="1"/>
        </p:nvSpPr>
        <p:spPr>
          <a:xfrm>
            <a:off x="-324544" y="4803998"/>
            <a:ext cx="12188825" cy="3395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330877" y="4659982"/>
            <a:ext cx="12188825"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952981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5" r:id="rId5"/>
    <p:sldLayoutId id="2147483676" r:id="rId6"/>
  </p:sldLayoutIdLst>
  <p:txStyles>
    <p:titleStyle>
      <a:lvl1pPr algn="l" defTabSz="914400" rtl="0" eaLnBrk="1" latinLnBrk="0" hangingPunct="1">
        <a:lnSpc>
          <a:spcPct val="90000"/>
        </a:lnSpc>
        <a:spcBef>
          <a:spcPct val="0"/>
        </a:spcBef>
        <a:buNone/>
        <a:defRPr sz="4000" b="1"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smtClean="0">
                <a:ln>
                  <a:noFill/>
                </a:ln>
                <a:solidFill>
                  <a:prstClr val="black"/>
                </a:solidFill>
                <a:effectLst/>
                <a:uLnTx/>
                <a:uFillTx/>
                <a:latin typeface="+mn-lt"/>
                <a:ea typeface="+mn-ea"/>
                <a:cs typeface="+mn-cs"/>
              </a:rPr>
              <a:t>Klicka här för att ändra format på bakgrundstexten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400" b="0" i="0" u="none" strike="noStrike" kern="1200" cap="none" spc="0" normalizeH="0" baseline="0" noProof="0" smtClean="0">
                <a:ln>
                  <a:noFill/>
                </a:ln>
                <a:solidFill>
                  <a:prstClr val="black"/>
                </a:solidFill>
                <a:effectLst/>
                <a:uLnTx/>
                <a:uFillTx/>
                <a:latin typeface="+mn-lt"/>
                <a:ea typeface="+mn-ea"/>
                <a:cs typeface="+mn-cs"/>
              </a:rPr>
              <a:t>Nivå två</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smtClean="0">
                <a:ln>
                  <a:noFill/>
                </a:ln>
                <a:solidFill>
                  <a:prstClr val="black"/>
                </a:solidFill>
                <a:effectLst/>
                <a:uLnTx/>
                <a:uFillTx/>
                <a:latin typeface="+mn-lt"/>
                <a:ea typeface="+mn-ea"/>
                <a:cs typeface="+mn-cs"/>
              </a:rPr>
              <a:t>Nivå tre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fyra</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fem</a:t>
            </a:r>
            <a:endParaRPr kumimoji="0" lang="sv-SE" sz="1800" b="0" i="0" u="none" strike="noStrike" kern="1200" cap="none" spc="0" normalizeH="0" baseline="0" noProof="0">
              <a:ln>
                <a:noFill/>
              </a:ln>
              <a:solidFill>
                <a:prstClr val="black"/>
              </a:solidFill>
              <a:effectLst/>
              <a:uLnTx/>
              <a:uFillTx/>
              <a:latin typeface="+mn-lt"/>
              <a:ea typeface="+mn-ea"/>
              <a:cs typeface="+mn-cs"/>
            </a:endParaRPr>
          </a:p>
        </p:txBody>
      </p:sp>
      <p:sp>
        <p:nvSpPr>
          <p:cNvPr id="4" name="Platshållare fö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A62AB12-C470-4820-B7C8-25E0B0B01683}" type="datetimeFigureOut">
              <a:rPr lang="sv-SE" smtClean="0"/>
              <a:t>2017-02-14</a:t>
            </a:fld>
            <a:endParaRPr lang="sv-SE"/>
          </a:p>
        </p:txBody>
      </p:sp>
      <p:sp>
        <p:nvSpPr>
          <p:cNvPr id="5" name="Platshållare för sidfo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5CA1677-9921-48BF-9A17-F1DE7F752667}" type="slidenum">
              <a:rPr lang="sv-SE" smtClean="0"/>
              <a:t>‹#›</a:t>
            </a:fld>
            <a:endParaRPr lang="sv-SE"/>
          </a:p>
        </p:txBody>
      </p:sp>
      <p:sp>
        <p:nvSpPr>
          <p:cNvPr id="7" name="Rectangle 6"/>
          <p:cNvSpPr/>
          <p:nvPr userDrawn="1"/>
        </p:nvSpPr>
        <p:spPr>
          <a:xfrm>
            <a:off x="-324544" y="4803998"/>
            <a:ext cx="12188825" cy="3395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330877" y="4659982"/>
            <a:ext cx="12188825"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264953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8" r:id="rId5"/>
    <p:sldLayoutId id="2147483689" r:id="rId6"/>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omsvenskaskolan.se/" TargetMode="External"/><Relationship Id="rId4" Type="http://schemas.openxmlformats.org/officeDocument/2006/relationships/hyperlink" Target="http://www.informationomsverige.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hyperlink" Target="http://www.uppdragpsykiskhalsa.se/asylsokande-och-nyanlanda/verktygsbanken/ladda-up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maria.kalingas-ruin@skl.s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raddabarnen.se/vad-vi-gor/barn-pa-flykt/sa-kan-du-stodja-nyanlanda-barn/bemota-barn-pa-flyk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28650" y="274638"/>
            <a:ext cx="7886700" cy="3665264"/>
          </a:xfrm>
        </p:spPr>
        <p:txBody>
          <a:bodyPr>
            <a:normAutofit/>
          </a:bodyPr>
          <a:lstStyle/>
          <a:p>
            <a:pPr algn="ctr"/>
            <a:r>
              <a:rPr lang="sv-SE" sz="4600" dirty="0" smtClean="0"/>
              <a:t>Varmt välkomna</a:t>
            </a:r>
            <a:br>
              <a:rPr lang="sv-SE" sz="4600" dirty="0" smtClean="0"/>
            </a:br>
            <a:r>
              <a:rPr lang="sv-SE" sz="3600" b="0" dirty="0" smtClean="0"/>
              <a:t>till en utbildningsdag om migration och psykisk hälsa för elevhälsan</a:t>
            </a:r>
            <a:endParaRPr lang="sv-SE" sz="3600" b="0" dirty="0"/>
          </a:p>
        </p:txBody>
      </p:sp>
    </p:spTree>
    <p:extLst>
      <p:ext uri="{BB962C8B-B14F-4D97-AF65-F5344CB8AC3E}">
        <p14:creationId xmlns:p14="http://schemas.microsoft.com/office/powerpoint/2010/main" val="404103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p:cNvPicPr>
            <a:picLocks noGrp="1" noChangeAspect="1"/>
          </p:cNvPicPr>
          <p:nvPr>
            <p:ph idx="1"/>
          </p:nvPr>
        </p:nvPicPr>
        <p:blipFill>
          <a:blip r:embed="rId3"/>
          <a:stretch>
            <a:fillRect/>
          </a:stretch>
        </p:blipFill>
        <p:spPr>
          <a:xfrm>
            <a:off x="3341687" y="2247774"/>
            <a:ext cx="1895475" cy="2276475"/>
          </a:xfrm>
          <a:prstGeom prst="rect">
            <a:avLst/>
          </a:prstGeom>
        </p:spPr>
      </p:pic>
      <p:pic>
        <p:nvPicPr>
          <p:cNvPr id="5" name="Bildobjekt 4"/>
          <p:cNvPicPr>
            <a:picLocks noChangeAspect="1"/>
          </p:cNvPicPr>
          <p:nvPr/>
        </p:nvPicPr>
        <p:blipFill>
          <a:blip r:embed="rId4"/>
          <a:stretch>
            <a:fillRect/>
          </a:stretch>
        </p:blipFill>
        <p:spPr>
          <a:xfrm>
            <a:off x="1187624" y="0"/>
            <a:ext cx="6203602" cy="1790203"/>
          </a:xfrm>
          <a:prstGeom prst="rect">
            <a:avLst/>
          </a:prstGeom>
        </p:spPr>
      </p:pic>
      <p:pic>
        <p:nvPicPr>
          <p:cNvPr id="6" name="Bildobjekt 5"/>
          <p:cNvPicPr>
            <a:picLocks noChangeAspect="1"/>
          </p:cNvPicPr>
          <p:nvPr/>
        </p:nvPicPr>
        <p:blipFill>
          <a:blip r:embed="rId5"/>
          <a:stretch>
            <a:fillRect/>
          </a:stretch>
        </p:blipFill>
        <p:spPr>
          <a:xfrm>
            <a:off x="1043608" y="2247774"/>
            <a:ext cx="1762125" cy="2276475"/>
          </a:xfrm>
          <a:prstGeom prst="rect">
            <a:avLst/>
          </a:prstGeom>
        </p:spPr>
      </p:pic>
      <p:pic>
        <p:nvPicPr>
          <p:cNvPr id="7" name="Bildobjekt 6"/>
          <p:cNvPicPr>
            <a:picLocks noChangeAspect="1"/>
          </p:cNvPicPr>
          <p:nvPr/>
        </p:nvPicPr>
        <p:blipFill>
          <a:blip r:embed="rId6"/>
          <a:stretch>
            <a:fillRect/>
          </a:stretch>
        </p:blipFill>
        <p:spPr>
          <a:xfrm>
            <a:off x="5754089" y="2207812"/>
            <a:ext cx="1838325" cy="2286000"/>
          </a:xfrm>
          <a:prstGeom prst="rect">
            <a:avLst/>
          </a:prstGeom>
        </p:spPr>
      </p:pic>
      <p:pic>
        <p:nvPicPr>
          <p:cNvPr id="2" name="Bildobjekt 1"/>
          <p:cNvPicPr>
            <a:picLocks noChangeAspect="1"/>
          </p:cNvPicPr>
          <p:nvPr/>
        </p:nvPicPr>
        <p:blipFill>
          <a:blip r:embed="rId7"/>
          <a:stretch>
            <a:fillRect/>
          </a:stretch>
        </p:blipFill>
        <p:spPr>
          <a:xfrm>
            <a:off x="7577061" y="123478"/>
            <a:ext cx="1524570" cy="604829"/>
          </a:xfrm>
          <a:prstGeom prst="rect">
            <a:avLst/>
          </a:prstGeom>
        </p:spPr>
      </p:pic>
    </p:spTree>
    <p:extLst>
      <p:ext uri="{BB962C8B-B14F-4D97-AF65-F5344CB8AC3E}">
        <p14:creationId xmlns:p14="http://schemas.microsoft.com/office/powerpoint/2010/main" val="3445252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267494"/>
            <a:ext cx="2918462" cy="4132898"/>
          </a:xfrm>
          <a:prstGeom prst="rect">
            <a:avLst/>
          </a:prstGeom>
        </p:spPr>
      </p:pic>
    </p:spTree>
    <p:extLst>
      <p:ext uri="{BB962C8B-B14F-4D97-AF65-F5344CB8AC3E}">
        <p14:creationId xmlns:p14="http://schemas.microsoft.com/office/powerpoint/2010/main" val="3778291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4" name="Platshållare för innehåll 3"/>
          <p:cNvSpPr>
            <a:spLocks noGrp="1"/>
          </p:cNvSpPr>
          <p:nvPr>
            <p:ph sz="half" idx="13"/>
          </p:nvPr>
        </p:nvSpPr>
        <p:spPr/>
        <p:txBody>
          <a:bodyPr/>
          <a:lstStyle/>
          <a:p>
            <a:r>
              <a:rPr lang="sv-SE" dirty="0" smtClean="0"/>
              <a:t>Kommunerna och Polismyndigheten i Stockholms län, Stockholms läns landsting.</a:t>
            </a:r>
          </a:p>
          <a:p>
            <a:r>
              <a:rPr lang="sv-SE" dirty="0" smtClean="0"/>
              <a:t>Fokus på unga och deras behov</a:t>
            </a:r>
            <a:endParaRPr lang="sv-SE" dirty="0"/>
          </a:p>
        </p:txBody>
      </p:sp>
      <p:pic>
        <p:nvPicPr>
          <p:cNvPr id="5" name="Platshållare för innehåll 3"/>
          <p:cNvPicPr>
            <a:picLocks noGrp="1" noChangeAspect="1"/>
          </p:cNvPicPr>
          <p:nvPr>
            <p:ph sz="half" idx="2"/>
          </p:nvPr>
        </p:nvPicPr>
        <p:blipFill>
          <a:blip r:embed="rId3"/>
          <a:stretch>
            <a:fillRect/>
          </a:stretch>
        </p:blipFill>
        <p:spPr>
          <a:xfrm>
            <a:off x="5148064" y="119862"/>
            <a:ext cx="3316788" cy="4508847"/>
          </a:xfrm>
          <a:prstGeom prst="rect">
            <a:avLst/>
          </a:prstGeom>
        </p:spPr>
      </p:pic>
    </p:spTree>
    <p:extLst>
      <p:ext uri="{BB962C8B-B14F-4D97-AF65-F5344CB8AC3E}">
        <p14:creationId xmlns:p14="http://schemas.microsoft.com/office/powerpoint/2010/main" val="4172896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BF9"/>
        </a:solidFill>
        <a:effectLst/>
      </p:bgPr>
    </p:bg>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1475656" y="195486"/>
            <a:ext cx="6229325" cy="4260055"/>
          </a:xfrm>
          <a:prstGeom prst="rect">
            <a:avLst/>
          </a:prstGeom>
          <a:solidFill>
            <a:srgbClr val="EAF6FE"/>
          </a:solidFill>
        </p:spPr>
      </p:pic>
    </p:spTree>
    <p:extLst>
      <p:ext uri="{BB962C8B-B14F-4D97-AF65-F5344CB8AC3E}">
        <p14:creationId xmlns:p14="http://schemas.microsoft.com/office/powerpoint/2010/main" val="3758141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251520" y="123478"/>
            <a:ext cx="7507662" cy="4082081"/>
          </a:xfrm>
          <a:prstGeom prst="rect">
            <a:avLst/>
          </a:prstGeom>
        </p:spPr>
      </p:pic>
      <p:pic>
        <p:nvPicPr>
          <p:cNvPr id="3" name="Bildobjekt 2"/>
          <p:cNvPicPr>
            <a:picLocks noChangeAspect="1"/>
          </p:cNvPicPr>
          <p:nvPr/>
        </p:nvPicPr>
        <p:blipFill>
          <a:blip r:embed="rId4"/>
          <a:stretch>
            <a:fillRect/>
          </a:stretch>
        </p:blipFill>
        <p:spPr>
          <a:xfrm>
            <a:off x="7668344" y="3863229"/>
            <a:ext cx="1369318" cy="684659"/>
          </a:xfrm>
          <a:prstGeom prst="rect">
            <a:avLst/>
          </a:prstGeom>
        </p:spPr>
      </p:pic>
    </p:spTree>
    <p:extLst>
      <p:ext uri="{BB962C8B-B14F-4D97-AF65-F5344CB8AC3E}">
        <p14:creationId xmlns:p14="http://schemas.microsoft.com/office/powerpoint/2010/main" val="2236993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138112" y="195486"/>
            <a:ext cx="8867775" cy="1314450"/>
          </a:xfrm>
          <a:prstGeom prst="rect">
            <a:avLst/>
          </a:prstGeom>
        </p:spPr>
      </p:pic>
      <p:sp>
        <p:nvSpPr>
          <p:cNvPr id="3" name="Platshållare för innehåll 2"/>
          <p:cNvSpPr>
            <a:spLocks noGrp="1"/>
          </p:cNvSpPr>
          <p:nvPr>
            <p:ph idx="1"/>
          </p:nvPr>
        </p:nvSpPr>
        <p:spPr>
          <a:xfrm>
            <a:off x="138112" y="1635646"/>
            <a:ext cx="8377238" cy="3240360"/>
          </a:xfrm>
        </p:spPr>
        <p:txBody>
          <a:bodyPr/>
          <a:lstStyle/>
          <a:p>
            <a:pPr marL="0" indent="0">
              <a:buNone/>
            </a:pPr>
            <a:r>
              <a:rPr lang="en-US" u="sng" dirty="0" smtClean="0">
                <a:hlinkClick r:id="rId4"/>
              </a:rPr>
              <a:t>www.informationomsverige.se</a:t>
            </a:r>
            <a:endParaRPr lang="sv-SE" dirty="0" smtClean="0"/>
          </a:p>
          <a:p>
            <a:endParaRPr lang="en-US" u="sng" dirty="0" smtClean="0">
              <a:hlinkClick r:id="rId5"/>
            </a:endParaRPr>
          </a:p>
          <a:p>
            <a:endParaRPr lang="en-US" u="sng" dirty="0" smtClean="0">
              <a:hlinkClick r:id="rId5"/>
            </a:endParaRPr>
          </a:p>
          <a:p>
            <a:pPr marL="0" indent="0">
              <a:buNone/>
            </a:pPr>
            <a:endParaRPr lang="en-US" u="sng" dirty="0" smtClean="0">
              <a:hlinkClick r:id="rId5"/>
            </a:endParaRPr>
          </a:p>
          <a:p>
            <a:pPr marL="0" indent="0">
              <a:buNone/>
            </a:pPr>
            <a:r>
              <a:rPr lang="en-US" u="sng" dirty="0" smtClean="0">
                <a:hlinkClick r:id="rId5"/>
              </a:rPr>
              <a:t/>
            </a:r>
            <a:br>
              <a:rPr lang="en-US" u="sng" dirty="0" smtClean="0">
                <a:hlinkClick r:id="rId5"/>
              </a:rPr>
            </a:br>
            <a:r>
              <a:rPr lang="en-US" u="sng" dirty="0">
                <a:hlinkClick r:id="rId5"/>
              </a:rPr>
              <a:t/>
            </a:r>
            <a:br>
              <a:rPr lang="en-US" u="sng" dirty="0">
                <a:hlinkClick r:id="rId5"/>
              </a:rPr>
            </a:br>
            <a:r>
              <a:rPr lang="en-US" u="sng" dirty="0" smtClean="0">
                <a:hlinkClick r:id="rId5"/>
              </a:rPr>
              <a:t>http</a:t>
            </a:r>
            <a:r>
              <a:rPr lang="en-US" u="sng" dirty="0">
                <a:hlinkClick r:id="rId5"/>
              </a:rPr>
              <a:t>://www.omsvenskaskolan.se/</a:t>
            </a:r>
            <a:endParaRPr lang="sv-SE" dirty="0"/>
          </a:p>
        </p:txBody>
      </p:sp>
      <p:pic>
        <p:nvPicPr>
          <p:cNvPr id="8" name="Bildobjekt 7"/>
          <p:cNvPicPr>
            <a:picLocks noChangeAspect="1"/>
          </p:cNvPicPr>
          <p:nvPr/>
        </p:nvPicPr>
        <p:blipFill>
          <a:blip r:embed="rId6"/>
          <a:stretch>
            <a:fillRect/>
          </a:stretch>
        </p:blipFill>
        <p:spPr>
          <a:xfrm>
            <a:off x="363316" y="2211710"/>
            <a:ext cx="7926829" cy="1818341"/>
          </a:xfrm>
          <a:prstGeom prst="rect">
            <a:avLst/>
          </a:prstGeom>
        </p:spPr>
      </p:pic>
    </p:spTree>
    <p:extLst>
      <p:ext uri="{BB962C8B-B14F-4D97-AF65-F5344CB8AC3E}">
        <p14:creationId xmlns:p14="http://schemas.microsoft.com/office/powerpoint/2010/main" val="51399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Invandringens psykologi</a:t>
            </a:r>
            <a:br>
              <a:rPr lang="sv-SE" dirty="0" smtClean="0"/>
            </a:br>
            <a:r>
              <a:rPr lang="sv-SE" sz="2400" b="0" i="1" dirty="0" smtClean="0"/>
              <a:t>Elsie </a:t>
            </a:r>
            <a:r>
              <a:rPr lang="sv-SE" sz="2400" b="0" i="1" dirty="0" err="1" smtClean="0"/>
              <a:t>Söderlindh</a:t>
            </a:r>
            <a:r>
              <a:rPr lang="sv-SE" sz="2400" b="0" i="1" dirty="0" smtClean="0"/>
              <a:t>, 1984</a:t>
            </a:r>
            <a:endParaRPr lang="sv-SE" sz="2400" b="0" i="1" dirty="0"/>
          </a:p>
        </p:txBody>
      </p:sp>
      <p:sp>
        <p:nvSpPr>
          <p:cNvPr id="3" name="Platshållare för innehåll 2"/>
          <p:cNvSpPr>
            <a:spLocks noGrp="1"/>
          </p:cNvSpPr>
          <p:nvPr>
            <p:ph idx="1"/>
          </p:nvPr>
        </p:nvSpPr>
        <p:spPr>
          <a:xfrm>
            <a:off x="628650" y="1370013"/>
            <a:ext cx="7886700" cy="2569889"/>
          </a:xfrm>
        </p:spPr>
        <p:txBody>
          <a:bodyPr>
            <a:normAutofit/>
          </a:bodyPr>
          <a:lstStyle/>
          <a:p>
            <a:endParaRPr lang="sv-SE" dirty="0" smtClean="0"/>
          </a:p>
          <a:p>
            <a:r>
              <a:rPr lang="sv-SE" dirty="0" smtClean="0"/>
              <a:t>Spegelbilden går förlorad</a:t>
            </a:r>
          </a:p>
          <a:p>
            <a:r>
              <a:rPr lang="sv-SE" dirty="0" smtClean="0"/>
              <a:t>Den kollektiva bilden ger inget </a:t>
            </a:r>
            <a:r>
              <a:rPr lang="sv-SE" dirty="0"/>
              <a:t>utrymme för individuella uttryck och </a:t>
            </a:r>
            <a:r>
              <a:rPr lang="sv-SE" dirty="0" smtClean="0"/>
              <a:t>känslor</a:t>
            </a:r>
          </a:p>
          <a:p>
            <a:endParaRPr lang="sv-SE" dirty="0" smtClean="0"/>
          </a:p>
        </p:txBody>
      </p:sp>
    </p:spTree>
    <p:extLst>
      <p:ext uri="{BB962C8B-B14F-4D97-AF65-F5344CB8AC3E}">
        <p14:creationId xmlns:p14="http://schemas.microsoft.com/office/powerpoint/2010/main" val="3611230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74639"/>
            <a:ext cx="7886700" cy="496912"/>
          </a:xfrm>
        </p:spPr>
        <p:txBody>
          <a:bodyPr>
            <a:normAutofit fontScale="90000"/>
          </a:bodyPr>
          <a:lstStyle/>
          <a:p>
            <a:pPr algn="ctr"/>
            <a:r>
              <a:rPr lang="sv-SE" dirty="0" err="1" smtClean="0"/>
              <a:t>More</a:t>
            </a:r>
            <a:r>
              <a:rPr lang="sv-SE" dirty="0" smtClean="0"/>
              <a:t> </a:t>
            </a:r>
            <a:r>
              <a:rPr lang="sv-SE" dirty="0" err="1" smtClean="0"/>
              <a:t>Than</a:t>
            </a:r>
            <a:r>
              <a:rPr lang="sv-SE" dirty="0" smtClean="0"/>
              <a:t> </a:t>
            </a:r>
            <a:r>
              <a:rPr lang="sv-SE" dirty="0" err="1" smtClean="0"/>
              <a:t>One</a:t>
            </a:r>
            <a:r>
              <a:rPr lang="sv-SE" dirty="0" smtClean="0"/>
              <a:t> Story</a:t>
            </a:r>
            <a:endParaRPr lang="sv-SE" dirty="0"/>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15" y="777084"/>
            <a:ext cx="7734970" cy="3589331"/>
          </a:xfrm>
          <a:prstGeom prst="rect">
            <a:avLst/>
          </a:prstGeom>
        </p:spPr>
      </p:pic>
    </p:spTree>
    <p:extLst>
      <p:ext uri="{BB962C8B-B14F-4D97-AF65-F5344CB8AC3E}">
        <p14:creationId xmlns:p14="http://schemas.microsoft.com/office/powerpoint/2010/main" val="666572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EFF2"/>
        </a:solidFill>
        <a:effectLst/>
      </p:bgPr>
    </p:bg>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395373"/>
            <a:ext cx="2229394" cy="3965349"/>
          </a:xfrm>
          <a:prstGeom prst="rect">
            <a:avLst/>
          </a:prstGeom>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395373"/>
            <a:ext cx="2229394" cy="3965349"/>
          </a:xfrm>
          <a:prstGeom prst="rect">
            <a:avLst/>
          </a:prstGeom>
          <a:solidFill>
            <a:srgbClr val="F0EFF2"/>
          </a:solidFill>
        </p:spPr>
      </p:pic>
    </p:spTree>
    <p:extLst>
      <p:ext uri="{BB962C8B-B14F-4D97-AF65-F5344CB8AC3E}">
        <p14:creationId xmlns:p14="http://schemas.microsoft.com/office/powerpoint/2010/main" val="1126307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1070E"/>
        </a:solidFill>
        <a:effectLst/>
      </p:bgPr>
    </p:bg>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13" y="773274"/>
            <a:ext cx="8474174" cy="3596952"/>
          </a:xfrm>
          <a:prstGeom prst="rect">
            <a:avLst/>
          </a:prstGeom>
        </p:spPr>
      </p:pic>
    </p:spTree>
    <p:extLst>
      <p:ext uri="{BB962C8B-B14F-4D97-AF65-F5344CB8AC3E}">
        <p14:creationId xmlns:p14="http://schemas.microsoft.com/office/powerpoint/2010/main" val="1064516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Omvärldsspaning</a:t>
            </a:r>
            <a:endParaRPr lang="sv-SE" dirty="0"/>
          </a:p>
        </p:txBody>
      </p:sp>
      <p:sp>
        <p:nvSpPr>
          <p:cNvPr id="3" name="Platshållare för innehåll 2"/>
          <p:cNvSpPr>
            <a:spLocks noGrp="1"/>
          </p:cNvSpPr>
          <p:nvPr>
            <p:ph type="subTitle" idx="1"/>
          </p:nvPr>
        </p:nvSpPr>
        <p:spPr/>
        <p:txBody>
          <a:bodyPr>
            <a:normAutofit/>
          </a:bodyPr>
          <a:lstStyle/>
          <a:p>
            <a:pPr marL="0" indent="0">
              <a:buNone/>
            </a:pPr>
            <a:r>
              <a:rPr lang="sv-SE" dirty="0" smtClean="0"/>
              <a:t>Nyanlända barn och unga</a:t>
            </a:r>
          </a:p>
          <a:p>
            <a:pPr marL="0" indent="0">
              <a:buNone/>
            </a:pPr>
            <a:endParaRPr lang="sv-SE" dirty="0" smtClean="0"/>
          </a:p>
        </p:txBody>
      </p:sp>
    </p:spTree>
    <p:extLst>
      <p:ext uri="{BB962C8B-B14F-4D97-AF65-F5344CB8AC3E}">
        <p14:creationId xmlns:p14="http://schemas.microsoft.com/office/powerpoint/2010/main" val="1066753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07504" y="123478"/>
            <a:ext cx="8765357" cy="4367638"/>
          </a:xfrm>
          <a:prstGeom prst="rect">
            <a:avLst/>
          </a:prstGeom>
        </p:spPr>
      </p:pic>
    </p:spTree>
    <p:extLst>
      <p:ext uri="{BB962C8B-B14F-4D97-AF65-F5344CB8AC3E}">
        <p14:creationId xmlns:p14="http://schemas.microsoft.com/office/powerpoint/2010/main" val="507658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971600" y="339502"/>
            <a:ext cx="6903995" cy="4261384"/>
          </a:xfrm>
          <a:prstGeom prst="rect">
            <a:avLst/>
          </a:prstGeom>
        </p:spPr>
      </p:pic>
    </p:spTree>
    <p:extLst>
      <p:ext uri="{BB962C8B-B14F-4D97-AF65-F5344CB8AC3E}">
        <p14:creationId xmlns:p14="http://schemas.microsoft.com/office/powerpoint/2010/main" val="2453145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259632" y="0"/>
            <a:ext cx="6523137" cy="4369207"/>
          </a:xfrm>
          <a:prstGeom prst="rect">
            <a:avLst/>
          </a:prstGeom>
        </p:spPr>
      </p:pic>
    </p:spTree>
    <p:extLst>
      <p:ext uri="{BB962C8B-B14F-4D97-AF65-F5344CB8AC3E}">
        <p14:creationId xmlns:p14="http://schemas.microsoft.com/office/powerpoint/2010/main" val="52578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763688" y="123478"/>
            <a:ext cx="5640083" cy="4364514"/>
          </a:xfrm>
          <a:prstGeom prst="rect">
            <a:avLst/>
          </a:prstGeom>
        </p:spPr>
      </p:pic>
    </p:spTree>
    <p:extLst>
      <p:ext uri="{BB962C8B-B14F-4D97-AF65-F5344CB8AC3E}">
        <p14:creationId xmlns:p14="http://schemas.microsoft.com/office/powerpoint/2010/main" val="3790748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1817644793"/>
              </p:ext>
            </p:extLst>
          </p:nvPr>
        </p:nvGraphicFramePr>
        <p:xfrm>
          <a:off x="899592" y="195486"/>
          <a:ext cx="6926262" cy="4191000"/>
        </p:xfrm>
        <a:graphic>
          <a:graphicData uri="http://schemas.openxmlformats.org/presentationml/2006/ole">
            <mc:AlternateContent xmlns:mc="http://schemas.openxmlformats.org/markup-compatibility/2006">
              <mc:Choice xmlns:v="urn:schemas-microsoft-com:vml" Requires="v">
                <p:oleObj spid="_x0000_s1050" name="Bitmappsbild" r:id="rId4" imgW="6926760" imgH="4191120" progId="Paint.Picture">
                  <p:embed/>
                </p:oleObj>
              </mc:Choice>
              <mc:Fallback>
                <p:oleObj name="Bitmappsbild" r:id="rId4" imgW="6926760" imgH="4191120" progId="Paint.Picture">
                  <p:embed/>
                  <p:pic>
                    <p:nvPicPr>
                      <p:cNvPr id="0" name=""/>
                      <p:cNvPicPr/>
                      <p:nvPr/>
                    </p:nvPicPr>
                    <p:blipFill>
                      <a:blip r:embed="rId5"/>
                      <a:stretch>
                        <a:fillRect/>
                      </a:stretch>
                    </p:blipFill>
                    <p:spPr>
                      <a:xfrm>
                        <a:off x="899592" y="195486"/>
                        <a:ext cx="6926262" cy="4191000"/>
                      </a:xfrm>
                      <a:prstGeom prst="rect">
                        <a:avLst/>
                      </a:prstGeom>
                    </p:spPr>
                  </p:pic>
                </p:oleObj>
              </mc:Fallback>
            </mc:AlternateContent>
          </a:graphicData>
        </a:graphic>
      </p:graphicFrame>
    </p:spTree>
    <p:extLst>
      <p:ext uri="{BB962C8B-B14F-4D97-AF65-F5344CB8AC3E}">
        <p14:creationId xmlns:p14="http://schemas.microsoft.com/office/powerpoint/2010/main" val="4001041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Fler goda exempel</a:t>
            </a:r>
            <a:endParaRPr lang="sv-SE" dirty="0"/>
          </a:p>
        </p:txBody>
      </p:sp>
      <p:sp>
        <p:nvSpPr>
          <p:cNvPr id="3" name="Platshållare för innehåll 2"/>
          <p:cNvSpPr>
            <a:spLocks noGrp="1"/>
          </p:cNvSpPr>
          <p:nvPr>
            <p:ph idx="1"/>
          </p:nvPr>
        </p:nvSpPr>
        <p:spPr/>
        <p:txBody>
          <a:bodyPr>
            <a:normAutofit fontScale="92500" lnSpcReduction="10000"/>
          </a:bodyPr>
          <a:lstStyle/>
          <a:p>
            <a:r>
              <a:rPr lang="sv-SE" dirty="0" smtClean="0"/>
              <a:t>Språkförstärkning?</a:t>
            </a:r>
          </a:p>
          <a:p>
            <a:r>
              <a:rPr lang="sv-SE" dirty="0" smtClean="0"/>
              <a:t>Modersmålslärare?</a:t>
            </a:r>
          </a:p>
          <a:p>
            <a:r>
              <a:rPr lang="sv-SE" dirty="0" smtClean="0"/>
              <a:t>Idrott/föreningsliv?</a:t>
            </a:r>
          </a:p>
          <a:p>
            <a:endParaRPr lang="sv-SE" dirty="0"/>
          </a:p>
          <a:p>
            <a:pPr marL="0" indent="0">
              <a:buNone/>
            </a:pPr>
            <a:r>
              <a:rPr lang="sv-SE" dirty="0">
                <a:hlinkClick r:id="rId3"/>
              </a:rPr>
              <a:t>http://www.uppdragpsykiskhalsa.se/asylsokande-och-nyanlanda/verktygsbanken/ladda-upp</a:t>
            </a:r>
            <a:r>
              <a:rPr lang="sv-SE" dirty="0" smtClean="0">
                <a:hlinkClick r:id="rId3"/>
              </a:rPr>
              <a:t>/</a:t>
            </a:r>
            <a:endParaRPr lang="sv-SE" dirty="0" smtClean="0"/>
          </a:p>
          <a:p>
            <a:pPr marL="0" indent="0">
              <a:buNone/>
            </a:pPr>
            <a:endParaRPr lang="sv-SE" dirty="0" smtClean="0"/>
          </a:p>
          <a:p>
            <a:r>
              <a:rPr lang="sv-SE" dirty="0"/>
              <a:t>Varmt </a:t>
            </a:r>
            <a:r>
              <a:rPr lang="sv-SE" dirty="0" smtClean="0"/>
              <a:t>välkomna att maila: </a:t>
            </a:r>
            <a:r>
              <a:rPr lang="sv-SE" dirty="0" smtClean="0">
                <a:hlinkClick r:id="rId4"/>
              </a:rPr>
              <a:t>maria.kalingas-ruin@skl.se</a:t>
            </a:r>
            <a:endParaRPr lang="sv-SE" dirty="0" smtClean="0"/>
          </a:p>
          <a:p>
            <a:endParaRPr lang="sv-SE" dirty="0"/>
          </a:p>
        </p:txBody>
      </p:sp>
    </p:spTree>
    <p:extLst>
      <p:ext uri="{BB962C8B-B14F-4D97-AF65-F5344CB8AC3E}">
        <p14:creationId xmlns:p14="http://schemas.microsoft.com/office/powerpoint/2010/main" val="1731142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74638"/>
            <a:ext cx="7886700" cy="3521248"/>
          </a:xfrm>
        </p:spPr>
        <p:txBody>
          <a:bodyPr>
            <a:normAutofit/>
          </a:bodyPr>
          <a:lstStyle/>
          <a:p>
            <a:pPr algn="ctr"/>
            <a:r>
              <a:rPr lang="sv-SE" u="sng" dirty="0"/>
              <a:t>Förväntningar på </a:t>
            </a:r>
            <a:r>
              <a:rPr lang="sv-SE" u="sng" dirty="0" smtClean="0"/>
              <a:t>dagen</a:t>
            </a:r>
            <a:r>
              <a:rPr lang="sv-SE" dirty="0" smtClean="0"/>
              <a:t/>
            </a:r>
            <a:br>
              <a:rPr lang="sv-SE" dirty="0" smtClean="0"/>
            </a:br>
            <a:r>
              <a:rPr lang="sv-SE" dirty="0" smtClean="0"/>
              <a:t/>
            </a:r>
            <a:br>
              <a:rPr lang="sv-SE" dirty="0" smtClean="0"/>
            </a:br>
            <a:r>
              <a:rPr lang="sv-SE" b="0" dirty="0" smtClean="0"/>
              <a:t>Skriv ned på en post-it och lägg på bordets mitt</a:t>
            </a:r>
            <a:r>
              <a:rPr lang="sv-SE" dirty="0" smtClean="0"/>
              <a:t/>
            </a:r>
            <a:br>
              <a:rPr lang="sv-SE" dirty="0" smtClean="0"/>
            </a:br>
            <a:endParaRPr lang="sv-SE" dirty="0"/>
          </a:p>
        </p:txBody>
      </p:sp>
    </p:spTree>
    <p:extLst>
      <p:ext uri="{BB962C8B-B14F-4D97-AF65-F5344CB8AC3E}">
        <p14:creationId xmlns:p14="http://schemas.microsoft.com/office/powerpoint/2010/main" val="2787831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475656" y="1502"/>
            <a:ext cx="6006505" cy="4564429"/>
          </a:xfrm>
          <a:prstGeom prst="rect">
            <a:avLst/>
          </a:prstGeom>
        </p:spPr>
      </p:pic>
    </p:spTree>
    <p:extLst>
      <p:ext uri="{BB962C8B-B14F-4D97-AF65-F5344CB8AC3E}">
        <p14:creationId xmlns:p14="http://schemas.microsoft.com/office/powerpoint/2010/main" val="179719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2"/>
          </p:nvPr>
        </p:nvSpPr>
        <p:spPr>
          <a:xfrm>
            <a:off x="4648200" y="411510"/>
            <a:ext cx="3867150" cy="4220815"/>
          </a:xfrm>
        </p:spPr>
        <p:txBody>
          <a:bodyPr>
            <a:normAutofit/>
          </a:bodyPr>
          <a:lstStyle/>
          <a:p>
            <a:r>
              <a:rPr lang="sv-SE" b="1" dirty="0" smtClean="0"/>
              <a:t>UNICEF, 2016</a:t>
            </a:r>
          </a:p>
          <a:p>
            <a:pPr marL="0" indent="0">
              <a:buNone/>
            </a:pPr>
            <a:endParaRPr lang="sv-SE" dirty="0" smtClean="0"/>
          </a:p>
          <a:p>
            <a:r>
              <a:rPr lang="sv-SE" b="1" dirty="0" smtClean="0"/>
              <a:t>Vad kan du göra?</a:t>
            </a:r>
          </a:p>
          <a:p>
            <a:pPr>
              <a:buFontTx/>
              <a:buChar char="-"/>
            </a:pPr>
            <a:r>
              <a:rPr lang="sv-SE" dirty="0" smtClean="0"/>
              <a:t>Medmänniska</a:t>
            </a:r>
          </a:p>
          <a:p>
            <a:pPr>
              <a:buFontTx/>
              <a:buChar char="-"/>
            </a:pPr>
            <a:r>
              <a:rPr lang="sv-SE" dirty="0" smtClean="0"/>
              <a:t>Bemöt som andra barn</a:t>
            </a:r>
          </a:p>
          <a:p>
            <a:pPr>
              <a:buFontTx/>
              <a:buChar char="-"/>
            </a:pPr>
            <a:r>
              <a:rPr lang="sv-SE" dirty="0" smtClean="0"/>
              <a:t>Leta efter friskfaktorer</a:t>
            </a:r>
          </a:p>
          <a:p>
            <a:pPr>
              <a:buFontTx/>
              <a:buChar char="-"/>
            </a:pPr>
            <a:r>
              <a:rPr lang="sv-SE" dirty="0" smtClean="0"/>
              <a:t>Se till att barnet får hjälp vid behov</a:t>
            </a:r>
          </a:p>
          <a:p>
            <a:pPr>
              <a:buFontTx/>
              <a:buChar char="-"/>
            </a:pP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23478"/>
            <a:ext cx="3371638" cy="4419655"/>
          </a:xfrm>
          <a:prstGeom prst="rect">
            <a:avLst/>
          </a:prstGeom>
        </p:spPr>
      </p:pic>
    </p:spTree>
    <p:extLst>
      <p:ext uri="{BB962C8B-B14F-4D97-AF65-F5344CB8AC3E}">
        <p14:creationId xmlns:p14="http://schemas.microsoft.com/office/powerpoint/2010/main" val="2144741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
        <p:cNvGrpSpPr/>
        <p:nvPr/>
      </p:nvGrpSpPr>
      <p:grpSpPr>
        <a:xfrm>
          <a:off x="0" y="0"/>
          <a:ext cx="0" cy="0"/>
          <a:chOff x="0" y="0"/>
          <a:chExt cx="0" cy="0"/>
        </a:xfrm>
      </p:grpSpPr>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51470"/>
            <a:ext cx="4760366" cy="4584676"/>
          </a:xfrm>
          <a:prstGeom prst="rect">
            <a:avLst/>
          </a:prstGeom>
        </p:spPr>
      </p:pic>
    </p:spTree>
    <p:extLst>
      <p:ext uri="{BB962C8B-B14F-4D97-AF65-F5344CB8AC3E}">
        <p14:creationId xmlns:p14="http://schemas.microsoft.com/office/powerpoint/2010/main" val="1824761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0" dirty="0" smtClean="0"/>
              <a:t/>
            </a:r>
            <a:br>
              <a:rPr lang="sv-SE" b="0" dirty="0" smtClean="0"/>
            </a:br>
            <a:endParaRPr lang="sv-SE" b="0" dirty="0"/>
          </a:p>
        </p:txBody>
      </p:sp>
      <p:sp>
        <p:nvSpPr>
          <p:cNvPr id="3" name="Platshållare för innehåll 2"/>
          <p:cNvSpPr>
            <a:spLocks noGrp="1"/>
          </p:cNvSpPr>
          <p:nvPr>
            <p:ph idx="1"/>
          </p:nvPr>
        </p:nvSpPr>
        <p:spPr/>
        <p:txBody>
          <a:bodyPr>
            <a:normAutofit/>
          </a:bodyPr>
          <a:lstStyle/>
          <a:p>
            <a:pPr lvl="0"/>
            <a:r>
              <a:rPr lang="sv-SE" dirty="0"/>
              <a:t>Psykisk ohälsa är stor bland nyanlända barn och unga</a:t>
            </a:r>
          </a:p>
          <a:p>
            <a:pPr lvl="0"/>
            <a:r>
              <a:rPr lang="sv-SE" dirty="0"/>
              <a:t>600 barn, enkät till elevhälsan till 1000 skolor</a:t>
            </a:r>
          </a:p>
          <a:p>
            <a:pPr lvl="0"/>
            <a:r>
              <a:rPr lang="sv-SE" dirty="0"/>
              <a:t>Psykiska måendet kan förvärras under asylprocessen</a:t>
            </a:r>
          </a:p>
          <a:p>
            <a:pPr marL="0" indent="0">
              <a:buNone/>
            </a:pPr>
            <a:endParaRPr lang="sv-SE" dirty="0" smtClean="0"/>
          </a:p>
          <a:p>
            <a:pPr marL="0" indent="0">
              <a:buNone/>
            </a:pPr>
            <a:r>
              <a:rPr lang="sv-SE" i="1" dirty="0" smtClean="0"/>
              <a:t>”</a:t>
            </a:r>
            <a:r>
              <a:rPr lang="sv-SE" i="1" dirty="0"/>
              <a:t> </a:t>
            </a:r>
            <a:r>
              <a:rPr lang="sv-SE" i="1" dirty="0" smtClean="0"/>
              <a:t>Elevhälsan </a:t>
            </a:r>
            <a:r>
              <a:rPr lang="sv-SE" i="1" dirty="0"/>
              <a:t>har blivit en nyckelaktör som utan att ha ett tydligt mandat i praktiken har tagit på sig ett stort ansvar för barn som sökt asyl i </a:t>
            </a:r>
            <a:r>
              <a:rPr lang="sv-SE" i="1" dirty="0" smtClean="0"/>
              <a:t>Sverige”</a:t>
            </a:r>
            <a:r>
              <a:rPr lang="sv-SE" i="1" dirty="0"/>
              <a:t/>
            </a:r>
            <a:br>
              <a:rPr lang="sv-SE" i="1" dirty="0"/>
            </a:br>
            <a:endParaRPr lang="sv-SE" i="1" dirty="0"/>
          </a:p>
        </p:txBody>
      </p:sp>
      <p:pic>
        <p:nvPicPr>
          <p:cNvPr id="4" name="Bildobjekt 3"/>
          <p:cNvPicPr>
            <a:picLocks noChangeAspect="1"/>
          </p:cNvPicPr>
          <p:nvPr/>
        </p:nvPicPr>
        <p:blipFill>
          <a:blip r:embed="rId3"/>
          <a:stretch>
            <a:fillRect/>
          </a:stretch>
        </p:blipFill>
        <p:spPr>
          <a:xfrm>
            <a:off x="127732" y="102161"/>
            <a:ext cx="1001836" cy="1141486"/>
          </a:xfrm>
          <a:prstGeom prst="rect">
            <a:avLst/>
          </a:prstGeom>
        </p:spPr>
      </p:pic>
    </p:spTree>
    <p:extLst>
      <p:ext uri="{BB962C8B-B14F-4D97-AF65-F5344CB8AC3E}">
        <p14:creationId xmlns:p14="http://schemas.microsoft.com/office/powerpoint/2010/main" val="419444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Att möta barn på flykt</a:t>
            </a:r>
            <a:endParaRPr lang="sv-SE" dirty="0"/>
          </a:p>
        </p:txBody>
      </p:sp>
      <p:sp>
        <p:nvSpPr>
          <p:cNvPr id="3" name="Platshållare för innehåll 2"/>
          <p:cNvSpPr>
            <a:spLocks noGrp="1"/>
          </p:cNvSpPr>
          <p:nvPr>
            <p:ph idx="1"/>
          </p:nvPr>
        </p:nvSpPr>
        <p:spPr>
          <a:xfrm>
            <a:off x="527466" y="1369219"/>
            <a:ext cx="4404573" cy="3263504"/>
          </a:xfrm>
        </p:spPr>
        <p:txBody>
          <a:bodyPr>
            <a:normAutofit/>
          </a:bodyPr>
          <a:lstStyle/>
          <a:p>
            <a:r>
              <a:rPr lang="sv-SE" sz="2000"/>
              <a:t>Rädda </a:t>
            </a:r>
            <a:r>
              <a:rPr lang="sv-SE" sz="2000" smtClean="0"/>
              <a:t>Barnen har information </a:t>
            </a:r>
            <a:r>
              <a:rPr lang="sv-SE" sz="2000" dirty="0"/>
              <a:t>om </a:t>
            </a:r>
            <a:r>
              <a:rPr lang="sv-SE" sz="2000"/>
              <a:t>hur </a:t>
            </a:r>
            <a:r>
              <a:rPr lang="sv-SE" sz="2000" smtClean="0"/>
              <a:t>du möter </a:t>
            </a:r>
            <a:r>
              <a:rPr lang="sv-SE" sz="2000" dirty="0"/>
              <a:t>barn med </a:t>
            </a:r>
            <a:r>
              <a:rPr lang="sv-SE" sz="2000"/>
              <a:t>svåra </a:t>
            </a:r>
            <a:r>
              <a:rPr lang="sv-SE" sz="2000" smtClean="0"/>
              <a:t>upplevelser </a:t>
            </a:r>
            <a:endParaRPr lang="sv-SE" sz="2000" dirty="0"/>
          </a:p>
          <a:p>
            <a:r>
              <a:rPr lang="sv-SE" sz="2000"/>
              <a:t>F</a:t>
            </a:r>
            <a:r>
              <a:rPr lang="sv-SE" sz="2000" smtClean="0"/>
              <a:t>yra </a:t>
            </a:r>
            <a:r>
              <a:rPr lang="sv-SE" sz="2000" dirty="0" smtClean="0"/>
              <a:t>korta filmer </a:t>
            </a:r>
            <a:r>
              <a:rPr lang="sv-SE" sz="2000" smtClean="0"/>
              <a:t>om mötet:</a:t>
            </a:r>
          </a:p>
          <a:p>
            <a:pPr lvl="1">
              <a:buFont typeface="Wingdings" panose="05000000000000000000" pitchFamily="2" charset="2"/>
              <a:buChar char="v"/>
            </a:pPr>
            <a:r>
              <a:rPr lang="sv-SE" sz="1200" smtClean="0"/>
              <a:t>Så påverkas barn som är utsatta för påfrestningar</a:t>
            </a:r>
          </a:p>
          <a:p>
            <a:pPr lvl="1">
              <a:buFont typeface="Wingdings" panose="05000000000000000000" pitchFamily="2" charset="2"/>
              <a:buChar char="v"/>
            </a:pPr>
            <a:r>
              <a:rPr lang="sv-SE" sz="1200" smtClean="0"/>
              <a:t>Barns behov av trygghet</a:t>
            </a:r>
          </a:p>
          <a:p>
            <a:pPr lvl="1">
              <a:buFont typeface="Wingdings" panose="05000000000000000000" pitchFamily="2" charset="2"/>
              <a:buChar char="v"/>
            </a:pPr>
            <a:r>
              <a:rPr lang="sv-SE" sz="1200" smtClean="0"/>
              <a:t>Barns behov av goda relationer</a:t>
            </a:r>
          </a:p>
          <a:p>
            <a:pPr lvl="1">
              <a:buFont typeface="Wingdings" panose="05000000000000000000" pitchFamily="2" charset="2"/>
              <a:buChar char="v"/>
            </a:pPr>
            <a:r>
              <a:rPr lang="sv-SE" sz="1200" smtClean="0"/>
              <a:t>Att hantera svåra känslor</a:t>
            </a:r>
            <a:endParaRPr lang="sv-SE" sz="2000" dirty="0" smtClean="0"/>
          </a:p>
        </p:txBody>
      </p:sp>
      <p:pic>
        <p:nvPicPr>
          <p:cNvPr id="4" name="Bildobjekt 3"/>
          <p:cNvPicPr>
            <a:picLocks noChangeAspect="1"/>
          </p:cNvPicPr>
          <p:nvPr/>
        </p:nvPicPr>
        <p:blipFill>
          <a:blip r:embed="rId3"/>
          <a:stretch>
            <a:fillRect/>
          </a:stretch>
        </p:blipFill>
        <p:spPr>
          <a:xfrm>
            <a:off x="5167873" y="1369219"/>
            <a:ext cx="3311968" cy="1861040"/>
          </a:xfrm>
          <a:prstGeom prst="rect">
            <a:avLst/>
          </a:prstGeom>
        </p:spPr>
      </p:pic>
      <p:sp>
        <p:nvSpPr>
          <p:cNvPr id="8" name="textruta 7"/>
          <p:cNvSpPr txBox="1"/>
          <p:nvPr/>
        </p:nvSpPr>
        <p:spPr>
          <a:xfrm>
            <a:off x="628650" y="4054863"/>
            <a:ext cx="7920880" cy="523220"/>
          </a:xfrm>
          <a:prstGeom prst="rect">
            <a:avLst/>
          </a:prstGeom>
          <a:noFill/>
        </p:spPr>
        <p:txBody>
          <a:bodyPr wrap="square" rtlCol="0">
            <a:spAutoFit/>
          </a:bodyPr>
          <a:lstStyle/>
          <a:p>
            <a:r>
              <a:rPr lang="sv-SE" sz="1400" dirty="0" smtClean="0">
                <a:hlinkClick r:id="rId4"/>
              </a:rPr>
              <a:t>https</a:t>
            </a:r>
            <a:r>
              <a:rPr lang="sv-SE" sz="1400" dirty="0">
                <a:hlinkClick r:id="rId4"/>
              </a:rPr>
              <a:t>://www.raddabarnen.se/vad-vi-gor/barn-pa-flykt/sa-kan-du-stodja-nyanlanda-barn/bemota-barn-pa-flykt</a:t>
            </a:r>
            <a:r>
              <a:rPr lang="sv-SE" sz="1400" dirty="0" smtClean="0">
                <a:hlinkClick r:id="rId4"/>
              </a:rPr>
              <a:t>/</a:t>
            </a:r>
            <a:endParaRPr lang="sv-SE" sz="1400" dirty="0"/>
          </a:p>
        </p:txBody>
      </p:sp>
    </p:spTree>
    <p:extLst>
      <p:ext uri="{BB962C8B-B14F-4D97-AF65-F5344CB8AC3E}">
        <p14:creationId xmlns:p14="http://schemas.microsoft.com/office/powerpoint/2010/main" val="4116043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403648" y="123478"/>
            <a:ext cx="6286153" cy="4503820"/>
          </a:xfrm>
          <a:prstGeom prst="rect">
            <a:avLst/>
          </a:prstGeom>
        </p:spPr>
      </p:pic>
    </p:spTree>
    <p:extLst>
      <p:ext uri="{BB962C8B-B14F-4D97-AF65-F5344CB8AC3E}">
        <p14:creationId xmlns:p14="http://schemas.microsoft.com/office/powerpoint/2010/main" val="2739677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half" idx="13"/>
          </p:nvPr>
        </p:nvSpPr>
        <p:spPr>
          <a:xfrm>
            <a:off x="628650" y="411510"/>
            <a:ext cx="3867150" cy="4220815"/>
          </a:xfrm>
        </p:spPr>
        <p:txBody>
          <a:bodyPr>
            <a:normAutofit/>
          </a:bodyPr>
          <a:lstStyle/>
          <a:p>
            <a:r>
              <a:rPr lang="sv-SE" dirty="0"/>
              <a:t>S</a:t>
            </a:r>
            <a:r>
              <a:rPr lang="sv-SE" dirty="0" smtClean="0"/>
              <a:t>ex</a:t>
            </a:r>
            <a:r>
              <a:rPr lang="sv-SE" dirty="0"/>
              <a:t>, hälsa och relationer på fyra </a:t>
            </a:r>
            <a:r>
              <a:rPr lang="sv-SE" dirty="0" smtClean="0"/>
              <a:t>språk (lättläst </a:t>
            </a:r>
            <a:r>
              <a:rPr lang="sv-SE" dirty="0"/>
              <a:t>svenska, dari, arabiska, somaliska och </a:t>
            </a:r>
            <a:r>
              <a:rPr lang="sv-SE" dirty="0" smtClean="0"/>
              <a:t>tigrinja)</a:t>
            </a:r>
            <a:r>
              <a:rPr lang="sv-SE" dirty="0"/>
              <a:t>  </a:t>
            </a:r>
          </a:p>
          <a:p>
            <a:r>
              <a:rPr lang="sv-SE" dirty="0" smtClean="0"/>
              <a:t>Lanseras i </a:t>
            </a:r>
            <a:r>
              <a:rPr lang="sv-SE" dirty="0"/>
              <a:t>mars </a:t>
            </a:r>
            <a:r>
              <a:rPr lang="sv-SE" dirty="0" smtClean="0"/>
              <a:t>2017</a:t>
            </a:r>
          </a:p>
          <a:p>
            <a:r>
              <a:rPr lang="sv-SE" dirty="0"/>
              <a:t>I</a:t>
            </a:r>
            <a:r>
              <a:rPr lang="sv-SE" dirty="0" smtClean="0"/>
              <a:t>nfo </a:t>
            </a:r>
            <a:r>
              <a:rPr lang="sv-SE" dirty="0"/>
              <a:t>om bl.a. kroppen, hälsa, sex, relationer, rättigheter, jämställdhet, psykisk hälsa, sociala koder och möjligheten att ta hjälp.</a:t>
            </a:r>
          </a:p>
          <a:p>
            <a:endParaRPr lang="sv-SE" dirty="0"/>
          </a:p>
        </p:txBody>
      </p:sp>
      <p:pic>
        <p:nvPicPr>
          <p:cNvPr id="5" name="Platshållare för innehåll 3"/>
          <p:cNvPicPr>
            <a:picLocks noGrp="1" noChangeAspect="1"/>
          </p:cNvPicPr>
          <p:nvPr>
            <p:ph idx="4294967295"/>
          </p:nvPr>
        </p:nvPicPr>
        <p:blipFill>
          <a:blip r:embed="rId3"/>
          <a:stretch>
            <a:fillRect/>
          </a:stretch>
        </p:blipFill>
        <p:spPr>
          <a:xfrm>
            <a:off x="5044166" y="0"/>
            <a:ext cx="2941963" cy="4485888"/>
          </a:xfrm>
          <a:prstGeom prst="rect">
            <a:avLst/>
          </a:prstGeom>
        </p:spPr>
      </p:pic>
    </p:spTree>
    <p:extLst>
      <p:ext uri="{BB962C8B-B14F-4D97-AF65-F5344CB8AC3E}">
        <p14:creationId xmlns:p14="http://schemas.microsoft.com/office/powerpoint/2010/main" val="2139237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Röd bård för personal">
  <a:themeElements>
    <a:clrScheme name="SKL">
      <a:dk1>
        <a:sysClr val="windowText" lastClr="000000"/>
      </a:dk1>
      <a:lt1>
        <a:sysClr val="window" lastClr="FFFFFF"/>
      </a:lt1>
      <a:dk2>
        <a:srgbClr val="4D4D4D"/>
      </a:dk2>
      <a:lt2>
        <a:srgbClr val="EEECE1"/>
      </a:lt2>
      <a:accent1>
        <a:srgbClr val="006428"/>
      </a:accent1>
      <a:accent2>
        <a:srgbClr val="005A9B"/>
      </a:accent2>
      <a:accent3>
        <a:srgbClr val="B9141E"/>
      </a:accent3>
      <a:accent4>
        <a:srgbClr val="5A5A96"/>
      </a:accent4>
      <a:accent5>
        <a:srgbClr val="8C7D6E"/>
      </a:accent5>
      <a:accent6>
        <a:srgbClr val="E6460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å bård för målgrupp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4822</TotalTime>
  <Words>2161</Words>
  <Application>Microsoft Office PowerPoint</Application>
  <PresentationFormat>Bildspel på skärmen (16:9)</PresentationFormat>
  <Paragraphs>163</Paragraphs>
  <Slides>26</Slides>
  <Notes>25</Notes>
  <HiddenSlides>0</HiddenSlides>
  <MMClips>0</MMClips>
  <ScaleCrop>false</ScaleCrop>
  <HeadingPairs>
    <vt:vector size="8" baseType="variant">
      <vt:variant>
        <vt:lpstr>Använt teckensnitt</vt:lpstr>
      </vt:variant>
      <vt:variant>
        <vt:i4>3</vt:i4>
      </vt:variant>
      <vt:variant>
        <vt:lpstr>Tema</vt:lpstr>
      </vt:variant>
      <vt:variant>
        <vt:i4>2</vt:i4>
      </vt:variant>
      <vt:variant>
        <vt:lpstr>Serverprogram för OLE-inbäddning</vt:lpstr>
      </vt:variant>
      <vt:variant>
        <vt:i4>1</vt:i4>
      </vt:variant>
      <vt:variant>
        <vt:lpstr>Bildrubriker</vt:lpstr>
      </vt:variant>
      <vt:variant>
        <vt:i4>26</vt:i4>
      </vt:variant>
    </vt:vector>
  </HeadingPairs>
  <TitlesOfParts>
    <vt:vector size="32" baseType="lpstr">
      <vt:lpstr>Arial</vt:lpstr>
      <vt:lpstr>Calibri</vt:lpstr>
      <vt:lpstr>Wingdings</vt:lpstr>
      <vt:lpstr>Röd bård för personal</vt:lpstr>
      <vt:lpstr>Blå bård för målgruppen</vt:lpstr>
      <vt:lpstr>Bitmappsbild</vt:lpstr>
      <vt:lpstr>Varmt välkomna till en utbildningsdag om migration och psykisk hälsa för elevhälsan</vt:lpstr>
      <vt:lpstr>Omvärldsspaning</vt:lpstr>
      <vt:lpstr>PowerPoint-presentation</vt:lpstr>
      <vt:lpstr>PowerPoint-presentation</vt:lpstr>
      <vt:lpstr>PowerPoint-presentation</vt:lpstr>
      <vt:lpstr> </vt:lpstr>
      <vt:lpstr>Att möta barn på flykt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Invandringens psykologi Elsie Söderlindh, 1984</vt:lpstr>
      <vt:lpstr>More Than One Story</vt:lpstr>
      <vt:lpstr>PowerPoint-presentation</vt:lpstr>
      <vt:lpstr>PowerPoint-presentation</vt:lpstr>
      <vt:lpstr>PowerPoint-presentation</vt:lpstr>
      <vt:lpstr>PowerPoint-presentation</vt:lpstr>
      <vt:lpstr>PowerPoint-presentation</vt:lpstr>
      <vt:lpstr>PowerPoint-presentation</vt:lpstr>
      <vt:lpstr>PowerPoint-presentation</vt:lpstr>
      <vt:lpstr>Fler goda exempel</vt:lpstr>
      <vt:lpstr>Förväntningar på dagen  Skriv ned på en post-it och lägg på bordets mitt </vt:lpstr>
    </vt:vector>
  </TitlesOfParts>
  <Company>Sverige Kommuner och Landsting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bemöter du nyanlända barn</dc:title>
  <dc:creator>Tunér Henrik</dc:creator>
  <cp:lastModifiedBy>Radwan Samira</cp:lastModifiedBy>
  <cp:revision>95</cp:revision>
  <cp:lastPrinted>2016-11-14T15:55:34Z</cp:lastPrinted>
  <dcterms:created xsi:type="dcterms:W3CDTF">2016-10-25T08:57:07Z</dcterms:created>
  <dcterms:modified xsi:type="dcterms:W3CDTF">2017-02-14T16:25:43Z</dcterms:modified>
</cp:coreProperties>
</file>