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Lst>
  <p:notesMasterIdLst>
    <p:notesMasterId r:id="rId40"/>
  </p:notesMasterIdLst>
  <p:handoutMasterIdLst>
    <p:handoutMasterId r:id="rId41"/>
  </p:handoutMasterIdLst>
  <p:sldIdLst>
    <p:sldId id="783" r:id="rId3"/>
    <p:sldId id="784" r:id="rId4"/>
    <p:sldId id="785" r:id="rId5"/>
    <p:sldId id="759" r:id="rId6"/>
    <p:sldId id="760" r:id="rId7"/>
    <p:sldId id="761" r:id="rId8"/>
    <p:sldId id="762" r:id="rId9"/>
    <p:sldId id="763" r:id="rId10"/>
    <p:sldId id="764" r:id="rId11"/>
    <p:sldId id="765" r:id="rId12"/>
    <p:sldId id="766" r:id="rId13"/>
    <p:sldId id="767" r:id="rId14"/>
    <p:sldId id="768" r:id="rId15"/>
    <p:sldId id="769" r:id="rId16"/>
    <p:sldId id="770" r:id="rId17"/>
    <p:sldId id="771" r:id="rId18"/>
    <p:sldId id="772" r:id="rId19"/>
    <p:sldId id="773" r:id="rId20"/>
    <p:sldId id="774" r:id="rId21"/>
    <p:sldId id="788" r:id="rId22"/>
    <p:sldId id="789" r:id="rId23"/>
    <p:sldId id="786" r:id="rId24"/>
    <p:sldId id="790" r:id="rId25"/>
    <p:sldId id="775" r:id="rId26"/>
    <p:sldId id="776" r:id="rId27"/>
    <p:sldId id="777" r:id="rId28"/>
    <p:sldId id="778" r:id="rId29"/>
    <p:sldId id="779" r:id="rId30"/>
    <p:sldId id="780" r:id="rId31"/>
    <p:sldId id="781" r:id="rId32"/>
    <p:sldId id="787" r:id="rId33"/>
    <p:sldId id="791" r:id="rId34"/>
    <p:sldId id="792" r:id="rId35"/>
    <p:sldId id="793" r:id="rId36"/>
    <p:sldId id="794" r:id="rId37"/>
    <p:sldId id="795" r:id="rId38"/>
    <p:sldId id="796" r:id="rId39"/>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63043" autoAdjust="0"/>
  </p:normalViewPr>
  <p:slideViewPr>
    <p:cSldViewPr showGuides="1">
      <p:cViewPr varScale="1">
        <p:scale>
          <a:sx n="67" d="100"/>
          <a:sy n="67" d="100"/>
        </p:scale>
        <p:origin x="1253"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366D071-9702-46E4-97AD-39C5AD65AA7A}" type="datetimeFigureOut">
              <a:rPr lang="sv-SE" smtClean="0"/>
              <a:t>2017-02-14</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32660D3-8F8A-44FC-BB52-7727D390EBBE}" type="slidenum">
              <a:rPr lang="sv-SE" smtClean="0"/>
              <a:t>‹#›</a:t>
            </a:fld>
            <a:endParaRPr lang="sv-SE"/>
          </a:p>
        </p:txBody>
      </p:sp>
    </p:spTree>
    <p:extLst>
      <p:ext uri="{BB962C8B-B14F-4D97-AF65-F5344CB8AC3E}">
        <p14:creationId xmlns:p14="http://schemas.microsoft.com/office/powerpoint/2010/main" val="2818365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C4F331-7427-4F6F-A6DC-523D7753C36A}" type="datetimeFigureOut">
              <a:rPr lang="sv-SE" smtClean="0"/>
              <a:t>2017-02-14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EC6F5F-D5F5-4E62-9BB9-6698135D0FF0}" type="slidenum">
              <a:rPr lang="sv-SE" smtClean="0"/>
              <a:t>‹#›</a:t>
            </a:fld>
            <a:endParaRPr lang="sv-SE"/>
          </a:p>
        </p:txBody>
      </p:sp>
    </p:spTree>
    <p:extLst>
      <p:ext uri="{BB962C8B-B14F-4D97-AF65-F5344CB8AC3E}">
        <p14:creationId xmlns:p14="http://schemas.microsoft.com/office/powerpoint/2010/main" val="128483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l.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uppdragpsykiskhalsa.s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lay.quickchannel.com/qc/?play=1525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a:t>
            </a:fld>
            <a:endParaRPr lang="sv-SE"/>
          </a:p>
        </p:txBody>
      </p:sp>
    </p:spTree>
    <p:extLst>
      <p:ext uri="{BB962C8B-B14F-4D97-AF65-F5344CB8AC3E}">
        <p14:creationId xmlns:p14="http://schemas.microsoft.com/office/powerpoint/2010/main" val="155649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Betydligt fler risker om barn och unga har haft dålig psykisk hälsa hela livet. Desto viktigare att de kommer i kontakt med BUP. </a:t>
            </a:r>
          </a:p>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10</a:t>
            </a:fld>
            <a:endParaRPr lang="sv-SE"/>
          </a:p>
        </p:txBody>
      </p:sp>
    </p:spTree>
    <p:extLst>
      <p:ext uri="{BB962C8B-B14F-4D97-AF65-F5344CB8AC3E}">
        <p14:creationId xmlns:p14="http://schemas.microsoft.com/office/powerpoint/2010/main" val="50910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a:ln/>
        </p:spPr>
      </p:sp>
      <p:sp>
        <p:nvSpPr>
          <p:cNvPr id="17411" name="Rectangle 3"/>
          <p:cNvSpPr>
            <a:spLocks noGrp="1"/>
          </p:cNvSpPr>
          <p:nvPr>
            <p:ph type="body" idx="1"/>
          </p:nvPr>
        </p:nvSpPr>
        <p:spPr>
          <a:noFill/>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eaLnBrk="1" hangingPunct="1"/>
            <a:endParaRPr lang="sv-SE" altLang="sv-SE" dirty="0" smtClean="0">
              <a:latin typeface="Arial" panose="020B0604020202020204" pitchFamily="34" charset="0"/>
            </a:endParaRPr>
          </a:p>
        </p:txBody>
      </p:sp>
    </p:spTree>
    <p:extLst>
      <p:ext uri="{BB962C8B-B14F-4D97-AF65-F5344CB8AC3E}">
        <p14:creationId xmlns:p14="http://schemas.microsoft.com/office/powerpoint/2010/main" val="142363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a:ln/>
        </p:spPr>
      </p:sp>
      <p:sp>
        <p:nvSpPr>
          <p:cNvPr id="19459" name="Rectangle 3"/>
          <p:cNvSpPr>
            <a:spLocks noGrp="1"/>
          </p:cNvSpPr>
          <p:nvPr>
            <p:ph type="body" idx="1"/>
          </p:nvPr>
        </p:nvSpPr>
        <p:spPr>
          <a:noFill/>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eaLnBrk="1" hangingPunct="1"/>
            <a:endParaRPr lang="sv-SE" altLang="sv-SE" dirty="0" smtClean="0">
              <a:latin typeface="Arial" panose="020B0604020202020204" pitchFamily="34" charset="0"/>
            </a:endParaRPr>
          </a:p>
        </p:txBody>
      </p:sp>
    </p:spTree>
    <p:extLst>
      <p:ext uri="{BB962C8B-B14F-4D97-AF65-F5344CB8AC3E}">
        <p14:creationId xmlns:p14="http://schemas.microsoft.com/office/powerpoint/2010/main" val="98067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13</a:t>
            </a:fld>
            <a:endParaRPr lang="sv-SE"/>
          </a:p>
        </p:txBody>
      </p:sp>
    </p:spTree>
    <p:extLst>
      <p:ext uri="{BB962C8B-B14F-4D97-AF65-F5344CB8AC3E}">
        <p14:creationId xmlns:p14="http://schemas.microsoft.com/office/powerpoint/2010/main" val="328575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14</a:t>
            </a:fld>
            <a:endParaRPr lang="sv-SE"/>
          </a:p>
        </p:txBody>
      </p:sp>
    </p:spTree>
    <p:extLst>
      <p:ext uri="{BB962C8B-B14F-4D97-AF65-F5344CB8AC3E}">
        <p14:creationId xmlns:p14="http://schemas.microsoft.com/office/powerpoint/2010/main" val="311700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altLang="sv-SE" sz="1000" b="1" dirty="0" smtClean="0">
                <a:latin typeface="Times New Roman" panose="02020603050405020304" pitchFamily="18" charset="0"/>
                <a:cs typeface="Times New Roman" panose="02020603050405020304" pitchFamily="18" charset="0"/>
              </a:rPr>
              <a:t>Barn och ungdomar som uppvisar svårare reaktioner på trauma:</a:t>
            </a:r>
            <a:r>
              <a:rPr lang="sv-SE" altLang="sv-SE" sz="1000" b="1" baseline="0" dirty="0" smtClean="0">
                <a:latin typeface="Times New Roman" panose="02020603050405020304" pitchFamily="18" charset="0"/>
                <a:cs typeface="Times New Roman" panose="02020603050405020304" pitchFamily="18" charset="0"/>
              </a:rPr>
              <a:t> </a:t>
            </a:r>
            <a:r>
              <a:rPr lang="sv-SE" altLang="sv-SE" sz="1000" baseline="0" dirty="0" smtClean="0">
                <a:latin typeface="Times New Roman" panose="02020603050405020304" pitchFamily="18" charset="0"/>
                <a:cs typeface="Times New Roman" panose="02020603050405020304" pitchFamily="18" charset="0"/>
              </a:rPr>
              <a:t>Alla bär upplevelser på olika sätt. Ett tydligt tecken är när barn och unga lider av väldigt svåra sömnproblem. Det yttrar sig ofta på ett sådant sätt att man har svårt mycket att somna. Man tänker på svårigheter som har varit, oro inför framtiden, etc. och somnar kanske inte förrän kl. 2-3 på natten. Eller så kan man somna men vaknar sedan pga. mardrömmar t.ex. På HVB-hem kan det vara lättare att märka om en ungdom har sömnsvårigheter. Skolan kan särskilt uppmärksamma elever som fluktuerar i närvaro eller orkar några timmar men går sedan hem.</a:t>
            </a:r>
          </a:p>
          <a:p>
            <a:pPr marL="171450" indent="-171450">
              <a:buFont typeface="Arial" panose="020B0604020202020204" pitchFamily="34" charset="0"/>
              <a:buChar char="•"/>
            </a:pPr>
            <a:r>
              <a:rPr lang="sv-SE" altLang="sv-SE" sz="1000" b="1" dirty="0" smtClean="0">
                <a:latin typeface="Times New Roman" panose="02020603050405020304" pitchFamily="18" charset="0"/>
                <a:cs typeface="Times New Roman" panose="02020603050405020304" pitchFamily="18" charset="0"/>
              </a:rPr>
              <a:t>Allvarliga krisreaktioner:</a:t>
            </a:r>
            <a:r>
              <a:rPr lang="sv-SE" altLang="sv-SE" sz="1000" b="1" baseline="0" dirty="0" smtClean="0">
                <a:latin typeface="Times New Roman" panose="02020603050405020304" pitchFamily="18" charset="0"/>
                <a:cs typeface="Times New Roman" panose="02020603050405020304" pitchFamily="18" charset="0"/>
              </a:rPr>
              <a:t> </a:t>
            </a:r>
            <a:r>
              <a:rPr lang="sv-SE" altLang="sv-SE" sz="1000" b="0" baseline="0" dirty="0" smtClean="0">
                <a:latin typeface="Times New Roman" panose="02020603050405020304" pitchFamily="18" charset="0"/>
                <a:cs typeface="Times New Roman" panose="02020603050405020304" pitchFamily="18" charset="0"/>
              </a:rPr>
              <a:t>barn och unga som mår dåligt kan dippa rejält när de möter en svårighet här i Sverige</a:t>
            </a:r>
            <a:r>
              <a:rPr lang="sv-SE" altLang="sv-SE" sz="1000" b="0" baseline="0" dirty="0" smtClean="0">
                <a:latin typeface="Times New Roman" panose="02020603050405020304" pitchFamily="18" charset="0"/>
                <a:cs typeface="Times New Roman" panose="02020603050405020304" pitchFamily="18" charset="0"/>
                <a:sym typeface="Wingdings" panose="05000000000000000000" pitchFamily="2" charset="2"/>
              </a:rPr>
              <a:t>. De kan reagera med att slå sönder saker, de hamnar på BUP eller liknande.</a:t>
            </a:r>
          </a:p>
          <a:p>
            <a:pPr marL="171450" indent="-171450">
              <a:buFont typeface="Arial" panose="020B0604020202020204" pitchFamily="34" charset="0"/>
              <a:buChar char="•"/>
            </a:pPr>
            <a:r>
              <a:rPr lang="sv-SE" altLang="sv-SE" sz="1000" b="1" dirty="0" smtClean="0">
                <a:latin typeface="Times New Roman" panose="02020603050405020304" pitchFamily="18" charset="0"/>
                <a:cs typeface="Times New Roman" panose="02020603050405020304" pitchFamily="18" charset="0"/>
              </a:rPr>
              <a:t>Barn och ungdomar som har suicidtankar och/eller har gjort suicidförsök:</a:t>
            </a:r>
            <a:r>
              <a:rPr lang="sv-SE" altLang="sv-SE" sz="1000" b="1" baseline="0" dirty="0" smtClean="0">
                <a:latin typeface="Times New Roman" panose="02020603050405020304" pitchFamily="18" charset="0"/>
                <a:cs typeface="Times New Roman" panose="02020603050405020304" pitchFamily="18" charset="0"/>
              </a:rPr>
              <a:t> </a:t>
            </a:r>
            <a:r>
              <a:rPr lang="sv-SE" altLang="sv-SE" sz="1000" b="0" baseline="0" dirty="0" smtClean="0">
                <a:latin typeface="Times New Roman" panose="02020603050405020304" pitchFamily="18" charset="0"/>
                <a:cs typeface="Times New Roman" panose="02020603050405020304" pitchFamily="18" charset="0"/>
              </a:rPr>
              <a:t>Vid dessa tillfällen ska man d</a:t>
            </a:r>
            <a:r>
              <a:rPr lang="sv-SE" altLang="sv-SE" sz="1000" baseline="0" dirty="0" smtClean="0">
                <a:latin typeface="Times New Roman" panose="02020603050405020304" pitchFamily="18" charset="0"/>
                <a:cs typeface="Times New Roman" panose="02020603050405020304" pitchFamily="18" charset="0"/>
              </a:rPr>
              <a:t>efinitivt kontakta BUP</a:t>
            </a:r>
          </a:p>
          <a:p>
            <a:pPr marL="171450" indent="-171450">
              <a:buFont typeface="Arial" panose="020B0604020202020204" pitchFamily="34" charset="0"/>
              <a:buChar char="•"/>
            </a:pPr>
            <a:r>
              <a:rPr lang="sv-SE" altLang="sv-SE" sz="1000" b="1" dirty="0" smtClean="0">
                <a:latin typeface="Times New Roman" panose="02020603050405020304" pitchFamily="18" charset="0"/>
                <a:cs typeface="Times New Roman" panose="02020603050405020304" pitchFamily="18" charset="0"/>
              </a:rPr>
              <a:t>Andra svårare psykiatriska tillstånd så som t.ex. upprepad självskada, depressioner och ångest:</a:t>
            </a:r>
            <a:r>
              <a:rPr lang="sv-SE" altLang="sv-SE" sz="1000" b="1" baseline="0" dirty="0" smtClean="0">
                <a:latin typeface="Times New Roman" panose="02020603050405020304" pitchFamily="18" charset="0"/>
                <a:cs typeface="Times New Roman" panose="02020603050405020304" pitchFamily="18" charset="0"/>
              </a:rPr>
              <a:t> </a:t>
            </a:r>
            <a:r>
              <a:rPr lang="sv-SE" altLang="sv-SE" sz="1000" b="0" baseline="0" dirty="0" smtClean="0">
                <a:latin typeface="Times New Roman" panose="02020603050405020304" pitchFamily="18" charset="0"/>
                <a:cs typeface="Times New Roman" panose="02020603050405020304" pitchFamily="18" charset="0"/>
              </a:rPr>
              <a:t>eleven</a:t>
            </a:r>
            <a:r>
              <a:rPr lang="sv-SE" altLang="sv-SE" sz="1000" b="1" baseline="0" dirty="0" smtClean="0">
                <a:latin typeface="Times New Roman" panose="02020603050405020304" pitchFamily="18" charset="0"/>
                <a:cs typeface="Times New Roman" panose="02020603050405020304" pitchFamily="18" charset="0"/>
              </a:rPr>
              <a:t> </a:t>
            </a:r>
            <a:r>
              <a:rPr lang="sv-SE" altLang="sv-SE" sz="1000" baseline="0" dirty="0" smtClean="0">
                <a:latin typeface="Times New Roman" panose="02020603050405020304" pitchFamily="18" charset="0"/>
                <a:cs typeface="Times New Roman" panose="02020603050405020304" pitchFamily="18" charset="0"/>
              </a:rPr>
              <a:t>drar sig undan, har mindre kontakt med människor runt, är borta på lovet och kommer ej tillbaka. Det kanske absolut tydligaste tecknet på psykisk ohälsa i skolan är att eleven tidigare har fungerat i skolan men sen plötsligt gör inte det. </a:t>
            </a:r>
          </a:p>
          <a:p>
            <a:pPr marL="171450" indent="-171450">
              <a:buFont typeface="Arial" panose="020B0604020202020204" pitchFamily="34" charset="0"/>
              <a:buChar char="•"/>
            </a:pPr>
            <a:r>
              <a:rPr lang="sv-SE" altLang="sv-SE" sz="1000" b="1" dirty="0" smtClean="0">
                <a:latin typeface="Times New Roman" panose="02020603050405020304" pitchFamily="18" charset="0"/>
                <a:cs typeface="Times New Roman" panose="02020603050405020304" pitchFamily="18" charset="0"/>
              </a:rPr>
              <a:t>Symtom på uppgivenhetssyndrom, börjar förlora tidigare psykiska funktioner.</a:t>
            </a:r>
          </a:p>
          <a:p>
            <a:endParaRPr lang="sv-SE"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15</a:t>
            </a:fld>
            <a:endParaRPr lang="sv-SE"/>
          </a:p>
        </p:txBody>
      </p:sp>
    </p:spTree>
    <p:extLst>
      <p:ext uri="{BB962C8B-B14F-4D97-AF65-F5344CB8AC3E}">
        <p14:creationId xmlns:p14="http://schemas.microsoft.com/office/powerpoint/2010/main" val="237437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Times New Roman" panose="02020603050405020304" pitchFamily="18" charset="0"/>
                <a:cs typeface="Times New Roman" panose="02020603050405020304" pitchFamily="18" charset="0"/>
              </a:rPr>
              <a:t>Samma bemötande som man</a:t>
            </a:r>
            <a:r>
              <a:rPr lang="sv-SE" baseline="0" dirty="0" smtClean="0">
                <a:latin typeface="Times New Roman" panose="02020603050405020304" pitchFamily="18" charset="0"/>
                <a:cs typeface="Times New Roman" panose="02020603050405020304" pitchFamily="18" charset="0"/>
              </a:rPr>
              <a:t> ger alla barn ska man också ge </a:t>
            </a:r>
            <a:r>
              <a:rPr lang="sv-SE" dirty="0" smtClean="0">
                <a:latin typeface="Times New Roman" panose="02020603050405020304" pitchFamily="18" charset="0"/>
                <a:cs typeface="Times New Roman" panose="02020603050405020304" pitchFamily="18" charset="0"/>
              </a:rPr>
              <a:t>asylsökande och flyktingbarn. </a:t>
            </a:r>
          </a:p>
          <a:p>
            <a:endParaRPr lang="sv-SE" baseline="0" dirty="0" smtClean="0">
              <a:latin typeface="Times New Roman" panose="02020603050405020304" pitchFamily="18" charset="0"/>
              <a:cs typeface="Times New Roman" panose="02020603050405020304" pitchFamily="18" charset="0"/>
            </a:endParaRPr>
          </a:p>
          <a:p>
            <a:pPr marL="0" indent="0">
              <a:buNone/>
            </a:pPr>
            <a:r>
              <a:rPr lang="sv-SE" altLang="sv-SE" sz="1200" dirty="0" smtClean="0">
                <a:latin typeface="Times New Roman" panose="02020603050405020304" pitchFamily="18" charset="0"/>
                <a:cs typeface="Times New Roman" panose="02020603050405020304" pitchFamily="18" charset="0"/>
              </a:rPr>
              <a:t>*En del har gjort suicidförsök under det senaste året i hemlandet eller under flykten, bär med sig tidigare suicidrisk. </a:t>
            </a:r>
          </a:p>
          <a:p>
            <a:pPr marL="0" indent="0">
              <a:buNone/>
            </a:pPr>
            <a:endParaRPr lang="sv-SE" altLang="sv-SE" sz="1200" dirty="0" smtClean="0">
              <a:latin typeface="Times New Roman" panose="02020603050405020304" pitchFamily="18" charset="0"/>
              <a:cs typeface="Times New Roman" panose="02020603050405020304" pitchFamily="18" charset="0"/>
            </a:endParaRPr>
          </a:p>
          <a:p>
            <a:pPr marL="0" indent="0">
              <a:buNone/>
            </a:pPr>
            <a:r>
              <a:rPr lang="sv-SE" altLang="sv-SE" sz="1200" dirty="0" smtClean="0">
                <a:latin typeface="Times New Roman" panose="02020603050405020304" pitchFamily="18" charset="0"/>
                <a:cs typeface="Times New Roman" panose="02020603050405020304" pitchFamily="18" charset="0"/>
              </a:rPr>
              <a:t>*</a:t>
            </a:r>
            <a:r>
              <a:rPr lang="sv-SE" altLang="sv-SE" sz="1200" b="1" dirty="0" smtClean="0">
                <a:latin typeface="Times New Roman" panose="02020603050405020304" pitchFamily="18" charset="0"/>
                <a:cs typeface="Times New Roman" panose="02020603050405020304" pitchFamily="18" charset="0"/>
              </a:rPr>
              <a:t>Enskilt största riskfaktorn för suicid eller suicidförsök </a:t>
            </a:r>
            <a:r>
              <a:rPr lang="sv-SE" altLang="sv-SE" sz="1200" dirty="0" smtClean="0">
                <a:latin typeface="Times New Roman" panose="02020603050405020304" pitchFamily="18" charset="0"/>
                <a:cs typeface="Times New Roman" panose="02020603050405020304" pitchFamily="18" charset="0"/>
              </a:rPr>
              <a:t>är att ungdomen tidigare har gjort ett eller flera suicidförsök.</a:t>
            </a:r>
            <a:r>
              <a:rPr lang="sv-SE" b="1" baseline="0" dirty="0" smtClean="0">
                <a:latin typeface="Times New Roman" panose="02020603050405020304" pitchFamily="18" charset="0"/>
                <a:cs typeface="Times New Roman" panose="02020603050405020304" pitchFamily="18" charset="0"/>
              </a:rPr>
              <a:t> Fråga: har det hänt tidigare? </a:t>
            </a:r>
            <a:endParaRPr lang="sv-SE" altLang="sv-SE" sz="1200" dirty="0" smtClean="0">
              <a:latin typeface="Times New Roman" panose="02020603050405020304" pitchFamily="18" charset="0"/>
              <a:cs typeface="Times New Roman" panose="02020603050405020304" pitchFamily="18" charset="0"/>
            </a:endParaRPr>
          </a:p>
          <a:p>
            <a:pPr marL="0" indent="0">
              <a:buNone/>
            </a:pPr>
            <a:endParaRPr lang="sv-SE" altLang="sv-SE" sz="1200" dirty="0" smtClean="0">
              <a:latin typeface="Times New Roman" panose="02020603050405020304" pitchFamily="18" charset="0"/>
              <a:cs typeface="Times New Roman" panose="02020603050405020304" pitchFamily="18" charset="0"/>
            </a:endParaRPr>
          </a:p>
          <a:p>
            <a:pPr marL="0" indent="0">
              <a:buNone/>
            </a:pPr>
            <a:r>
              <a:rPr lang="sv-SE" altLang="sv-SE" sz="1200" dirty="0" smtClean="0">
                <a:latin typeface="Times New Roman" panose="02020603050405020304" pitchFamily="18" charset="0"/>
                <a:cs typeface="Times New Roman" panose="02020603050405020304" pitchFamily="18" charset="0"/>
              </a:rPr>
              <a:t>* En del bär på allvarliga suicidtankar över lång tid.</a:t>
            </a:r>
          </a:p>
          <a:p>
            <a:r>
              <a:rPr lang="sv-SE" baseline="0" dirty="0" smtClean="0">
                <a:latin typeface="Times New Roman" panose="02020603050405020304" pitchFamily="18" charset="0"/>
                <a:cs typeface="Times New Roman" panose="02020603050405020304" pitchFamily="18" charset="0"/>
              </a:rPr>
              <a:t>----------------------------------------------------------------</a:t>
            </a:r>
          </a:p>
          <a:p>
            <a:r>
              <a:rPr lang="sv-SE" baseline="0" dirty="0" smtClean="0">
                <a:latin typeface="Times New Roman" panose="02020603050405020304" pitchFamily="18" charset="0"/>
                <a:cs typeface="Times New Roman" panose="02020603050405020304" pitchFamily="18" charset="0"/>
              </a:rPr>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latin typeface="Times New Roman" panose="02020603050405020304" pitchFamily="18" charset="0"/>
                <a:cs typeface="Times New Roman" panose="02020603050405020304" pitchFamily="18" charset="0"/>
              </a:rPr>
              <a:t>Se inspelad föreläsning här: </a:t>
            </a:r>
            <a:r>
              <a:rPr lang="sv-SE" sz="120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http://play.quickchannel.com/qc/?play=15250</a:t>
            </a:r>
            <a:endParaRPr lang="sv-SE"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C4EC6F5F-D5F5-4E62-9BB9-6698135D0FF0}" type="slidenum">
              <a:rPr lang="sv-SE" smtClean="0"/>
              <a:t>16</a:t>
            </a:fld>
            <a:endParaRPr lang="sv-SE"/>
          </a:p>
        </p:txBody>
      </p:sp>
    </p:spTree>
    <p:extLst>
      <p:ext uri="{BB962C8B-B14F-4D97-AF65-F5344CB8AC3E}">
        <p14:creationId xmlns:p14="http://schemas.microsoft.com/office/powerpoint/2010/main" val="150270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Genom media sprids mycket och ensamkommande barn och unga får information. Det är ofta många bland ensamkommande som har suicidtankar och det är något man pratar om, det är en påtaglig del av vardagen.</a:t>
            </a:r>
          </a:p>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17</a:t>
            </a:fld>
            <a:endParaRPr lang="sv-SE"/>
          </a:p>
        </p:txBody>
      </p:sp>
    </p:spTree>
    <p:extLst>
      <p:ext uri="{BB962C8B-B14F-4D97-AF65-F5344CB8AC3E}">
        <p14:creationId xmlns:p14="http://schemas.microsoft.com/office/powerpoint/2010/main" val="10194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oönskad risksituation/riskfaktor</a:t>
            </a:r>
            <a:r>
              <a:rPr lang="sv-SE" baseline="0" dirty="0" smtClean="0"/>
              <a:t> är att</a:t>
            </a:r>
            <a:r>
              <a:rPr lang="sv-SE" dirty="0" smtClean="0"/>
              <a:t> ensamkommande</a:t>
            </a:r>
            <a:r>
              <a:rPr lang="sv-SE" baseline="0" dirty="0" smtClean="0"/>
              <a:t> flyttas runt. Helt plötsligt kan de hamna i en ny kontext på andra sidan stan. De måste byta skola eller resa långt för att komma till Sverige. En ännu större risksituation är de ensamkommande som uppgraderas i ålder. De kanske flyttas någon annanstans i Sverige. Då mister dem de enda kontakterna de har med vänner, skolpersonal, personal på HVB-hem, etc.</a:t>
            </a:r>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18</a:t>
            </a:fld>
            <a:endParaRPr lang="sv-SE"/>
          </a:p>
        </p:txBody>
      </p:sp>
    </p:spTree>
    <p:extLst>
      <p:ext uri="{BB962C8B-B14F-4D97-AF65-F5344CB8AC3E}">
        <p14:creationId xmlns:p14="http://schemas.microsoft.com/office/powerpoint/2010/main" val="167357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latin typeface="Times New Roman" panose="02020603050405020304" pitchFamily="18" charset="0"/>
                <a:cs typeface="Times New Roman" panose="02020603050405020304" pitchFamily="18" charset="0"/>
              </a:rPr>
              <a:t>Samma bemötande som man</a:t>
            </a:r>
            <a:r>
              <a:rPr lang="sv-SE" baseline="0" dirty="0" smtClean="0">
                <a:latin typeface="Times New Roman" panose="02020603050405020304" pitchFamily="18" charset="0"/>
                <a:cs typeface="Times New Roman" panose="02020603050405020304" pitchFamily="18" charset="0"/>
              </a:rPr>
              <a:t> ger alla barn ska man också ge </a:t>
            </a:r>
            <a:r>
              <a:rPr lang="sv-SE" dirty="0" smtClean="0">
                <a:latin typeface="Times New Roman" panose="02020603050405020304" pitchFamily="18" charset="0"/>
                <a:cs typeface="Times New Roman" panose="02020603050405020304" pitchFamily="18" charset="0"/>
              </a:rPr>
              <a:t>asylsökande och flyktingbarn. Det</a:t>
            </a:r>
            <a:r>
              <a:rPr lang="sv-SE" baseline="0" dirty="0" smtClean="0">
                <a:latin typeface="Times New Roman" panose="02020603050405020304" pitchFamily="18" charset="0"/>
                <a:cs typeface="Times New Roman" panose="02020603050405020304" pitchFamily="18" charset="0"/>
              </a:rPr>
              <a:t> finns tre saker som kan vara annorlunda när det just gäller gruppen nyanlända barn och unga:</a:t>
            </a:r>
          </a:p>
          <a:p>
            <a:endParaRPr lang="sv-SE" baseline="0" dirty="0" smtClean="0">
              <a:latin typeface="Times New Roman" panose="02020603050405020304" pitchFamily="18" charset="0"/>
              <a:cs typeface="Times New Roman" panose="02020603050405020304" pitchFamily="18" charset="0"/>
            </a:endParaRPr>
          </a:p>
          <a:p>
            <a:pPr marL="0" indent="0">
              <a:spcBef>
                <a:spcPct val="0"/>
              </a:spcBef>
              <a:buNone/>
            </a:pPr>
            <a:r>
              <a:rPr lang="sv-SE" altLang="sv-SE" sz="1200" dirty="0" smtClean="0">
                <a:latin typeface="Times New Roman" panose="02020603050405020304" pitchFamily="18" charset="0"/>
                <a:cs typeface="Times New Roman" panose="02020603050405020304" pitchFamily="18" charset="0"/>
              </a:rPr>
              <a:t>- Vi behöver mer tid för att etablera stabila behandlingsrelationer. </a:t>
            </a:r>
          </a:p>
          <a:p>
            <a:pPr marL="0" indent="0">
              <a:spcBef>
                <a:spcPct val="0"/>
              </a:spcBef>
              <a:buNone/>
            </a:pPr>
            <a:endParaRPr lang="sv-SE" altLang="sv-SE" sz="1200" dirty="0" smtClean="0">
              <a:latin typeface="Times New Roman" panose="02020603050405020304" pitchFamily="18" charset="0"/>
              <a:cs typeface="Times New Roman" panose="02020603050405020304" pitchFamily="18" charset="0"/>
            </a:endParaRPr>
          </a:p>
          <a:p>
            <a:pPr marL="0" indent="0">
              <a:spcBef>
                <a:spcPct val="0"/>
              </a:spcBef>
              <a:buNone/>
            </a:pPr>
            <a:r>
              <a:rPr lang="sv-SE" altLang="sv-SE" sz="1200" dirty="0" smtClean="0">
                <a:latin typeface="Times New Roman" panose="02020603050405020304" pitchFamily="18" charset="0"/>
                <a:cs typeface="Times New Roman" panose="02020603050405020304" pitchFamily="18" charset="0"/>
              </a:rPr>
              <a:t>- Vi behöver mer tid för att förklara behandlingen och hur ungdomen kan förstå sin psykiska ohälsa. Det är viktigt att förklara vad barnpsykiatrin innebär.</a:t>
            </a:r>
          </a:p>
          <a:p>
            <a:pPr marL="0" indent="0">
              <a:spcBef>
                <a:spcPct val="0"/>
              </a:spcBef>
              <a:buNone/>
            </a:pPr>
            <a:endParaRPr lang="sv-SE" altLang="sv-SE" sz="1200" dirty="0" smtClean="0">
              <a:latin typeface="Times New Roman" panose="02020603050405020304" pitchFamily="18" charset="0"/>
              <a:cs typeface="Times New Roman" panose="02020603050405020304" pitchFamily="18" charset="0"/>
            </a:endParaRPr>
          </a:p>
          <a:p>
            <a:pPr marL="0" indent="0">
              <a:spcBef>
                <a:spcPct val="0"/>
              </a:spcBef>
              <a:buNone/>
            </a:pPr>
            <a:r>
              <a:rPr lang="sv-SE" altLang="sv-SE" sz="1200" dirty="0" smtClean="0">
                <a:latin typeface="Times New Roman" panose="02020603050405020304" pitchFamily="18" charset="0"/>
                <a:cs typeface="Times New Roman" panose="02020603050405020304" pitchFamily="18" charset="0"/>
              </a:rPr>
              <a:t>-</a:t>
            </a:r>
            <a:r>
              <a:rPr lang="sv-SE" altLang="sv-SE" sz="1200" baseline="0" dirty="0" smtClean="0">
                <a:latin typeface="Times New Roman" panose="02020603050405020304" pitchFamily="18" charset="0"/>
                <a:cs typeface="Times New Roman" panose="02020603050405020304" pitchFamily="18" charset="0"/>
              </a:rPr>
              <a:t> V</a:t>
            </a:r>
            <a:r>
              <a:rPr lang="sv-SE" altLang="sv-SE" sz="1200" dirty="0" smtClean="0">
                <a:latin typeface="Times New Roman" panose="02020603050405020304" pitchFamily="18" charset="0"/>
                <a:cs typeface="Times New Roman" panose="02020603050405020304" pitchFamily="18" charset="0"/>
              </a:rPr>
              <a:t>i behöver mer tid för att åstadkomma förändringar av ungdomens psykiska ohälsa utifrån den instabila livssituationen.</a:t>
            </a:r>
          </a:p>
          <a:p>
            <a:endParaRPr lang="sv-SE" baseline="0" dirty="0" smtClean="0">
              <a:latin typeface="Times New Roman" panose="02020603050405020304" pitchFamily="18" charset="0"/>
              <a:cs typeface="Times New Roman" panose="02020603050405020304" pitchFamily="18" charset="0"/>
            </a:endParaRPr>
          </a:p>
          <a:p>
            <a:r>
              <a:rPr lang="sv-SE" baseline="0" dirty="0" smtClean="0">
                <a:latin typeface="Times New Roman" panose="02020603050405020304" pitchFamily="18" charset="0"/>
                <a:cs typeface="Times New Roman" panose="02020603050405020304" pitchFamily="18" charset="0"/>
              </a:rPr>
              <a:t>----------------------------------------------------------------</a:t>
            </a:r>
          </a:p>
          <a:p>
            <a:r>
              <a:rPr lang="sv-SE" baseline="0" dirty="0" smtClean="0">
                <a:latin typeface="Times New Roman" panose="02020603050405020304" pitchFamily="18" charset="0"/>
                <a:cs typeface="Times New Roman" panose="02020603050405020304" pitchFamily="18" charset="0"/>
              </a:rPr>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latin typeface="Times New Roman" panose="02020603050405020304" pitchFamily="18" charset="0"/>
                <a:cs typeface="Times New Roman" panose="02020603050405020304" pitchFamily="18" charset="0"/>
              </a:rPr>
              <a:t>Se inspelad föreläsning här: </a:t>
            </a:r>
            <a:r>
              <a:rPr lang="sv-SE" sz="120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http://play.quickchannel.com/qc/?play=15250</a:t>
            </a:r>
            <a:endParaRPr lang="sv-SE"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19</a:t>
            </a:fld>
            <a:endParaRPr lang="sv-SE"/>
          </a:p>
        </p:txBody>
      </p:sp>
    </p:spTree>
    <p:extLst>
      <p:ext uri="{BB962C8B-B14F-4D97-AF65-F5344CB8AC3E}">
        <p14:creationId xmlns:p14="http://schemas.microsoft.com/office/powerpoint/2010/main" val="12111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ffectLst/>
              </a:rPr>
              <a:t>Uppdrag Psykisk Hälsa är resultatet av överenskommelsen mellan regeringen och </a:t>
            </a:r>
            <a:r>
              <a:rPr lang="sv-SE" dirty="0" smtClean="0">
                <a:effectLst/>
                <a:hlinkClick r:id="rId3"/>
              </a:rPr>
              <a:t>Sveriges Kommuner och Landsting (SKL</a:t>
            </a:r>
            <a:r>
              <a:rPr lang="sv-SE" dirty="0" smtClean="0">
                <a:effectLst/>
              </a:rPr>
              <a:t>) för 2016. Socialdepartementet finansierar arbetet som har sin organisatoriska placering på SKL</a:t>
            </a:r>
          </a:p>
          <a:p>
            <a:endParaRPr lang="sv-SE" baseline="0" dirty="0" smtClean="0"/>
          </a:p>
          <a:p>
            <a:r>
              <a:rPr lang="sv-SE" dirty="0" smtClean="0"/>
              <a:t>Uppdrag Psykisk</a:t>
            </a:r>
            <a:r>
              <a:rPr lang="sv-SE" baseline="0" dirty="0" smtClean="0"/>
              <a:t> Hälsa leds av psykiatrisamordnare Ing-Marie Wieselgren.</a:t>
            </a:r>
            <a:br>
              <a:rPr lang="sv-SE" baseline="0" dirty="0" smtClean="0"/>
            </a:br>
            <a:r>
              <a:rPr lang="sv-SE" baseline="0" dirty="0" smtClean="0"/>
              <a:t>Utbildningsmodulen </a:t>
            </a:r>
            <a:r>
              <a:rPr lang="sv-SE" i="1" baseline="0" dirty="0" smtClean="0"/>
              <a:t>HiS10 Migration och psykisk hälsa- för elevhälsan </a:t>
            </a:r>
            <a:r>
              <a:rPr lang="sv-SE" baseline="0" dirty="0" smtClean="0"/>
              <a:t>är en del av utbildningssatsningen Hälsa i Sverige.</a:t>
            </a:r>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9754FAC0-967C-4E35-949A-76881856BB32}" type="slidenum">
              <a:rPr lang="sv-SE" smtClean="0"/>
              <a:t>2</a:t>
            </a:fld>
            <a:endParaRPr lang="sv-SE"/>
          </a:p>
        </p:txBody>
      </p:sp>
    </p:spTree>
    <p:extLst>
      <p:ext uri="{BB962C8B-B14F-4D97-AF65-F5344CB8AC3E}">
        <p14:creationId xmlns:p14="http://schemas.microsoft.com/office/powerpoint/2010/main" val="3832963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20</a:t>
            </a:fld>
            <a:endParaRPr lang="sv-SE"/>
          </a:p>
        </p:txBody>
      </p:sp>
    </p:spTree>
    <p:extLst>
      <p:ext uri="{BB962C8B-B14F-4D97-AF65-F5344CB8AC3E}">
        <p14:creationId xmlns:p14="http://schemas.microsoft.com/office/powerpoint/2010/main" val="128863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21</a:t>
            </a:fld>
            <a:endParaRPr lang="sv-SE"/>
          </a:p>
        </p:txBody>
      </p:sp>
    </p:spTree>
    <p:extLst>
      <p:ext uri="{BB962C8B-B14F-4D97-AF65-F5344CB8AC3E}">
        <p14:creationId xmlns:p14="http://schemas.microsoft.com/office/powerpoint/2010/main" val="307912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baseline="0" dirty="0" smtClean="0">
              <a:sym typeface="Wingdings" panose="05000000000000000000" pitchFamily="2" charset="2"/>
            </a:endParaRPr>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pPr marL="0" indent="0">
              <a:buFontTx/>
              <a:buNone/>
            </a:pPr>
            <a:endParaRPr lang="sv-SE" baseline="0" dirty="0" smtClean="0">
              <a:sym typeface="Wingdings" panose="05000000000000000000" pitchFamily="2" charset="2"/>
            </a:endParaRPr>
          </a:p>
          <a:p>
            <a:pPr marL="0" indent="0">
              <a:buFontTx/>
              <a:buNone/>
            </a:pPr>
            <a:endParaRPr lang="sv-SE" baseline="0" dirty="0" smtClean="0">
              <a:sym typeface="Wingdings" panose="05000000000000000000" pitchFamily="2" charset="2"/>
            </a:endParaRPr>
          </a:p>
          <a:p>
            <a:endParaRPr lang="sv-SE" baseline="0" dirty="0" smtClean="0">
              <a:sym typeface="Wingdings" panose="05000000000000000000" pitchFamily="2" charset="2"/>
            </a:endParaRPr>
          </a:p>
        </p:txBody>
      </p:sp>
      <p:sp>
        <p:nvSpPr>
          <p:cNvPr id="4" name="Platshållare för bildnummer 3"/>
          <p:cNvSpPr>
            <a:spLocks noGrp="1"/>
          </p:cNvSpPr>
          <p:nvPr>
            <p:ph type="sldNum" sz="quarter" idx="10"/>
          </p:nvPr>
        </p:nvSpPr>
        <p:spPr/>
        <p:txBody>
          <a:bodyPr/>
          <a:lstStyle/>
          <a:p>
            <a:fld id="{C4EC6F5F-D5F5-4E62-9BB9-6698135D0FF0}" type="slidenum">
              <a:rPr lang="sv-SE" smtClean="0"/>
              <a:t>22</a:t>
            </a:fld>
            <a:endParaRPr lang="sv-SE"/>
          </a:p>
        </p:txBody>
      </p:sp>
    </p:spTree>
    <p:extLst>
      <p:ext uri="{BB962C8B-B14F-4D97-AF65-F5344CB8AC3E}">
        <p14:creationId xmlns:p14="http://schemas.microsoft.com/office/powerpoint/2010/main" val="1299626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23</a:t>
            </a:fld>
            <a:endParaRPr lang="sv-SE"/>
          </a:p>
        </p:txBody>
      </p:sp>
    </p:spTree>
    <p:extLst>
      <p:ext uri="{BB962C8B-B14F-4D97-AF65-F5344CB8AC3E}">
        <p14:creationId xmlns:p14="http://schemas.microsoft.com/office/powerpoint/2010/main" val="1899055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24</a:t>
            </a:fld>
            <a:endParaRPr lang="sv-SE"/>
          </a:p>
        </p:txBody>
      </p:sp>
    </p:spTree>
    <p:extLst>
      <p:ext uri="{BB962C8B-B14F-4D97-AF65-F5344CB8AC3E}">
        <p14:creationId xmlns:p14="http://schemas.microsoft.com/office/powerpoint/2010/main" val="422841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25</a:t>
            </a:fld>
            <a:endParaRPr lang="sv-SE"/>
          </a:p>
        </p:txBody>
      </p:sp>
    </p:spTree>
    <p:extLst>
      <p:ext uri="{BB962C8B-B14F-4D97-AF65-F5344CB8AC3E}">
        <p14:creationId xmlns:p14="http://schemas.microsoft.com/office/powerpoint/2010/main" val="1596218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26</a:t>
            </a:fld>
            <a:endParaRPr lang="sv-SE"/>
          </a:p>
        </p:txBody>
      </p:sp>
    </p:spTree>
    <p:extLst>
      <p:ext uri="{BB962C8B-B14F-4D97-AF65-F5344CB8AC3E}">
        <p14:creationId xmlns:p14="http://schemas.microsoft.com/office/powerpoint/2010/main" val="606978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27</a:t>
            </a:fld>
            <a:endParaRPr lang="sv-SE"/>
          </a:p>
        </p:txBody>
      </p:sp>
    </p:spTree>
    <p:extLst>
      <p:ext uri="{BB962C8B-B14F-4D97-AF65-F5344CB8AC3E}">
        <p14:creationId xmlns:p14="http://schemas.microsoft.com/office/powerpoint/2010/main" val="3394911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28</a:t>
            </a:fld>
            <a:endParaRPr lang="sv-SE"/>
          </a:p>
        </p:txBody>
      </p:sp>
    </p:spTree>
    <p:extLst>
      <p:ext uri="{BB962C8B-B14F-4D97-AF65-F5344CB8AC3E}">
        <p14:creationId xmlns:p14="http://schemas.microsoft.com/office/powerpoint/2010/main" val="4279870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29</a:t>
            </a:fld>
            <a:endParaRPr lang="sv-SE"/>
          </a:p>
        </p:txBody>
      </p:sp>
    </p:spTree>
    <p:extLst>
      <p:ext uri="{BB962C8B-B14F-4D97-AF65-F5344CB8AC3E}">
        <p14:creationId xmlns:p14="http://schemas.microsoft.com/office/powerpoint/2010/main" val="305070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Filmen finns på https://vimeo.com/184823991</a:t>
            </a:r>
          </a:p>
          <a:p>
            <a:endParaRPr lang="sv-SE" baseline="0" dirty="0" smtClean="0"/>
          </a:p>
          <a:p>
            <a:r>
              <a:rPr lang="sv-SE" baseline="0" dirty="0" smtClean="0"/>
              <a:t>Du kan ladda ner filmen från </a:t>
            </a:r>
            <a:r>
              <a:rPr lang="sv-SE" baseline="0" dirty="0" err="1" smtClean="0"/>
              <a:t>Vimeo</a:t>
            </a:r>
            <a:r>
              <a:rPr lang="sv-SE" baseline="0" dirty="0" smtClean="0"/>
              <a:t> och visa den från din egen dator.</a:t>
            </a:r>
          </a:p>
          <a:p>
            <a:endParaRPr lang="sv-SE" baseline="0" dirty="0" smtClean="0"/>
          </a:p>
          <a:p>
            <a:endParaRPr lang="sv-SE" baseline="0" dirty="0" smtClean="0"/>
          </a:p>
          <a:p>
            <a:r>
              <a:rPr lang="sv-SE" baseline="0" dirty="0" smtClean="0"/>
              <a:t>----------------------------------------------------------------</a:t>
            </a:r>
          </a:p>
          <a:p>
            <a:r>
              <a:rPr lang="sv-SE" baseline="0" dirty="0" smtClean="0"/>
              <a:t>Källa: Uppdrag Psykisk Hälsa, SKL (2016)</a:t>
            </a:r>
          </a:p>
          <a:p>
            <a:endParaRPr lang="sv-SE" baseline="0" dirty="0" smtClean="0"/>
          </a:p>
        </p:txBody>
      </p:sp>
      <p:sp>
        <p:nvSpPr>
          <p:cNvPr id="4" name="Platshållare för bildnummer 3"/>
          <p:cNvSpPr>
            <a:spLocks noGrp="1"/>
          </p:cNvSpPr>
          <p:nvPr>
            <p:ph type="sldNum" sz="quarter" idx="10"/>
          </p:nvPr>
        </p:nvSpPr>
        <p:spPr/>
        <p:txBody>
          <a:bodyPr/>
          <a:lstStyle/>
          <a:p>
            <a:fld id="{9754FAC0-967C-4E35-949A-76881856BB32}" type="slidenum">
              <a:rPr lang="sv-SE" smtClean="0"/>
              <a:t>3</a:t>
            </a:fld>
            <a:endParaRPr lang="sv-SE"/>
          </a:p>
        </p:txBody>
      </p:sp>
    </p:spTree>
    <p:extLst>
      <p:ext uri="{BB962C8B-B14F-4D97-AF65-F5344CB8AC3E}">
        <p14:creationId xmlns:p14="http://schemas.microsoft.com/office/powerpoint/2010/main" val="1924292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ctr">
              <a:buNone/>
            </a:pPr>
            <a:r>
              <a:rPr lang="sv-SE" altLang="sv-SE" sz="1200" dirty="0" smtClean="0">
                <a:latin typeface="Times New Roman" panose="02020603050405020304" pitchFamily="18" charset="0"/>
              </a:rPr>
              <a:t>Mikael Billing</a:t>
            </a:r>
          </a:p>
          <a:p>
            <a:pPr marL="0" indent="0" algn="ctr">
              <a:buNone/>
            </a:pPr>
            <a:r>
              <a:rPr lang="sv-SE" altLang="sv-SE" sz="1200" dirty="0" smtClean="0">
                <a:latin typeface="Times New Roman" panose="02020603050405020304" pitchFamily="18" charset="0"/>
              </a:rPr>
              <a:t>Enhetschef/psykolog</a:t>
            </a:r>
          </a:p>
          <a:p>
            <a:pPr marL="0" indent="0" algn="ctr">
              <a:buNone/>
            </a:pPr>
            <a:r>
              <a:rPr lang="sv-SE" altLang="sv-SE" sz="1200" dirty="0" smtClean="0">
                <a:latin typeface="Times New Roman" panose="02020603050405020304" pitchFamily="18" charset="0"/>
              </a:rPr>
              <a:t>BUP Asylpsykiatrisk enhet</a:t>
            </a:r>
          </a:p>
          <a:p>
            <a:pPr marL="0" indent="0" algn="ctr">
              <a:buNone/>
            </a:pPr>
            <a:r>
              <a:rPr lang="sv-SE" altLang="sv-SE" sz="1200" dirty="0" smtClean="0">
                <a:latin typeface="Times New Roman" panose="02020603050405020304" pitchFamily="18" charset="0"/>
              </a:rPr>
              <a:t>08-51453080</a:t>
            </a:r>
          </a:p>
          <a:p>
            <a:pPr marL="0" indent="0" algn="ctr">
              <a:buNone/>
            </a:pPr>
            <a:r>
              <a:rPr lang="sv-SE" altLang="sv-SE" sz="1200" dirty="0" smtClean="0">
                <a:latin typeface="Times New Roman" panose="02020603050405020304" pitchFamily="18" charset="0"/>
              </a:rPr>
              <a:t>mikael.billing@sll.se</a:t>
            </a:r>
          </a:p>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30</a:t>
            </a:fld>
            <a:endParaRPr lang="sv-SE"/>
          </a:p>
        </p:txBody>
      </p:sp>
    </p:spTree>
    <p:extLst>
      <p:ext uri="{BB962C8B-B14F-4D97-AF65-F5344CB8AC3E}">
        <p14:creationId xmlns:p14="http://schemas.microsoft.com/office/powerpoint/2010/main" val="3777064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Nationella Självskadeprojektet är ett projekt under </a:t>
            </a:r>
            <a:r>
              <a:rPr lang="sv-SE" sz="1200" b="1" i="0" u="none" strike="noStrike" kern="1200" dirty="0" smtClean="0">
                <a:solidFill>
                  <a:schemeClr val="tx1"/>
                </a:solidFill>
                <a:effectLst/>
                <a:latin typeface="+mn-lt"/>
                <a:ea typeface="+mn-ea"/>
                <a:cs typeface="+mn-cs"/>
                <a:hlinkClick r:id="rId3"/>
              </a:rPr>
              <a:t>Uppdrag Psykisk Hälsa</a:t>
            </a:r>
            <a:r>
              <a:rPr lang="sv-SE" sz="1200" b="0" i="0" kern="1200" dirty="0" smtClean="0">
                <a:solidFill>
                  <a:schemeClr val="tx1"/>
                </a:solidFill>
                <a:effectLst/>
                <a:latin typeface="+mn-lt"/>
                <a:ea typeface="+mn-ea"/>
                <a:cs typeface="+mn-cs"/>
              </a:rPr>
              <a:t> som samordnar nationella insatser inom psykisk hälsa-området. </a:t>
            </a:r>
            <a:endParaRPr lang="sv-SE" dirty="0" smtClean="0"/>
          </a:p>
          <a:p>
            <a:endParaRPr lang="sv-SE" dirty="0" smtClean="0"/>
          </a:p>
          <a:p>
            <a:r>
              <a:rPr lang="sv-SE" baseline="0" dirty="0" smtClean="0"/>
              <a:t>----------------------------------------------------------------</a:t>
            </a:r>
          </a:p>
          <a:p>
            <a:r>
              <a:rPr lang="sv-SE" baseline="0" dirty="0" smtClean="0"/>
              <a:t>Källa: Uppdrag Psykisk Hälsa, SKL( 2017)</a:t>
            </a:r>
          </a:p>
          <a:p>
            <a:endParaRPr lang="sv-SE"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31</a:t>
            </a:fld>
            <a:endParaRPr lang="sv-SE"/>
          </a:p>
        </p:txBody>
      </p:sp>
    </p:spTree>
    <p:extLst>
      <p:ext uri="{BB962C8B-B14F-4D97-AF65-F5344CB8AC3E}">
        <p14:creationId xmlns:p14="http://schemas.microsoft.com/office/powerpoint/2010/main" val="2786699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https://www.stadsmissionen.se/vad-vi-gor/migration-och-integration/baba-rad-och-stod-ensamkommande-barn-pa-flykt</a:t>
            </a:r>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32</a:t>
            </a:fld>
            <a:endParaRPr lang="sv-SE"/>
          </a:p>
        </p:txBody>
      </p:sp>
    </p:spTree>
    <p:extLst>
      <p:ext uri="{BB962C8B-B14F-4D97-AF65-F5344CB8AC3E}">
        <p14:creationId xmlns:p14="http://schemas.microsoft.com/office/powerpoint/2010/main" val="1342606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Här hittar du all information du behöver och alla verktyg som har presenterats under dagen. Gå in på fliken </a:t>
            </a:r>
            <a:r>
              <a:rPr lang="sv-SE" i="1" baseline="0" dirty="0" smtClean="0"/>
              <a:t>Asylsökande &amp; nyanlända</a:t>
            </a:r>
          </a:p>
          <a:p>
            <a:endParaRPr lang="sv-SE" i="1"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33</a:t>
            </a:fld>
            <a:endParaRPr lang="sv-SE"/>
          </a:p>
        </p:txBody>
      </p:sp>
    </p:spTree>
    <p:extLst>
      <p:ext uri="{BB962C8B-B14F-4D97-AF65-F5344CB8AC3E}">
        <p14:creationId xmlns:p14="http://schemas.microsoft.com/office/powerpoint/2010/main" val="138084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Om våra utbildningar</a:t>
            </a:r>
            <a:r>
              <a:rPr lang="sv-SE" baseline="0" dirty="0" smtClean="0"/>
              <a:t>. Här hittar du information om alla utbildningar som har tagits fram inom Hälsa i Sverige.</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34</a:t>
            </a:fld>
            <a:endParaRPr lang="sv-SE"/>
          </a:p>
        </p:txBody>
      </p:sp>
    </p:spTree>
    <p:extLst>
      <p:ext uri="{BB962C8B-B14F-4D97-AF65-F5344CB8AC3E}">
        <p14:creationId xmlns:p14="http://schemas.microsoft.com/office/powerpoint/2010/main" val="3824226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Klicka på </a:t>
            </a:r>
            <a:r>
              <a:rPr lang="sv-SE" i="1" baseline="0" dirty="0" smtClean="0"/>
              <a:t>Migration och psykisk hälsa – för elevhälsan (HiS10). </a:t>
            </a:r>
            <a:r>
              <a:rPr lang="sv-SE" baseline="0" dirty="0" smtClean="0"/>
              <a:t>Här finns allt material från utbildningsdagen.</a:t>
            </a:r>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35</a:t>
            </a:fld>
            <a:endParaRPr lang="sv-SE"/>
          </a:p>
        </p:txBody>
      </p:sp>
    </p:spTree>
    <p:extLst>
      <p:ext uri="{BB962C8B-B14F-4D97-AF65-F5344CB8AC3E}">
        <p14:creationId xmlns:p14="http://schemas.microsoft.com/office/powerpoint/2010/main" val="197661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baseline="0" dirty="0" smtClean="0"/>
              <a:t>Under samma flik </a:t>
            </a:r>
            <a:r>
              <a:rPr lang="sv-SE" i="1" baseline="0" dirty="0" smtClean="0"/>
              <a:t>Asylsökande &amp; nyanlända</a:t>
            </a:r>
            <a:r>
              <a:rPr lang="sv-SE" baseline="0" dirty="0" smtClean="0"/>
              <a:t> finns även vår verktygsbank. Där kan du hitta goda exempel och användbara verktyg, samt dela med dig av dina egna.</a:t>
            </a:r>
          </a:p>
          <a:p>
            <a:endParaRPr lang="sv-SE" baseline="0" dirty="0" smtClean="0"/>
          </a:p>
          <a:p>
            <a:endParaRPr lang="sv-SE" baseline="0" dirty="0" smtClean="0"/>
          </a:p>
          <a:p>
            <a:endParaRPr lang="sv-SE" baseline="0" dirty="0" smtClean="0"/>
          </a:p>
          <a:p>
            <a:r>
              <a:rPr lang="sv-SE" baseline="0" dirty="0" smtClean="0"/>
              <a:t>----------------------------------------------------------------</a:t>
            </a:r>
          </a:p>
          <a:p>
            <a:r>
              <a:rPr lang="sv-SE" baseline="0" dirty="0" smtClean="0"/>
              <a:t>Källa: Uppdrag Psykisk Hälsa, SKL (2017)</a:t>
            </a: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36</a:t>
            </a:fld>
            <a:endParaRPr lang="sv-SE"/>
          </a:p>
        </p:txBody>
      </p:sp>
    </p:spTree>
    <p:extLst>
      <p:ext uri="{BB962C8B-B14F-4D97-AF65-F5344CB8AC3E}">
        <p14:creationId xmlns:p14="http://schemas.microsoft.com/office/powerpoint/2010/main" val="1220388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a:t>
            </a:r>
          </a:p>
          <a:p>
            <a:r>
              <a:rPr lang="sv-SE" baseline="0" smtClean="0"/>
              <a:t>Källa: Uppdrag Psykisk Hälsa, SKL (2017)</a:t>
            </a:r>
          </a:p>
          <a:p>
            <a:endParaRPr lang="sv-SE"/>
          </a:p>
        </p:txBody>
      </p:sp>
      <p:sp>
        <p:nvSpPr>
          <p:cNvPr id="4" name="Platshållare för bildnummer 3"/>
          <p:cNvSpPr>
            <a:spLocks noGrp="1"/>
          </p:cNvSpPr>
          <p:nvPr>
            <p:ph type="sldNum" sz="quarter" idx="10"/>
          </p:nvPr>
        </p:nvSpPr>
        <p:spPr/>
        <p:txBody>
          <a:bodyPr/>
          <a:lstStyle/>
          <a:p>
            <a:fld id="{C4EC6F5F-D5F5-4E62-9BB9-6698135D0FF0}" type="slidenum">
              <a:rPr lang="sv-SE" smtClean="0"/>
              <a:t>37</a:t>
            </a:fld>
            <a:endParaRPr lang="sv-SE"/>
          </a:p>
        </p:txBody>
      </p:sp>
    </p:spTree>
    <p:extLst>
      <p:ext uri="{BB962C8B-B14F-4D97-AF65-F5344CB8AC3E}">
        <p14:creationId xmlns:p14="http://schemas.microsoft.com/office/powerpoint/2010/main" val="173791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4</a:t>
            </a:fld>
            <a:endParaRPr lang="sv-SE"/>
          </a:p>
        </p:txBody>
      </p:sp>
    </p:spTree>
    <p:extLst>
      <p:ext uri="{BB962C8B-B14F-4D97-AF65-F5344CB8AC3E}">
        <p14:creationId xmlns:p14="http://schemas.microsoft.com/office/powerpoint/2010/main" val="305455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p:cNvSpPr>
            <a:spLocks noGrp="1" noRot="1" noChangeAspect="1" noTextEdit="1"/>
          </p:cNvSpPr>
          <p:nvPr>
            <p:ph type="sldImg"/>
          </p:nvPr>
        </p:nvSpPr>
        <p:spPr>
          <a:ln/>
        </p:spPr>
      </p:sp>
      <p:sp>
        <p:nvSpPr>
          <p:cNvPr id="8195" name="Platshållare för anteckningar 2"/>
          <p:cNvSpPr>
            <a:spLocks noGrp="1"/>
          </p:cNvSpPr>
          <p:nvPr>
            <p:ph type="body" idx="1"/>
          </p:nvPr>
        </p:nvSpPr>
        <p:spPr>
          <a:noFill/>
        </p:spPr>
        <p:txBody>
          <a:bodyPr/>
          <a:lstStyle/>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altLang="sv-SE" dirty="0" smtClean="0">
              <a:latin typeface="Arial" panose="020B0604020202020204" pitchFamily="34" charset="0"/>
            </a:endParaRPr>
          </a:p>
        </p:txBody>
      </p:sp>
      <p:sp>
        <p:nvSpPr>
          <p:cNvPr id="8196" name="Platshållare för bildnummer 3"/>
          <p:cNvSpPr>
            <a:spLocks noGrp="1"/>
          </p:cNvSpPr>
          <p:nvPr>
            <p:ph type="sldNum" sz="quarter" idx="5"/>
          </p:nvPr>
        </p:nvSpPr>
        <p:spPr>
          <a:noFill/>
        </p:spPr>
        <p:txBody>
          <a:bodyPr/>
          <a:lstStyle>
            <a:lvl1pPr defTabSz="955675">
              <a:defRPr sz="1400">
                <a:solidFill>
                  <a:schemeClr val="bg1"/>
                </a:solidFill>
                <a:latin typeface="Verdana" panose="020B0604030504040204" pitchFamily="34" charset="0"/>
              </a:defRPr>
            </a:lvl1pPr>
            <a:lvl2pPr marL="742950" indent="-285750" defTabSz="955675">
              <a:defRPr sz="1400">
                <a:solidFill>
                  <a:schemeClr val="bg1"/>
                </a:solidFill>
                <a:latin typeface="Verdana" panose="020B0604030504040204" pitchFamily="34" charset="0"/>
              </a:defRPr>
            </a:lvl2pPr>
            <a:lvl3pPr marL="1143000" indent="-228600" defTabSz="955675">
              <a:defRPr sz="1400">
                <a:solidFill>
                  <a:schemeClr val="bg1"/>
                </a:solidFill>
                <a:latin typeface="Verdana" panose="020B0604030504040204" pitchFamily="34" charset="0"/>
              </a:defRPr>
            </a:lvl3pPr>
            <a:lvl4pPr marL="1600200" indent="-228600" defTabSz="955675">
              <a:defRPr sz="1400">
                <a:solidFill>
                  <a:schemeClr val="bg1"/>
                </a:solidFill>
                <a:latin typeface="Verdana" panose="020B0604030504040204" pitchFamily="34" charset="0"/>
              </a:defRPr>
            </a:lvl4pPr>
            <a:lvl5pPr marL="2057400" indent="-228600" defTabSz="955675">
              <a:defRPr sz="1400">
                <a:solidFill>
                  <a:schemeClr val="bg1"/>
                </a:solidFill>
                <a:latin typeface="Verdana" panose="020B0604030504040204" pitchFamily="34" charset="0"/>
              </a:defRPr>
            </a:lvl5pPr>
            <a:lvl6pPr marL="2514600" indent="-228600" defTabSz="955675" eaLnBrk="0" fontAlgn="base" hangingPunct="0">
              <a:spcBef>
                <a:spcPct val="0"/>
              </a:spcBef>
              <a:spcAft>
                <a:spcPct val="0"/>
              </a:spcAft>
              <a:defRPr sz="1400">
                <a:solidFill>
                  <a:schemeClr val="bg1"/>
                </a:solidFill>
                <a:latin typeface="Verdana" panose="020B0604030504040204" pitchFamily="34" charset="0"/>
              </a:defRPr>
            </a:lvl6pPr>
            <a:lvl7pPr marL="2971800" indent="-228600" defTabSz="955675" eaLnBrk="0" fontAlgn="base" hangingPunct="0">
              <a:spcBef>
                <a:spcPct val="0"/>
              </a:spcBef>
              <a:spcAft>
                <a:spcPct val="0"/>
              </a:spcAft>
              <a:defRPr sz="1400">
                <a:solidFill>
                  <a:schemeClr val="bg1"/>
                </a:solidFill>
                <a:latin typeface="Verdana" panose="020B0604030504040204" pitchFamily="34" charset="0"/>
              </a:defRPr>
            </a:lvl7pPr>
            <a:lvl8pPr marL="3429000" indent="-228600" defTabSz="955675" eaLnBrk="0" fontAlgn="base" hangingPunct="0">
              <a:spcBef>
                <a:spcPct val="0"/>
              </a:spcBef>
              <a:spcAft>
                <a:spcPct val="0"/>
              </a:spcAft>
              <a:defRPr sz="1400">
                <a:solidFill>
                  <a:schemeClr val="bg1"/>
                </a:solidFill>
                <a:latin typeface="Verdana" panose="020B0604030504040204" pitchFamily="34" charset="0"/>
              </a:defRPr>
            </a:lvl8pPr>
            <a:lvl9pPr marL="3886200" indent="-228600" defTabSz="955675" eaLnBrk="0" fontAlgn="base" hangingPunct="0">
              <a:spcBef>
                <a:spcPct val="0"/>
              </a:spcBef>
              <a:spcAft>
                <a:spcPct val="0"/>
              </a:spcAft>
              <a:defRPr sz="1400">
                <a:solidFill>
                  <a:schemeClr val="bg1"/>
                </a:solidFill>
                <a:latin typeface="Verdana" panose="020B0604030504040204" pitchFamily="34" charset="0"/>
              </a:defRPr>
            </a:lvl9pPr>
          </a:lstStyle>
          <a:p>
            <a:fld id="{DCAEF7BC-4DB5-46A0-93D7-662685F27909}" type="slidenum">
              <a:rPr lang="sv-SE" altLang="sv-SE" sz="1300" smtClean="0">
                <a:solidFill>
                  <a:schemeClr val="tx1"/>
                </a:solidFill>
                <a:latin typeface="Arial" panose="020B0604020202020204" pitchFamily="34" charset="0"/>
              </a:rPr>
              <a:pPr/>
              <a:t>5</a:t>
            </a:fld>
            <a:endParaRPr lang="sv-SE" altLang="sv-SE"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67102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p:cNvSpPr>
            <a:spLocks noGrp="1" noRot="1" noChangeAspect="1" noTextEdit="1"/>
          </p:cNvSpPr>
          <p:nvPr>
            <p:ph type="sldImg"/>
          </p:nvPr>
        </p:nvSpPr>
        <p:spPr>
          <a:ln/>
        </p:spPr>
      </p:sp>
      <p:sp>
        <p:nvSpPr>
          <p:cNvPr id="10243" name="Platshållare för anteckningar 2"/>
          <p:cNvSpPr>
            <a:spLocks noGrp="1"/>
          </p:cNvSpPr>
          <p:nvPr>
            <p:ph type="body" idx="1"/>
          </p:nvPr>
        </p:nvSpPr>
        <p:spPr>
          <a:noFill/>
        </p:spPr>
        <p:txBody>
          <a:bodyPr/>
          <a:lstStyle/>
          <a:p>
            <a:r>
              <a:rPr lang="sv-SE" altLang="sv-SE" sz="1000" dirty="0" smtClean="0">
                <a:latin typeface="Arial" panose="020B0604020202020204" pitchFamily="34" charset="0"/>
              </a:rPr>
              <a:t>Väntan är lång och påverkar</a:t>
            </a:r>
            <a:r>
              <a:rPr lang="sv-SE" altLang="sv-SE" sz="1000" baseline="0" dirty="0" smtClean="0">
                <a:latin typeface="Arial" panose="020B0604020202020204" pitchFamily="34" charset="0"/>
              </a:rPr>
              <a:t> den psykiska hälsan negativt. Enligt senast utkommen information tar det i dagsläget (februari 2017) ca </a:t>
            </a:r>
            <a:r>
              <a:rPr lang="sv-SE" altLang="sv-SE" sz="1000" dirty="0" smtClean="0">
                <a:latin typeface="Arial" panose="020B0604020202020204" pitchFamily="34" charset="0"/>
              </a:rPr>
              <a:t>ett år innan man</a:t>
            </a:r>
            <a:r>
              <a:rPr lang="sv-SE" altLang="sv-SE" sz="1000" baseline="0" dirty="0" smtClean="0">
                <a:latin typeface="Arial" panose="020B0604020202020204" pitchFamily="34" charset="0"/>
              </a:rPr>
              <a:t> får </a:t>
            </a:r>
            <a:r>
              <a:rPr lang="sv-SE" altLang="sv-SE" sz="1000" dirty="0" smtClean="0">
                <a:latin typeface="Arial" panose="020B0604020202020204" pitchFamily="34" charset="0"/>
              </a:rPr>
              <a:t>första mötet på Migrationsverket</a:t>
            </a:r>
            <a:r>
              <a:rPr lang="sv-SE" altLang="sv-SE" sz="1000" baseline="0" dirty="0" smtClean="0">
                <a:latin typeface="Arial" panose="020B0604020202020204" pitchFamily="34" charset="0"/>
              </a:rPr>
              <a:t>.</a:t>
            </a:r>
          </a:p>
          <a:p>
            <a:endParaRPr lang="sv-SE" altLang="sv-SE" sz="1000" baseline="0" dirty="0" smtClean="0">
              <a:latin typeface="Arial" panose="020B0604020202020204" pitchFamily="34" charset="0"/>
            </a:endParaRPr>
          </a:p>
          <a:p>
            <a:r>
              <a:rPr lang="sv-SE" altLang="sv-SE" sz="1000" baseline="0" dirty="0" smtClean="0">
                <a:latin typeface="Arial" panose="020B0604020202020204" pitchFamily="34" charset="0"/>
              </a:rPr>
              <a:t>Antal barn och ungdomar som lever gömda kommer att öka. Barn som lever gömda är både ensamkommande och barn i familj. Det är svårt att uppskatta exakt hur många barn och unga det handlar om.</a:t>
            </a:r>
            <a:endParaRPr lang="sv-SE" altLang="sv-SE" baseline="0" dirty="0" smtClean="0">
              <a:latin typeface="Arial" panose="020B0604020202020204" pitchFamily="34" charset="0"/>
            </a:endParaRPr>
          </a:p>
          <a:p>
            <a:endParaRPr lang="sv-SE" altLang="sv-SE" dirty="0" smtClean="0">
              <a:latin typeface="Arial" panose="020B0604020202020204" pitchFamily="34" charset="0"/>
            </a:endParaRPr>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altLang="sv-SE" dirty="0" smtClean="0">
              <a:latin typeface="Arial" panose="020B0604020202020204" pitchFamily="34" charset="0"/>
            </a:endParaRPr>
          </a:p>
        </p:txBody>
      </p:sp>
      <p:sp>
        <p:nvSpPr>
          <p:cNvPr id="10244" name="Platshållare för bildnummer 3"/>
          <p:cNvSpPr>
            <a:spLocks noGrp="1"/>
          </p:cNvSpPr>
          <p:nvPr>
            <p:ph type="sldNum" sz="quarter" idx="5"/>
          </p:nvPr>
        </p:nvSpPr>
        <p:spPr>
          <a:noFill/>
        </p:spPr>
        <p:txBody>
          <a:bodyPr/>
          <a:lstStyle>
            <a:lvl1pPr defTabSz="955675">
              <a:defRPr sz="1400">
                <a:solidFill>
                  <a:schemeClr val="bg1"/>
                </a:solidFill>
                <a:latin typeface="Verdana" panose="020B0604030504040204" pitchFamily="34" charset="0"/>
              </a:defRPr>
            </a:lvl1pPr>
            <a:lvl2pPr marL="742950" indent="-285750" defTabSz="955675">
              <a:defRPr sz="1400">
                <a:solidFill>
                  <a:schemeClr val="bg1"/>
                </a:solidFill>
                <a:latin typeface="Verdana" panose="020B0604030504040204" pitchFamily="34" charset="0"/>
              </a:defRPr>
            </a:lvl2pPr>
            <a:lvl3pPr marL="1143000" indent="-228600" defTabSz="955675">
              <a:defRPr sz="1400">
                <a:solidFill>
                  <a:schemeClr val="bg1"/>
                </a:solidFill>
                <a:latin typeface="Verdana" panose="020B0604030504040204" pitchFamily="34" charset="0"/>
              </a:defRPr>
            </a:lvl3pPr>
            <a:lvl4pPr marL="1600200" indent="-228600" defTabSz="955675">
              <a:defRPr sz="1400">
                <a:solidFill>
                  <a:schemeClr val="bg1"/>
                </a:solidFill>
                <a:latin typeface="Verdana" panose="020B0604030504040204" pitchFamily="34" charset="0"/>
              </a:defRPr>
            </a:lvl4pPr>
            <a:lvl5pPr marL="2057400" indent="-228600" defTabSz="955675">
              <a:defRPr sz="1400">
                <a:solidFill>
                  <a:schemeClr val="bg1"/>
                </a:solidFill>
                <a:latin typeface="Verdana" panose="020B0604030504040204" pitchFamily="34" charset="0"/>
              </a:defRPr>
            </a:lvl5pPr>
            <a:lvl6pPr marL="2514600" indent="-228600" defTabSz="955675" eaLnBrk="0" fontAlgn="base" hangingPunct="0">
              <a:spcBef>
                <a:spcPct val="0"/>
              </a:spcBef>
              <a:spcAft>
                <a:spcPct val="0"/>
              </a:spcAft>
              <a:defRPr sz="1400">
                <a:solidFill>
                  <a:schemeClr val="bg1"/>
                </a:solidFill>
                <a:latin typeface="Verdana" panose="020B0604030504040204" pitchFamily="34" charset="0"/>
              </a:defRPr>
            </a:lvl6pPr>
            <a:lvl7pPr marL="2971800" indent="-228600" defTabSz="955675" eaLnBrk="0" fontAlgn="base" hangingPunct="0">
              <a:spcBef>
                <a:spcPct val="0"/>
              </a:spcBef>
              <a:spcAft>
                <a:spcPct val="0"/>
              </a:spcAft>
              <a:defRPr sz="1400">
                <a:solidFill>
                  <a:schemeClr val="bg1"/>
                </a:solidFill>
                <a:latin typeface="Verdana" panose="020B0604030504040204" pitchFamily="34" charset="0"/>
              </a:defRPr>
            </a:lvl7pPr>
            <a:lvl8pPr marL="3429000" indent="-228600" defTabSz="955675" eaLnBrk="0" fontAlgn="base" hangingPunct="0">
              <a:spcBef>
                <a:spcPct val="0"/>
              </a:spcBef>
              <a:spcAft>
                <a:spcPct val="0"/>
              </a:spcAft>
              <a:defRPr sz="1400">
                <a:solidFill>
                  <a:schemeClr val="bg1"/>
                </a:solidFill>
                <a:latin typeface="Verdana" panose="020B0604030504040204" pitchFamily="34" charset="0"/>
              </a:defRPr>
            </a:lvl8pPr>
            <a:lvl9pPr marL="3886200" indent="-228600" defTabSz="955675" eaLnBrk="0" fontAlgn="base" hangingPunct="0">
              <a:spcBef>
                <a:spcPct val="0"/>
              </a:spcBef>
              <a:spcAft>
                <a:spcPct val="0"/>
              </a:spcAft>
              <a:defRPr sz="1400">
                <a:solidFill>
                  <a:schemeClr val="bg1"/>
                </a:solidFill>
                <a:latin typeface="Verdana" panose="020B0604030504040204" pitchFamily="34" charset="0"/>
              </a:defRPr>
            </a:lvl9pPr>
          </a:lstStyle>
          <a:p>
            <a:fld id="{B92EE66B-5B22-42ED-B100-B3A275A50979}" type="slidenum">
              <a:rPr lang="sv-SE" altLang="sv-SE" sz="1300" smtClean="0">
                <a:solidFill>
                  <a:schemeClr val="tx1"/>
                </a:solidFill>
                <a:latin typeface="Arial" panose="020B0604020202020204" pitchFamily="34" charset="0"/>
              </a:rPr>
              <a:pPr/>
              <a:t>6</a:t>
            </a:fld>
            <a:endParaRPr lang="sv-SE" altLang="sv-SE"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67681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p:cNvSpPr>
            <a:spLocks noGrp="1" noRot="1" noChangeAspect="1" noTextEdit="1"/>
          </p:cNvSpPr>
          <p:nvPr>
            <p:ph type="sldImg"/>
          </p:nvPr>
        </p:nvSpPr>
        <p:spPr>
          <a:ln/>
        </p:spPr>
      </p:sp>
      <p:sp>
        <p:nvSpPr>
          <p:cNvPr id="12291" name="Platshållare för anteckningar 2"/>
          <p:cNvSpPr>
            <a:spLocks noGrp="1"/>
          </p:cNvSpPr>
          <p:nvPr>
            <p:ph type="body" idx="1"/>
          </p:nvPr>
        </p:nvSpPr>
        <p:spPr>
          <a:noFill/>
        </p:spPr>
        <p:txBody>
          <a:bodyPr/>
          <a:lstStyle/>
          <a:p>
            <a:r>
              <a:rPr lang="sv-SE" altLang="sv-SE" sz="1000" baseline="0" dirty="0" smtClean="0">
                <a:latin typeface="Arial" panose="020B0604020202020204" pitchFamily="34" charset="0"/>
              </a:rPr>
              <a:t>Tabellen visar en tydlig ökning av antal ensamkommande pojkar som har haft kontakt med Asylpsykiatrisk enhet (siffran i parentes är från 2015). Ökningen syns även bland ensamkommande flickor, inte lika stor ökning men de utgör heller inte en lika stor grupp. Betydligt många fler ensamkommande kom till Sverige under förra året, vilket också reflekteras av ökningen. Dock syns ingen ökning av barn och unga i familj som har haft kontakt med BUP. </a:t>
            </a:r>
          </a:p>
          <a:p>
            <a:endParaRPr lang="sv-SE" altLang="sv-SE" sz="1000" baseline="0" dirty="0" smtClean="0">
              <a:latin typeface="Arial" panose="020B0604020202020204" pitchFamily="34" charset="0"/>
            </a:endParaRPr>
          </a:p>
          <a:p>
            <a:r>
              <a:rPr lang="sv-SE" altLang="sv-SE" sz="1000" baseline="0" dirty="0" smtClean="0">
                <a:latin typeface="Arial" panose="020B0604020202020204" pitchFamily="34" charset="0"/>
              </a:rPr>
              <a:t>Det finns 4000 ensamkommande asylsökande i Stockholms län och 2500 barn i familj. Det är tydligt att barn i familj är underrepresenterade i kontakt med BUP, med tanke på gruppens storlek. Detta är viktigt att veta för elevhälsan för ni träffar barn i familj. Ensamkommande har god man, socialsekreterare, de bor på HVB-hem eller i familjehem- de omges av människor som i större utsträckning har information och vetskap om BUP.</a:t>
            </a:r>
          </a:p>
          <a:p>
            <a:endParaRPr lang="sv-SE" altLang="sv-SE" sz="1000" baseline="0" dirty="0" smtClean="0">
              <a:latin typeface="Arial" panose="020B0604020202020204" pitchFamily="34" charset="0"/>
            </a:endParaRPr>
          </a:p>
          <a:p>
            <a:r>
              <a:rPr lang="sv-SE" altLang="sv-SE" sz="1000" baseline="0" dirty="0" smtClean="0">
                <a:latin typeface="Arial" panose="020B0604020202020204" pitchFamily="34" charset="0"/>
              </a:rPr>
              <a:t>För att barn i familj ska komma i kontakt med BUP förutsätter det att familjen har kunskap om BUP, vilket inte är troligt att nyanlända/asylsökande har. Alla vuxna som kommer i kontakt med barnen blir då viktiga för att fånga upp barn som har psykisk ohälsa. </a:t>
            </a:r>
          </a:p>
          <a:p>
            <a:endParaRPr lang="sv-SE" altLang="sv-SE" dirty="0" smtClean="0">
              <a:latin typeface="Arial" panose="020B0604020202020204" pitchFamily="34" charset="0"/>
            </a:endParaRPr>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altLang="sv-SE" dirty="0" smtClean="0">
              <a:latin typeface="Arial" panose="020B0604020202020204" pitchFamily="34" charset="0"/>
            </a:endParaRPr>
          </a:p>
        </p:txBody>
      </p:sp>
      <p:sp>
        <p:nvSpPr>
          <p:cNvPr id="12292" name="Platshållare för bildnummer 3"/>
          <p:cNvSpPr>
            <a:spLocks noGrp="1"/>
          </p:cNvSpPr>
          <p:nvPr>
            <p:ph type="sldNum" sz="quarter" idx="5"/>
          </p:nvPr>
        </p:nvSpPr>
        <p:spPr>
          <a:noFill/>
        </p:spPr>
        <p:txBody>
          <a:bodyPr/>
          <a:lstStyle>
            <a:lvl1pPr defTabSz="955675">
              <a:defRPr sz="1400">
                <a:solidFill>
                  <a:schemeClr val="bg1"/>
                </a:solidFill>
                <a:latin typeface="Verdana" panose="020B0604030504040204" pitchFamily="34" charset="0"/>
              </a:defRPr>
            </a:lvl1pPr>
            <a:lvl2pPr marL="742950" indent="-285750" defTabSz="955675">
              <a:defRPr sz="1400">
                <a:solidFill>
                  <a:schemeClr val="bg1"/>
                </a:solidFill>
                <a:latin typeface="Verdana" panose="020B0604030504040204" pitchFamily="34" charset="0"/>
              </a:defRPr>
            </a:lvl2pPr>
            <a:lvl3pPr marL="1143000" indent="-228600" defTabSz="955675">
              <a:defRPr sz="1400">
                <a:solidFill>
                  <a:schemeClr val="bg1"/>
                </a:solidFill>
                <a:latin typeface="Verdana" panose="020B0604030504040204" pitchFamily="34" charset="0"/>
              </a:defRPr>
            </a:lvl3pPr>
            <a:lvl4pPr marL="1600200" indent="-228600" defTabSz="955675">
              <a:defRPr sz="1400">
                <a:solidFill>
                  <a:schemeClr val="bg1"/>
                </a:solidFill>
                <a:latin typeface="Verdana" panose="020B0604030504040204" pitchFamily="34" charset="0"/>
              </a:defRPr>
            </a:lvl4pPr>
            <a:lvl5pPr marL="2057400" indent="-228600" defTabSz="955675">
              <a:defRPr sz="1400">
                <a:solidFill>
                  <a:schemeClr val="bg1"/>
                </a:solidFill>
                <a:latin typeface="Verdana" panose="020B0604030504040204" pitchFamily="34" charset="0"/>
              </a:defRPr>
            </a:lvl5pPr>
            <a:lvl6pPr marL="2514600" indent="-228600" defTabSz="955675" eaLnBrk="0" fontAlgn="base" hangingPunct="0">
              <a:spcBef>
                <a:spcPct val="0"/>
              </a:spcBef>
              <a:spcAft>
                <a:spcPct val="0"/>
              </a:spcAft>
              <a:defRPr sz="1400">
                <a:solidFill>
                  <a:schemeClr val="bg1"/>
                </a:solidFill>
                <a:latin typeface="Verdana" panose="020B0604030504040204" pitchFamily="34" charset="0"/>
              </a:defRPr>
            </a:lvl6pPr>
            <a:lvl7pPr marL="2971800" indent="-228600" defTabSz="955675" eaLnBrk="0" fontAlgn="base" hangingPunct="0">
              <a:spcBef>
                <a:spcPct val="0"/>
              </a:spcBef>
              <a:spcAft>
                <a:spcPct val="0"/>
              </a:spcAft>
              <a:defRPr sz="1400">
                <a:solidFill>
                  <a:schemeClr val="bg1"/>
                </a:solidFill>
                <a:latin typeface="Verdana" panose="020B0604030504040204" pitchFamily="34" charset="0"/>
              </a:defRPr>
            </a:lvl7pPr>
            <a:lvl8pPr marL="3429000" indent="-228600" defTabSz="955675" eaLnBrk="0" fontAlgn="base" hangingPunct="0">
              <a:spcBef>
                <a:spcPct val="0"/>
              </a:spcBef>
              <a:spcAft>
                <a:spcPct val="0"/>
              </a:spcAft>
              <a:defRPr sz="1400">
                <a:solidFill>
                  <a:schemeClr val="bg1"/>
                </a:solidFill>
                <a:latin typeface="Verdana" panose="020B0604030504040204" pitchFamily="34" charset="0"/>
              </a:defRPr>
            </a:lvl8pPr>
            <a:lvl9pPr marL="3886200" indent="-228600" defTabSz="955675" eaLnBrk="0" fontAlgn="base" hangingPunct="0">
              <a:spcBef>
                <a:spcPct val="0"/>
              </a:spcBef>
              <a:spcAft>
                <a:spcPct val="0"/>
              </a:spcAft>
              <a:defRPr sz="1400">
                <a:solidFill>
                  <a:schemeClr val="bg1"/>
                </a:solidFill>
                <a:latin typeface="Verdana" panose="020B0604030504040204" pitchFamily="34" charset="0"/>
              </a:defRPr>
            </a:lvl9pPr>
          </a:lstStyle>
          <a:p>
            <a:fld id="{113626E3-5131-4078-8548-D3FE4AA84B73}" type="slidenum">
              <a:rPr lang="sv-SE" altLang="sv-SE" sz="1300" smtClean="0">
                <a:solidFill>
                  <a:schemeClr val="tx1"/>
                </a:solidFill>
                <a:latin typeface="Arial" panose="020B0604020202020204" pitchFamily="34" charset="0"/>
              </a:rPr>
              <a:pPr/>
              <a:t>7</a:t>
            </a:fld>
            <a:endParaRPr lang="sv-SE" altLang="sv-SE" sz="13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39400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Tabellen</a:t>
            </a:r>
            <a:r>
              <a:rPr lang="sv-SE" baseline="0" dirty="0" smtClean="0"/>
              <a:t> visar vilka orsaker till kontakt med BUP som är mest frekventa. Siffran i parentes sammanställer kontaktorsak under 2016. Den första siffran är kontaktorsaken under ett längre tidsspann (2011-2015) för att ge en säkrare siffra. Kris, sjukdom, olycka migration, oro/ängslan/ångest, depressiva/nedstämdhet/sömnproblem är de mest vanliga orsakerna till kontakt bland gruppen nyanlända barn och unga.</a:t>
            </a:r>
          </a:p>
          <a:p>
            <a:endParaRPr lang="sv-SE" baseline="0" dirty="0" smtClean="0"/>
          </a:p>
          <a:p>
            <a:r>
              <a:rPr lang="sv-SE" baseline="0" dirty="0" smtClean="0"/>
              <a:t>Siffran för kontakt med BUP för suicidtankar/hot/handlingar är mycket hög bland ensamkommande flickor och pojkar. Många bär på tankar om suicid- ”Det kanske vore lättare om jag inte levde”.  </a:t>
            </a:r>
          </a:p>
          <a:p>
            <a:r>
              <a:rPr lang="sv-SE" baseline="0" dirty="0" smtClean="0"/>
              <a:t>Kontakt med BUP för övergrepp/misshandel är vanligare bland ensamkommande flickor samt barn i familj. Många flickor utsätts på olika sätt under flykten och bland barn i familj är det vanligt att de har bevittnat föräldrar bli utsatta.</a:t>
            </a:r>
          </a:p>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baseline="0" dirty="0" smtClean="0"/>
          </a:p>
          <a:p>
            <a:endParaRPr lang="sv-SE" baseline="0" dirty="0" smtClean="0"/>
          </a:p>
        </p:txBody>
      </p:sp>
      <p:sp>
        <p:nvSpPr>
          <p:cNvPr id="4" name="Platshållare för bildnummer 3"/>
          <p:cNvSpPr>
            <a:spLocks noGrp="1"/>
          </p:cNvSpPr>
          <p:nvPr>
            <p:ph type="sldNum" sz="quarter" idx="10"/>
          </p:nvPr>
        </p:nvSpPr>
        <p:spPr/>
        <p:txBody>
          <a:bodyPr/>
          <a:lstStyle/>
          <a:p>
            <a:fld id="{C4EC6F5F-D5F5-4E62-9BB9-6698135D0FF0}" type="slidenum">
              <a:rPr lang="sv-SE" smtClean="0"/>
              <a:t>8</a:t>
            </a:fld>
            <a:endParaRPr lang="sv-SE"/>
          </a:p>
        </p:txBody>
      </p:sp>
    </p:spTree>
    <p:extLst>
      <p:ext uri="{BB962C8B-B14F-4D97-AF65-F5344CB8AC3E}">
        <p14:creationId xmlns:p14="http://schemas.microsoft.com/office/powerpoint/2010/main" val="419024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smtClean="0"/>
              <a:t>Det finns generellt tecken på att gruppen ensamkommande mår sämre nu</a:t>
            </a:r>
            <a:r>
              <a:rPr lang="sv-SE" baseline="0" dirty="0" smtClean="0"/>
              <a:t>. Dels har väntan blivit längre och media rapporterar ofta om oroande utveckling i t.ex. Afghanistan, kring asylbesked i Sverige, kring ensamkommande som har tagit sitt liv.  </a:t>
            </a:r>
          </a:p>
          <a:p>
            <a:endParaRPr lang="sv-SE" dirty="0" smtClean="0"/>
          </a:p>
          <a:p>
            <a:r>
              <a:rPr lang="sv-SE" b="1" baseline="0" dirty="0" smtClean="0"/>
              <a:t>Dödsfall i familjekretsen</a:t>
            </a:r>
            <a:r>
              <a:rPr lang="sv-SE" b="0" baseline="0" dirty="0" smtClean="0"/>
              <a:t> </a:t>
            </a:r>
            <a:r>
              <a:rPr lang="sv-SE" baseline="0" dirty="0" smtClean="0"/>
              <a:t>är en stor psykosocial påfrestning. Viktigt för elevhälsan att tänka på, att inte bara fokusera på trauma/depression. Det kan finnas bekymmer som förlust och sorg som man kan behöva prata om.</a:t>
            </a:r>
          </a:p>
          <a:p>
            <a:endParaRPr lang="sv-SE" baseline="0" dirty="0" smtClean="0"/>
          </a:p>
          <a:p>
            <a:r>
              <a:rPr lang="sv-SE" baseline="0" dirty="0" smtClean="0"/>
              <a:t>Sexuella övergrepp är en siffra som ligger högt för ensamkommande flickor. Flickorna pratar inte alltid på en gång om detta. Det är sannolikt en högre siffra egentligen. </a:t>
            </a:r>
          </a:p>
          <a:p>
            <a:endParaRPr lang="sv-SE" baseline="0" dirty="0" smtClean="0"/>
          </a:p>
          <a:p>
            <a:r>
              <a:rPr lang="sv-SE" baseline="0" dirty="0" smtClean="0"/>
              <a:t>----------------------------------------------------------------</a:t>
            </a:r>
          </a:p>
          <a:p>
            <a:r>
              <a:rPr lang="sv-SE" baseline="0" dirty="0" smtClean="0"/>
              <a:t>Källa: Mikael Billing, BUP Asylpsykiatrisk enhet ( 2017)</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Se inspelad föreläsning här: </a:t>
            </a:r>
            <a:r>
              <a:rPr lang="sv-SE" sz="1200" u="sng" kern="1200" dirty="0" smtClean="0">
                <a:solidFill>
                  <a:schemeClr val="tx1"/>
                </a:solidFill>
                <a:effectLst/>
                <a:latin typeface="+mn-lt"/>
                <a:ea typeface="+mn-ea"/>
                <a:cs typeface="+mn-cs"/>
                <a:hlinkClick r:id="rId3"/>
              </a:rPr>
              <a:t>http://play.quickchannel.com/qc/?play=15250</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C4EC6F5F-D5F5-4E62-9BB9-6698135D0FF0}" type="slidenum">
              <a:rPr lang="sv-SE" smtClean="0"/>
              <a:t>9</a:t>
            </a:fld>
            <a:endParaRPr lang="sv-SE"/>
          </a:p>
        </p:txBody>
      </p:sp>
    </p:spTree>
    <p:extLst>
      <p:ext uri="{BB962C8B-B14F-4D97-AF65-F5344CB8AC3E}">
        <p14:creationId xmlns:p14="http://schemas.microsoft.com/office/powerpoint/2010/main" val="184934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23166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92899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innehåll 2"/>
          <p:cNvSpPr>
            <a:spLocks noGrp="1"/>
          </p:cNvSpPr>
          <p:nvPr>
            <p:ph sz="half" idx="1"/>
          </p:nvPr>
        </p:nvSpPr>
        <p:spPr>
          <a:xfrm>
            <a:off x="62865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370013"/>
            <a:ext cx="3867150" cy="326231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A62AB12-C470-4820-B7C8-25E0B0B01683}"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9776681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A62AB12-C470-4820-B7C8-25E0B0B01683}"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887280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A62AB12-C470-4820-B7C8-25E0B0B01683}"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514168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baseline="0"/>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13145061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282700"/>
            <a:ext cx="7886700" cy="2139950"/>
          </a:xfrm>
        </p:spPr>
        <p:txBody>
          <a:bodyPr anchor="b">
            <a:normAutofit/>
          </a:bodyPr>
          <a:lstStyle>
            <a:lvl1pPr>
              <a:defRPr sz="48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3441700"/>
            <a:ext cx="7886700" cy="11255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236846AF-60B0-4DC8-9AA3-A64CD4541FC4}"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35938749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4" name="Platshållare för innehåll 3"/>
          <p:cNvSpPr>
            <a:spLocks noGrp="1"/>
          </p:cNvSpPr>
          <p:nvPr>
            <p:ph sz="half" idx="2"/>
          </p:nvPr>
        </p:nvSpPr>
        <p:spPr>
          <a:xfrm>
            <a:off x="464820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36846AF-60B0-4DC8-9AA3-A64CD4541FC4}" type="datetimeFigureOut">
              <a:rPr lang="sv-SE" smtClean="0"/>
              <a:t>2017-02-14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35C51C-587D-45A3-9602-0439908A6C55}" type="slidenum">
              <a:rPr lang="sv-SE" smtClean="0"/>
              <a:t>‹#›</a:t>
            </a:fld>
            <a:endParaRPr lang="sv-SE"/>
          </a:p>
        </p:txBody>
      </p:sp>
      <p:sp>
        <p:nvSpPr>
          <p:cNvPr id="8" name="Platshållare för innehåll 3"/>
          <p:cNvSpPr>
            <a:spLocks noGrp="1"/>
          </p:cNvSpPr>
          <p:nvPr>
            <p:ph sz="half" idx="13"/>
          </p:nvPr>
        </p:nvSpPr>
        <p:spPr>
          <a:xfrm>
            <a:off x="628650" y="1370013"/>
            <a:ext cx="3867150" cy="3262312"/>
          </a:xfrm>
        </p:spPr>
        <p:txBody>
          <a:bodyPr/>
          <a:lstStyle>
            <a:lvl1pPr>
              <a:defRPr sz="2400"/>
            </a:lvl1pPr>
            <a:lvl2pPr>
              <a:defRPr sz="2000"/>
            </a:lvl2pPr>
            <a:lvl3pPr>
              <a:defRPr sz="1800"/>
            </a:lvl3pPr>
            <a:lvl4pPr>
              <a:defRPr sz="1600"/>
            </a:lvl4pPr>
            <a:lvl5pPr>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287762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36846AF-60B0-4DC8-9AA3-A64CD4541FC4}" type="datetimeFigureOut">
              <a:rPr lang="sv-SE" smtClean="0"/>
              <a:t>2017-02-14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9005868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36846AF-60B0-4DC8-9AA3-A64CD4541FC4}" type="datetimeFigureOut">
              <a:rPr lang="sv-SE" smtClean="0"/>
              <a:t>2017-02-14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35C51C-587D-45A3-9602-0439908A6C55}" type="slidenum">
              <a:rPr lang="sv-SE" smtClean="0"/>
              <a:t>‹#›</a:t>
            </a:fld>
            <a:endParaRPr lang="sv-SE"/>
          </a:p>
        </p:txBody>
      </p:sp>
    </p:spTree>
    <p:extLst>
      <p:ext uri="{BB962C8B-B14F-4D97-AF65-F5344CB8AC3E}">
        <p14:creationId xmlns:p14="http://schemas.microsoft.com/office/powerpoint/2010/main" val="2320438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elsida - Färgrutor alt 1 Bred">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342901"/>
            <a:ext cx="5508000" cy="2970610"/>
          </a:xfrm>
          <a:prstGeom prst="rect">
            <a:avLst/>
          </a:prstGeom>
          <a:solidFill>
            <a:schemeClr val="accent5"/>
          </a:solidFill>
          <a:ln>
            <a:noFill/>
          </a:ln>
        </p:spPr>
        <p:txBody>
          <a:bodyPr lIns="175500" rIns="175500"/>
          <a:lstStyle>
            <a:lvl1pPr>
              <a:buNone/>
              <a:defRPr/>
            </a:lvl1pPr>
          </a:lstStyle>
          <a:p>
            <a:pPr fontAlgn="auto">
              <a:lnSpc>
                <a:spcPts val="1500"/>
              </a:lnSpc>
              <a:spcBef>
                <a:spcPts val="0"/>
              </a:spcBef>
              <a:spcAft>
                <a:spcPts val="0"/>
              </a:spcAft>
              <a:buFont typeface="Arial" pitchFamily="34" charset="0"/>
              <a:buNone/>
              <a:defRPr/>
            </a:pPr>
            <a:r>
              <a:rPr lang="sv-SE" sz="1500" dirty="0" smtClean="0">
                <a:solidFill>
                  <a:srgbClr val="000000"/>
                </a:solidFill>
                <a:latin typeface="+mn-lt"/>
                <a:ea typeface="+mn-ea"/>
                <a:cs typeface="+mn-cs"/>
              </a:rPr>
              <a:t>  </a:t>
            </a:r>
            <a:endParaRPr lang="sv-SE" sz="1500" dirty="0">
              <a:solidFill>
                <a:srgbClr val="000000"/>
              </a:solidFill>
              <a:latin typeface="+mn-lt"/>
              <a:ea typeface="+mn-ea"/>
              <a:cs typeface="+mn-cs"/>
            </a:endParaRPr>
          </a:p>
        </p:txBody>
      </p:sp>
      <p:sp>
        <p:nvSpPr>
          <p:cNvPr id="2" name="Rubrik 1"/>
          <p:cNvSpPr>
            <a:spLocks noGrp="1"/>
          </p:cNvSpPr>
          <p:nvPr>
            <p:ph type="title"/>
          </p:nvPr>
        </p:nvSpPr>
        <p:spPr bwMode="white">
          <a:xfrm>
            <a:off x="683568" y="471012"/>
            <a:ext cx="5112568" cy="858600"/>
          </a:xfrm>
        </p:spPr>
        <p:txBody>
          <a:bodyPr/>
          <a:lstStyle>
            <a:lvl1pPr>
              <a:defRPr>
                <a:solidFill>
                  <a:schemeClr val="bg1"/>
                </a:solidFill>
              </a:defRPr>
            </a:lvl1pPr>
          </a:lstStyle>
          <a:p>
            <a:r>
              <a:rPr lang="sv-SE" dirty="0" smtClean="0"/>
              <a:t>Klicka här för att ändra format</a:t>
            </a:r>
            <a:endParaRPr lang="sv-SE" dirty="0"/>
          </a:p>
        </p:txBody>
      </p:sp>
      <p:sp>
        <p:nvSpPr>
          <p:cNvPr id="10" name="Platshållare för text 9"/>
          <p:cNvSpPr>
            <a:spLocks noGrp="1"/>
          </p:cNvSpPr>
          <p:nvPr>
            <p:ph type="body" sz="quarter" idx="14"/>
          </p:nvPr>
        </p:nvSpPr>
        <p:spPr bwMode="white">
          <a:xfrm>
            <a:off x="683568" y="1383507"/>
            <a:ext cx="5112568" cy="178231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p:txBody>
      </p:sp>
      <p:sp>
        <p:nvSpPr>
          <p:cNvPr id="8" name="Platshållare för bild 7"/>
          <p:cNvSpPr>
            <a:spLocks noGrp="1"/>
          </p:cNvSpPr>
          <p:nvPr>
            <p:ph type="pic" sz="quarter" idx="13"/>
          </p:nvPr>
        </p:nvSpPr>
        <p:spPr>
          <a:xfrm>
            <a:off x="5947200" y="3313509"/>
            <a:ext cx="2739600" cy="1485000"/>
          </a:xfrm>
          <a:solidFill>
            <a:schemeClr val="accent1"/>
          </a:solidFill>
        </p:spPr>
        <p:txBody>
          <a:bodyPr anchor="t" anchorCtr="1"/>
          <a:lstStyle>
            <a:lvl1pPr marL="0" indent="0">
              <a:buFontTx/>
              <a:buNone/>
              <a:defRPr>
                <a:solidFill>
                  <a:schemeClr val="bg1"/>
                </a:solidFill>
              </a:defRPr>
            </a:lvl1pPr>
          </a:lstStyle>
          <a:p>
            <a:endParaRPr lang="sv-SE"/>
          </a:p>
        </p:txBody>
      </p:sp>
      <p:pic>
        <p:nvPicPr>
          <p:cNvPr id="9" name="Bildobjekt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660800" y="350897"/>
            <a:ext cx="1026000" cy="351207"/>
          </a:xfrm>
          <a:prstGeom prst="rect">
            <a:avLst/>
          </a:prstGeom>
        </p:spPr>
      </p:pic>
      <p:sp>
        <p:nvSpPr>
          <p:cNvPr id="11" name="textruta 10"/>
          <p:cNvSpPr txBox="1"/>
          <p:nvPr userDrawn="1"/>
        </p:nvSpPr>
        <p:spPr>
          <a:xfrm>
            <a:off x="9216516" y="3362516"/>
            <a:ext cx="1188132" cy="1708160"/>
          </a:xfrm>
          <a:prstGeom prst="rect">
            <a:avLst/>
          </a:prstGeom>
          <a:noFill/>
        </p:spPr>
        <p:txBody>
          <a:bodyPr wrap="square" rtlCol="0">
            <a:spAutoFit/>
          </a:bodyPr>
          <a:lstStyle/>
          <a:p>
            <a:r>
              <a:rPr lang="sv-SE" sz="1050" dirty="0" smtClean="0">
                <a:solidFill>
                  <a:schemeClr val="tx2"/>
                </a:solidFill>
              </a:rPr>
              <a:t>Klicka på </a:t>
            </a:r>
            <a:r>
              <a:rPr lang="sv-SE" sz="1050" b="1" dirty="0" smtClean="0">
                <a:solidFill>
                  <a:schemeClr val="tx2"/>
                </a:solidFill>
              </a:rPr>
              <a:t>STHLM</a:t>
            </a:r>
            <a:r>
              <a:rPr lang="sv-SE" sz="1050" baseline="0" dirty="0" smtClean="0">
                <a:solidFill>
                  <a:schemeClr val="tx2"/>
                </a:solidFill>
              </a:rPr>
              <a:t> </a:t>
            </a:r>
            <a:r>
              <a:rPr lang="sv-SE" sz="1050" b="1" baseline="0" dirty="0" smtClean="0">
                <a:solidFill>
                  <a:schemeClr val="tx2"/>
                </a:solidFill>
              </a:rPr>
              <a:t>bilder</a:t>
            </a:r>
            <a:r>
              <a:rPr lang="sv-SE" sz="1050" baseline="0" dirty="0" smtClean="0">
                <a:solidFill>
                  <a:schemeClr val="tx2"/>
                </a:solidFill>
              </a:rPr>
              <a:t> för att lägga till en bild. Om du har en egen bild, klicka direkt på ikonen som visas i rutan här till vänster på sidan.</a:t>
            </a:r>
            <a:endParaRPr lang="sv-SE" sz="1050" dirty="0" smtClean="0">
              <a:solidFill>
                <a:schemeClr val="tx2"/>
              </a:solidFill>
            </a:endParaRPr>
          </a:p>
        </p:txBody>
      </p:sp>
    </p:spTree>
    <p:extLst>
      <p:ext uri="{BB962C8B-B14F-4D97-AF65-F5344CB8AC3E}">
        <p14:creationId xmlns:p14="http://schemas.microsoft.com/office/powerpoint/2010/main" val="36225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375"/>
            <a:ext cx="6858000" cy="1790700"/>
          </a:xfrm>
        </p:spPr>
        <p:txBody>
          <a:bodyPr anchor="b">
            <a:normAutofit/>
          </a:bodyPr>
          <a:lstStyle>
            <a:lvl1pPr algn="ctr">
              <a:defRPr sz="4800"/>
            </a:lvl1pPr>
          </a:lstStyle>
          <a:p>
            <a:r>
              <a:rPr lang="sv-SE" smtClean="0"/>
              <a:t>Klicka här för att ändra format</a:t>
            </a:r>
            <a:endParaRPr lang="sv-SE"/>
          </a:p>
        </p:txBody>
      </p:sp>
      <p:sp>
        <p:nvSpPr>
          <p:cNvPr id="3" name="Underrubrik 2"/>
          <p:cNvSpPr>
            <a:spLocks noGrp="1"/>
          </p:cNvSpPr>
          <p:nvPr>
            <p:ph type="subTitle" idx="1"/>
          </p:nvPr>
        </p:nvSpPr>
        <p:spPr>
          <a:xfrm>
            <a:off x="1143000" y="2701925"/>
            <a:ext cx="6858000" cy="12414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27426027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3200" b="1"/>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10"/>
          </p:nvPr>
        </p:nvSpPr>
        <p:spPr/>
        <p:txBody>
          <a:bodyPr/>
          <a:lstStyle/>
          <a:p>
            <a:fld id="{7A62AB12-C470-4820-B7C8-25E0B0B01683}" type="datetimeFigureOut">
              <a:rPr lang="sv-SE" smtClean="0"/>
              <a:t>2017-02-14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CA1677-9921-48BF-9A17-F1DE7F752667}" type="slidenum">
              <a:rPr lang="sv-SE" smtClean="0"/>
              <a:t>‹#›</a:t>
            </a:fld>
            <a:endParaRPr lang="sv-SE"/>
          </a:p>
        </p:txBody>
      </p:sp>
    </p:spTree>
    <p:extLst>
      <p:ext uri="{BB962C8B-B14F-4D97-AF65-F5344CB8AC3E}">
        <p14:creationId xmlns:p14="http://schemas.microsoft.com/office/powerpoint/2010/main" val="13407243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36846AF-60B0-4DC8-9AA3-A64CD4541FC4}"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435C51C-587D-45A3-9602-0439908A6C55}"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5298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92"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800" b="0" i="0" u="none" strike="noStrike" kern="1200" cap="none" spc="0" normalizeH="0" baseline="0" noProof="0" smtClean="0">
                <a:ln>
                  <a:noFill/>
                </a:ln>
                <a:solidFill>
                  <a:prstClr val="black"/>
                </a:solidFill>
                <a:effectLst/>
                <a:uLnTx/>
                <a:uFillTx/>
                <a:latin typeface="+mn-lt"/>
                <a:ea typeface="+mn-ea"/>
                <a:cs typeface="+mn-cs"/>
              </a:rPr>
              <a:t>Klicka här för att ändra format på bakgrundstexten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400" b="0" i="0" u="none" strike="noStrike" kern="1200" cap="none" spc="0" normalizeH="0" baseline="0" noProof="0" smtClean="0">
                <a:ln>
                  <a:noFill/>
                </a:ln>
                <a:solidFill>
                  <a:prstClr val="black"/>
                </a:solidFill>
                <a:effectLst/>
                <a:uLnTx/>
                <a:uFillTx/>
                <a:latin typeface="+mn-lt"/>
                <a:ea typeface="+mn-ea"/>
                <a:cs typeface="+mn-cs"/>
              </a:rPr>
              <a:t>Nivå två</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2000" b="0" i="0" u="none" strike="noStrike" kern="1200" cap="none" spc="0" normalizeH="0" baseline="0" noProof="0" smtClean="0">
                <a:ln>
                  <a:noFill/>
                </a:ln>
                <a:solidFill>
                  <a:prstClr val="black"/>
                </a:solidFill>
                <a:effectLst/>
                <a:uLnTx/>
                <a:uFillTx/>
                <a:latin typeface="+mn-lt"/>
                <a:ea typeface="+mn-ea"/>
                <a:cs typeface="+mn-cs"/>
              </a:rPr>
              <a:t>Nivå tre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fyra</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smtClean="0">
                <a:ln>
                  <a:noFill/>
                </a:ln>
                <a:solidFill>
                  <a:prstClr val="black"/>
                </a:solidFill>
                <a:effectLst/>
                <a:uLnTx/>
                <a:uFillTx/>
                <a:latin typeface="+mn-lt"/>
                <a:ea typeface="+mn-ea"/>
                <a:cs typeface="+mn-cs"/>
              </a:rPr>
              <a:t>Nivå fem</a:t>
            </a:r>
            <a:endParaRPr kumimoji="0" lang="sv-SE" sz="1800" b="0" i="0" u="none" strike="noStrike" kern="1200" cap="none" spc="0" normalizeH="0" baseline="0" noProof="0">
              <a:ln>
                <a:noFill/>
              </a:ln>
              <a:solidFill>
                <a:prstClr val="black"/>
              </a:solidFill>
              <a:effectLst/>
              <a:uLnTx/>
              <a:uFillTx/>
              <a:latin typeface="+mn-lt"/>
              <a:ea typeface="+mn-ea"/>
              <a:cs typeface="+mn-cs"/>
            </a:endParaRPr>
          </a:p>
        </p:txBody>
      </p:sp>
      <p:sp>
        <p:nvSpPr>
          <p:cNvPr id="4" name="Platshållare fö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A62AB12-C470-4820-B7C8-25E0B0B01683}" type="datetimeFigureOut">
              <a:rPr lang="sv-SE" smtClean="0"/>
              <a:t>2017-02-14</a:t>
            </a:fld>
            <a:endParaRPr lang="sv-SE"/>
          </a:p>
        </p:txBody>
      </p:sp>
      <p:sp>
        <p:nvSpPr>
          <p:cNvPr id="5" name="Platshållare för sidfo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5CA1677-9921-48BF-9A17-F1DE7F752667}" type="slidenum">
              <a:rPr lang="sv-SE" smtClean="0"/>
              <a:t>‹#›</a:t>
            </a:fld>
            <a:endParaRPr lang="sv-SE"/>
          </a:p>
        </p:txBody>
      </p:sp>
      <p:sp>
        <p:nvSpPr>
          <p:cNvPr id="7" name="Rectangle 6"/>
          <p:cNvSpPr/>
          <p:nvPr userDrawn="1"/>
        </p:nvSpPr>
        <p:spPr>
          <a:xfrm>
            <a:off x="-324544" y="4803998"/>
            <a:ext cx="12188825" cy="3395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330877" y="4659982"/>
            <a:ext cx="12188825"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264953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nationellasjalvskadeprojektet.se/forskningsrapporter-och-arkivmaterial/samtalsstod-for-elevhalsa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nationellasjalvskadeprojektet.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stadsmissionen.se/vad-vi-gor/migration-och-integration/baba-rad-och-stod-ensamkommande-barn-pa-flyk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uppdragpsykiskhalsa.se/asylsokande-och-nyanlanda/verktygsbanke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13284" y="483518"/>
            <a:ext cx="7317432" cy="2304256"/>
          </a:xfrm>
        </p:spPr>
        <p:txBody>
          <a:bodyPr>
            <a:normAutofit/>
          </a:bodyPr>
          <a:lstStyle/>
          <a:p>
            <a:r>
              <a:rPr lang="sv-SE" altLang="sv-SE" sz="3200" dirty="0">
                <a:latin typeface="Times New Roman" panose="02020603050405020304" pitchFamily="18" charset="0"/>
                <a:cs typeface="Times New Roman" panose="02020603050405020304" pitchFamily="18" charset="0"/>
              </a:rPr>
              <a:t/>
            </a:r>
            <a:br>
              <a:rPr lang="sv-SE" altLang="sv-SE" sz="3200" dirty="0">
                <a:latin typeface="Times New Roman" panose="02020603050405020304" pitchFamily="18" charset="0"/>
                <a:cs typeface="Times New Roman" panose="02020603050405020304" pitchFamily="18" charset="0"/>
              </a:rPr>
            </a:br>
            <a:r>
              <a:rPr lang="sv-SE" altLang="sv-SE" sz="3200" dirty="0" smtClean="0">
                <a:latin typeface="Times New Roman" panose="02020603050405020304" pitchFamily="18" charset="0"/>
                <a:cs typeface="Times New Roman" panose="02020603050405020304" pitchFamily="18" charset="0"/>
              </a:rPr>
              <a:t>Om asylsökande barn och unga med barnpsykiatrisk problematik</a:t>
            </a:r>
            <a:r>
              <a:rPr lang="sv-SE" altLang="sv-SE" sz="4400" dirty="0">
                <a:latin typeface="Times New Roman" panose="02020603050405020304" pitchFamily="18" charset="0"/>
                <a:cs typeface="Times New Roman" panose="02020603050405020304" pitchFamily="18" charset="0"/>
              </a:rPr>
              <a:t/>
            </a:r>
            <a:br>
              <a:rPr lang="sv-SE" altLang="sv-SE" sz="4400" dirty="0">
                <a:latin typeface="Times New Roman" panose="02020603050405020304" pitchFamily="18" charset="0"/>
                <a:cs typeface="Times New Roman" panose="02020603050405020304" pitchFamily="18" charset="0"/>
              </a:rPr>
            </a:br>
            <a:endParaRPr lang="sv-SE" altLang="sv-SE" sz="44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1143000" y="2787774"/>
            <a:ext cx="6858000" cy="1886049"/>
          </a:xfrm>
        </p:spPr>
        <p:txBody>
          <a:bodyPr>
            <a:normAutofit fontScale="92500" lnSpcReduction="10000"/>
          </a:bodyPr>
          <a:lstStyle/>
          <a:p>
            <a:r>
              <a:rPr lang="sv-SE" sz="2400" dirty="0"/>
              <a:t>Migration och psykisk </a:t>
            </a:r>
            <a:r>
              <a:rPr lang="sv-SE" sz="2400" dirty="0" smtClean="0"/>
              <a:t>hälsa </a:t>
            </a:r>
            <a:r>
              <a:rPr lang="sv-SE" sz="2400" dirty="0"/>
              <a:t>- för </a:t>
            </a:r>
            <a:r>
              <a:rPr lang="sv-SE" sz="2400" dirty="0" smtClean="0"/>
              <a:t>elevhälsan</a:t>
            </a:r>
          </a:p>
          <a:p>
            <a:r>
              <a:rPr lang="sv-SE" sz="2400" i="1" dirty="0"/>
              <a:t>Talarstöd 4</a:t>
            </a:r>
            <a:r>
              <a:rPr lang="sv-SE" sz="2400" i="1" dirty="0" smtClean="0"/>
              <a:t>/6</a:t>
            </a:r>
            <a:endParaRPr lang="sv-SE" sz="2400" i="1" dirty="0"/>
          </a:p>
          <a:p>
            <a:endParaRPr lang="sv-SE" sz="2400" dirty="0" smtClean="0"/>
          </a:p>
          <a:p>
            <a:endParaRPr lang="sv-SE" sz="2400" dirty="0"/>
          </a:p>
          <a:p>
            <a:r>
              <a:rPr lang="sv-SE" dirty="0"/>
              <a:t>3</a:t>
            </a:r>
            <a:r>
              <a:rPr lang="sv-SE" dirty="0" smtClean="0"/>
              <a:t> februari 2017</a:t>
            </a:r>
            <a:endParaRPr lang="sv-SE" dirty="0"/>
          </a:p>
          <a:p>
            <a:endParaRPr lang="sv-SE" sz="2400" dirty="0" smtClean="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333132"/>
            <a:ext cx="1116124" cy="856625"/>
          </a:xfrm>
          <a:prstGeom prst="rect">
            <a:avLst/>
          </a:prstGeom>
        </p:spPr>
      </p:pic>
    </p:spTree>
    <p:extLst>
      <p:ext uri="{BB962C8B-B14F-4D97-AF65-F5344CB8AC3E}">
        <p14:creationId xmlns:p14="http://schemas.microsoft.com/office/powerpoint/2010/main" val="402105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defRPr/>
            </a:pPr>
            <a:endParaRPr lang="sv-SE" dirty="0"/>
          </a:p>
        </p:txBody>
      </p:sp>
      <p:sp>
        <p:nvSpPr>
          <p:cNvPr id="15363" name="Platshållare för innehåll 2"/>
          <p:cNvSpPr>
            <a:spLocks noGrp="1"/>
          </p:cNvSpPr>
          <p:nvPr>
            <p:ph idx="4294967295"/>
          </p:nvPr>
        </p:nvSpPr>
        <p:spPr>
          <a:xfrm>
            <a:off x="1485900" y="404813"/>
            <a:ext cx="6172200" cy="4207669"/>
          </a:xfrm>
        </p:spPr>
        <p:txBody>
          <a:bodyPr/>
          <a:lstStyle/>
          <a:p>
            <a:pPr marL="0" indent="0">
              <a:lnSpc>
                <a:spcPct val="115000"/>
              </a:lnSpc>
              <a:spcAft>
                <a:spcPts val="750"/>
              </a:spcAft>
              <a:buNone/>
            </a:pPr>
            <a:endParaRPr lang="sv-SE" altLang="sv-SE" sz="165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750"/>
              </a:spcAft>
              <a:buNone/>
            </a:pP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Att depression, ångest, PTSD och suicidtankar är vanligare hos flyktingar är kopplat både till positionen som de befinner sig i och karaktären på de riskfaktorer flyktingar oftare bär med sig</a:t>
            </a:r>
            <a:r>
              <a:rPr lang="sv-SE" altLang="sv-SE" sz="1650" dirty="0" smtClean="0">
                <a:latin typeface="Times New Roman" panose="02020603050405020304" pitchFamily="18" charset="0"/>
                <a:ea typeface="Calibri" panose="020F0502020204030204" pitchFamily="34" charset="0"/>
                <a:cs typeface="Times New Roman" panose="02020603050405020304" pitchFamily="18" charset="0"/>
              </a:rPr>
              <a:t>.</a:t>
            </a:r>
            <a:endParaRPr lang="sv-SE" altLang="sv-SE" sz="165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750"/>
              </a:spcAft>
              <a:buNone/>
            </a:pP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 traumatiska upplevelser och svåra levnadsomständigheter i hemlandet och under flykten.</a:t>
            </a:r>
          </a:p>
          <a:p>
            <a:pPr marL="0" indent="0">
              <a:lnSpc>
                <a:spcPct val="115000"/>
              </a:lnSpc>
              <a:spcAft>
                <a:spcPts val="750"/>
              </a:spcAft>
              <a:buNone/>
            </a:pP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 flyktningar lever ofta under </a:t>
            </a:r>
            <a:r>
              <a:rPr lang="sv-SE" altLang="sv-SE" sz="1650" dirty="0" err="1">
                <a:latin typeface="Times New Roman" panose="02020603050405020304" pitchFamily="18" charset="0"/>
                <a:ea typeface="Calibri" panose="020F0502020204030204" pitchFamily="34" charset="0"/>
                <a:cs typeface="Times New Roman" panose="02020603050405020304" pitchFamily="18" charset="0"/>
              </a:rPr>
              <a:t>bristander</a:t>
            </a: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 levnadsomständigheter och en osäker framtid under lång tid i mottagarlandet.</a:t>
            </a:r>
          </a:p>
          <a:p>
            <a:pPr marL="0" indent="0">
              <a:lnSpc>
                <a:spcPct val="115000"/>
              </a:lnSpc>
              <a:spcAft>
                <a:spcPts val="750"/>
              </a:spcAft>
              <a:buNone/>
            </a:pP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 vissa barn har under flera år/hela livet, haft en förhöjd grad av psykisk ohälsa. </a:t>
            </a:r>
          </a:p>
        </p:txBody>
      </p:sp>
    </p:spTree>
    <p:extLst>
      <p:ext uri="{BB962C8B-B14F-4D97-AF65-F5344CB8AC3E}">
        <p14:creationId xmlns:p14="http://schemas.microsoft.com/office/powerpoint/2010/main" val="1767289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innehåll 2"/>
          <p:cNvSpPr>
            <a:spLocks noGrp="1"/>
          </p:cNvSpPr>
          <p:nvPr>
            <p:ph idx="4294967295"/>
          </p:nvPr>
        </p:nvSpPr>
        <p:spPr>
          <a:xfrm>
            <a:off x="395536" y="123478"/>
            <a:ext cx="8748464" cy="4655691"/>
          </a:xfrm>
        </p:spPr>
        <p:txBody>
          <a:bodyPr anchor="ctr">
            <a:normAutofit lnSpcReduction="10000"/>
          </a:bodyPr>
          <a:lstStyle/>
          <a:p>
            <a:pPr marL="0" indent="0" algn="ctr">
              <a:buNone/>
            </a:pPr>
            <a:r>
              <a:rPr lang="sv-SE" altLang="sv-SE" sz="1800" dirty="0">
                <a:latin typeface="Times New Roman" panose="02020603050405020304" pitchFamily="18" charset="0"/>
              </a:rPr>
              <a:t>Riskfaktorer för psykisk ohälsa hos asylsökande barn</a:t>
            </a:r>
          </a:p>
          <a:p>
            <a:pPr marL="0" indent="0" algn="ctr">
              <a:buNone/>
            </a:pPr>
            <a:r>
              <a:rPr lang="sv-SE" altLang="sv-SE" sz="900" dirty="0">
                <a:latin typeface="Times New Roman" panose="02020603050405020304" pitchFamily="18" charset="0"/>
              </a:rPr>
              <a:t>(se bl.a. Mina </a:t>
            </a:r>
            <a:r>
              <a:rPr lang="sv-SE" altLang="sv-SE" sz="900" dirty="0" err="1">
                <a:latin typeface="Times New Roman" panose="02020603050405020304" pitchFamily="18" charset="0"/>
              </a:rPr>
              <a:t>Fazel</a:t>
            </a:r>
            <a:r>
              <a:rPr lang="sv-SE" altLang="sv-SE" sz="900" dirty="0">
                <a:latin typeface="Times New Roman" panose="02020603050405020304" pitchFamily="18" charset="0"/>
              </a:rPr>
              <a:t> m.fl.. 2012)</a:t>
            </a:r>
          </a:p>
          <a:p>
            <a:pPr marL="0" indent="0">
              <a:buNone/>
            </a:pPr>
            <a:endParaRPr lang="sv-SE" altLang="sv-SE" sz="1050" dirty="0">
              <a:latin typeface="Times New Roman" panose="02020603050405020304" pitchFamily="18" charset="0"/>
            </a:endParaRPr>
          </a:p>
          <a:p>
            <a:pPr marL="0" indent="0">
              <a:buNone/>
            </a:pPr>
            <a:r>
              <a:rPr lang="sv-SE" altLang="sv-SE" sz="1500" dirty="0">
                <a:solidFill>
                  <a:srgbClr val="FF0000"/>
                </a:solidFill>
                <a:latin typeface="Times New Roman" panose="02020603050405020304" pitchFamily="18" charset="0"/>
              </a:rPr>
              <a:t>Antalet och karaktären på de traumatiska händelser som barnet har upplevt eller bevittnat.</a:t>
            </a:r>
          </a:p>
          <a:p>
            <a:pPr marL="0" indent="0">
              <a:buNone/>
            </a:pPr>
            <a:r>
              <a:rPr lang="sv-SE" altLang="sv-SE" sz="1500" dirty="0">
                <a:latin typeface="Times New Roman" panose="02020603050405020304" pitchFamily="18" charset="0"/>
              </a:rPr>
              <a:t>Språkproblem/bristande förmåga att uttrycka sig och förstå.</a:t>
            </a:r>
          </a:p>
          <a:p>
            <a:pPr marL="0" indent="0">
              <a:buNone/>
            </a:pPr>
            <a:r>
              <a:rPr lang="sv-SE" altLang="sv-SE" sz="1500" dirty="0">
                <a:latin typeface="Times New Roman" panose="02020603050405020304" pitchFamily="18" charset="0"/>
              </a:rPr>
              <a:t>PTSD och/eller tidigare psykisk sårbarhet hos det enskilda barnet.</a:t>
            </a:r>
          </a:p>
          <a:p>
            <a:pPr marL="0" indent="0">
              <a:buNone/>
            </a:pPr>
            <a:endParaRPr lang="sv-SE" altLang="sv-SE" sz="1500" dirty="0">
              <a:solidFill>
                <a:srgbClr val="FF0000"/>
              </a:solidFill>
              <a:latin typeface="Times New Roman" panose="02020603050405020304" pitchFamily="18" charset="0"/>
            </a:endParaRPr>
          </a:p>
          <a:p>
            <a:pPr marL="0" indent="0">
              <a:buNone/>
            </a:pPr>
            <a:r>
              <a:rPr lang="sv-SE" altLang="sv-SE" sz="1500" dirty="0">
                <a:solidFill>
                  <a:srgbClr val="FF0000"/>
                </a:solidFill>
                <a:latin typeface="Times New Roman" panose="02020603050405020304" pitchFamily="18" charset="0"/>
              </a:rPr>
              <a:t>PTSD, depression, tortyrupplevelser, suicidförsök hos någon av föräldrarna.</a:t>
            </a:r>
          </a:p>
          <a:p>
            <a:pPr marL="0" indent="0">
              <a:buNone/>
            </a:pPr>
            <a:r>
              <a:rPr lang="sv-SE" altLang="sv-SE" sz="1500" dirty="0">
                <a:solidFill>
                  <a:srgbClr val="FF0000"/>
                </a:solidFill>
                <a:latin typeface="Times New Roman" panose="02020603050405020304" pitchFamily="18" charset="0"/>
              </a:rPr>
              <a:t>Död eller separation från någon förälder.</a:t>
            </a:r>
          </a:p>
          <a:p>
            <a:pPr marL="0" indent="0">
              <a:buNone/>
            </a:pPr>
            <a:r>
              <a:rPr lang="sv-SE" altLang="sv-SE" sz="1500" dirty="0">
                <a:latin typeface="Times New Roman" panose="02020603050405020304" pitchFamily="18" charset="0"/>
              </a:rPr>
              <a:t>Hög grad av hjälplöshet hos föräldrarna och bristande uppmärksamhet på barnens psykiska ohälsa.</a:t>
            </a:r>
          </a:p>
          <a:p>
            <a:pPr marL="0" indent="0">
              <a:buNone/>
            </a:pPr>
            <a:r>
              <a:rPr lang="sv-SE" altLang="sv-SE" sz="1500" dirty="0">
                <a:solidFill>
                  <a:srgbClr val="FF0000"/>
                </a:solidFill>
                <a:latin typeface="Times New Roman" panose="02020603050405020304" pitchFamily="18" charset="0"/>
              </a:rPr>
              <a:t>Allvarliga konflikter mellan föräldrarna, våld i familjen.</a:t>
            </a:r>
          </a:p>
          <a:p>
            <a:pPr marL="0" indent="0">
              <a:buNone/>
            </a:pPr>
            <a:endParaRPr lang="sv-SE" altLang="sv-SE" sz="1500" dirty="0">
              <a:latin typeface="Times New Roman" panose="02020603050405020304" pitchFamily="18" charset="0"/>
            </a:endParaRPr>
          </a:p>
          <a:p>
            <a:pPr marL="0" indent="0">
              <a:buNone/>
            </a:pPr>
            <a:r>
              <a:rPr lang="sv-SE" altLang="sv-SE" sz="1500" dirty="0">
                <a:latin typeface="Times New Roman" panose="02020603050405020304" pitchFamily="18" charset="0"/>
              </a:rPr>
              <a:t>Upprepade flyttningar, fattigdom och </a:t>
            </a:r>
            <a:r>
              <a:rPr lang="en-GB" altLang="sv-SE" sz="1500" dirty="0">
                <a:latin typeface="Times New Roman" panose="02020603050405020304" pitchFamily="18" charset="0"/>
              </a:rPr>
              <a:t>social</a:t>
            </a:r>
            <a:r>
              <a:rPr lang="sv-SE" altLang="sv-SE" sz="1500" dirty="0">
                <a:latin typeface="Times New Roman" panose="02020603050405020304" pitchFamily="18" charset="0"/>
              </a:rPr>
              <a:t> isolering.</a:t>
            </a:r>
          </a:p>
          <a:p>
            <a:pPr marL="0" indent="0">
              <a:buNone/>
            </a:pPr>
            <a:r>
              <a:rPr lang="sv-SE" altLang="sv-SE" sz="1500" dirty="0">
                <a:solidFill>
                  <a:srgbClr val="FF0000"/>
                </a:solidFill>
                <a:latin typeface="Times New Roman" panose="02020603050405020304" pitchFamily="18" charset="0"/>
              </a:rPr>
              <a:t>Hur länge barnet har levt som asylsökande med upprepade avslag på asylansökningar eller utvisningshot. Barn och ungdomar som lever gömda.</a:t>
            </a:r>
            <a:endParaRPr lang="en-GB" altLang="sv-SE" sz="1500" dirty="0">
              <a:solidFill>
                <a:srgbClr val="FF0000"/>
              </a:solidFill>
              <a:latin typeface="Times New Roman" panose="02020603050405020304" pitchFamily="18" charset="0"/>
            </a:endParaRPr>
          </a:p>
          <a:p>
            <a:pPr marL="0" indent="0">
              <a:buNone/>
            </a:pPr>
            <a:r>
              <a:rPr lang="sv-SE" altLang="sv-SE" sz="1500" dirty="0">
                <a:latin typeface="Times New Roman" panose="02020603050405020304" pitchFamily="18" charset="0"/>
              </a:rPr>
              <a:t>Främlingsfientlighet, diskriminering och marginalisering. </a:t>
            </a:r>
            <a:endParaRPr lang="en-GB" altLang="sv-SE" sz="1500" dirty="0">
              <a:latin typeface="Times New Roman" panose="02020603050405020304" pitchFamily="18" charset="0"/>
            </a:endParaRPr>
          </a:p>
          <a:p>
            <a:pPr marL="0" indent="0">
              <a:buNone/>
            </a:pPr>
            <a:endParaRPr lang="sv-SE" altLang="sv-SE" sz="1500" dirty="0">
              <a:latin typeface="Times New Roman" panose="02020603050405020304" pitchFamily="18" charset="0"/>
            </a:endParaRPr>
          </a:p>
        </p:txBody>
      </p:sp>
      <p:sp>
        <p:nvSpPr>
          <p:cNvPr id="16387" name="Platshållare för bild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47B98811-8547-4526-9B88-E2DD6B2E653C}" type="slidenum">
              <a:rPr lang="sv-SE" altLang="sv-SE" sz="900">
                <a:solidFill>
                  <a:srgbClr val="898989"/>
                </a:solidFill>
                <a:latin typeface="Verdana" panose="020B0604030504040204" pitchFamily="34" charset="0"/>
              </a:rPr>
              <a:pPr>
                <a:spcBef>
                  <a:spcPct val="0"/>
                </a:spcBef>
                <a:buFontTx/>
                <a:buNone/>
              </a:pPr>
              <a:t>11</a:t>
            </a:fld>
            <a:endParaRPr lang="sv-SE" altLang="sv-SE" sz="900">
              <a:solidFill>
                <a:srgbClr val="898989"/>
              </a:solidFill>
              <a:latin typeface="Verdana" panose="020B0604030504040204" pitchFamily="34" charset="0"/>
            </a:endParaRPr>
          </a:p>
        </p:txBody>
      </p:sp>
    </p:spTree>
    <p:extLst>
      <p:ext uri="{BB962C8B-B14F-4D97-AF65-F5344CB8AC3E}">
        <p14:creationId xmlns:p14="http://schemas.microsoft.com/office/powerpoint/2010/main" val="1136862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innehåll 2"/>
          <p:cNvSpPr>
            <a:spLocks noGrp="1"/>
          </p:cNvSpPr>
          <p:nvPr>
            <p:ph idx="4294967295"/>
          </p:nvPr>
        </p:nvSpPr>
        <p:spPr>
          <a:xfrm>
            <a:off x="899592" y="195486"/>
            <a:ext cx="7488832" cy="4583683"/>
          </a:xfrm>
        </p:spPr>
        <p:txBody>
          <a:bodyPr anchor="ctr">
            <a:normAutofit fontScale="92500" lnSpcReduction="20000"/>
          </a:bodyPr>
          <a:lstStyle/>
          <a:p>
            <a:pPr marL="0" indent="0" algn="ctr">
              <a:buNone/>
            </a:pPr>
            <a:r>
              <a:rPr lang="sv-SE" altLang="sv-SE" sz="1900" dirty="0">
                <a:latin typeface="Times New Roman" panose="02020603050405020304" pitchFamily="18" charset="0"/>
              </a:rPr>
              <a:t>Skyddsfaktorer som gynnar psykisk hälsa hos asylsökande barn</a:t>
            </a:r>
          </a:p>
          <a:p>
            <a:pPr marL="0" indent="0">
              <a:buNone/>
            </a:pPr>
            <a:endParaRPr lang="sv-SE" altLang="sv-SE" sz="1050" dirty="0">
              <a:latin typeface="Times New Roman" panose="02020603050405020304" pitchFamily="18" charset="0"/>
            </a:endParaRPr>
          </a:p>
          <a:p>
            <a:pPr marL="0" indent="0">
              <a:buNone/>
            </a:pPr>
            <a:r>
              <a:rPr lang="sv-SE" altLang="sv-SE" sz="1600" dirty="0">
                <a:solidFill>
                  <a:srgbClr val="FF0000"/>
                </a:solidFill>
                <a:latin typeface="Times New Roman" panose="02020603050405020304" pitchFamily="18" charset="0"/>
              </a:rPr>
              <a:t>Självkänsla/tilltro till den egna förmågan, upplevelse av att kunna bemästra olika situationer. </a:t>
            </a:r>
            <a:r>
              <a:rPr lang="sv-SE" altLang="sv-SE" sz="1600" dirty="0">
                <a:latin typeface="Times New Roman" panose="02020603050405020304" pitchFamily="18" charset="0"/>
              </a:rPr>
              <a:t>Känsla av kontroll.</a:t>
            </a:r>
          </a:p>
          <a:p>
            <a:pPr marL="0" indent="0">
              <a:buNone/>
            </a:pPr>
            <a:r>
              <a:rPr lang="sv-SE" altLang="sv-SE" sz="1600" dirty="0">
                <a:latin typeface="Times New Roman" panose="02020603050405020304" pitchFamily="18" charset="0"/>
              </a:rPr>
              <a:t>God intellektuell och social förmåga.</a:t>
            </a:r>
          </a:p>
          <a:p>
            <a:pPr marL="0" indent="0">
              <a:buNone/>
            </a:pPr>
            <a:r>
              <a:rPr lang="sv-SE" altLang="sv-SE" sz="1600" dirty="0">
                <a:latin typeface="Times New Roman" panose="02020603050405020304" pitchFamily="18" charset="0"/>
              </a:rPr>
              <a:t>Känslomässig stabilitet och förmåga att reglera affekter.</a:t>
            </a:r>
          </a:p>
          <a:p>
            <a:pPr marL="0" indent="0">
              <a:buNone/>
            </a:pPr>
            <a:r>
              <a:rPr lang="sv-SE" altLang="sv-SE" sz="1600" dirty="0">
                <a:latin typeface="Times New Roman" panose="02020603050405020304" pitchFamily="18" charset="0"/>
              </a:rPr>
              <a:t>Förmåga att ta emot stöd.</a:t>
            </a:r>
          </a:p>
          <a:p>
            <a:pPr marL="0" indent="0">
              <a:buNone/>
            </a:pPr>
            <a:endParaRPr lang="sv-SE" altLang="sv-SE" sz="1600" dirty="0">
              <a:latin typeface="Times New Roman" panose="02020603050405020304" pitchFamily="18" charset="0"/>
            </a:endParaRPr>
          </a:p>
          <a:p>
            <a:pPr marL="0" indent="0">
              <a:buNone/>
            </a:pPr>
            <a:r>
              <a:rPr lang="sv-SE" altLang="sv-SE" sz="1600" dirty="0">
                <a:latin typeface="Times New Roman" panose="02020603050405020304" pitchFamily="18" charset="0"/>
              </a:rPr>
              <a:t>Föräldrar med god psykisk hälsa.</a:t>
            </a:r>
          </a:p>
          <a:p>
            <a:pPr marL="0" indent="0">
              <a:buNone/>
            </a:pPr>
            <a:r>
              <a:rPr lang="sv-SE" altLang="sv-SE" sz="1600" dirty="0">
                <a:solidFill>
                  <a:srgbClr val="FF0000"/>
                </a:solidFill>
                <a:latin typeface="Times New Roman" panose="02020603050405020304" pitchFamily="18" charset="0"/>
              </a:rPr>
              <a:t>Föräldrar med god anknytning till barnet och god omsorgsförmåga.</a:t>
            </a:r>
          </a:p>
          <a:p>
            <a:pPr marL="0" indent="0">
              <a:buNone/>
            </a:pPr>
            <a:r>
              <a:rPr lang="sv-SE" altLang="sv-SE" sz="1600" dirty="0">
                <a:latin typeface="Times New Roman" panose="02020603050405020304" pitchFamily="18" charset="0"/>
              </a:rPr>
              <a:t>Goda relationer och sammanhållning i familjen.</a:t>
            </a:r>
          </a:p>
          <a:p>
            <a:pPr marL="0" indent="0">
              <a:buNone/>
            </a:pPr>
            <a:r>
              <a:rPr lang="sv-SE" altLang="sv-SE" sz="1600" dirty="0">
                <a:solidFill>
                  <a:srgbClr val="FF0000"/>
                </a:solidFill>
                <a:latin typeface="Times New Roman" panose="02020603050405020304" pitchFamily="18" charset="0"/>
              </a:rPr>
              <a:t>Upplevelse av stöd från en eller flera vuxna och kamrater.</a:t>
            </a:r>
          </a:p>
          <a:p>
            <a:pPr marL="0" indent="0">
              <a:buNone/>
            </a:pPr>
            <a:endParaRPr lang="sv-SE" altLang="sv-SE" sz="1600" dirty="0">
              <a:latin typeface="Times New Roman" panose="02020603050405020304" pitchFamily="18" charset="0"/>
            </a:endParaRPr>
          </a:p>
          <a:p>
            <a:pPr marL="0" indent="0">
              <a:buNone/>
            </a:pPr>
            <a:r>
              <a:rPr lang="sv-SE" altLang="sv-SE" sz="1600" dirty="0">
                <a:solidFill>
                  <a:srgbClr val="FF0000"/>
                </a:solidFill>
                <a:latin typeface="Times New Roman" panose="02020603050405020304" pitchFamily="18" charset="0"/>
              </a:rPr>
              <a:t>Stabilt och tryggt boende</a:t>
            </a:r>
            <a:r>
              <a:rPr lang="sv-SE" altLang="sv-SE" sz="1600" dirty="0">
                <a:latin typeface="Times New Roman" panose="02020603050405020304" pitchFamily="18" charset="0"/>
              </a:rPr>
              <a:t>, föräldrar med god ekonomisk förmåga.</a:t>
            </a:r>
          </a:p>
          <a:p>
            <a:pPr marL="0" indent="0">
              <a:buNone/>
            </a:pPr>
            <a:r>
              <a:rPr lang="sv-SE" altLang="sv-SE" sz="1600" dirty="0">
                <a:latin typeface="Times New Roman" panose="02020603050405020304" pitchFamily="18" charset="0"/>
              </a:rPr>
              <a:t>Juridisk hjälp och </a:t>
            </a:r>
            <a:r>
              <a:rPr lang="sv-SE" altLang="sv-SE" sz="1600" dirty="0">
                <a:solidFill>
                  <a:srgbClr val="FF0000"/>
                </a:solidFill>
                <a:latin typeface="Times New Roman" panose="02020603050405020304" pitchFamily="18" charset="0"/>
              </a:rPr>
              <a:t>snabb asylprocess</a:t>
            </a:r>
            <a:r>
              <a:rPr lang="sv-SE" altLang="sv-SE" sz="1600" dirty="0">
                <a:latin typeface="Times New Roman" panose="02020603050405020304" pitchFamily="18" charset="0"/>
              </a:rPr>
              <a:t>.</a:t>
            </a:r>
          </a:p>
          <a:p>
            <a:pPr marL="0" indent="0">
              <a:buNone/>
            </a:pPr>
            <a:r>
              <a:rPr lang="sv-SE" altLang="sv-SE" sz="1600" dirty="0">
                <a:solidFill>
                  <a:srgbClr val="FF0000"/>
                </a:solidFill>
                <a:latin typeface="Times New Roman" panose="02020603050405020304" pitchFamily="18" charset="0"/>
              </a:rPr>
              <a:t>Bra skola, god vård.</a:t>
            </a:r>
          </a:p>
          <a:p>
            <a:pPr marL="0" indent="0">
              <a:buNone/>
            </a:pPr>
            <a:r>
              <a:rPr lang="sv-SE" altLang="sv-SE" sz="1600" dirty="0">
                <a:latin typeface="Times New Roman" panose="02020603050405020304" pitchFamily="18" charset="0"/>
              </a:rPr>
              <a:t>Acceptans för flyktingar och känsla av trygghet i samhället.</a:t>
            </a:r>
          </a:p>
        </p:txBody>
      </p:sp>
      <p:sp>
        <p:nvSpPr>
          <p:cNvPr id="18435" name="Platshållare för bild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B92208D-6D38-40E2-8299-E1689AECC58F}" type="slidenum">
              <a:rPr lang="sv-SE" altLang="sv-SE" sz="900">
                <a:solidFill>
                  <a:srgbClr val="898989"/>
                </a:solidFill>
                <a:latin typeface="Verdana" panose="020B0604030504040204" pitchFamily="34" charset="0"/>
              </a:rPr>
              <a:pPr>
                <a:spcBef>
                  <a:spcPct val="0"/>
                </a:spcBef>
                <a:buFontTx/>
                <a:buNone/>
              </a:pPr>
              <a:t>12</a:t>
            </a:fld>
            <a:endParaRPr lang="sv-SE" altLang="sv-SE" sz="900">
              <a:solidFill>
                <a:srgbClr val="898989"/>
              </a:solidFill>
              <a:latin typeface="Verdana" panose="020B0604030504040204" pitchFamily="34" charset="0"/>
            </a:endParaRPr>
          </a:p>
        </p:txBody>
      </p:sp>
    </p:spTree>
    <p:extLst>
      <p:ext uri="{BB962C8B-B14F-4D97-AF65-F5344CB8AC3E}">
        <p14:creationId xmlns:p14="http://schemas.microsoft.com/office/powerpoint/2010/main" val="3592601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defRPr/>
            </a:pPr>
            <a:endParaRPr lang="sv-SE"/>
          </a:p>
        </p:txBody>
      </p:sp>
      <p:sp>
        <p:nvSpPr>
          <p:cNvPr id="20483" name="Platshållare för innehåll 2"/>
          <p:cNvSpPr>
            <a:spLocks noGrp="1"/>
          </p:cNvSpPr>
          <p:nvPr>
            <p:ph idx="4294967295"/>
          </p:nvPr>
        </p:nvSpPr>
        <p:spPr/>
        <p:txBody>
          <a:bodyPr/>
          <a:lstStyle/>
          <a:p>
            <a:pPr marL="0" indent="0">
              <a:buNone/>
            </a:pPr>
            <a:r>
              <a:rPr lang="sv-SE" altLang="sv-SE" sz="1650" dirty="0">
                <a:latin typeface="Times New Roman" panose="02020603050405020304" pitchFamily="18" charset="0"/>
                <a:cs typeface="Times New Roman" panose="02020603050405020304" pitchFamily="18" charset="0"/>
              </a:rPr>
              <a:t>Kumulativa </a:t>
            </a:r>
            <a:r>
              <a:rPr lang="sv-SE" altLang="sv-SE" sz="1650" b="1" dirty="0">
                <a:latin typeface="Times New Roman" panose="02020603050405020304" pitchFamily="18" charset="0"/>
                <a:cs typeface="Times New Roman" panose="02020603050405020304" pitchFamily="18" charset="0"/>
              </a:rPr>
              <a:t>riskfaktorer</a:t>
            </a:r>
            <a:r>
              <a:rPr lang="sv-SE" altLang="sv-SE" sz="1650" dirty="0">
                <a:latin typeface="Times New Roman" panose="02020603050405020304" pitchFamily="18" charset="0"/>
                <a:cs typeface="Times New Roman" panose="02020603050405020304" pitchFamily="18" charset="0"/>
              </a:rPr>
              <a:t> försämrar den psykiska hälsan mest – mer än någon enskild faktor. Mest skadliga faktorerna är de som är förknippade med våld och övergrepp.</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Barn på flykt behöver tillgång till </a:t>
            </a:r>
            <a:r>
              <a:rPr lang="sv-SE" altLang="sv-SE" sz="1650" b="1" dirty="0">
                <a:latin typeface="Times New Roman" panose="02020603050405020304" pitchFamily="18" charset="0"/>
                <a:cs typeface="Times New Roman" panose="02020603050405020304" pitchFamily="18" charset="0"/>
              </a:rPr>
              <a:t>skyddsfaktorer</a:t>
            </a:r>
            <a:r>
              <a:rPr lang="sv-SE" altLang="sv-SE" sz="1650" dirty="0">
                <a:latin typeface="Times New Roman" panose="02020603050405020304" pitchFamily="18" charset="0"/>
                <a:cs typeface="Times New Roman" panose="02020603050405020304" pitchFamily="18" charset="0"/>
              </a:rPr>
              <a:t> för att uppleva sig som trygga, känna kontroll, bibehålla självkänslan, ha meningsfulla relationer och för att reducera stress.</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Förutom att erbjuda </a:t>
            </a:r>
            <a:r>
              <a:rPr lang="sv-SE" altLang="sv-SE" sz="1650" b="1" dirty="0">
                <a:latin typeface="Times New Roman" panose="02020603050405020304" pitchFamily="18" charset="0"/>
                <a:cs typeface="Times New Roman" panose="02020603050405020304" pitchFamily="18" charset="0"/>
              </a:rPr>
              <a:t>god barnpsykiatrisk behandling </a:t>
            </a:r>
            <a:r>
              <a:rPr lang="sv-SE" altLang="sv-SE" sz="1650" dirty="0">
                <a:latin typeface="Times New Roman" panose="02020603050405020304" pitchFamily="18" charset="0"/>
                <a:cs typeface="Times New Roman" panose="02020603050405020304" pitchFamily="18" charset="0"/>
              </a:rPr>
              <a:t>så är vår kanske viktigaste uppgift att stimulera och att se till att asylsökande barn och ungdomar får </a:t>
            </a:r>
            <a:r>
              <a:rPr lang="sv-SE" altLang="sv-SE" sz="1650" b="1" dirty="0">
                <a:latin typeface="Times New Roman" panose="02020603050405020304" pitchFamily="18" charset="0"/>
                <a:cs typeface="Times New Roman" panose="02020603050405020304" pitchFamily="18" charset="0"/>
              </a:rPr>
              <a:t>tillgång till skyddande faktorer. </a:t>
            </a:r>
          </a:p>
        </p:txBody>
      </p:sp>
    </p:spTree>
    <p:extLst>
      <p:ext uri="{BB962C8B-B14F-4D97-AF65-F5344CB8AC3E}">
        <p14:creationId xmlns:p14="http://schemas.microsoft.com/office/powerpoint/2010/main" val="2317651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innehåll 2"/>
          <p:cNvSpPr>
            <a:spLocks noGrp="1"/>
          </p:cNvSpPr>
          <p:nvPr>
            <p:ph idx="4294967295"/>
          </p:nvPr>
        </p:nvSpPr>
        <p:spPr>
          <a:xfrm>
            <a:off x="1520429" y="747713"/>
            <a:ext cx="6172200" cy="3394472"/>
          </a:xfrm>
        </p:spPr>
        <p:txBody>
          <a:bodyPr/>
          <a:lstStyle/>
          <a:p>
            <a:pPr marL="0" indent="0">
              <a:buNone/>
            </a:pPr>
            <a:endParaRPr lang="sv-SE" altLang="sv-SE" dirty="0" smtClean="0">
              <a:latin typeface="Times New Roman" panose="02020603050405020304" pitchFamily="18" charset="0"/>
              <a:cs typeface="Times New Roman" panose="02020603050405020304" pitchFamily="18" charset="0"/>
            </a:endParaRPr>
          </a:p>
          <a:p>
            <a:pPr marL="0" indent="0">
              <a:buNone/>
            </a:pPr>
            <a:endParaRPr lang="sv-SE" altLang="sv-SE" dirty="0" smtClean="0">
              <a:latin typeface="Times New Roman" panose="02020603050405020304" pitchFamily="18" charset="0"/>
              <a:cs typeface="Times New Roman" panose="02020603050405020304" pitchFamily="18" charset="0"/>
            </a:endParaRPr>
          </a:p>
          <a:p>
            <a:pPr marL="0" indent="0" algn="ctr">
              <a:buNone/>
            </a:pPr>
            <a:r>
              <a:rPr lang="sv-SE" altLang="sv-SE" sz="2025" dirty="0">
                <a:latin typeface="Times New Roman" panose="02020603050405020304" pitchFamily="18" charset="0"/>
                <a:cs typeface="Times New Roman" panose="02020603050405020304" pitchFamily="18" charset="0"/>
              </a:rPr>
              <a:t>När ska man kontakta BUP?</a:t>
            </a:r>
          </a:p>
          <a:p>
            <a:pPr marL="0" indent="0" algn="ctr">
              <a:buNone/>
            </a:pPr>
            <a:r>
              <a:rPr lang="sv-SE" altLang="sv-SE" sz="2025" dirty="0">
                <a:latin typeface="Times New Roman" panose="02020603050405020304" pitchFamily="18" charset="0"/>
                <a:cs typeface="Times New Roman" panose="02020603050405020304" pitchFamily="18" charset="0"/>
              </a:rPr>
              <a:t>Vilka barn och ungdomar bör få tillgång till barnpsykiatriska behandlingsinsatser?</a:t>
            </a:r>
          </a:p>
        </p:txBody>
      </p:sp>
    </p:spTree>
    <p:extLst>
      <p:ext uri="{BB962C8B-B14F-4D97-AF65-F5344CB8AC3E}">
        <p14:creationId xmlns:p14="http://schemas.microsoft.com/office/powerpoint/2010/main" val="1459178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innehåll 2"/>
          <p:cNvSpPr>
            <a:spLocks noGrp="1"/>
          </p:cNvSpPr>
          <p:nvPr>
            <p:ph idx="4294967295"/>
          </p:nvPr>
        </p:nvSpPr>
        <p:spPr>
          <a:xfrm>
            <a:off x="1485900" y="523875"/>
            <a:ext cx="6172200" cy="4074319"/>
          </a:xfrm>
        </p:spPr>
        <p:txBody>
          <a:bodyPr/>
          <a:lstStyle/>
          <a:p>
            <a:pPr marL="0" indent="0">
              <a:buNone/>
            </a:pPr>
            <a:r>
              <a:rPr lang="sv-SE" altLang="sv-SE" sz="1650" dirty="0">
                <a:latin typeface="Times New Roman" panose="02020603050405020304" pitchFamily="18" charset="0"/>
                <a:cs typeface="Times New Roman" panose="02020603050405020304" pitchFamily="18" charset="0"/>
              </a:rPr>
              <a:t>* Barn och ungdomar som uppvisar mer svårare reaktioner på trauma.</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 Allvarliga krisreaktioner.</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 Barn och ungdomar som har suicidtankar och/eller har gjort suicidförsök.</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 Andra svårare psykiatriska tillstånd så som t.ex. upprepad självskada, depressioner och ångest.</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 * Symtom på uppgivenhetssyndrom, börjar förlora tidigare psykiska funktioner.</a:t>
            </a:r>
          </a:p>
        </p:txBody>
      </p:sp>
    </p:spTree>
    <p:extLst>
      <p:ext uri="{BB962C8B-B14F-4D97-AF65-F5344CB8AC3E}">
        <p14:creationId xmlns:p14="http://schemas.microsoft.com/office/powerpoint/2010/main" val="1296638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a:xfrm>
            <a:off x="1485900" y="459582"/>
            <a:ext cx="6172200" cy="897731"/>
          </a:xfrm>
        </p:spPr>
        <p:txBody>
          <a:bodyPr/>
          <a:lstStyle/>
          <a:p>
            <a:pPr eaLnBrk="1" hangingPunct="1"/>
            <a:r>
              <a:rPr lang="sv-SE" altLang="sv-SE" sz="2025">
                <a:latin typeface="Times New Roman" panose="02020603050405020304" pitchFamily="18" charset="0"/>
                <a:cs typeface="Times New Roman" panose="02020603050405020304" pitchFamily="18" charset="0"/>
              </a:rPr>
              <a:t>Barn och ungdomar som har återkommande suicidtankar och/eller har gjort suicidförsök</a:t>
            </a:r>
          </a:p>
        </p:txBody>
      </p:sp>
      <p:sp>
        <p:nvSpPr>
          <p:cNvPr id="23555" name="Platshållare för innehåll 2"/>
          <p:cNvSpPr>
            <a:spLocks noGrp="1"/>
          </p:cNvSpPr>
          <p:nvPr>
            <p:ph idx="1"/>
          </p:nvPr>
        </p:nvSpPr>
        <p:spPr>
          <a:xfrm>
            <a:off x="1485900" y="1525192"/>
            <a:ext cx="6172200" cy="3069431"/>
          </a:xfrm>
        </p:spPr>
        <p:txBody>
          <a:bodyPr/>
          <a:lstStyle/>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*En del har gjort suicidförsök under det senaste året i hemlandet eller under flykten, bär med sig tidigare suicidrisk. </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a:t>
            </a:r>
            <a:r>
              <a:rPr lang="sv-SE" altLang="sv-SE" sz="1650" b="1" dirty="0">
                <a:latin typeface="Times New Roman" panose="02020603050405020304" pitchFamily="18" charset="0"/>
                <a:cs typeface="Times New Roman" panose="02020603050405020304" pitchFamily="18" charset="0"/>
              </a:rPr>
              <a:t>Enskilt största riskfaktorn för suicid eller suicidförsök </a:t>
            </a:r>
            <a:r>
              <a:rPr lang="sv-SE" altLang="sv-SE" sz="1650" dirty="0">
                <a:latin typeface="Times New Roman" panose="02020603050405020304" pitchFamily="18" charset="0"/>
                <a:cs typeface="Times New Roman" panose="02020603050405020304" pitchFamily="18" charset="0"/>
              </a:rPr>
              <a:t>är att ungdomen tidigare har gjort ett eller flera suicidförsök.</a:t>
            </a:r>
          </a:p>
          <a:p>
            <a:pPr marL="0" indent="0">
              <a:buNone/>
            </a:pPr>
            <a:endParaRPr lang="sv-SE" altLang="sv-SE" sz="1650" dirty="0">
              <a:latin typeface="Times New Roman" panose="02020603050405020304" pitchFamily="18" charset="0"/>
              <a:cs typeface="Times New Roman" panose="02020603050405020304" pitchFamily="18" charset="0"/>
            </a:endParaRPr>
          </a:p>
          <a:p>
            <a:pPr marL="0" indent="0">
              <a:buNone/>
            </a:pPr>
            <a:r>
              <a:rPr lang="sv-SE" altLang="sv-SE" sz="1650" dirty="0">
                <a:latin typeface="Times New Roman" panose="02020603050405020304" pitchFamily="18" charset="0"/>
                <a:cs typeface="Times New Roman" panose="02020603050405020304" pitchFamily="18" charset="0"/>
              </a:rPr>
              <a:t>* En del bär på allvarliga suicidtankar över lång tid.</a:t>
            </a:r>
          </a:p>
          <a:p>
            <a:pPr marL="0" indent="0">
              <a:buNone/>
            </a:pPr>
            <a:endParaRPr lang="sv-SE" altLang="sv-SE" sz="1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954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innehåll 2"/>
          <p:cNvSpPr>
            <a:spLocks noGrp="1"/>
          </p:cNvSpPr>
          <p:nvPr>
            <p:ph idx="4294967295"/>
          </p:nvPr>
        </p:nvSpPr>
        <p:spPr>
          <a:xfrm>
            <a:off x="1521619" y="958454"/>
            <a:ext cx="6172200" cy="3644503"/>
          </a:xfrm>
        </p:spPr>
        <p:txBody>
          <a:bodyPr/>
          <a:lstStyle/>
          <a:p>
            <a:pPr marL="0" indent="0">
              <a:buNone/>
            </a:pPr>
            <a:r>
              <a:rPr lang="sv-SE" altLang="sv-SE" sz="1650">
                <a:latin typeface="Times New Roman" panose="02020603050405020304" pitchFamily="18" charset="0"/>
                <a:cs typeface="Times New Roman" panose="02020603050405020304" pitchFamily="18" charset="0"/>
              </a:rPr>
              <a:t>* Faktorer som innebär större risk, psykiatrisk problematik: depression och bipolaritet, alkohol och droger. Relationsproblem i förhållande till familjen eller nätverk.</a:t>
            </a:r>
          </a:p>
          <a:p>
            <a:pPr marL="0" indent="0">
              <a:buNone/>
            </a:pPr>
            <a:endParaRPr lang="sv-SE" altLang="sv-SE" sz="1650">
              <a:latin typeface="Times New Roman" panose="02020603050405020304" pitchFamily="18" charset="0"/>
              <a:cs typeface="Times New Roman" panose="02020603050405020304" pitchFamily="18" charset="0"/>
            </a:endParaRPr>
          </a:p>
          <a:p>
            <a:pPr marL="0" indent="0">
              <a:buNone/>
            </a:pPr>
            <a:r>
              <a:rPr lang="sv-SE" altLang="sv-SE" sz="1650">
                <a:latin typeface="Times New Roman" panose="02020603050405020304" pitchFamily="18" charset="0"/>
                <a:cs typeface="Times New Roman" panose="02020603050405020304" pitchFamily="18" charset="0"/>
              </a:rPr>
              <a:t>* Det finns omständigheter i ungdomarnas livssituation som kan öka suicidtankar/risk: utvisningsbeslut/avslag, bristande framtidsutsikter i hemlandet och utsatthet/rädsla utifrån tidigare trauman. </a:t>
            </a:r>
          </a:p>
          <a:p>
            <a:pPr marL="0" indent="0">
              <a:buNone/>
            </a:pPr>
            <a:endParaRPr lang="sv-SE" altLang="sv-SE" sz="1650">
              <a:latin typeface="Times New Roman" panose="02020603050405020304" pitchFamily="18" charset="0"/>
              <a:cs typeface="Times New Roman" panose="02020603050405020304" pitchFamily="18" charset="0"/>
            </a:endParaRPr>
          </a:p>
          <a:p>
            <a:pPr marL="0" indent="0">
              <a:buNone/>
            </a:pPr>
            <a:r>
              <a:rPr lang="sv-SE" altLang="sv-SE" sz="1650">
                <a:latin typeface="Times New Roman" panose="02020603050405020304" pitchFamily="18" charset="0"/>
                <a:cs typeface="Times New Roman" panose="02020603050405020304" pitchFamily="18" charset="0"/>
              </a:rPr>
              <a:t>* Suicid/suicidförsök i kamratkretsen. Känsla av att vara annorlunda, isolerad, avsaknad av stödjande relationer. Lever i kretsar där suicid och suicidförsök är en påtaglig del av vardagen.</a:t>
            </a:r>
          </a:p>
        </p:txBody>
      </p:sp>
    </p:spTree>
    <p:extLst>
      <p:ext uri="{BB962C8B-B14F-4D97-AF65-F5344CB8AC3E}">
        <p14:creationId xmlns:p14="http://schemas.microsoft.com/office/powerpoint/2010/main" val="7629286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tshållare för innehåll 2"/>
          <p:cNvSpPr>
            <a:spLocks noGrp="1"/>
          </p:cNvSpPr>
          <p:nvPr>
            <p:ph idx="4294967295"/>
          </p:nvPr>
        </p:nvSpPr>
        <p:spPr>
          <a:xfrm>
            <a:off x="1503760" y="1190626"/>
            <a:ext cx="6172200" cy="3394472"/>
          </a:xfrm>
        </p:spPr>
        <p:txBody>
          <a:bodyPr>
            <a:normAutofit/>
          </a:bodyPr>
          <a:lstStyle/>
          <a:p>
            <a:pPr marL="0" indent="0">
              <a:buNone/>
            </a:pPr>
            <a:r>
              <a:rPr lang="sv-SE" altLang="sv-SE" sz="1650" dirty="0">
                <a:latin typeface="Times New Roman" panose="02020603050405020304" pitchFamily="18" charset="0"/>
                <a:cs typeface="Times New Roman" panose="02020603050405020304" pitchFamily="18" charset="0"/>
              </a:rPr>
              <a:t>* Ökad suicidrisk är oftast kopplad till en ökad känsla av att det psykiska lidandet är outhärdligt och situationen är omöjligt att lösa, livsleda och </a:t>
            </a:r>
            <a:r>
              <a:rPr lang="sv-SE" altLang="sv-SE" sz="1650" dirty="0" smtClean="0">
                <a:latin typeface="Times New Roman" panose="02020603050405020304" pitchFamily="18" charset="0"/>
                <a:cs typeface="Times New Roman" panose="02020603050405020304" pitchFamily="18" charset="0"/>
              </a:rPr>
              <a:t>hopplöshetskänslor</a:t>
            </a:r>
            <a:br>
              <a:rPr lang="sv-SE" altLang="sv-SE" sz="1650" dirty="0" smtClean="0">
                <a:latin typeface="Times New Roman" panose="02020603050405020304" pitchFamily="18" charset="0"/>
                <a:cs typeface="Times New Roman" panose="02020603050405020304" pitchFamily="18" charset="0"/>
              </a:rPr>
            </a:br>
            <a:endParaRPr lang="sv-SE" altLang="sv-SE" sz="1650" dirty="0">
              <a:latin typeface="Times New Roman" panose="02020603050405020304" pitchFamily="18" charset="0"/>
              <a:cs typeface="Times New Roman" panose="02020603050405020304" pitchFamily="18" charset="0"/>
            </a:endParaRPr>
          </a:p>
          <a:p>
            <a:pPr marL="0" indent="0">
              <a:lnSpc>
                <a:spcPct val="115000"/>
              </a:lnSpc>
              <a:spcAft>
                <a:spcPts val="750"/>
              </a:spcAft>
              <a:buNone/>
            </a:pPr>
            <a:r>
              <a:rPr lang="sv-SE" altLang="sv-SE" sz="1650" dirty="0">
                <a:latin typeface="Times New Roman" panose="02020603050405020304" pitchFamily="18" charset="0"/>
                <a:cs typeface="Times New Roman" panose="02020603050405020304" pitchFamily="18" charset="0"/>
              </a:rPr>
              <a:t>* Psykiatriska problematik som utgör en risk: d</a:t>
            </a:r>
            <a:r>
              <a:rPr lang="sv-SE" altLang="sv-SE" sz="1650" dirty="0">
                <a:latin typeface="Times New Roman" panose="02020603050405020304" pitchFamily="18" charset="0"/>
                <a:ea typeface="Calibri" panose="020F0502020204030204" pitchFamily="34" charset="0"/>
                <a:cs typeface="Times New Roman" panose="02020603050405020304" pitchFamily="18" charset="0"/>
              </a:rPr>
              <a:t>epression, missbruk, självskadebeteende, bipolärt tillstånd, psykos, PTSD och emotionell instabilitet.</a:t>
            </a:r>
          </a:p>
          <a:p>
            <a:pPr marL="0" indent="0">
              <a:lnSpc>
                <a:spcPct val="115000"/>
              </a:lnSpc>
              <a:spcAft>
                <a:spcPts val="750"/>
              </a:spcAft>
              <a:buNone/>
            </a:pPr>
            <a:r>
              <a:rPr lang="sv-SE" altLang="sv-SE" sz="1650" dirty="0">
                <a:latin typeface="Times New Roman" panose="02020603050405020304" pitchFamily="18" charset="0"/>
                <a:cs typeface="Times New Roman" panose="02020603050405020304" pitchFamily="18" charset="0"/>
              </a:rPr>
              <a:t>* Risksituationer/riskfaktorer/beteende: sexuella övergrepp, fysisk och psykisk misshandel, akut stress reaktion, plötslig/oönskad förändring i livssituation.</a:t>
            </a:r>
          </a:p>
          <a:p>
            <a:pPr marL="0" indent="0">
              <a:buNone/>
            </a:pPr>
            <a:endParaRPr lang="sv-SE" altLang="sv-SE"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450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innehåll 2"/>
          <p:cNvSpPr>
            <a:spLocks noGrp="1"/>
          </p:cNvSpPr>
          <p:nvPr>
            <p:ph idx="4294967295"/>
          </p:nvPr>
        </p:nvSpPr>
        <p:spPr>
          <a:xfrm>
            <a:off x="1521619" y="983457"/>
            <a:ext cx="6146006" cy="3483769"/>
          </a:xfrm>
        </p:spPr>
        <p:txBody>
          <a:bodyPr/>
          <a:lstStyle/>
          <a:p>
            <a:pPr marL="0" indent="0">
              <a:spcBef>
                <a:spcPct val="0"/>
              </a:spcBef>
              <a:buNone/>
            </a:pPr>
            <a:r>
              <a:rPr lang="sv-SE" altLang="sv-SE" sz="1650" dirty="0">
                <a:latin typeface="Times New Roman" panose="02020603050405020304" pitchFamily="18" charset="0"/>
                <a:cs typeface="Times New Roman" panose="02020603050405020304" pitchFamily="18" charset="0"/>
              </a:rPr>
              <a:t>Den barnpsykiatriska behandlingen är oftast densamma för asylsökande barn och ungdomar som de med uppehållstillstånd.</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Det som skiljer är att:</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smtClean="0">
                <a:latin typeface="Times New Roman" panose="02020603050405020304" pitchFamily="18" charset="0"/>
                <a:cs typeface="Times New Roman" panose="02020603050405020304" pitchFamily="18" charset="0"/>
              </a:rPr>
              <a:t>vi behöver mer tid för att etablera stabila behandlingsrelationer. </a:t>
            </a:r>
          </a:p>
          <a:p>
            <a:pPr marL="0" indent="0">
              <a:spcBef>
                <a:spcPct val="0"/>
              </a:spcBef>
              <a:buNone/>
            </a:pPr>
            <a:endParaRPr lang="sv-SE" altLang="sv-SE" sz="1650" dirty="0" smtClean="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smtClean="0">
                <a:latin typeface="Times New Roman" panose="02020603050405020304" pitchFamily="18" charset="0"/>
                <a:cs typeface="Times New Roman" panose="02020603050405020304" pitchFamily="18" charset="0"/>
              </a:rPr>
              <a:t>vi behöver mer tid för att förklara behandlingen och hur ungdomen kan förstå sin psykiska ohälsa.</a:t>
            </a:r>
          </a:p>
          <a:p>
            <a:pPr marL="0" indent="0">
              <a:spcBef>
                <a:spcPct val="0"/>
              </a:spcBef>
              <a:buNone/>
            </a:pPr>
            <a:endParaRPr lang="sv-SE" altLang="sv-SE" sz="1650" dirty="0" smtClean="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smtClean="0">
                <a:latin typeface="Times New Roman" panose="02020603050405020304" pitchFamily="18" charset="0"/>
                <a:cs typeface="Times New Roman" panose="02020603050405020304" pitchFamily="18" charset="0"/>
              </a:rPr>
              <a:t>vi behöver mer tid för att åstadkomma förändringar av ungdomens psykiska ohälsa utifrån den instabila livssituationen.</a:t>
            </a:r>
            <a:endParaRPr lang="sv-SE" altLang="sv-SE" sz="1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9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Om Uppdrag Psykisk Hälsa</a:t>
            </a:r>
            <a:endParaRPr lang="sv-SE">
              <a:latin typeface="+mn-lt"/>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970" y="1993411"/>
            <a:ext cx="1620180" cy="1243488"/>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746" y="1662774"/>
            <a:ext cx="1904762" cy="1904762"/>
          </a:xfrm>
          <a:prstGeom prst="rect">
            <a:avLst/>
          </a:prstGeom>
        </p:spPr>
      </p:pic>
    </p:spTree>
    <p:extLst>
      <p:ext uri="{BB962C8B-B14F-4D97-AF65-F5344CB8AC3E}">
        <p14:creationId xmlns:p14="http://schemas.microsoft.com/office/powerpoint/2010/main" val="1995604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8"/>
            <a:ext cx="7886700" cy="1433016"/>
          </a:xfrm>
        </p:spPr>
        <p:txBody>
          <a:bodyPr>
            <a:normAutofit/>
          </a:bodyPr>
          <a:lstStyle/>
          <a:p>
            <a:r>
              <a:rPr lang="sv-SE" sz="2200" dirty="0" smtClean="0"/>
              <a:t>Om man har en elev som har fått utvisningsbeslut, ska man ändå göra utredning?</a:t>
            </a:r>
            <a:endParaRPr lang="sv-SE" sz="2200" dirty="0"/>
          </a:p>
        </p:txBody>
      </p:sp>
      <p:sp>
        <p:nvSpPr>
          <p:cNvPr id="3" name="Platshållare för innehåll 2"/>
          <p:cNvSpPr>
            <a:spLocks noGrp="1"/>
          </p:cNvSpPr>
          <p:nvPr>
            <p:ph idx="1"/>
          </p:nvPr>
        </p:nvSpPr>
        <p:spPr>
          <a:xfrm>
            <a:off x="628650" y="1563637"/>
            <a:ext cx="7886700" cy="3068687"/>
          </a:xfrm>
        </p:spPr>
        <p:txBody>
          <a:bodyPr>
            <a:normAutofit/>
          </a:bodyPr>
          <a:lstStyle/>
          <a:p>
            <a:r>
              <a:rPr lang="sv-SE" sz="1800" dirty="0" smtClean="0"/>
              <a:t>Även om vi vet att eleven har fått ett utvisningsbeslut vet vi inte hur länge eleven kommer att stanna i Sverige. Ibland är det väldigt lång tid. Om svårigheterna är stora och en utredning kommer att hjälpa eleven att få den skolgång som de behöver är det viktigt att göra en utredning. Fall av autism måste t.ex. utredas för att eleven ska få rätt skolgång och resurser.</a:t>
            </a:r>
            <a:endParaRPr lang="sv-SE" sz="1800" dirty="0"/>
          </a:p>
        </p:txBody>
      </p:sp>
    </p:spTree>
    <p:extLst>
      <p:ext uri="{BB962C8B-B14F-4D97-AF65-F5344CB8AC3E}">
        <p14:creationId xmlns:p14="http://schemas.microsoft.com/office/powerpoint/2010/main" val="246998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kan skolan ge stöd till en elev som har uppgivenhetssyndrom?</a:t>
            </a:r>
            <a:endParaRPr lang="sv-SE" dirty="0"/>
          </a:p>
        </p:txBody>
      </p:sp>
      <p:sp>
        <p:nvSpPr>
          <p:cNvPr id="3" name="Platshållare för innehåll 2"/>
          <p:cNvSpPr>
            <a:spLocks noGrp="1"/>
          </p:cNvSpPr>
          <p:nvPr>
            <p:ph idx="1"/>
          </p:nvPr>
        </p:nvSpPr>
        <p:spPr/>
        <p:txBody>
          <a:bodyPr>
            <a:normAutofit/>
          </a:bodyPr>
          <a:lstStyle/>
          <a:p>
            <a:r>
              <a:rPr lang="sv-SE" sz="1800" dirty="0" smtClean="0"/>
              <a:t>Vilken typ av stöd som kan ges beror på vad som ligger bakom. Det är viktigt att uppmärksamma och prata med dem om man ser att de verkar bekymrade. Kontakt med föräldrarna och ett gemensamt möte är bra för att ta reda på om något har hänt. Att inte lämna barnet själv, att hjälpa barnet med tankarna är viktigt. Om barnet mår märkbart dåligt är det viktigt att förmedla kontakt med vården och t.ex. kontakta barnakuten om barnet inte äter eller dricker.</a:t>
            </a:r>
            <a:endParaRPr lang="sv-SE" sz="1800" dirty="0"/>
          </a:p>
        </p:txBody>
      </p:sp>
    </p:spTree>
    <p:extLst>
      <p:ext uri="{BB962C8B-B14F-4D97-AF65-F5344CB8AC3E}">
        <p14:creationId xmlns:p14="http://schemas.microsoft.com/office/powerpoint/2010/main" val="260702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7504" y="267494"/>
            <a:ext cx="7886700" cy="1224136"/>
          </a:xfrm>
        </p:spPr>
        <p:txBody>
          <a:bodyPr>
            <a:normAutofit/>
          </a:bodyPr>
          <a:lstStyle/>
          <a:p>
            <a:r>
              <a:rPr lang="sv-SE" sz="2200" dirty="0" smtClean="0"/>
              <a:t>Vad händer om en elev frågar ”Vad händer om jag tar med mig en pistol till skolan”? Hur kan skolpersonal förhålla sig till en sådan kommentar?</a:t>
            </a:r>
            <a:endParaRPr lang="sv-SE" sz="2200" dirty="0"/>
          </a:p>
        </p:txBody>
      </p:sp>
      <p:sp>
        <p:nvSpPr>
          <p:cNvPr id="3" name="Platshållare för innehåll 2"/>
          <p:cNvSpPr>
            <a:spLocks noGrp="1"/>
          </p:cNvSpPr>
          <p:nvPr>
            <p:ph idx="1"/>
          </p:nvPr>
        </p:nvSpPr>
        <p:spPr>
          <a:xfrm>
            <a:off x="628650" y="1491631"/>
            <a:ext cx="7886700" cy="3140694"/>
          </a:xfrm>
        </p:spPr>
        <p:txBody>
          <a:bodyPr>
            <a:normAutofit/>
          </a:bodyPr>
          <a:lstStyle/>
          <a:p>
            <a:r>
              <a:rPr lang="sv-SE" sz="1800" dirty="0" smtClean="0"/>
              <a:t>Det svenska mottagningssystemet är alltmer belastat och det känns som att man i större utsträckning vågar prata och våga fråga. Gör man det kan man förebygga </a:t>
            </a:r>
            <a:r>
              <a:rPr lang="sv-SE" sz="1800" dirty="0" smtClean="0"/>
              <a:t>att barn och unga agerar </a:t>
            </a:r>
            <a:r>
              <a:rPr lang="sv-SE" sz="1800" dirty="0" smtClean="0"/>
              <a:t>i frustration samt att </a:t>
            </a:r>
            <a:r>
              <a:rPr lang="sv-SE" sz="1800" dirty="0" smtClean="0"/>
              <a:t>de agerar </a:t>
            </a:r>
            <a:r>
              <a:rPr lang="sv-SE" sz="1800" dirty="0" smtClean="0"/>
              <a:t>mot sig </a:t>
            </a:r>
            <a:r>
              <a:rPr lang="sv-SE" sz="1800" dirty="0" smtClean="0"/>
              <a:t>själva. </a:t>
            </a:r>
            <a:r>
              <a:rPr lang="sv-SE" sz="1800" dirty="0" smtClean="0"/>
              <a:t>Om man får en signal att det är mer allvarligt bör man kontakta Socialtjänsten. </a:t>
            </a:r>
            <a:endParaRPr lang="sv-SE" sz="1800" dirty="0"/>
          </a:p>
        </p:txBody>
      </p:sp>
    </p:spTree>
    <p:extLst>
      <p:ext uri="{BB962C8B-B14F-4D97-AF65-F5344CB8AC3E}">
        <p14:creationId xmlns:p14="http://schemas.microsoft.com/office/powerpoint/2010/main" val="384635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74638"/>
            <a:ext cx="7886700" cy="1361008"/>
          </a:xfrm>
        </p:spPr>
        <p:txBody>
          <a:bodyPr>
            <a:noAutofit/>
          </a:bodyPr>
          <a:lstStyle/>
          <a:p>
            <a:r>
              <a:rPr lang="sv-SE" sz="2200" dirty="0" smtClean="0"/>
              <a:t>Fler ensamkommande kommer att utvisas, fler kommer att få åldern uppskriven. När man fyller 18 år förlorar man sin god man. Hur kan man vara ett stöd och vem kan vara det? Pedagoger som träffar elever mest, eller ska man hänvisa till kurator?</a:t>
            </a:r>
            <a:endParaRPr lang="sv-SE" sz="2200" dirty="0"/>
          </a:p>
        </p:txBody>
      </p:sp>
      <p:sp>
        <p:nvSpPr>
          <p:cNvPr id="3" name="Platshållare för innehåll 2"/>
          <p:cNvSpPr>
            <a:spLocks noGrp="1"/>
          </p:cNvSpPr>
          <p:nvPr>
            <p:ph idx="1"/>
          </p:nvPr>
        </p:nvSpPr>
        <p:spPr>
          <a:xfrm>
            <a:off x="628650" y="1995686"/>
            <a:ext cx="7886700" cy="2636638"/>
          </a:xfrm>
        </p:spPr>
        <p:txBody>
          <a:bodyPr>
            <a:normAutofit/>
          </a:bodyPr>
          <a:lstStyle/>
          <a:p>
            <a:r>
              <a:rPr lang="sv-SE" sz="1800" dirty="0" smtClean="0"/>
              <a:t>När man är 18 år räknas man som vuxen, man får inte tak över huvudet eller pengar till mat från Migrationsverket. Stadsmissionen har ett projekt som heter Baba- de ger stöd till ensamkommande barn på flykt. </a:t>
            </a:r>
            <a:endParaRPr lang="sv-SE" sz="1800" dirty="0"/>
          </a:p>
        </p:txBody>
      </p:sp>
    </p:spTree>
    <p:extLst>
      <p:ext uri="{BB962C8B-B14F-4D97-AF65-F5344CB8AC3E}">
        <p14:creationId xmlns:p14="http://schemas.microsoft.com/office/powerpoint/2010/main" val="143690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idx="4294967295"/>
          </p:nvPr>
        </p:nvSpPr>
        <p:spPr>
          <a:xfrm>
            <a:off x="1931194" y="1597819"/>
            <a:ext cx="5189935" cy="1102519"/>
          </a:xfrm>
        </p:spPr>
        <p:txBody>
          <a:bodyPr/>
          <a:lstStyle/>
          <a:p>
            <a:pPr eaLnBrk="1" hangingPunct="1"/>
            <a:r>
              <a:rPr lang="sv-SE" altLang="sv-SE" sz="2100">
                <a:latin typeface="Times New Roman" panose="02020603050405020304" pitchFamily="18" charset="0"/>
                <a:cs typeface="Times New Roman" panose="02020603050405020304" pitchFamily="18" charset="0"/>
              </a:rPr>
              <a:t>Barnpsykiatrisk vård för ensamkommande flickor och pojkar</a:t>
            </a:r>
          </a:p>
        </p:txBody>
      </p:sp>
    </p:spTree>
    <p:extLst>
      <p:ext uri="{BB962C8B-B14F-4D97-AF65-F5344CB8AC3E}">
        <p14:creationId xmlns:p14="http://schemas.microsoft.com/office/powerpoint/2010/main" val="1840660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innehåll 2"/>
          <p:cNvSpPr>
            <a:spLocks noGrp="1"/>
          </p:cNvSpPr>
          <p:nvPr>
            <p:ph idx="4294967295"/>
          </p:nvPr>
        </p:nvSpPr>
        <p:spPr>
          <a:xfrm>
            <a:off x="1473994" y="1188244"/>
            <a:ext cx="6172200" cy="3394472"/>
          </a:xfrm>
        </p:spPr>
        <p:txBody>
          <a:bodyPr/>
          <a:lstStyle/>
          <a:p>
            <a:pPr marL="0" indent="0">
              <a:spcBef>
                <a:spcPct val="0"/>
              </a:spcBef>
              <a:buNone/>
            </a:pPr>
            <a:endParaRPr lang="sv-SE" altLang="sv-SE" sz="1650">
              <a:latin typeface="Times New Roman" panose="02020603050405020304" pitchFamily="18" charset="0"/>
              <a:cs typeface="Times New Roman" panose="02020603050405020304" pitchFamily="18" charset="0"/>
            </a:endParaRPr>
          </a:p>
          <a:p>
            <a:pPr marL="0" indent="0">
              <a:spcBef>
                <a:spcPct val="0"/>
              </a:spcBef>
              <a:buNone/>
            </a:pPr>
            <a:r>
              <a:rPr lang="sv-SE" altLang="sv-SE" sz="1650">
                <a:latin typeface="Times New Roman" panose="02020603050405020304" pitchFamily="18" charset="0"/>
                <a:cs typeface="Times New Roman" panose="02020603050405020304" pitchFamily="18" charset="0"/>
              </a:rPr>
              <a:t>De ungdomar som har en svårare psykiatrisk problematik bör erbjudas barnpsykiatriska insatser så tidigt som möjligt.</a:t>
            </a:r>
          </a:p>
          <a:p>
            <a:pPr marL="0" indent="0">
              <a:spcBef>
                <a:spcPct val="0"/>
              </a:spcBef>
              <a:buNone/>
            </a:pPr>
            <a:endParaRPr lang="sv-SE" altLang="sv-SE" sz="1650">
              <a:latin typeface="Times New Roman" panose="02020603050405020304" pitchFamily="18" charset="0"/>
              <a:cs typeface="Times New Roman" panose="02020603050405020304" pitchFamily="18" charset="0"/>
            </a:endParaRPr>
          </a:p>
          <a:p>
            <a:pPr marL="0" indent="0">
              <a:buNone/>
            </a:pPr>
            <a:r>
              <a:rPr lang="sv-SE" altLang="sv-SE" sz="1650">
                <a:latin typeface="Times New Roman" panose="02020603050405020304" pitchFamily="18" charset="0"/>
                <a:cs typeface="Times New Roman" panose="02020603050405020304" pitchFamily="18" charset="0"/>
              </a:rPr>
              <a:t>Vi måste vidga vårt psykiatriska perspektiv när vi försöker diagnostisera och behandla barn på flykt. </a:t>
            </a:r>
          </a:p>
          <a:p>
            <a:pPr marL="0" indent="0">
              <a:buNone/>
            </a:pPr>
            <a:endParaRPr lang="sv-SE" altLang="sv-SE" sz="1650">
              <a:latin typeface="Times New Roman" panose="02020603050405020304" pitchFamily="18" charset="0"/>
              <a:cs typeface="Times New Roman" panose="02020603050405020304" pitchFamily="18" charset="0"/>
            </a:endParaRPr>
          </a:p>
          <a:p>
            <a:pPr marL="0" indent="0">
              <a:buNone/>
            </a:pPr>
            <a:r>
              <a:rPr lang="sv-SE" altLang="sv-SE" sz="1650">
                <a:latin typeface="Times New Roman" panose="02020603050405020304" pitchFamily="18" charset="0"/>
                <a:cs typeface="Times New Roman" panose="02020603050405020304" pitchFamily="18" charset="0"/>
              </a:rPr>
              <a:t>Vi bör sträva efter att integrera förhållandet mellan motståndskraft, skador och sårbarhet vid diagnostisering och behandling.</a:t>
            </a:r>
          </a:p>
          <a:p>
            <a:pPr marL="0" indent="0">
              <a:spcBef>
                <a:spcPct val="0"/>
              </a:spcBef>
              <a:buNone/>
            </a:pPr>
            <a:endParaRPr lang="sv-SE" altLang="sv-SE"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93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p:cNvSpPr>
            <a:spLocks noGrp="1"/>
          </p:cNvSpPr>
          <p:nvPr>
            <p:ph type="title"/>
          </p:nvPr>
        </p:nvSpPr>
        <p:spPr/>
        <p:txBody>
          <a:bodyPr/>
          <a:lstStyle/>
          <a:p>
            <a:pPr eaLnBrk="1" hangingPunct="1"/>
            <a:r>
              <a:rPr lang="sv-SE" altLang="sv-SE" sz="2025">
                <a:latin typeface="Times New Roman" panose="02020603050405020304" pitchFamily="18" charset="0"/>
                <a:cs typeface="Times New Roman" panose="02020603050405020304" pitchFamily="18" charset="0"/>
              </a:rPr>
              <a:t>Tillgång till Barnpsykiatriska behandlingsinsatser</a:t>
            </a:r>
          </a:p>
        </p:txBody>
      </p:sp>
      <p:sp>
        <p:nvSpPr>
          <p:cNvPr id="29699" name="Platshållare för innehåll 2"/>
          <p:cNvSpPr>
            <a:spLocks noGrp="1"/>
          </p:cNvSpPr>
          <p:nvPr>
            <p:ph idx="1"/>
          </p:nvPr>
        </p:nvSpPr>
        <p:spPr/>
        <p:txBody>
          <a:bodyPr/>
          <a:lstStyle/>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Att det är färre asylsökande barn och ungdomar som kommer till och stannar i psykiatrisk behandling är kopplat till hur de ser på/upplever psykiatrin och hur vi tar hand om, samt bemöter ungdomarna. </a:t>
            </a:r>
          </a:p>
          <a:p>
            <a:pPr marL="0" indent="0">
              <a:spcBef>
                <a:spcPct val="0"/>
              </a:spcBef>
              <a:buNone/>
            </a:pPr>
            <a:endParaRPr lang="sv-SE" altLang="sv-SE" sz="1650">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Faktorer som påverkar är: </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Språksvårigheter</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Bristande kännedom om barnpsykiatrin</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Tolkar ej symtom som psykisk ohälsa, </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Stigma</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Bristande förtroende</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Väntetid</a:t>
            </a:r>
          </a:p>
          <a:p>
            <a:pPr marL="0" indent="0">
              <a:spcBef>
                <a:spcPct val="0"/>
              </a:spcBef>
              <a:buNone/>
            </a:pPr>
            <a:r>
              <a:rPr lang="sv-SE" altLang="sv-SE" sz="1650">
                <a:latin typeface="Times New Roman" panose="02020603050405020304" pitchFamily="18" charset="0"/>
                <a:ea typeface="Calibri" panose="020F0502020204030204" pitchFamily="34" charset="0"/>
                <a:cs typeface="Times New Roman" panose="02020603050405020304" pitchFamily="18" charset="0"/>
              </a:rPr>
              <a:t>Brister i vården och oförmåga hos vården att möta behoven.</a:t>
            </a:r>
          </a:p>
        </p:txBody>
      </p:sp>
    </p:spTree>
    <p:extLst>
      <p:ext uri="{BB962C8B-B14F-4D97-AF65-F5344CB8AC3E}">
        <p14:creationId xmlns:p14="http://schemas.microsoft.com/office/powerpoint/2010/main" val="3781665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innehåll 2"/>
          <p:cNvSpPr>
            <a:spLocks noGrp="1"/>
          </p:cNvSpPr>
          <p:nvPr>
            <p:ph idx="4294967295"/>
          </p:nvPr>
        </p:nvSpPr>
        <p:spPr>
          <a:xfrm>
            <a:off x="1521619" y="1209676"/>
            <a:ext cx="6172200" cy="3394472"/>
          </a:xfrm>
        </p:spPr>
        <p:txBody>
          <a:bodyPr/>
          <a:lstStyle/>
          <a:p>
            <a:pPr marL="0" indent="0">
              <a:spcBef>
                <a:spcPct val="0"/>
              </a:spcBef>
              <a:buNone/>
            </a:pPr>
            <a:r>
              <a:rPr lang="sv-SE" altLang="sv-SE" sz="1650">
                <a:solidFill>
                  <a:srgbClr val="000000"/>
                </a:solidFill>
                <a:latin typeface="Times New Roman" panose="02020603050405020304" pitchFamily="18" charset="0"/>
                <a:cs typeface="Times New Roman" panose="02020603050405020304" pitchFamily="18" charset="0"/>
              </a:rPr>
              <a:t>En kritisk komponent i kontakten med psykiatrin är tillit.</a:t>
            </a:r>
          </a:p>
          <a:p>
            <a:pPr marL="0" indent="0">
              <a:spcBef>
                <a:spcPct val="0"/>
              </a:spcBef>
              <a:buNone/>
            </a:pPr>
            <a:endParaRPr lang="sv-SE" altLang="sv-SE" sz="1650">
              <a:solidFill>
                <a:srgbClr val="000000"/>
              </a:solidFill>
              <a:latin typeface="Times New Roman" panose="02020603050405020304" pitchFamily="18" charset="0"/>
              <a:cs typeface="Times New Roman" panose="02020603050405020304" pitchFamily="18" charset="0"/>
            </a:endParaRPr>
          </a:p>
          <a:p>
            <a:pPr marL="0" indent="0">
              <a:spcBef>
                <a:spcPct val="0"/>
              </a:spcBef>
              <a:buNone/>
            </a:pPr>
            <a:r>
              <a:rPr lang="sv-SE" altLang="sv-SE" sz="1500">
                <a:latin typeface="Times New Roman" panose="02020603050405020304" pitchFamily="18" charset="0"/>
                <a:cs typeface="Times New Roman" panose="02020603050405020304" pitchFamily="18" charset="0"/>
              </a:rPr>
              <a:t>"Misstro och social isolering kan ha varit överlevnadsstrategier under tider av organiserat våld (Nadeau &amp; Measham, 2006), och fientlighet eller diskriminering i det land där är asylsökande kan också påverka patientens interaktion med vården" (Calucci 2015, s. 783).</a:t>
            </a:r>
          </a:p>
          <a:p>
            <a:pPr marL="0" indent="0">
              <a:spcBef>
                <a:spcPct val="0"/>
              </a:spcBef>
              <a:buNone/>
            </a:pPr>
            <a:endParaRPr lang="sv-SE" altLang="sv-SE" sz="1650">
              <a:latin typeface="Times New Roman" panose="02020603050405020304" pitchFamily="18" charset="0"/>
              <a:cs typeface="Times New Roman" panose="02020603050405020304" pitchFamily="18" charset="0"/>
            </a:endParaRPr>
          </a:p>
          <a:p>
            <a:pPr marL="0" indent="0">
              <a:spcBef>
                <a:spcPct val="0"/>
              </a:spcBef>
              <a:buNone/>
            </a:pPr>
            <a:r>
              <a:rPr lang="sv-SE" altLang="sv-SE" sz="1650">
                <a:latin typeface="Times New Roman" panose="02020603050405020304" pitchFamily="18" charset="0"/>
                <a:cs typeface="Times New Roman" panose="02020603050405020304" pitchFamily="18" charset="0"/>
              </a:rPr>
              <a:t>Tilliten kan även vara påverkad utifrån övergrepp under flykten eller i ursprungsfamiljen. </a:t>
            </a:r>
          </a:p>
          <a:p>
            <a:pPr marL="0" indent="0">
              <a:spcBef>
                <a:spcPct val="0"/>
              </a:spcBef>
              <a:buNone/>
            </a:pPr>
            <a:endParaRPr lang="sv-SE" altLang="sv-SE" sz="1650">
              <a:latin typeface="Times New Roman" panose="02020603050405020304" pitchFamily="18" charset="0"/>
              <a:cs typeface="Times New Roman" panose="02020603050405020304" pitchFamily="18" charset="0"/>
            </a:endParaRPr>
          </a:p>
          <a:p>
            <a:pPr marL="0" indent="0">
              <a:spcBef>
                <a:spcPct val="0"/>
              </a:spcBef>
              <a:buNone/>
            </a:pPr>
            <a:r>
              <a:rPr lang="sv-SE" altLang="sv-SE" sz="1650">
                <a:latin typeface="Times New Roman" panose="02020603050405020304" pitchFamily="18" charset="0"/>
                <a:cs typeface="Times New Roman" panose="02020603050405020304" pitchFamily="18" charset="0"/>
              </a:rPr>
              <a:t>Tilliten behöver gradvis byggas upp i behandlingsrelationen.</a:t>
            </a:r>
          </a:p>
          <a:p>
            <a:pPr marL="0" indent="0">
              <a:spcBef>
                <a:spcPct val="0"/>
              </a:spcBef>
              <a:buNone/>
            </a:pPr>
            <a:endParaRPr lang="sv-SE" altLang="sv-SE" sz="1650">
              <a:latin typeface="Times New Roman" panose="02020603050405020304" pitchFamily="18" charset="0"/>
              <a:cs typeface="Times New Roman" panose="02020603050405020304" pitchFamily="18" charset="0"/>
            </a:endParaRPr>
          </a:p>
          <a:p>
            <a:pPr marL="0" indent="0">
              <a:spcBef>
                <a:spcPct val="0"/>
              </a:spcBef>
              <a:buNone/>
            </a:pPr>
            <a:r>
              <a:rPr lang="sv-SE" altLang="sv-SE" sz="1650">
                <a:latin typeface="Times New Roman" panose="02020603050405020304" pitchFamily="18" charset="0"/>
                <a:cs typeface="Times New Roman" panose="02020603050405020304" pitchFamily="18" charset="0"/>
              </a:rPr>
              <a:t>Tillit kan förflyttas mellan relationer.</a:t>
            </a:r>
          </a:p>
          <a:p>
            <a:pPr marL="0" indent="0">
              <a:spcBef>
                <a:spcPct val="0"/>
              </a:spcBef>
              <a:buNone/>
            </a:pPr>
            <a:endParaRPr lang="sv-SE" altLang="sv-SE" sz="1800">
              <a:latin typeface="Times New Roman" panose="02020603050405020304" pitchFamily="18" charset="0"/>
              <a:cs typeface="Times New Roman" panose="02020603050405020304" pitchFamily="18" charset="0"/>
            </a:endParaRPr>
          </a:p>
          <a:p>
            <a:pPr marL="0" indent="0">
              <a:spcBef>
                <a:spcPct val="0"/>
              </a:spcBef>
              <a:buNone/>
            </a:pPr>
            <a:endParaRPr lang="sv-SE" altLang="sv-SE" sz="1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129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innehåll 2"/>
          <p:cNvSpPr>
            <a:spLocks noGrp="1"/>
          </p:cNvSpPr>
          <p:nvPr>
            <p:ph idx="4294967295"/>
          </p:nvPr>
        </p:nvSpPr>
        <p:spPr>
          <a:xfrm>
            <a:off x="1485900" y="1143001"/>
            <a:ext cx="6172200" cy="3394472"/>
          </a:xfrm>
        </p:spPr>
        <p:txBody>
          <a:bodyPr/>
          <a:lstStyle/>
          <a:p>
            <a:pPr marL="0" indent="0">
              <a:spcBef>
                <a:spcPct val="0"/>
              </a:spcBef>
              <a:buNone/>
            </a:pPr>
            <a:endParaRPr lang="sv-SE" altLang="sv-SE" sz="180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b="1" dirty="0">
                <a:latin typeface="Times New Roman" panose="02020603050405020304" pitchFamily="18" charset="0"/>
                <a:cs typeface="Times New Roman" panose="02020603050405020304" pitchFamily="18" charset="0"/>
              </a:rPr>
              <a:t>Bemötande och förhållningssätt</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”It </a:t>
            </a:r>
            <a:r>
              <a:rPr lang="sv-SE" altLang="sv-SE" sz="1650" dirty="0" err="1">
                <a:latin typeface="Times New Roman" panose="02020603050405020304" pitchFamily="18" charset="0"/>
                <a:cs typeface="Times New Roman" panose="02020603050405020304" pitchFamily="18" charset="0"/>
              </a:rPr>
              <a:t>comes</a:t>
            </a:r>
            <a:r>
              <a:rPr lang="sv-SE" altLang="sv-SE" sz="1650" dirty="0">
                <a:latin typeface="Times New Roman" panose="02020603050405020304" pitchFamily="18" charset="0"/>
                <a:cs typeface="Times New Roman" panose="02020603050405020304" pitchFamily="18" charset="0"/>
              </a:rPr>
              <a:t> down to just </a:t>
            </a:r>
            <a:r>
              <a:rPr lang="sv-SE" altLang="sv-SE" sz="1650" dirty="0" err="1">
                <a:latin typeface="Times New Roman" panose="02020603050405020304" pitchFamily="18" charset="0"/>
                <a:cs typeface="Times New Roman" panose="02020603050405020304" pitchFamily="18" charset="0"/>
              </a:rPr>
              <a:t>how</a:t>
            </a:r>
            <a:r>
              <a:rPr lang="sv-SE" altLang="sv-SE" sz="1650" dirty="0">
                <a:latin typeface="Times New Roman" panose="02020603050405020304" pitchFamily="18" charset="0"/>
                <a:cs typeface="Times New Roman" panose="02020603050405020304" pitchFamily="18" charset="0"/>
              </a:rPr>
              <a:t> human </a:t>
            </a:r>
            <a:r>
              <a:rPr lang="sv-SE" altLang="sv-SE" sz="1650" dirty="0" err="1">
                <a:latin typeface="Times New Roman" panose="02020603050405020304" pitchFamily="18" charset="0"/>
                <a:cs typeface="Times New Roman" panose="02020603050405020304" pitchFamily="18" charset="0"/>
              </a:rPr>
              <a:t>someone</a:t>
            </a:r>
            <a:r>
              <a:rPr lang="sv-SE" altLang="sv-SE" sz="1650" dirty="0">
                <a:latin typeface="Times New Roman" panose="02020603050405020304" pitchFamily="18" charset="0"/>
                <a:cs typeface="Times New Roman" panose="02020603050405020304" pitchFamily="18" charset="0"/>
              </a:rPr>
              <a:t> </a:t>
            </a:r>
            <a:r>
              <a:rPr lang="sv-SE" altLang="sv-SE" sz="1650" dirty="0" err="1">
                <a:latin typeface="Times New Roman" panose="02020603050405020304" pitchFamily="18" charset="0"/>
                <a:cs typeface="Times New Roman" panose="02020603050405020304" pitchFamily="18" charset="0"/>
              </a:rPr>
              <a:t>can</a:t>
            </a:r>
            <a:r>
              <a:rPr lang="sv-SE" altLang="sv-SE" sz="1650" dirty="0">
                <a:latin typeface="Times New Roman" panose="02020603050405020304" pitchFamily="18" charset="0"/>
                <a:cs typeface="Times New Roman" panose="02020603050405020304" pitchFamily="18" charset="0"/>
              </a:rPr>
              <a:t> be” (</a:t>
            </a:r>
            <a:r>
              <a:rPr lang="sv-SE" altLang="sv-SE" sz="1650" dirty="0" err="1">
                <a:latin typeface="Times New Roman" panose="02020603050405020304" pitchFamily="18" charset="0"/>
                <a:cs typeface="Times New Roman" panose="02020603050405020304" pitchFamily="18" charset="0"/>
              </a:rPr>
              <a:t>Valibhoy</a:t>
            </a:r>
            <a:r>
              <a:rPr lang="sv-SE" altLang="sv-SE" sz="1650" dirty="0">
                <a:latin typeface="Times New Roman" panose="02020603050405020304" pitchFamily="18" charset="0"/>
                <a:cs typeface="Times New Roman" panose="02020603050405020304" pitchFamily="18" charset="0"/>
              </a:rPr>
              <a:t> 2016)</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Bland de huvudteman som identifierats var klinikerns känslighet för ungdomens kulturella bakgrund och stressen som påverkar honom eller henne, inklusive traumatiska flykting erfarenheter. Den terapeutiska relationen var viktig - särskilt kvaliteter som förtroende, förståelse, respekt och omtänksam relation.</a:t>
            </a:r>
          </a:p>
        </p:txBody>
      </p:sp>
    </p:spTree>
    <p:extLst>
      <p:ext uri="{BB962C8B-B14F-4D97-AF65-F5344CB8AC3E}">
        <p14:creationId xmlns:p14="http://schemas.microsoft.com/office/powerpoint/2010/main" val="2167253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innehåll 2"/>
          <p:cNvSpPr>
            <a:spLocks noGrp="1"/>
          </p:cNvSpPr>
          <p:nvPr>
            <p:ph idx="4294967295"/>
          </p:nvPr>
        </p:nvSpPr>
        <p:spPr>
          <a:xfrm>
            <a:off x="1485900" y="1143001"/>
            <a:ext cx="6172200" cy="3394472"/>
          </a:xfrm>
        </p:spPr>
        <p:txBody>
          <a:bodyPr/>
          <a:lstStyle/>
          <a:p>
            <a:pPr marL="0" indent="0">
              <a:spcBef>
                <a:spcPct val="0"/>
              </a:spcBef>
              <a:buNone/>
            </a:pPr>
            <a:r>
              <a:rPr lang="sv-SE" altLang="sv-SE" sz="1650" dirty="0">
                <a:latin typeface="Times New Roman" panose="02020603050405020304" pitchFamily="18" charset="0"/>
                <a:cs typeface="Times New Roman" panose="02020603050405020304" pitchFamily="18" charset="0"/>
              </a:rPr>
              <a:t>De barnpsykiatriska insatser gynnas av ett nära samarbete med andra vårdgivare. </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 Det blir lättare att möta ensamkommande ungdomarnas komplexa behov och att få god effekt av insatserna.</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 Genom samverkan skapas en vårdande miljö kring ungdomen som kan minska vardaglig stress och bidra till bättre hanteringsstrategier. </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 Samverkan stärker omständigheter som gynnar återhämtning.</a:t>
            </a:r>
          </a:p>
        </p:txBody>
      </p:sp>
    </p:spTree>
    <p:extLst>
      <p:ext uri="{BB962C8B-B14F-4D97-AF65-F5344CB8AC3E}">
        <p14:creationId xmlns:p14="http://schemas.microsoft.com/office/powerpoint/2010/main" val="267076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latin typeface="+mn-lt"/>
              </a:rPr>
              <a:t>Film om Hälsa i Sverige</a:t>
            </a:r>
            <a:endParaRPr lang="sv-SE">
              <a:latin typeface="+mn-lt"/>
            </a:endParaRPr>
          </a:p>
        </p:txBody>
      </p:sp>
      <p:pic>
        <p:nvPicPr>
          <p:cNvPr id="8" name="Platshållare för innehåll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3101" y="1131590"/>
            <a:ext cx="5797798" cy="3261643"/>
          </a:xfrm>
        </p:spPr>
      </p:pic>
    </p:spTree>
    <p:extLst>
      <p:ext uri="{BB962C8B-B14F-4D97-AF65-F5344CB8AC3E}">
        <p14:creationId xmlns:p14="http://schemas.microsoft.com/office/powerpoint/2010/main" val="182290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innehåll 2"/>
          <p:cNvSpPr>
            <a:spLocks noGrp="1"/>
          </p:cNvSpPr>
          <p:nvPr>
            <p:ph idx="4294967295"/>
          </p:nvPr>
        </p:nvSpPr>
        <p:spPr>
          <a:xfrm>
            <a:off x="1485900" y="228601"/>
            <a:ext cx="6172200" cy="4308872"/>
          </a:xfrm>
        </p:spPr>
        <p:txBody>
          <a:bodyPr/>
          <a:lstStyle/>
          <a:p>
            <a:pPr marL="0" indent="0">
              <a:spcBef>
                <a:spcPct val="0"/>
              </a:spcBef>
              <a:buNone/>
            </a:pPr>
            <a:r>
              <a:rPr lang="en-US" altLang="sv-SE" sz="1050">
                <a:latin typeface="Times New Roman" panose="02020603050405020304" pitchFamily="18" charset="0"/>
                <a:cs typeface="Times New Roman" panose="02020603050405020304" pitchFamily="18" charset="0"/>
              </a:rPr>
              <a:t>Alayarian, Aida (2007). Introduction. I Alayarian, Aida. (Ed.). Resilience, Suffering, and Creativity. The Work of the Refugee Therapy Centre (xvii). London: Karnac.</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Blackwell, Dick (2005). Counselling and Psychotherapy with Refugees. London: Jessica Kingsley Publishers. </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Chase, Elaine (2013) Security and subjective wellbeing: the experiences of unaccompanied young people seeking asylum in the UK. Sociology of Health &amp; Illnes Vol. 35. No. 6.</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Colucci, E. Minas, H. Szwarc J. Guerra, C. Paxton, G (2015). In or out? Barriers and facilitators to refugee-background young people accessing mental health services. Transcultural Psychiatry Vol. 52(6) 766-790. </a:t>
            </a:r>
            <a:endParaRPr lang="sv-SE" altLang="sv-SE" sz="1050">
              <a:latin typeface="Times New Roman" panose="02020603050405020304" pitchFamily="18" charset="0"/>
              <a:cs typeface="Times New Roman" panose="02020603050405020304" pitchFamily="18" charset="0"/>
            </a:endParaRP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Douglas, Hazel (2007). Containment and Reciprocity. Integrating psychoanalytic theory and child development research for work with children. London: Routledge.</a:t>
            </a:r>
          </a:p>
          <a:p>
            <a:pPr marL="0" indent="0">
              <a:spcBef>
                <a:spcPct val="0"/>
              </a:spcBef>
              <a:buNone/>
            </a:pPr>
            <a:endParaRPr lang="sv-SE" altLang="sv-SE" sz="1050">
              <a:latin typeface="Times New Roman" panose="02020603050405020304" pitchFamily="18" charset="0"/>
              <a:cs typeface="Times New Roman" panose="02020603050405020304" pitchFamily="18" charset="0"/>
            </a:endParaRPr>
          </a:p>
          <a:p>
            <a:pPr marL="0" indent="0">
              <a:spcBef>
                <a:spcPct val="0"/>
              </a:spcBef>
              <a:buNone/>
            </a:pPr>
            <a:r>
              <a:rPr lang="sv-SE" altLang="sv-SE" sz="1050">
                <a:latin typeface="Times New Roman" panose="02020603050405020304" pitchFamily="18" charset="0"/>
                <a:cs typeface="Times New Roman" panose="02020603050405020304" pitchFamily="18" charset="0"/>
              </a:rPr>
              <a:t>Papadopoulos, Renos K. (2002). Refuges, home and trauma. I Papadopoulos, Renos K. (Ed.). Therapeutic Care for Refugees (sid. 9-39). London: The Tavistock Clinic Series: Karnac. </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Sleijpen, M. Boeije, H. Kleber, R. Mooren, T (2016). Between power and powerlessness: a meta-ethnography of sources of resilience in young refugees. Ethnicity &amp; Health Vol. 21, No.2 158-180.</a:t>
            </a:r>
            <a:endParaRPr lang="sv-SE" altLang="sv-SE" sz="1050">
              <a:latin typeface="Times New Roman" panose="02020603050405020304" pitchFamily="18" charset="0"/>
              <a:cs typeface="Times New Roman" panose="02020603050405020304" pitchFamily="18" charset="0"/>
            </a:endParaRP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Valibhoy, M. Kaplan, I. Szwarc, J.  (2016) “It comes down to just how human someone can be”: A qualitative study with young peiople from refugee backgrounds about their experiences of Australian mental health services. Transcultural psychiatry. Sage.</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r>
              <a:rPr lang="en-US" altLang="sv-SE" sz="1050">
                <a:latin typeface="Times New Roman" panose="02020603050405020304" pitchFamily="18" charset="0"/>
                <a:cs typeface="Times New Roman" panose="02020603050405020304" pitchFamily="18" charset="0"/>
              </a:rPr>
              <a:t>Van der Veer, Guss (1998). Counseling and Therapy with Refugees and Victims of Trauma. Psychological Problems of Victims of War, Torture and Repression. London: John Wiley &amp; Sons, Second Edition. </a:t>
            </a: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endParaRPr lang="en-US" altLang="sv-SE" sz="1050">
              <a:latin typeface="Times New Roman" panose="02020603050405020304" pitchFamily="18" charset="0"/>
              <a:cs typeface="Times New Roman" panose="02020603050405020304" pitchFamily="18" charset="0"/>
            </a:endParaRPr>
          </a:p>
          <a:p>
            <a:pPr marL="0" indent="0">
              <a:spcBef>
                <a:spcPct val="0"/>
              </a:spcBef>
              <a:buNone/>
            </a:pPr>
            <a:endParaRPr lang="sv-SE" altLang="sv-SE"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585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sz="1800" dirty="0"/>
          </a:p>
        </p:txBody>
      </p:sp>
      <p:sp>
        <p:nvSpPr>
          <p:cNvPr id="11" name="Platshållare för innehåll 10"/>
          <p:cNvSpPr>
            <a:spLocks noGrp="1"/>
          </p:cNvSpPr>
          <p:nvPr>
            <p:ph idx="1"/>
          </p:nvPr>
        </p:nvSpPr>
        <p:spPr/>
        <p:txBody>
          <a:bodyPr>
            <a:normAutofit/>
          </a:bodyPr>
          <a:lstStyle/>
          <a:p>
            <a:r>
              <a:rPr lang="sv-SE" dirty="0" smtClean="0"/>
              <a:t>Ett projekt under Uppdrag Psykisk Hälsa</a:t>
            </a:r>
          </a:p>
          <a:p>
            <a:endParaRPr lang="sv-SE" dirty="0"/>
          </a:p>
          <a:p>
            <a:r>
              <a:rPr lang="sv-SE" dirty="0" smtClean="0"/>
              <a:t>Samtalsstöd framtagen för elevhälsan: </a:t>
            </a:r>
          </a:p>
          <a:p>
            <a:pPr marL="0" indent="0">
              <a:buNone/>
            </a:pPr>
            <a:r>
              <a:rPr lang="sv-SE" dirty="0">
                <a:hlinkClick r:id="rId3"/>
              </a:rPr>
              <a:t>http://nationellasjalvskadeprojektet.se/forskningsrapporter-och-arkivmaterial/samtalsstod-for-elevhalsan</a:t>
            </a:r>
            <a:r>
              <a:rPr lang="sv-SE" dirty="0" smtClean="0">
                <a:hlinkClick r:id="rId3"/>
              </a:rPr>
              <a:t>/</a:t>
            </a:r>
            <a:endParaRPr lang="sv-SE" dirty="0" smtClean="0"/>
          </a:p>
          <a:p>
            <a:pPr marL="0" indent="0">
              <a:buNone/>
            </a:pPr>
            <a:r>
              <a:rPr lang="sv-SE" dirty="0"/>
              <a:t/>
            </a:r>
            <a:br>
              <a:rPr lang="sv-SE" dirty="0"/>
            </a:br>
            <a:r>
              <a:rPr lang="sv-SE" dirty="0" smtClean="0">
                <a:hlinkClick r:id="rId4"/>
              </a:rPr>
              <a:t>nationellasjalvskadeprojektet.se</a:t>
            </a:r>
            <a:endParaRPr lang="sv-SE" dirty="0" smtClean="0"/>
          </a:p>
          <a:p>
            <a:pPr marL="0" indent="0">
              <a:buNone/>
            </a:pPr>
            <a:endParaRPr lang="sv-SE" dirty="0"/>
          </a:p>
          <a:p>
            <a:endParaRPr lang="sv-SE" dirty="0"/>
          </a:p>
        </p:txBody>
      </p:sp>
      <p:pic>
        <p:nvPicPr>
          <p:cNvPr id="12" name="Platshållare för innehåll 8"/>
          <p:cNvPicPr>
            <a:picLocks noGrp="1" noChangeAspect="1"/>
          </p:cNvPicPr>
          <p:nvPr>
            <p:ph idx="1"/>
          </p:nvPr>
        </p:nvPicPr>
        <p:blipFill>
          <a:blip r:embed="rId5"/>
          <a:stretch>
            <a:fillRect/>
          </a:stretch>
        </p:blipFill>
        <p:spPr>
          <a:xfrm>
            <a:off x="539552" y="376237"/>
            <a:ext cx="6076950" cy="790575"/>
          </a:xfrm>
          <a:prstGeom prst="rect">
            <a:avLst/>
          </a:prstGeom>
        </p:spPr>
      </p:pic>
    </p:spTree>
    <p:extLst>
      <p:ext uri="{BB962C8B-B14F-4D97-AF65-F5344CB8AC3E}">
        <p14:creationId xmlns:p14="http://schemas.microsoft.com/office/powerpoint/2010/main" val="70026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79512" y="1275606"/>
            <a:ext cx="8870469" cy="3183433"/>
          </a:xfrm>
          <a:prstGeom prst="rect">
            <a:avLst/>
          </a:prstGeom>
        </p:spPr>
      </p:pic>
      <p:sp>
        <p:nvSpPr>
          <p:cNvPr id="3" name="Rubrik 2"/>
          <p:cNvSpPr>
            <a:spLocks noGrp="1"/>
          </p:cNvSpPr>
          <p:nvPr>
            <p:ph type="title"/>
          </p:nvPr>
        </p:nvSpPr>
        <p:spPr>
          <a:xfrm>
            <a:off x="179512" y="274638"/>
            <a:ext cx="8335838" cy="993775"/>
          </a:xfrm>
        </p:spPr>
        <p:txBody>
          <a:bodyPr/>
          <a:lstStyle/>
          <a:p>
            <a:r>
              <a:rPr lang="sv-SE" dirty="0" smtClean="0"/>
              <a:t>Stockholms stadsmission- </a:t>
            </a:r>
            <a:r>
              <a:rPr lang="sv-SE" dirty="0" smtClean="0">
                <a:hlinkClick r:id="rId4"/>
              </a:rPr>
              <a:t>Baba</a:t>
            </a:r>
            <a:endParaRPr lang="sv-SE" dirty="0"/>
          </a:p>
        </p:txBody>
      </p:sp>
    </p:spTree>
    <p:extLst>
      <p:ext uri="{BB962C8B-B14F-4D97-AF65-F5344CB8AC3E}">
        <p14:creationId xmlns:p14="http://schemas.microsoft.com/office/powerpoint/2010/main" val="3254857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28650" y="274639"/>
            <a:ext cx="7886700" cy="640928"/>
          </a:xfrm>
        </p:spPr>
        <p:txBody>
          <a:bodyPr/>
          <a:lstStyle/>
          <a:p>
            <a:r>
              <a:rPr lang="sv-SE" dirty="0" smtClean="0"/>
              <a:t>www.uppdragpsykiskhalsa.se</a:t>
            </a:r>
            <a:endParaRPr lang="sv-SE" dirty="0"/>
          </a:p>
        </p:txBody>
      </p:sp>
      <p:pic>
        <p:nvPicPr>
          <p:cNvPr id="7" name="Platshållare för innehåll 6"/>
          <p:cNvPicPr>
            <a:picLocks noGrp="1" noChangeAspect="1"/>
          </p:cNvPicPr>
          <p:nvPr>
            <p:ph idx="1"/>
          </p:nvPr>
        </p:nvPicPr>
        <p:blipFill>
          <a:blip r:embed="rId3"/>
          <a:stretch>
            <a:fillRect/>
          </a:stretch>
        </p:blipFill>
        <p:spPr>
          <a:xfrm>
            <a:off x="1514613" y="843558"/>
            <a:ext cx="6195899" cy="3788767"/>
          </a:xfrm>
          <a:prstGeom prst="rect">
            <a:avLst/>
          </a:prstGeom>
          <a:ln>
            <a:solidFill>
              <a:schemeClr val="tx1"/>
            </a:solidFill>
          </a:ln>
        </p:spPr>
      </p:pic>
      <p:sp>
        <p:nvSpPr>
          <p:cNvPr id="8" name="Ellips 7"/>
          <p:cNvSpPr/>
          <p:nvPr/>
        </p:nvSpPr>
        <p:spPr>
          <a:xfrm>
            <a:off x="3491880" y="3723878"/>
            <a:ext cx="1800200" cy="7920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7333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07704" y="267494"/>
            <a:ext cx="4755049" cy="4113671"/>
          </a:xfrm>
          <a:prstGeom prst="rect">
            <a:avLst/>
          </a:prstGeom>
        </p:spPr>
      </p:pic>
      <p:sp>
        <p:nvSpPr>
          <p:cNvPr id="3" name="Ellips 2"/>
          <p:cNvSpPr/>
          <p:nvPr/>
        </p:nvSpPr>
        <p:spPr>
          <a:xfrm>
            <a:off x="1475656" y="1707654"/>
            <a:ext cx="151216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cxnSp>
        <p:nvCxnSpPr>
          <p:cNvPr id="5" name="Rak pil 4"/>
          <p:cNvCxnSpPr/>
          <p:nvPr/>
        </p:nvCxnSpPr>
        <p:spPr>
          <a:xfrm>
            <a:off x="1043608" y="843558"/>
            <a:ext cx="576064" cy="7920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53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ak pil 3"/>
          <p:cNvCxnSpPr/>
          <p:nvPr/>
        </p:nvCxnSpPr>
        <p:spPr>
          <a:xfrm>
            <a:off x="1547664" y="2894448"/>
            <a:ext cx="360040" cy="10801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3"/>
          <a:stretch>
            <a:fillRect/>
          </a:stretch>
        </p:blipFill>
        <p:spPr>
          <a:xfrm>
            <a:off x="1907704" y="0"/>
            <a:ext cx="5413673" cy="4419437"/>
          </a:xfrm>
          <a:prstGeom prst="rect">
            <a:avLst/>
          </a:prstGeom>
        </p:spPr>
      </p:pic>
      <p:sp>
        <p:nvSpPr>
          <p:cNvPr id="3" name="Ellips 2"/>
          <p:cNvSpPr/>
          <p:nvPr/>
        </p:nvSpPr>
        <p:spPr>
          <a:xfrm>
            <a:off x="1353521" y="4028280"/>
            <a:ext cx="2736304" cy="424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113406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Goda exempel i Verktygsbanken</a:t>
            </a:r>
            <a:endParaRPr lang="sv-SE"/>
          </a:p>
        </p:txBody>
      </p:sp>
      <p:sp>
        <p:nvSpPr>
          <p:cNvPr id="3" name="Platshållare för innehåll 2"/>
          <p:cNvSpPr>
            <a:spLocks noGrp="1"/>
          </p:cNvSpPr>
          <p:nvPr>
            <p:ph idx="1"/>
          </p:nvPr>
        </p:nvSpPr>
        <p:spPr>
          <a:xfrm>
            <a:off x="628650" y="1370013"/>
            <a:ext cx="4159374" cy="3262312"/>
          </a:xfrm>
        </p:spPr>
        <p:txBody>
          <a:bodyPr>
            <a:normAutofit/>
          </a:bodyPr>
          <a:lstStyle/>
          <a:p>
            <a:pPr>
              <a:spcBef>
                <a:spcPts val="1800"/>
              </a:spcBef>
            </a:pPr>
            <a:r>
              <a:rPr lang="sv-SE" sz="1800" dirty="0"/>
              <a:t>Information, insatser, metodstöd och stödjande verktyg för att stärka arbetet med asylsökande och nyanlända</a:t>
            </a:r>
          </a:p>
          <a:p>
            <a:pPr>
              <a:spcBef>
                <a:spcPts val="1800"/>
              </a:spcBef>
            </a:pPr>
            <a:r>
              <a:rPr lang="sv-SE" sz="1800" dirty="0"/>
              <a:t>För personal som möter asylsökande och nyanlända samt för chefer och beslutsfattare</a:t>
            </a:r>
          </a:p>
        </p:txBody>
      </p:sp>
      <p:pic>
        <p:nvPicPr>
          <p:cNvPr id="4" name="Bildobjekt 3"/>
          <p:cNvPicPr>
            <a:picLocks noChangeAspect="1"/>
          </p:cNvPicPr>
          <p:nvPr/>
        </p:nvPicPr>
        <p:blipFill>
          <a:blip r:embed="rId3"/>
          <a:stretch>
            <a:fillRect/>
          </a:stretch>
        </p:blipFill>
        <p:spPr>
          <a:xfrm>
            <a:off x="5292080" y="1441852"/>
            <a:ext cx="3419852" cy="2138009"/>
          </a:xfrm>
          <a:prstGeom prst="rect">
            <a:avLst/>
          </a:prstGeom>
        </p:spPr>
      </p:pic>
      <p:sp>
        <p:nvSpPr>
          <p:cNvPr id="5" name="textruta 4"/>
          <p:cNvSpPr txBox="1"/>
          <p:nvPr/>
        </p:nvSpPr>
        <p:spPr>
          <a:xfrm>
            <a:off x="822960" y="3848149"/>
            <a:ext cx="7205424" cy="307777"/>
          </a:xfrm>
          <a:prstGeom prst="rect">
            <a:avLst/>
          </a:prstGeom>
          <a:noFill/>
        </p:spPr>
        <p:txBody>
          <a:bodyPr wrap="square" rtlCol="0">
            <a:spAutoFit/>
          </a:bodyPr>
          <a:lstStyle/>
          <a:p>
            <a:r>
              <a:rPr lang="sv-SE" sz="1400">
                <a:hlinkClick r:id="rId4"/>
              </a:rPr>
              <a:t>http://www.uppdragpsykiskhalsa.se/asylsokande-och-nyanlanda/verktygsbanken/</a:t>
            </a:r>
            <a:endParaRPr lang="sv-SE" sz="1400"/>
          </a:p>
        </p:txBody>
      </p:sp>
    </p:spTree>
    <p:extLst>
      <p:ext uri="{BB962C8B-B14F-4D97-AF65-F5344CB8AC3E}">
        <p14:creationId xmlns:p14="http://schemas.microsoft.com/office/powerpoint/2010/main" val="1835969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Ta hem och sprid!</a:t>
            </a:r>
            <a:endParaRPr lang="sv-SE" dirty="0"/>
          </a:p>
        </p:txBody>
      </p:sp>
      <p:sp>
        <p:nvSpPr>
          <p:cNvPr id="6" name="Platshållare för innehåll 5"/>
          <p:cNvSpPr>
            <a:spLocks noGrp="1"/>
          </p:cNvSpPr>
          <p:nvPr>
            <p:ph idx="1"/>
          </p:nvPr>
        </p:nvSpPr>
        <p:spPr/>
        <p:txBody>
          <a:bodyPr>
            <a:normAutofit lnSpcReduction="10000"/>
          </a:bodyPr>
          <a:lstStyle/>
          <a:p>
            <a:r>
              <a:rPr lang="sv-SE" dirty="0" smtClean="0"/>
              <a:t>Material som är fritt att använda och sprida!</a:t>
            </a:r>
          </a:p>
          <a:p>
            <a:r>
              <a:rPr lang="sv-SE" dirty="0" smtClean="0"/>
              <a:t>Närmsta kollegor – större sammanhang</a:t>
            </a:r>
          </a:p>
          <a:p>
            <a:r>
              <a:rPr lang="sv-SE" dirty="0" smtClean="0"/>
              <a:t>Skriftligt och webbutbildningar</a:t>
            </a:r>
          </a:p>
          <a:p>
            <a:r>
              <a:rPr lang="sv-SE" dirty="0" smtClean="0"/>
              <a:t>Detaljerat och kan användas direkt som det är.</a:t>
            </a:r>
          </a:p>
          <a:p>
            <a:r>
              <a:rPr lang="sv-SE" dirty="0" smtClean="0"/>
              <a:t>Kan använda delar av.</a:t>
            </a:r>
          </a:p>
          <a:p>
            <a:endParaRPr lang="sv-SE" dirty="0" smtClean="0"/>
          </a:p>
          <a:p>
            <a:r>
              <a:rPr lang="sv-SE" b="1" dirty="0" smtClean="0"/>
              <a:t>Vad av detta kan du använda i din                          verksamhet?</a:t>
            </a:r>
          </a:p>
          <a:p>
            <a:endParaRPr lang="sv-SE" dirty="0"/>
          </a:p>
        </p:txBody>
      </p:sp>
    </p:spTree>
    <p:extLst>
      <p:ext uri="{BB962C8B-B14F-4D97-AF65-F5344CB8AC3E}">
        <p14:creationId xmlns:p14="http://schemas.microsoft.com/office/powerpoint/2010/main" val="4279894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innehåll 2"/>
          <p:cNvSpPr>
            <a:spLocks noGrp="1"/>
          </p:cNvSpPr>
          <p:nvPr>
            <p:ph idx="4294967295"/>
          </p:nvPr>
        </p:nvSpPr>
        <p:spPr>
          <a:xfrm>
            <a:off x="1539479" y="296466"/>
            <a:ext cx="6163865" cy="4280297"/>
          </a:xfrm>
        </p:spPr>
        <p:txBody>
          <a:bodyPr/>
          <a:lstStyle/>
          <a:p>
            <a:pPr marL="0" indent="0">
              <a:buNone/>
            </a:pPr>
            <a:endParaRPr lang="sv-SE" altLang="sv-SE" sz="1800" dirty="0">
              <a:latin typeface="Times New Roman" panose="02020603050405020304" pitchFamily="18" charset="0"/>
              <a:cs typeface="Times New Roman" panose="02020603050405020304" pitchFamily="18" charset="0"/>
            </a:endParaRPr>
          </a:p>
          <a:p>
            <a:pPr marL="0" indent="0">
              <a:buNone/>
            </a:pPr>
            <a:endParaRPr lang="sv-SE" altLang="sv-SE" sz="1800" dirty="0">
              <a:latin typeface="Times New Roman" panose="02020603050405020304" pitchFamily="18" charset="0"/>
              <a:cs typeface="Times New Roman" panose="02020603050405020304" pitchFamily="18" charset="0"/>
            </a:endParaRPr>
          </a:p>
          <a:p>
            <a:pPr marL="0" indent="0" algn="ctr">
              <a:buNone/>
            </a:pPr>
            <a:endParaRPr lang="sv-SE" altLang="sv-SE" sz="2700" dirty="0">
              <a:latin typeface="Times New Roman" panose="02020603050405020304" pitchFamily="18" charset="0"/>
              <a:cs typeface="Times New Roman" panose="02020603050405020304" pitchFamily="18" charset="0"/>
            </a:endParaRPr>
          </a:p>
          <a:p>
            <a:pPr marL="0" indent="0" algn="ctr">
              <a:buNone/>
            </a:pPr>
            <a:r>
              <a:rPr lang="sv-SE" altLang="sv-SE" sz="2700" dirty="0">
                <a:latin typeface="Times New Roman" panose="02020603050405020304" pitchFamily="18" charset="0"/>
                <a:cs typeface="Times New Roman" panose="02020603050405020304" pitchFamily="18" charset="0"/>
              </a:rPr>
              <a:t>Flyktingungdomars</a:t>
            </a:r>
          </a:p>
          <a:p>
            <a:pPr marL="0" indent="0" algn="ctr">
              <a:buNone/>
            </a:pPr>
            <a:r>
              <a:rPr lang="sv-SE" altLang="sv-SE" sz="2700" dirty="0">
                <a:latin typeface="Times New Roman" panose="02020603050405020304" pitchFamily="18" charset="0"/>
                <a:cs typeface="Times New Roman" panose="02020603050405020304" pitchFamily="18" charset="0"/>
              </a:rPr>
              <a:t>Psykisk ohälsa och psykiatrisk omsorg</a:t>
            </a:r>
          </a:p>
        </p:txBody>
      </p:sp>
    </p:spTree>
    <p:extLst>
      <p:ext uri="{BB962C8B-B14F-4D97-AF65-F5344CB8AC3E}">
        <p14:creationId xmlns:p14="http://schemas.microsoft.com/office/powerpoint/2010/main" val="1966280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a:xfrm>
            <a:off x="1533525" y="576263"/>
            <a:ext cx="6172200" cy="857250"/>
          </a:xfrm>
        </p:spPr>
        <p:txBody>
          <a:bodyPr/>
          <a:lstStyle/>
          <a:p>
            <a:r>
              <a:rPr lang="sv-SE" altLang="sv-SE" sz="2025">
                <a:latin typeface="Times New Roman" panose="02020603050405020304" pitchFamily="18" charset="0"/>
                <a:cs typeface="Times New Roman" panose="02020603050405020304" pitchFamily="18" charset="0"/>
              </a:rPr>
              <a:t>Psykisk ohälsa bland asylsökande</a:t>
            </a:r>
            <a:br>
              <a:rPr lang="sv-SE" altLang="sv-SE" sz="2025">
                <a:latin typeface="Times New Roman" panose="02020603050405020304" pitchFamily="18" charset="0"/>
                <a:cs typeface="Times New Roman" panose="02020603050405020304" pitchFamily="18" charset="0"/>
              </a:rPr>
            </a:br>
            <a:r>
              <a:rPr lang="sv-SE" altLang="sv-SE" sz="2025">
                <a:latin typeface="Times New Roman" panose="02020603050405020304" pitchFamily="18" charset="0"/>
                <a:cs typeface="Times New Roman" panose="02020603050405020304" pitchFamily="18" charset="0"/>
              </a:rPr>
              <a:t>och nuvarande situation</a:t>
            </a:r>
          </a:p>
        </p:txBody>
      </p:sp>
      <p:sp>
        <p:nvSpPr>
          <p:cNvPr id="7171" name="Platshållare för innehåll 2"/>
          <p:cNvSpPr>
            <a:spLocks noGrp="1"/>
          </p:cNvSpPr>
          <p:nvPr>
            <p:ph idx="1"/>
          </p:nvPr>
        </p:nvSpPr>
        <p:spPr>
          <a:xfrm>
            <a:off x="1485900" y="1533526"/>
            <a:ext cx="6172200" cy="3061097"/>
          </a:xfrm>
        </p:spPr>
        <p:txBody>
          <a:bodyPr/>
          <a:lstStyle/>
          <a:p>
            <a:pPr marL="0" indent="0">
              <a:spcBef>
                <a:spcPct val="0"/>
              </a:spcBef>
              <a:buNone/>
            </a:pPr>
            <a:endParaRPr lang="sv-SE" altLang="sv-SE" sz="1800" dirty="0">
              <a:latin typeface="Times New Roman" panose="02020603050405020304" pitchFamily="18" charset="0"/>
              <a:cs typeface="Times New Roman" panose="02020603050405020304" pitchFamily="18" charset="0"/>
            </a:endParaRP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Risken för psykisk ohälsa är förhöjd hos asylsökande och den yttre stressen förvärrar ofta psykiatriska svårigheter.</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Ensamkommande asylsökande ungdomar är en sårbar grupp som har en högre grad av psykisk ohälsa och psykiatriska svårigheter. </a:t>
            </a:r>
          </a:p>
        </p:txBody>
      </p:sp>
    </p:spTree>
    <p:extLst>
      <p:ext uri="{BB962C8B-B14F-4D97-AF65-F5344CB8AC3E}">
        <p14:creationId xmlns:p14="http://schemas.microsoft.com/office/powerpoint/2010/main" val="2579052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innehåll 2"/>
          <p:cNvSpPr>
            <a:spLocks noGrp="1"/>
          </p:cNvSpPr>
          <p:nvPr>
            <p:ph idx="4294967295"/>
          </p:nvPr>
        </p:nvSpPr>
        <p:spPr>
          <a:xfrm>
            <a:off x="1514475" y="1200151"/>
            <a:ext cx="6161485" cy="3394472"/>
          </a:xfrm>
        </p:spPr>
        <p:txBody>
          <a:bodyPr/>
          <a:lstStyle/>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Lång väntan på beslut påverkar den psykiska hälsan negativt.</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Ökat antal avslag och utvisningshot samt tillfälliga uppehållstillstånd ökar den psykiska ohälsan hos flyktingar. </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a:p>
            <a:pPr marL="0" indent="0">
              <a:spcBef>
                <a:spcPct val="0"/>
              </a:spcBef>
              <a:buNone/>
            </a:pPr>
            <a:r>
              <a:rPr lang="sv-SE" altLang="sv-SE" sz="1650" dirty="0">
                <a:latin typeface="Times New Roman" panose="02020603050405020304" pitchFamily="18" charset="0"/>
                <a:cs typeface="Times New Roman" panose="02020603050405020304" pitchFamily="18" charset="0"/>
              </a:rPr>
              <a:t>Det är högst troligt att antalet barn och ungdomar som lever gömda kommer att öka till följd av ett ökat antal avslag.</a:t>
            </a:r>
          </a:p>
          <a:p>
            <a:pPr marL="0" indent="0">
              <a:spcBef>
                <a:spcPct val="0"/>
              </a:spcBef>
              <a:buNone/>
            </a:pPr>
            <a:endParaRPr lang="sv-SE" altLang="sv-SE" sz="1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4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Platshållare för bild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B104D9D-76A2-4F9B-A6DE-511DFDC3F086}" type="slidenum">
              <a:rPr lang="sv-SE" altLang="sv-SE" sz="1050">
                <a:solidFill>
                  <a:schemeClr val="bg1"/>
                </a:solidFill>
                <a:latin typeface="Verdana" panose="020B0604030504040204" pitchFamily="34" charset="0"/>
              </a:rPr>
              <a:pPr>
                <a:spcBef>
                  <a:spcPct val="0"/>
                </a:spcBef>
                <a:buFontTx/>
                <a:buNone/>
              </a:pPr>
              <a:t>7</a:t>
            </a:fld>
            <a:endParaRPr lang="sv-SE" altLang="sv-SE" sz="1050">
              <a:solidFill>
                <a:schemeClr val="bg1"/>
              </a:solidFill>
              <a:latin typeface="Verdana" panose="020B0604030504040204" pitchFamily="34" charset="0"/>
            </a:endParaRPr>
          </a:p>
        </p:txBody>
      </p:sp>
      <p:sp>
        <p:nvSpPr>
          <p:cNvPr id="11267" name="Platshållare för innehåll 2"/>
          <p:cNvSpPr>
            <a:spLocks noGrp="1"/>
          </p:cNvSpPr>
          <p:nvPr>
            <p:ph idx="4294967295"/>
          </p:nvPr>
        </p:nvSpPr>
        <p:spPr>
          <a:xfrm>
            <a:off x="971600" y="1419623"/>
            <a:ext cx="6674594" cy="3161904"/>
          </a:xfrm>
        </p:spPr>
        <p:txBody>
          <a:bodyPr/>
          <a:lstStyle/>
          <a:p>
            <a:pPr marL="0" indent="0">
              <a:spcBef>
                <a:spcPct val="0"/>
              </a:spcBef>
              <a:buNone/>
            </a:pPr>
            <a:endParaRPr lang="sv-SE" altLang="sv-SE" sz="1350" dirty="0">
              <a:latin typeface="Times New Roman" panose="02020603050405020304" pitchFamily="18" charset="0"/>
              <a:cs typeface="Times New Roman" panose="02020603050405020304" pitchFamily="18" charset="0"/>
            </a:endParaRPr>
          </a:p>
          <a:p>
            <a:pPr marL="0" indent="0">
              <a:spcBef>
                <a:spcPct val="0"/>
              </a:spcBef>
              <a:buNone/>
            </a:pPr>
            <a:endParaRPr lang="sv-SE" altLang="sv-SE" sz="900" dirty="0">
              <a:latin typeface="Times New Roman" panose="02020603050405020304" pitchFamily="18" charset="0"/>
              <a:cs typeface="Times New Roman" panose="02020603050405020304" pitchFamily="18" charset="0"/>
            </a:endParaRPr>
          </a:p>
        </p:txBody>
      </p:sp>
      <p:sp>
        <p:nvSpPr>
          <p:cNvPr id="11268" name="Rubrik 1"/>
          <p:cNvSpPr>
            <a:spLocks noGrp="1"/>
          </p:cNvSpPr>
          <p:nvPr>
            <p:ph type="title" idx="4294967295"/>
          </p:nvPr>
        </p:nvSpPr>
        <p:spPr>
          <a:xfrm>
            <a:off x="1459707" y="403622"/>
            <a:ext cx="6198394" cy="1404938"/>
          </a:xfrm>
        </p:spPr>
        <p:txBody>
          <a:bodyPr/>
          <a:lstStyle/>
          <a:p>
            <a:pPr algn="l" eaLnBrk="1" hangingPunct="1"/>
            <a:r>
              <a:rPr lang="sv-SE" altLang="sv-SE" sz="2025" dirty="0">
                <a:latin typeface="Times New Roman" panose="02020603050405020304" pitchFamily="18" charset="0"/>
                <a:cs typeface="Times New Roman" panose="02020603050405020304" pitchFamily="18" charset="0"/>
              </a:rPr>
              <a:t>Asylsökande barn och ungdomar inom BUP i Stockholms län under 2015 och 2016 (ej Prima Barn och Norrtälje)</a:t>
            </a:r>
            <a:endParaRPr lang="sv-SE" altLang="sv-SE" sz="2100" dirty="0">
              <a:latin typeface="Times New Roman" panose="02020603050405020304" pitchFamily="18" charset="0"/>
              <a:cs typeface="Times New Roman" panose="02020603050405020304" pitchFamily="18" charset="0"/>
            </a:endParaRPr>
          </a:p>
        </p:txBody>
      </p:sp>
      <p:pic>
        <p:nvPicPr>
          <p:cNvPr id="3" name="Bildobjekt 2"/>
          <p:cNvPicPr>
            <a:picLocks noChangeAspect="1"/>
          </p:cNvPicPr>
          <p:nvPr/>
        </p:nvPicPr>
        <p:blipFill>
          <a:blip r:embed="rId3"/>
          <a:stretch>
            <a:fillRect/>
          </a:stretch>
        </p:blipFill>
        <p:spPr>
          <a:xfrm>
            <a:off x="697379" y="1808560"/>
            <a:ext cx="7833965" cy="2873873"/>
          </a:xfrm>
          <a:prstGeom prst="rect">
            <a:avLst/>
          </a:prstGeom>
        </p:spPr>
      </p:pic>
    </p:spTree>
    <p:extLst>
      <p:ext uri="{BB962C8B-B14F-4D97-AF65-F5344CB8AC3E}">
        <p14:creationId xmlns:p14="http://schemas.microsoft.com/office/powerpoint/2010/main" val="2360677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Platshållare för innehåll 2"/>
          <p:cNvSpPr>
            <a:spLocks noGrp="1"/>
          </p:cNvSpPr>
          <p:nvPr>
            <p:ph idx="4294967295"/>
          </p:nvPr>
        </p:nvSpPr>
        <p:spPr>
          <a:xfrm>
            <a:off x="467544" y="124114"/>
            <a:ext cx="8424936" cy="1151492"/>
          </a:xfrm>
        </p:spPr>
        <p:txBody>
          <a:bodyPr>
            <a:noAutofit/>
          </a:bodyPr>
          <a:lstStyle/>
          <a:p>
            <a:pPr marL="0" indent="0" algn="ctr">
              <a:spcBef>
                <a:spcPct val="0"/>
              </a:spcBef>
              <a:buNone/>
            </a:pPr>
            <a:r>
              <a:rPr lang="sv-SE" altLang="sv-SE" sz="2200" dirty="0" smtClean="0">
                <a:latin typeface="Times New Roman" panose="02020603050405020304" pitchFamily="18" charset="0"/>
                <a:cs typeface="Times New Roman" panose="02020603050405020304" pitchFamily="18" charset="0"/>
              </a:rPr>
              <a:t>Kontaktorsak 20110101-20151231</a:t>
            </a:r>
            <a:endParaRPr lang="sv-SE" altLang="sv-SE" sz="2200" dirty="0">
              <a:latin typeface="Times New Roman" panose="02020603050405020304" pitchFamily="18" charset="0"/>
              <a:cs typeface="Times New Roman" panose="02020603050405020304" pitchFamily="18" charset="0"/>
            </a:endParaRPr>
          </a:p>
        </p:txBody>
      </p:sp>
      <p:pic>
        <p:nvPicPr>
          <p:cNvPr id="7" name="Bildobjekt 6"/>
          <p:cNvPicPr>
            <a:picLocks noChangeAspect="1"/>
          </p:cNvPicPr>
          <p:nvPr/>
        </p:nvPicPr>
        <p:blipFill>
          <a:blip r:embed="rId3"/>
          <a:stretch>
            <a:fillRect/>
          </a:stretch>
        </p:blipFill>
        <p:spPr>
          <a:xfrm>
            <a:off x="1671804" y="555526"/>
            <a:ext cx="6016416" cy="4299942"/>
          </a:xfrm>
          <a:prstGeom prst="rect">
            <a:avLst/>
          </a:prstGeom>
        </p:spPr>
      </p:pic>
    </p:spTree>
    <p:extLst>
      <p:ext uri="{BB962C8B-B14F-4D97-AF65-F5344CB8AC3E}">
        <p14:creationId xmlns:p14="http://schemas.microsoft.com/office/powerpoint/2010/main" val="3283544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2"/>
          <p:cNvSpPr>
            <a:spLocks noGrp="1"/>
          </p:cNvSpPr>
          <p:nvPr>
            <p:ph type="title"/>
          </p:nvPr>
        </p:nvSpPr>
        <p:spPr>
          <a:xfrm>
            <a:off x="1485900" y="205979"/>
            <a:ext cx="6172200" cy="714375"/>
          </a:xfrm>
        </p:spPr>
        <p:txBody>
          <a:bodyPr/>
          <a:lstStyle/>
          <a:p>
            <a:pPr eaLnBrk="1" hangingPunct="1"/>
            <a:r>
              <a:rPr lang="sv-SE" altLang="sv-SE" sz="2025">
                <a:latin typeface="Times New Roman" panose="02020603050405020304" pitchFamily="18" charset="0"/>
                <a:cs typeface="Times New Roman" panose="02020603050405020304" pitchFamily="18" charset="0"/>
              </a:rPr>
              <a:t>Psykosocial påfrestning</a:t>
            </a:r>
            <a:br>
              <a:rPr lang="sv-SE" altLang="sv-SE" sz="2025">
                <a:latin typeface="Times New Roman" panose="02020603050405020304" pitchFamily="18" charset="0"/>
                <a:cs typeface="Times New Roman" panose="02020603050405020304" pitchFamily="18" charset="0"/>
              </a:rPr>
            </a:br>
            <a:r>
              <a:rPr lang="sv-SE" altLang="sv-SE" sz="1350">
                <a:latin typeface="Times New Roman" panose="02020603050405020304" pitchFamily="18" charset="0"/>
                <a:cs typeface="Times New Roman" panose="02020603050405020304" pitchFamily="18" charset="0"/>
              </a:rPr>
              <a:t>050101-151231</a:t>
            </a:r>
            <a:endParaRPr lang="sv-SE" altLang="sv-SE" sz="1350"/>
          </a:p>
        </p:txBody>
      </p:sp>
      <p:sp>
        <p:nvSpPr>
          <p:cNvPr id="14340" name="Platshållare för bild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CA2DEEF-0D81-476A-9E53-359B9A72802F}" type="slidenum">
              <a:rPr lang="sv-SE" altLang="sv-SE" sz="1050">
                <a:solidFill>
                  <a:schemeClr val="bg1"/>
                </a:solidFill>
                <a:latin typeface="Verdana" panose="020B0604030504040204" pitchFamily="34" charset="0"/>
              </a:rPr>
              <a:pPr>
                <a:spcBef>
                  <a:spcPct val="0"/>
                </a:spcBef>
                <a:buFontTx/>
                <a:buNone/>
              </a:pPr>
              <a:t>9</a:t>
            </a:fld>
            <a:endParaRPr lang="sv-SE" altLang="sv-SE" sz="1050">
              <a:solidFill>
                <a:schemeClr val="bg1"/>
              </a:solidFill>
              <a:latin typeface="Verdana" panose="020B0604030504040204" pitchFamily="34" charset="0"/>
            </a:endParaRPr>
          </a:p>
        </p:txBody>
      </p:sp>
      <p:pic>
        <p:nvPicPr>
          <p:cNvPr id="5" name="Bildobjekt 4"/>
          <p:cNvPicPr>
            <a:picLocks noChangeAspect="1"/>
          </p:cNvPicPr>
          <p:nvPr/>
        </p:nvPicPr>
        <p:blipFill>
          <a:blip r:embed="rId3"/>
          <a:stretch>
            <a:fillRect/>
          </a:stretch>
        </p:blipFill>
        <p:spPr>
          <a:xfrm>
            <a:off x="1343025" y="1086441"/>
            <a:ext cx="6457950" cy="3457575"/>
          </a:xfrm>
          <a:prstGeom prst="rect">
            <a:avLst/>
          </a:prstGeom>
        </p:spPr>
      </p:pic>
    </p:spTree>
    <p:extLst>
      <p:ext uri="{BB962C8B-B14F-4D97-AF65-F5344CB8AC3E}">
        <p14:creationId xmlns:p14="http://schemas.microsoft.com/office/powerpoint/2010/main" val="1964173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Röd bård för personal">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bård för målgrupp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10495</TotalTime>
  <Words>3836</Words>
  <Application>Microsoft Office PowerPoint</Application>
  <PresentationFormat>Bildspel på skärmen (16:9)</PresentationFormat>
  <Paragraphs>400</Paragraphs>
  <Slides>37</Slides>
  <Notes>37</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37</vt:i4>
      </vt:variant>
    </vt:vector>
  </HeadingPairs>
  <TitlesOfParts>
    <vt:vector size="44" baseType="lpstr">
      <vt:lpstr>Arial</vt:lpstr>
      <vt:lpstr>Calibri</vt:lpstr>
      <vt:lpstr>Times New Roman</vt:lpstr>
      <vt:lpstr>Verdana</vt:lpstr>
      <vt:lpstr>Wingdings</vt:lpstr>
      <vt:lpstr>Röd bård för personal</vt:lpstr>
      <vt:lpstr>Blå bård för målgruppen</vt:lpstr>
      <vt:lpstr> Om asylsökande barn och unga med barnpsykiatrisk problematik </vt:lpstr>
      <vt:lpstr>Om Uppdrag Psykisk Hälsa</vt:lpstr>
      <vt:lpstr>Film om Hälsa i Sverige</vt:lpstr>
      <vt:lpstr>PowerPoint-presentation</vt:lpstr>
      <vt:lpstr>Psykisk ohälsa bland asylsökande och nuvarande situation</vt:lpstr>
      <vt:lpstr>PowerPoint-presentation</vt:lpstr>
      <vt:lpstr>Asylsökande barn och ungdomar inom BUP i Stockholms län under 2015 och 2016 (ej Prima Barn och Norrtälje)</vt:lpstr>
      <vt:lpstr>PowerPoint-presentation</vt:lpstr>
      <vt:lpstr>Psykosocial påfrestning 050101-151231</vt:lpstr>
      <vt:lpstr>PowerPoint-presentation</vt:lpstr>
      <vt:lpstr>PowerPoint-presentation</vt:lpstr>
      <vt:lpstr>PowerPoint-presentation</vt:lpstr>
      <vt:lpstr>PowerPoint-presentation</vt:lpstr>
      <vt:lpstr>PowerPoint-presentation</vt:lpstr>
      <vt:lpstr>PowerPoint-presentation</vt:lpstr>
      <vt:lpstr>Barn och ungdomar som har återkommande suicidtankar och/eller har gjort suicidförsök</vt:lpstr>
      <vt:lpstr>PowerPoint-presentation</vt:lpstr>
      <vt:lpstr>PowerPoint-presentation</vt:lpstr>
      <vt:lpstr>PowerPoint-presentation</vt:lpstr>
      <vt:lpstr>Om man har en elev som har fått utvisningsbeslut, ska man ändå göra utredning?</vt:lpstr>
      <vt:lpstr>Hur kan skolan ge stöd till en elev som har uppgivenhetssyndrom?</vt:lpstr>
      <vt:lpstr>Vad händer om en elev frågar ”Vad händer om jag tar med mig en pistol till skolan”? Hur kan skolpersonal förhålla sig till en sådan kommentar?</vt:lpstr>
      <vt:lpstr>Fler ensamkommande kommer att utvisas, fler kommer att få åldern uppskriven. När man fyller 18 år förlorar man sin god man. Hur kan man vara ett stöd och vem kan vara det? Pedagoger som träffar elever mest, eller ska man hänvisa till kurator?</vt:lpstr>
      <vt:lpstr>Barnpsykiatrisk vård för ensamkommande flickor och pojkar</vt:lpstr>
      <vt:lpstr>PowerPoint-presentation</vt:lpstr>
      <vt:lpstr>Tillgång till Barnpsykiatriska behandlingsinsatser</vt:lpstr>
      <vt:lpstr>PowerPoint-presentation</vt:lpstr>
      <vt:lpstr>PowerPoint-presentation</vt:lpstr>
      <vt:lpstr>PowerPoint-presentation</vt:lpstr>
      <vt:lpstr>PowerPoint-presentation</vt:lpstr>
      <vt:lpstr>PowerPoint-presentation</vt:lpstr>
      <vt:lpstr>Stockholms stadsmission- Baba</vt:lpstr>
      <vt:lpstr>www.uppdragpsykiskhalsa.se</vt:lpstr>
      <vt:lpstr>PowerPoint-presentation</vt:lpstr>
      <vt:lpstr>PowerPoint-presentation</vt:lpstr>
      <vt:lpstr>Goda exempel i Verktygsbanken</vt:lpstr>
      <vt:lpstr>Ta hem och sprid!</vt:lpstr>
    </vt:vector>
  </TitlesOfParts>
  <Company>Sverige Kommuner och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bemöter du nyanlända barn</dc:title>
  <dc:creator>Tunér Henrik</dc:creator>
  <cp:lastModifiedBy>Kalingas-Ruin Maria</cp:lastModifiedBy>
  <cp:revision>387</cp:revision>
  <cp:lastPrinted>2016-11-10T12:10:45Z</cp:lastPrinted>
  <dcterms:created xsi:type="dcterms:W3CDTF">2016-10-25T08:57:07Z</dcterms:created>
  <dcterms:modified xsi:type="dcterms:W3CDTF">2017-02-14T15:11:39Z</dcterms:modified>
</cp:coreProperties>
</file>