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82" r:id="rId2"/>
  </p:sldMasterIdLst>
  <p:notesMasterIdLst>
    <p:notesMasterId r:id="rId48"/>
  </p:notesMasterIdLst>
  <p:handoutMasterIdLst>
    <p:handoutMasterId r:id="rId49"/>
  </p:handoutMasterIdLst>
  <p:sldIdLst>
    <p:sldId id="302" r:id="rId3"/>
    <p:sldId id="304" r:id="rId4"/>
    <p:sldId id="305" r:id="rId5"/>
    <p:sldId id="270" r:id="rId6"/>
    <p:sldId id="271" r:id="rId7"/>
    <p:sldId id="272" r:id="rId8"/>
    <p:sldId id="274" r:id="rId9"/>
    <p:sldId id="279" r:id="rId10"/>
    <p:sldId id="280" r:id="rId11"/>
    <p:sldId id="281" r:id="rId12"/>
    <p:sldId id="296" r:id="rId13"/>
    <p:sldId id="287" r:id="rId14"/>
    <p:sldId id="289" r:id="rId15"/>
    <p:sldId id="285" r:id="rId16"/>
    <p:sldId id="301" r:id="rId17"/>
    <p:sldId id="292" r:id="rId18"/>
    <p:sldId id="257" r:id="rId19"/>
    <p:sldId id="258" r:id="rId20"/>
    <p:sldId id="293" r:id="rId21"/>
    <p:sldId id="294" r:id="rId22"/>
    <p:sldId id="299" r:id="rId23"/>
    <p:sldId id="295" r:id="rId24"/>
    <p:sldId id="256" r:id="rId25"/>
    <p:sldId id="259" r:id="rId26"/>
    <p:sldId id="288" r:id="rId27"/>
    <p:sldId id="297" r:id="rId28"/>
    <p:sldId id="306" r:id="rId29"/>
    <p:sldId id="307" r:id="rId30"/>
    <p:sldId id="308" r:id="rId31"/>
    <p:sldId id="309" r:id="rId32"/>
    <p:sldId id="310" r:id="rId33"/>
    <p:sldId id="311" r:id="rId34"/>
    <p:sldId id="312" r:id="rId35"/>
    <p:sldId id="315" r:id="rId36"/>
    <p:sldId id="316" r:id="rId37"/>
    <p:sldId id="317" r:id="rId38"/>
    <p:sldId id="318" r:id="rId39"/>
    <p:sldId id="319" r:id="rId40"/>
    <p:sldId id="320" r:id="rId41"/>
    <p:sldId id="321" r:id="rId42"/>
    <p:sldId id="322" r:id="rId43"/>
    <p:sldId id="323" r:id="rId44"/>
    <p:sldId id="324" r:id="rId45"/>
    <p:sldId id="325" r:id="rId46"/>
    <p:sldId id="326" r:id="rId47"/>
  </p:sldIdLst>
  <p:sldSz cx="9144000" cy="5143500" type="screen16x9"/>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CE1"/>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65435" autoAdjust="0"/>
  </p:normalViewPr>
  <p:slideViewPr>
    <p:cSldViewPr showGuides="1">
      <p:cViewPr varScale="1">
        <p:scale>
          <a:sx n="74" d="100"/>
          <a:sy n="74" d="100"/>
        </p:scale>
        <p:origin x="965" y="67"/>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A97DCB3-F5F8-4A81-8C3E-DFB668E7A99B}" type="datetimeFigureOut">
              <a:rPr lang="sv-SE" smtClean="0"/>
              <a:t>2017-02-14</a:t>
            </a:fld>
            <a:endParaRPr lang="sv-SE"/>
          </a:p>
        </p:txBody>
      </p:sp>
      <p:sp>
        <p:nvSpPr>
          <p:cNvPr id="4" name="Platshållare för sidfo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04F4916-8979-4458-9989-4B016C36FBA3}" type="slidenum">
              <a:rPr lang="sv-SE" smtClean="0"/>
              <a:t>‹#›</a:t>
            </a:fld>
            <a:endParaRPr lang="sv-SE"/>
          </a:p>
        </p:txBody>
      </p:sp>
    </p:spTree>
    <p:extLst>
      <p:ext uri="{BB962C8B-B14F-4D97-AF65-F5344CB8AC3E}">
        <p14:creationId xmlns:p14="http://schemas.microsoft.com/office/powerpoint/2010/main" val="614048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4C4F331-7427-4F6F-A6DC-523D7753C36A}" type="datetimeFigureOut">
              <a:rPr lang="sv-SE" smtClean="0"/>
              <a:t>2017-02-14</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4EC6F5F-D5F5-4E62-9BB9-6698135D0FF0}" type="slidenum">
              <a:rPr lang="sv-SE" smtClean="0"/>
              <a:t>‹#›</a:t>
            </a:fld>
            <a:endParaRPr lang="sv-SE"/>
          </a:p>
        </p:txBody>
      </p:sp>
    </p:spTree>
    <p:extLst>
      <p:ext uri="{BB962C8B-B14F-4D97-AF65-F5344CB8AC3E}">
        <p14:creationId xmlns:p14="http://schemas.microsoft.com/office/powerpoint/2010/main" val="1284838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skl.s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www.begripligt.nu/sverigeprogram2.shtml" TargetMode="External"/><Relationship Id="rId3" Type="http://schemas.openxmlformats.org/officeDocument/2006/relationships/hyperlink" Target="http://www.begripligt.nu/filer/Metod_och_Materialbok_Begripligt_2014.pdf" TargetMode="External"/><Relationship Id="rId7" Type="http://schemas.openxmlformats.org/officeDocument/2006/relationships/hyperlink" Target="http://www.begripligt.nu/sverigeprogram1.s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begripligt.nu/filer/Bilderbok%20f&#246;r%20ungdomar.pdf" TargetMode="External"/><Relationship Id="rId5" Type="http://schemas.openxmlformats.org/officeDocument/2006/relationships/hyperlink" Target="http://www.begripligt.nu/filer/Bilderbok%20f&#246;r%20barn.pdf" TargetMode="External"/><Relationship Id="rId4" Type="http://schemas.openxmlformats.org/officeDocument/2006/relationships/hyperlink" Target="http://www.begripligt.nu/filer/jagviochsamhensamkommande.pdf"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malmo.se/pid"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malmo.se/pid"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malmo.se/pid"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malmo.se/pid"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vimeo.com/201274776"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1</a:t>
            </a:fld>
            <a:endParaRPr lang="sv-SE"/>
          </a:p>
        </p:txBody>
      </p:sp>
    </p:spTree>
    <p:extLst>
      <p:ext uri="{BB962C8B-B14F-4D97-AF65-F5344CB8AC3E}">
        <p14:creationId xmlns:p14="http://schemas.microsoft.com/office/powerpoint/2010/main" val="2737417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Gruppledarguiden ger dig all information du behöver för att kunna hålla en Hälsostödsgrupp.</a:t>
            </a:r>
          </a:p>
          <a:p>
            <a:r>
              <a:rPr lang="sv-SE" baseline="0" dirty="0" smtClean="0"/>
              <a:t>I början finns det en inledning med information om hur upplägget är tänkt, förslag på förberedelser och lite praktiska tips.</a:t>
            </a:r>
          </a:p>
          <a:p>
            <a:r>
              <a:rPr lang="sv-SE" baseline="0" dirty="0" smtClean="0"/>
              <a:t>Sedan följer de fem träffarna. </a:t>
            </a:r>
          </a:p>
          <a:p>
            <a:endParaRPr lang="sv-SE" baseline="0" dirty="0" smtClean="0"/>
          </a:p>
          <a:p>
            <a:r>
              <a:rPr lang="sv-SE" baseline="0" dirty="0" smtClean="0"/>
              <a:t>Varje träff följer samma struktur. Det går att se strukturen på första bladet för varje träff som är ett översiktsblad för hela träffen.</a:t>
            </a:r>
          </a:p>
          <a:p>
            <a:r>
              <a:rPr lang="sv-SE" baseline="0" dirty="0" smtClean="0"/>
              <a:t>Efter det första översiktsbladet följer på varje träff mer detaljerad information om varje punkt i programmet. </a:t>
            </a:r>
          </a:p>
          <a:p>
            <a:r>
              <a:rPr lang="sv-SE" baseline="0" dirty="0" smtClean="0"/>
              <a:t>Det finns även förslag på övningar kopplade till varje tema och hur gruppsamtalen kan läggas upp.</a:t>
            </a:r>
          </a:p>
          <a:p>
            <a:endParaRPr lang="sv-SE" baseline="0" dirty="0" smtClean="0"/>
          </a:p>
          <a:p>
            <a:endParaRPr lang="sv-SE" baseline="0" dirty="0" smtClean="0"/>
          </a:p>
          <a:p>
            <a:r>
              <a:rPr lang="sv-SE" baseline="0" dirty="0" smtClean="0"/>
              <a:t>----------------------------------------------------------------</a:t>
            </a:r>
          </a:p>
          <a:p>
            <a:r>
              <a:rPr lang="sv-SE" baseline="0" dirty="0" smtClean="0"/>
              <a:t>Källa: Uppdrag Psykisk Hälsa, SKL (2017)</a:t>
            </a:r>
          </a:p>
          <a:p>
            <a:endParaRPr lang="sv-SE" baseline="0" dirty="0" smtClean="0"/>
          </a:p>
          <a:p>
            <a:endParaRPr lang="sv-SE" baseline="0" dirty="0" smtClean="0"/>
          </a:p>
          <a:p>
            <a:endParaRPr lang="sv-SE" baseline="0" dirty="0" smtClean="0"/>
          </a:p>
        </p:txBody>
      </p:sp>
      <p:sp>
        <p:nvSpPr>
          <p:cNvPr id="4" name="Platshållare för bildnummer 3"/>
          <p:cNvSpPr>
            <a:spLocks noGrp="1"/>
          </p:cNvSpPr>
          <p:nvPr>
            <p:ph type="sldNum" sz="quarter" idx="10"/>
          </p:nvPr>
        </p:nvSpPr>
        <p:spPr/>
        <p:txBody>
          <a:bodyPr/>
          <a:lstStyle/>
          <a:p>
            <a:fld id="{00367EB0-2813-44B8-9DAF-DC8A4369AC4D}" type="slidenum">
              <a:rPr lang="sv-SE" smtClean="0"/>
              <a:t>10</a:t>
            </a:fld>
            <a:endParaRPr lang="sv-SE"/>
          </a:p>
        </p:txBody>
      </p:sp>
    </p:spTree>
    <p:extLst>
      <p:ext uri="{BB962C8B-B14F-4D97-AF65-F5344CB8AC3E}">
        <p14:creationId xmlns:p14="http://schemas.microsoft.com/office/powerpoint/2010/main" val="1460949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En film på 13 minuter som</a:t>
            </a:r>
            <a:r>
              <a:rPr lang="sv-SE" baseline="0" dirty="0" smtClean="0"/>
              <a:t> kortfattat beskriver vad Hälsostöd är och hur det kan användas. Kan med fördel visas för de som snabbt behöver veta vad Hälsostöd är och tex vid kortare utbildningstillfällen.</a:t>
            </a:r>
          </a:p>
          <a:p>
            <a:endParaRPr lang="sv-SE" baseline="0" dirty="0" smtClean="0"/>
          </a:p>
          <a:p>
            <a:endParaRPr lang="sv-SE" baseline="0" dirty="0" smtClean="0"/>
          </a:p>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11</a:t>
            </a:fld>
            <a:endParaRPr lang="sv-SE"/>
          </a:p>
        </p:txBody>
      </p:sp>
    </p:spTree>
    <p:extLst>
      <p:ext uri="{BB962C8B-B14F-4D97-AF65-F5344CB8AC3E}">
        <p14:creationId xmlns:p14="http://schemas.microsoft.com/office/powerpoint/2010/main" val="2034770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När det ställs krav på oss att ge stöd</a:t>
            </a:r>
            <a:r>
              <a:rPr lang="sv-SE" baseline="0" dirty="0" smtClean="0"/>
              <a:t> till många så är grupp är ett bra sätt att kunna erbjuda fler människor stöd snabbare. Med detta i tanken har vi gjort en webutbildning för gruppledare med syftet att det lättare ska kunna startas grupp när det finns behov av det. Webutbildningen har samma innehåll som jag kommer att presentera för er idag. Den kommer att finnas tillgänglig på vår webb.</a:t>
            </a:r>
          </a:p>
          <a:p>
            <a:endParaRPr lang="sv-SE" baseline="0" dirty="0" smtClean="0"/>
          </a:p>
          <a:p>
            <a:r>
              <a:rPr lang="sv-SE" baseline="0" dirty="0" smtClean="0"/>
              <a:t>Tanken med denna utbildning är att det ska vara så generellt att det kan appliceras på olika typer av grupper. </a:t>
            </a:r>
            <a:endParaRPr lang="sv-SE" dirty="0" smtClean="0"/>
          </a:p>
          <a:p>
            <a:endParaRPr lang="sv-SE" dirty="0" smtClean="0"/>
          </a:p>
          <a:p>
            <a:endParaRPr lang="sv-SE" dirty="0" smtClean="0"/>
          </a:p>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12</a:t>
            </a:fld>
            <a:endParaRPr lang="sv-SE"/>
          </a:p>
        </p:txBody>
      </p:sp>
    </p:spTree>
    <p:extLst>
      <p:ext uri="{BB962C8B-B14F-4D97-AF65-F5344CB8AC3E}">
        <p14:creationId xmlns:p14="http://schemas.microsoft.com/office/powerpoint/2010/main" val="3145322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13</a:t>
            </a:fld>
            <a:endParaRPr lang="sv-SE"/>
          </a:p>
        </p:txBody>
      </p:sp>
    </p:spTree>
    <p:extLst>
      <p:ext uri="{BB962C8B-B14F-4D97-AF65-F5344CB8AC3E}">
        <p14:creationId xmlns:p14="http://schemas.microsoft.com/office/powerpoint/2010/main" val="965648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Allt material för Hälsostöd hittar</a:t>
            </a:r>
            <a:r>
              <a:rPr lang="sv-SE" baseline="0" dirty="0" smtClean="0"/>
              <a:t> du på uppdragpsykiskhalsa.se</a:t>
            </a:r>
          </a:p>
          <a:p>
            <a:endParaRPr lang="sv-SE" baseline="0" dirty="0" smtClean="0"/>
          </a:p>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14</a:t>
            </a:fld>
            <a:endParaRPr lang="sv-SE"/>
          </a:p>
        </p:txBody>
      </p:sp>
    </p:spTree>
    <p:extLst>
      <p:ext uri="{BB962C8B-B14F-4D97-AF65-F5344CB8AC3E}">
        <p14:creationId xmlns:p14="http://schemas.microsoft.com/office/powerpoint/2010/main" val="1042839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15</a:t>
            </a:fld>
            <a:endParaRPr lang="sv-SE"/>
          </a:p>
        </p:txBody>
      </p:sp>
    </p:spTree>
    <p:extLst>
      <p:ext uri="{BB962C8B-B14F-4D97-AF65-F5344CB8AC3E}">
        <p14:creationId xmlns:p14="http://schemas.microsoft.com/office/powerpoint/2010/main" val="3398134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Först lite generellt</a:t>
            </a:r>
            <a:r>
              <a:rPr lang="sv-SE" b="1" baseline="0" dirty="0" smtClean="0"/>
              <a:t> om barnen</a:t>
            </a:r>
          </a:p>
          <a:p>
            <a:r>
              <a:rPr lang="sv-SE" b="1" baseline="0" dirty="0" smtClean="0"/>
              <a:t>Under 2015 har det kommit väldigt många barn och unga och vi behöver precis som när det gäller vuxna rusta för att möta de behov dessa barn och unga har (2016: 7.500-1.700)</a:t>
            </a:r>
            <a:endParaRPr lang="sv-SE" b="1" dirty="0" smtClean="0"/>
          </a:p>
          <a:p>
            <a:endParaRPr lang="sv-SE" dirty="0" smtClean="0"/>
          </a:p>
          <a:p>
            <a:r>
              <a:rPr lang="sv-SE" dirty="0" smtClean="0"/>
              <a:t>Barn</a:t>
            </a:r>
            <a:r>
              <a:rPr lang="sv-SE" baseline="0" dirty="0" smtClean="0"/>
              <a:t> som kommer till Sverige som flyktingar är inte annorlunda än de barn som är födda och har växt upp i Sverige, de har precis samma behov som alla andra barn har för att växa upp och utvecklas väl. </a:t>
            </a:r>
          </a:p>
          <a:p>
            <a:r>
              <a:rPr lang="sv-SE" baseline="0" dirty="0" smtClean="0"/>
              <a:t>Bland dessa barn finns det också barn som redan i hemlandet hade speciella behov av något slag som inte har något med deras flykt att göra. Det kan till exempel handla om diagnoser av olika slag. </a:t>
            </a:r>
          </a:p>
          <a:p>
            <a:r>
              <a:rPr lang="sv-SE" baseline="0" dirty="0" smtClean="0"/>
              <a:t>Många av barnen har dock varit utsatta för svåra saker både i hemlandet och under flykten. Men det kan variera ganska mycket från barn till barn, en del har levt under skonsammare förhållanden medan andra har varit väldigt utsatta.</a:t>
            </a:r>
          </a:p>
          <a:p>
            <a:endParaRPr lang="sv-SE" baseline="0" dirty="0" smtClean="0"/>
          </a:p>
          <a:p>
            <a:r>
              <a:rPr lang="sv-SE" baseline="0" dirty="0" smtClean="0"/>
              <a:t>En del barn har sin familj med sig och har stort stöd av det medans andra kommer utan sin familj och har större behov av stöd från samhället.</a:t>
            </a:r>
          </a:p>
          <a:p>
            <a:endParaRPr lang="sv-SE" baseline="0" dirty="0" smtClean="0"/>
          </a:p>
          <a:p>
            <a:r>
              <a:rPr lang="sv-SE" baseline="0" dirty="0" smtClean="0"/>
              <a:t>Det går alltså inte att generalisera grovt när det gäller barn som flytt. Behoven är och kommer att vara varierande precis som det är för de barn som växt upp i Sverige.</a:t>
            </a:r>
          </a:p>
          <a:p>
            <a:endParaRPr lang="sv-SE" baseline="0" dirty="0" smtClean="0"/>
          </a:p>
          <a:p>
            <a:r>
              <a:rPr lang="sv-SE" baseline="0" dirty="0" smtClean="0"/>
              <a:t>Nyanlända och asylsökande barn och unga har samma rättigheter som alla andra barn när det gäller vård och omsorg.</a:t>
            </a:r>
          </a:p>
          <a:p>
            <a:endParaRPr lang="sv-SE" baseline="0" dirty="0" smtClean="0"/>
          </a:p>
          <a:p>
            <a:r>
              <a:rPr lang="sv-SE" baseline="0" dirty="0" smtClean="0"/>
              <a:t>----------------------------------------------------------------</a:t>
            </a:r>
          </a:p>
          <a:p>
            <a:r>
              <a:rPr lang="sv-SE" baseline="0" dirty="0" smtClean="0"/>
              <a:t>Källa: Uppdrag Psykisk Hälsa, SKL (2017)</a:t>
            </a:r>
          </a:p>
          <a:p>
            <a:endParaRPr lang="sv-SE" baseline="0" dirty="0" smtClean="0"/>
          </a:p>
          <a:p>
            <a:endParaRPr lang="sv-SE" dirty="0"/>
          </a:p>
        </p:txBody>
      </p:sp>
      <p:sp>
        <p:nvSpPr>
          <p:cNvPr id="4" name="Platshållare för bildnummer 3"/>
          <p:cNvSpPr>
            <a:spLocks noGrp="1"/>
          </p:cNvSpPr>
          <p:nvPr>
            <p:ph type="sldNum" sz="quarter" idx="10"/>
          </p:nvPr>
        </p:nvSpPr>
        <p:spPr/>
        <p:txBody>
          <a:bodyPr/>
          <a:lstStyle/>
          <a:p>
            <a:fld id="{38E6C89E-70E4-411A-9CB6-FB2865B68A59}" type="slidenum">
              <a:rPr lang="sv-SE" smtClean="0"/>
              <a:t>16</a:t>
            </a:fld>
            <a:endParaRPr lang="sv-SE"/>
          </a:p>
        </p:txBody>
      </p:sp>
    </p:spTree>
    <p:extLst>
      <p:ext uri="{BB962C8B-B14F-4D97-AF65-F5344CB8AC3E}">
        <p14:creationId xmlns:p14="http://schemas.microsoft.com/office/powerpoint/2010/main" val="806773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Förlorat stora delar av basen</a:t>
            </a:r>
          </a:p>
          <a:p>
            <a:r>
              <a:rPr lang="sv-SE" dirty="0" smtClean="0"/>
              <a:t>Barn med familjer- föräldraförmåga nedsatt tillfälligt.</a:t>
            </a:r>
          </a:p>
          <a:p>
            <a:r>
              <a:rPr lang="sv-SE" dirty="0" smtClean="0"/>
              <a:t>Ensamkommande</a:t>
            </a:r>
            <a:r>
              <a:rPr lang="sv-SE" baseline="0" dirty="0" smtClean="0"/>
              <a:t> helt ersätta en sida</a:t>
            </a:r>
          </a:p>
          <a:p>
            <a:endParaRPr lang="sv-SE" baseline="0" dirty="0" smtClean="0"/>
          </a:p>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38E6C89E-70E4-411A-9CB6-FB2865B68A59}" type="slidenum">
              <a:rPr lang="sv-SE" smtClean="0"/>
              <a:t>17</a:t>
            </a:fld>
            <a:endParaRPr lang="sv-SE"/>
          </a:p>
        </p:txBody>
      </p:sp>
    </p:spTree>
    <p:extLst>
      <p:ext uri="{BB962C8B-B14F-4D97-AF65-F5344CB8AC3E}">
        <p14:creationId xmlns:p14="http://schemas.microsoft.com/office/powerpoint/2010/main" val="3231663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Integration viktig</a:t>
            </a:r>
            <a:r>
              <a:rPr lang="sv-SE" baseline="0" dirty="0" smtClean="0"/>
              <a:t> faktor för välmående. Strax visa bra integrationsmaterial men först säga något om komplikationer för integration för det är något som väldigt många tar upp just nu.</a:t>
            </a:r>
            <a:endParaRPr lang="sv-SE" dirty="0" smtClean="0"/>
          </a:p>
          <a:p>
            <a:r>
              <a:rPr lang="sv-SE" dirty="0" smtClean="0"/>
              <a:t>Fått av Ensamkommande</a:t>
            </a:r>
          </a:p>
          <a:p>
            <a:endParaRPr lang="sv-SE" dirty="0" smtClean="0"/>
          </a:p>
          <a:p>
            <a:r>
              <a:rPr lang="sv-SE" dirty="0" smtClean="0"/>
              <a:t>Personal Oro för</a:t>
            </a:r>
            <a:r>
              <a:rPr lang="sv-SE" baseline="0" dirty="0" smtClean="0"/>
              <a:t> att får fler barn som avviker, lever på gatan. Att återvända värre än att leva på gatan</a:t>
            </a:r>
          </a:p>
          <a:p>
            <a:r>
              <a:rPr lang="sv-SE" baseline="0" dirty="0" smtClean="0"/>
              <a:t>De som kom efter datum?? (höstas) </a:t>
            </a:r>
          </a:p>
          <a:p>
            <a:endParaRPr lang="sv-SE" baseline="0" dirty="0" smtClean="0"/>
          </a:p>
          <a:p>
            <a:r>
              <a:rPr lang="sv-SE" baseline="0" dirty="0" smtClean="0"/>
              <a:t>Kan inte påverka förståelse för vad som påverkar och upptar dem.</a:t>
            </a:r>
          </a:p>
          <a:p>
            <a:r>
              <a:rPr lang="sv-SE" baseline="0" dirty="0" smtClean="0"/>
              <a:t>Finnas till hands öppen för samtal, inte rädda att benämna det som är svårt.</a:t>
            </a:r>
          </a:p>
          <a:p>
            <a:endParaRPr lang="sv-SE" baseline="0" dirty="0" smtClean="0"/>
          </a:p>
          <a:p>
            <a:endParaRPr lang="sv-SE" baseline="0" dirty="0" smtClean="0"/>
          </a:p>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38E6C89E-70E4-411A-9CB6-FB2865B68A59}" type="slidenum">
              <a:rPr lang="sv-SE" smtClean="0"/>
              <a:t>18</a:t>
            </a:fld>
            <a:endParaRPr lang="sv-SE"/>
          </a:p>
        </p:txBody>
      </p:sp>
    </p:spTree>
    <p:extLst>
      <p:ext uri="{BB962C8B-B14F-4D97-AF65-F5344CB8AC3E}">
        <p14:creationId xmlns:p14="http://schemas.microsoft.com/office/powerpoint/2010/main" val="3205170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smtClean="0"/>
              <a:t>Ett </a:t>
            </a:r>
            <a:r>
              <a:rPr lang="sv-SE" dirty="0" smtClean="0"/>
              <a:t>material för ensamkommande ungdomar som handlar om praktiskt vardagsliv, samhällsorientering och personlig utveckling men också ett verktyg för boendepersonal och socialsekreterare som jobbar med ungdomarna för att säkra kvaliteten på arbetet. </a:t>
            </a:r>
          </a:p>
          <a:p>
            <a:endParaRPr lang="sv-SE" b="1" dirty="0"/>
          </a:p>
          <a:p>
            <a:r>
              <a:rPr lang="sv-SE" b="1" dirty="0"/>
              <a:t>Huvudsyften med Hitta rätt:</a:t>
            </a:r>
          </a:p>
          <a:p>
            <a:r>
              <a:rPr lang="sv-SE" b="1" dirty="0"/>
              <a:t>Kvalitetssäkra </a:t>
            </a:r>
            <a:r>
              <a:rPr lang="sv-SE" dirty="0"/>
              <a:t>arbetet och </a:t>
            </a:r>
            <a:r>
              <a:rPr lang="sv-SE" b="1" dirty="0"/>
              <a:t>systematisera </a:t>
            </a:r>
            <a:r>
              <a:rPr lang="sv-SE" dirty="0"/>
              <a:t>lärandet på boendet.</a:t>
            </a:r>
          </a:p>
          <a:p>
            <a:r>
              <a:rPr lang="sv-SE" dirty="0"/>
              <a:t>Göra ungdomarna mer </a:t>
            </a:r>
            <a:r>
              <a:rPr lang="sv-SE" b="1" dirty="0"/>
              <a:t>delaktiga i sin utveckling </a:t>
            </a:r>
            <a:r>
              <a:rPr lang="sv-SE" dirty="0"/>
              <a:t>mot ett mer </a:t>
            </a:r>
            <a:r>
              <a:rPr lang="sv-SE" b="1" dirty="0"/>
              <a:t>självständigt liv</a:t>
            </a:r>
            <a:r>
              <a:rPr lang="sv-SE" dirty="0"/>
              <a:t>.</a:t>
            </a:r>
          </a:p>
          <a:p>
            <a:r>
              <a:rPr lang="sv-SE" dirty="0"/>
              <a:t>Ge ungdomarna en </a:t>
            </a:r>
            <a:r>
              <a:rPr lang="sv-SE" b="1" dirty="0"/>
              <a:t>stabil grund </a:t>
            </a:r>
            <a:r>
              <a:rPr lang="sv-SE" dirty="0"/>
              <a:t>gällande </a:t>
            </a:r>
            <a:r>
              <a:rPr lang="sv-SE" b="1" dirty="0"/>
              <a:t>praktiskt vardagsliv</a:t>
            </a:r>
            <a:r>
              <a:rPr lang="sv-SE" dirty="0"/>
              <a:t>, </a:t>
            </a:r>
            <a:r>
              <a:rPr lang="sv-SE" b="1" dirty="0"/>
              <a:t>samhällsorientering </a:t>
            </a:r>
            <a:r>
              <a:rPr lang="sv-SE" dirty="0"/>
              <a:t>och </a:t>
            </a:r>
            <a:r>
              <a:rPr lang="sv-SE" b="1" dirty="0"/>
              <a:t>personlig utveckling</a:t>
            </a:r>
            <a:r>
              <a:rPr lang="sv-SE" dirty="0"/>
              <a:t>.</a:t>
            </a:r>
          </a:p>
          <a:p>
            <a:r>
              <a:rPr lang="sv-SE" dirty="0"/>
              <a:t>Skapa ett </a:t>
            </a:r>
            <a:r>
              <a:rPr lang="sv-SE" b="1" dirty="0"/>
              <a:t>verktyg </a:t>
            </a:r>
            <a:r>
              <a:rPr lang="sv-SE" dirty="0"/>
              <a:t>för personalen som arbetar till vardags med ungdomarna.</a:t>
            </a:r>
          </a:p>
          <a:p>
            <a:endParaRPr lang="sv-SE" dirty="0"/>
          </a:p>
          <a:p>
            <a:r>
              <a:rPr lang="sv-SE" dirty="0"/>
              <a:t>Det övergripande målet är att skapa bättre förutsättningar för en lyckad integration.</a:t>
            </a:r>
          </a:p>
          <a:p>
            <a:r>
              <a:rPr lang="sv-SE" dirty="0"/>
              <a:t>Materialet finns på informationsverige.se det är kostnadsfritt att använda. ( Man får be om en inloggning för att kunna se hela materialet) </a:t>
            </a:r>
          </a:p>
          <a:p>
            <a:endParaRPr lang="sv-SE" dirty="0"/>
          </a:p>
          <a:p>
            <a:r>
              <a:rPr lang="sv-SE" dirty="0"/>
              <a:t>En nationell spridning genom utbildningstillfällen som har arrangerats av Göteborgs stad, Göteborgs kommunalförbund samt Länsstyrelsen i Västar Götaland men efterfrågan är stor så fler utbildningar behövs</a:t>
            </a:r>
            <a:r>
              <a:rPr lang="sv-SE" dirty="0" smtClean="0"/>
              <a:t>.</a:t>
            </a:r>
          </a:p>
          <a:p>
            <a:endParaRPr lang="sv-SE" dirty="0" smtClean="0"/>
          </a:p>
          <a:p>
            <a:endParaRPr lang="sv-SE" dirty="0" smtClean="0"/>
          </a:p>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38E6C89E-70E4-411A-9CB6-FB2865B68A59}" type="slidenum">
              <a:rPr lang="sv-SE" smtClean="0"/>
              <a:t>19</a:t>
            </a:fld>
            <a:endParaRPr lang="sv-SE"/>
          </a:p>
        </p:txBody>
      </p:sp>
    </p:spTree>
    <p:extLst>
      <p:ext uri="{BB962C8B-B14F-4D97-AF65-F5344CB8AC3E}">
        <p14:creationId xmlns:p14="http://schemas.microsoft.com/office/powerpoint/2010/main" val="3350269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effectLst/>
              </a:rPr>
              <a:t>Uppdrag Psykisk Hälsa är resultatet av överenskommelsen mellan regeringen och </a:t>
            </a:r>
            <a:r>
              <a:rPr lang="sv-SE" dirty="0" smtClean="0">
                <a:effectLst/>
                <a:hlinkClick r:id="rId3"/>
              </a:rPr>
              <a:t>Sveriges Kommuner och Landsting (SKL</a:t>
            </a:r>
            <a:r>
              <a:rPr lang="sv-SE" dirty="0" smtClean="0">
                <a:effectLst/>
              </a:rPr>
              <a:t>) för 2016. Socialdepartementet finansierar arbetet som har sin organisatoriska placering på SKL</a:t>
            </a:r>
          </a:p>
          <a:p>
            <a:endParaRPr lang="sv-SE" baseline="0" dirty="0" smtClean="0"/>
          </a:p>
          <a:p>
            <a:r>
              <a:rPr lang="sv-SE" dirty="0" smtClean="0"/>
              <a:t>Uppdrag Psykisk</a:t>
            </a:r>
            <a:r>
              <a:rPr lang="sv-SE" baseline="0" dirty="0" smtClean="0"/>
              <a:t> Hälsa leds av psykiatrisamordnare Ing-Marie Wieselgren.</a:t>
            </a:r>
            <a:br>
              <a:rPr lang="sv-SE" baseline="0" dirty="0" smtClean="0"/>
            </a:br>
            <a:r>
              <a:rPr lang="sv-SE" baseline="0" dirty="0" smtClean="0"/>
              <a:t>Utbildningsmodulen </a:t>
            </a:r>
            <a:r>
              <a:rPr lang="sv-SE" i="1" baseline="0" dirty="0" smtClean="0"/>
              <a:t>HiS10 Migration och psykisk hälsa- för elevhälsan </a:t>
            </a:r>
            <a:r>
              <a:rPr lang="sv-SE" baseline="0" dirty="0" smtClean="0"/>
              <a:t>är en del av utbildningssatsningen Hälsa i Sverige.</a:t>
            </a:r>
          </a:p>
          <a:p>
            <a:endParaRPr lang="sv-SE" baseline="0" dirty="0" smtClean="0"/>
          </a:p>
          <a:p>
            <a:endParaRPr lang="sv-SE" baseline="0" dirty="0" smtClean="0"/>
          </a:p>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9754FAC0-967C-4E35-949A-76881856BB32}" type="slidenum">
              <a:rPr lang="sv-SE" smtClean="0"/>
              <a:t>2</a:t>
            </a:fld>
            <a:endParaRPr lang="sv-SE"/>
          </a:p>
        </p:txBody>
      </p:sp>
    </p:spTree>
    <p:extLst>
      <p:ext uri="{BB962C8B-B14F-4D97-AF65-F5344CB8AC3E}">
        <p14:creationId xmlns:p14="http://schemas.microsoft.com/office/powerpoint/2010/main" val="2690050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BBIC Barns</a:t>
            </a:r>
            <a:r>
              <a:rPr lang="sv-SE" baseline="0" dirty="0" smtClean="0"/>
              <a:t> behov i centrum är en utredningsmetod som används av i stort sett samtliga Sveriges socialtjänster när de utreder barn och unga. Utredningsfokus är då på sex områden som är viktiga för barns hälsa och utveckling.</a:t>
            </a:r>
          </a:p>
          <a:p>
            <a:endParaRPr lang="sv-SE" baseline="0" dirty="0" smtClean="0"/>
          </a:p>
          <a:p>
            <a:r>
              <a:rPr lang="sv-SE" baseline="0" dirty="0" smtClean="0"/>
              <a:t>Hitta Rätt fokuserar i sitt material på samma områden.</a:t>
            </a:r>
          </a:p>
          <a:p>
            <a:endParaRPr lang="sv-SE" dirty="0" smtClean="0"/>
          </a:p>
          <a:p>
            <a:endParaRPr lang="sv-SE" dirty="0" smtClean="0"/>
          </a:p>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38E6C89E-70E4-411A-9CB6-FB2865B68A59}" type="slidenum">
              <a:rPr lang="sv-SE" smtClean="0"/>
              <a:t>20</a:t>
            </a:fld>
            <a:endParaRPr lang="sv-SE"/>
          </a:p>
        </p:txBody>
      </p:sp>
    </p:spTree>
    <p:extLst>
      <p:ext uri="{BB962C8B-B14F-4D97-AF65-F5344CB8AC3E}">
        <p14:creationId xmlns:p14="http://schemas.microsoft.com/office/powerpoint/2010/main" val="157838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21</a:t>
            </a:fld>
            <a:endParaRPr lang="sv-SE"/>
          </a:p>
        </p:txBody>
      </p:sp>
    </p:spTree>
    <p:extLst>
      <p:ext uri="{BB962C8B-B14F-4D97-AF65-F5344CB8AC3E}">
        <p14:creationId xmlns:p14="http://schemas.microsoft.com/office/powerpoint/2010/main" val="3940311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Strömsund har tagit fram mycket bra och olika material som stöd för arbetet med nyanlända barn och unga.</a:t>
            </a:r>
            <a:r>
              <a:rPr lang="sv-SE" baseline="0" dirty="0" smtClean="0"/>
              <a:t> Mycket fokus på integration. Här är några exempel.</a:t>
            </a:r>
          </a:p>
          <a:p>
            <a:r>
              <a:rPr lang="sv-SE" baseline="0" dirty="0" smtClean="0"/>
              <a:t>Det finns mycket, rekommendationen är att gå in på deras sida och botanisera. </a:t>
            </a:r>
          </a:p>
          <a:p>
            <a:endParaRPr lang="sv-SE" dirty="0" smtClean="0"/>
          </a:p>
          <a:p>
            <a:r>
              <a:rPr lang="sv-SE" dirty="0" smtClean="0"/>
              <a:t>Begripligt hela vägen – metod- och materialbok för arbete med nyanlända barn och ungdomar. Innehåller material för barn- och ungdomsgrupper samt föräldragrupper.</a:t>
            </a:r>
            <a:br>
              <a:rPr lang="sv-SE" dirty="0" smtClean="0"/>
            </a:br>
            <a:r>
              <a:rPr lang="sv-SE" dirty="0" smtClean="0">
                <a:hlinkClick r:id="rId3"/>
              </a:rPr>
              <a:t>[Ladda ner </a:t>
            </a:r>
            <a:r>
              <a:rPr lang="sv-SE" dirty="0" err="1" smtClean="0">
                <a:hlinkClick r:id="rId3"/>
              </a:rPr>
              <a:t>pdf</a:t>
            </a:r>
            <a:r>
              <a:rPr lang="sv-SE" dirty="0" smtClean="0">
                <a:hlinkClick r:id="rId3"/>
              </a:rPr>
              <a:t>]</a:t>
            </a:r>
            <a:endParaRPr lang="sv-SE" dirty="0" smtClean="0"/>
          </a:p>
          <a:p>
            <a:r>
              <a:rPr lang="sv-SE" dirty="0" smtClean="0"/>
              <a:t>Jag, vi och samhället för ensamkommande barn och ungdomar.</a:t>
            </a:r>
          </a:p>
          <a:p>
            <a:pPr lvl="1"/>
            <a:r>
              <a:rPr lang="sv-SE" dirty="0" smtClean="0">
                <a:hlinkClick r:id="rId4" tooltip="jag, vi och samhället för ensamkommande"/>
              </a:rPr>
              <a:t>[Ladda ner </a:t>
            </a:r>
            <a:r>
              <a:rPr lang="sv-SE" dirty="0" err="1" smtClean="0">
                <a:hlinkClick r:id="rId4" tooltip="jag, vi och samhället för ensamkommande"/>
              </a:rPr>
              <a:t>pdf</a:t>
            </a:r>
            <a:r>
              <a:rPr lang="sv-SE" dirty="0" smtClean="0">
                <a:hlinkClick r:id="rId4" tooltip="jag, vi och samhället för ensamkommande"/>
              </a:rPr>
              <a:t>]</a:t>
            </a:r>
            <a:endParaRPr lang="sv-SE" dirty="0" smtClean="0"/>
          </a:p>
          <a:p>
            <a:r>
              <a:rPr lang="sv-SE" dirty="0" smtClean="0"/>
              <a:t> Bilderbok barn till Jag, vi och samhället </a:t>
            </a:r>
            <a:r>
              <a:rPr lang="sv-SE" dirty="0" smtClean="0">
                <a:hlinkClick r:id="rId5" tooltip="Bilderbok barn"/>
              </a:rPr>
              <a:t>[Ladda ner </a:t>
            </a:r>
            <a:r>
              <a:rPr lang="sv-SE" dirty="0" err="1" smtClean="0">
                <a:hlinkClick r:id="rId5" tooltip="Bilderbok barn"/>
              </a:rPr>
              <a:t>pdf</a:t>
            </a:r>
            <a:r>
              <a:rPr lang="sv-SE" dirty="0" smtClean="0">
                <a:hlinkClick r:id="rId5" tooltip="Bilderbok barn"/>
              </a:rPr>
              <a:t>]</a:t>
            </a:r>
            <a:endParaRPr lang="sv-SE" dirty="0" smtClean="0"/>
          </a:p>
          <a:p>
            <a:r>
              <a:rPr lang="sv-SE" dirty="0" smtClean="0"/>
              <a:t>Bilderbok ungdomar till Jag ,vi och samhället</a:t>
            </a:r>
          </a:p>
          <a:p>
            <a:r>
              <a:rPr lang="sv-SE" dirty="0" smtClean="0">
                <a:hlinkClick r:id="rId6" tooltip="Bilderbok ungdomar"/>
              </a:rPr>
              <a:t>[Ladda ner </a:t>
            </a:r>
            <a:r>
              <a:rPr lang="sv-SE" dirty="0" err="1" smtClean="0">
                <a:hlinkClick r:id="rId6" tooltip="Bilderbok ungdomar"/>
              </a:rPr>
              <a:t>pdf</a:t>
            </a:r>
            <a:r>
              <a:rPr lang="sv-SE" dirty="0" smtClean="0">
                <a:hlinkClick r:id="rId6" tooltip="Bilderbok ungdomar"/>
              </a:rPr>
              <a:t>]</a:t>
            </a:r>
            <a:endParaRPr lang="sv-SE" dirty="0" smtClean="0"/>
          </a:p>
          <a:p>
            <a:endParaRPr lang="sv-SE" dirty="0" smtClean="0"/>
          </a:p>
          <a:p>
            <a:r>
              <a:rPr lang="sv-SE" dirty="0" smtClean="0"/>
              <a:t>Sverigeprogram före resan till Sverige (Kvotflyktingar)</a:t>
            </a:r>
            <a:br>
              <a:rPr lang="sv-SE" dirty="0" smtClean="0"/>
            </a:br>
            <a:r>
              <a:rPr lang="sv-SE" dirty="0" smtClean="0">
                <a:hlinkClick r:id="rId7"/>
              </a:rPr>
              <a:t>[Ladda ner material]</a:t>
            </a:r>
            <a:endParaRPr lang="sv-SE" dirty="0" smtClean="0"/>
          </a:p>
          <a:p>
            <a:r>
              <a:rPr lang="sv-SE" dirty="0" smtClean="0"/>
              <a:t>Sverigeprogram uppföljning (Kvotflyktingar och även andra nyanlända)</a:t>
            </a:r>
            <a:br>
              <a:rPr lang="sv-SE" dirty="0" smtClean="0"/>
            </a:br>
            <a:r>
              <a:rPr lang="sv-SE" dirty="0" smtClean="0">
                <a:hlinkClick r:id="rId7"/>
              </a:rPr>
              <a:t>[Ladda ner material]</a:t>
            </a:r>
            <a:endParaRPr lang="sv-SE" dirty="0" smtClean="0"/>
          </a:p>
          <a:p>
            <a:r>
              <a:rPr lang="sv-SE" dirty="0" smtClean="0"/>
              <a:t>Sverigeprogram för ensamkommande</a:t>
            </a:r>
            <a:br>
              <a:rPr lang="sv-SE" dirty="0" smtClean="0"/>
            </a:br>
            <a:r>
              <a:rPr lang="sv-SE" dirty="0" smtClean="0">
                <a:hlinkClick r:id="rId8"/>
              </a:rPr>
              <a:t>[Ladda ner material</a:t>
            </a:r>
            <a:endParaRPr lang="sv-SE" dirty="0" smtClean="0"/>
          </a:p>
          <a:p>
            <a:r>
              <a:rPr lang="sv-SE" dirty="0" smtClean="0"/>
              <a:t>Sverigeprogram för ensamkommande, antecknings sidor </a:t>
            </a:r>
          </a:p>
          <a:p>
            <a:endParaRPr lang="sv-SE" dirty="0" smtClean="0"/>
          </a:p>
          <a:p>
            <a:endParaRPr lang="sv-SE" dirty="0" smtClean="0"/>
          </a:p>
          <a:p>
            <a:r>
              <a:rPr lang="sv-SE" baseline="0" dirty="0" smtClean="0"/>
              <a:t>----------------------------------------------------------------</a:t>
            </a:r>
          </a:p>
          <a:p>
            <a:r>
              <a:rPr lang="sv-SE" baseline="0" dirty="0" smtClean="0"/>
              <a:t>Källa: Uppdrag Psykisk Hälsa, SKL (2017)</a:t>
            </a:r>
          </a:p>
          <a:p>
            <a:endParaRPr lang="sv-SE" dirty="0" smtClean="0"/>
          </a:p>
          <a:p>
            <a:endParaRPr lang="sv-SE" dirty="0" smtClean="0"/>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38E6C89E-70E4-411A-9CB6-FB2865B68A59}" type="slidenum">
              <a:rPr lang="sv-SE" smtClean="0"/>
              <a:t>22</a:t>
            </a:fld>
            <a:endParaRPr lang="sv-SE"/>
          </a:p>
        </p:txBody>
      </p:sp>
    </p:spTree>
    <p:extLst>
      <p:ext uri="{BB962C8B-B14F-4D97-AF65-F5344CB8AC3E}">
        <p14:creationId xmlns:p14="http://schemas.microsoft.com/office/powerpoint/2010/main" val="1560797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Platshållare för bildobjekt 1"/>
          <p:cNvSpPr>
            <a:spLocks noGrp="1" noRot="1" noChangeAspect="1" noTextEdit="1"/>
          </p:cNvSpPr>
          <p:nvPr>
            <p:ph type="sldImg"/>
          </p:nvPr>
        </p:nvSpPr>
        <p:spPr>
          <a:ln/>
        </p:spPr>
      </p:sp>
      <p:sp>
        <p:nvSpPr>
          <p:cNvPr id="10242" name="Platshållare för anteckninga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Behoven för ensamkommande är inte gemensamma- det är viktigt att individens egna behov och person lyfts fram. Stora professionella nätverk omger ensamkommande och det kan bli otydligt vem som bär det huvudsakliga ansvaret. Det är upp till alla professionella som omger de ensamkommande barnet att skapa ett bra samarbete sinsemellan. </a:t>
            </a:r>
            <a:endParaRPr lang="sv-SE" dirty="0" smtClean="0"/>
          </a:p>
          <a:p>
            <a:endParaRPr lang="en-US" dirty="0" smtClean="0"/>
          </a:p>
          <a:p>
            <a:endParaRPr lang="en-US" dirty="0" smtClean="0"/>
          </a:p>
          <a:p>
            <a:r>
              <a:rPr lang="sv-SE" baseline="0" dirty="0" smtClean="0"/>
              <a:t>----------------------------------------------------------------</a:t>
            </a:r>
          </a:p>
          <a:p>
            <a:r>
              <a:rPr lang="sv-SE" baseline="0" dirty="0" smtClean="0"/>
              <a:t>Källa bild: Rädda Barnen (2017)</a:t>
            </a:r>
            <a:br>
              <a:rPr lang="sv-SE" baseline="0" dirty="0" smtClean="0"/>
            </a:br>
            <a:r>
              <a:rPr lang="sv-SE" baseline="0" dirty="0" smtClean="0"/>
              <a:t>Källa text i anteckningar: Uppdrag Psykisk Hälsa, SKL (2017)</a:t>
            </a:r>
          </a:p>
          <a:p>
            <a:endParaRPr lang="en-US" dirty="0"/>
          </a:p>
        </p:txBody>
      </p:sp>
      <p:sp>
        <p:nvSpPr>
          <p:cNvPr id="10243" name="Platshållare för bildnumm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D4376CA-7291-2543-B891-85929314F9AE}" type="slidenum">
              <a:rPr lang="sv-SE" sz="1200">
                <a:solidFill>
                  <a:srgbClr val="000000"/>
                </a:solidFill>
                <a:latin typeface="Arial" charset="0"/>
              </a:rPr>
              <a:pPr/>
              <a:t>23</a:t>
            </a:fld>
            <a:endParaRPr lang="sv-SE" sz="1200">
              <a:solidFill>
                <a:srgbClr val="000000"/>
              </a:solidFill>
              <a:latin typeface="Arial" charset="0"/>
            </a:endParaRPr>
          </a:p>
        </p:txBody>
      </p:sp>
    </p:spTree>
    <p:extLst>
      <p:ext uri="{BB962C8B-B14F-4D97-AF65-F5344CB8AC3E}">
        <p14:creationId xmlns:p14="http://schemas.microsoft.com/office/powerpoint/2010/main" val="3117172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a:t>
            </a:r>
          </a:p>
          <a:p>
            <a:r>
              <a:rPr lang="sv-SE" baseline="0" dirty="0" smtClean="0"/>
              <a:t>Källa: Uppdrag Psykisk Hälsa, SKL (2017)</a:t>
            </a:r>
          </a:p>
          <a:p>
            <a:endParaRPr lang="sv-SE" dirty="0" smtClean="0"/>
          </a:p>
        </p:txBody>
      </p:sp>
      <p:sp>
        <p:nvSpPr>
          <p:cNvPr id="4" name="Platshållare för bildnummer 3"/>
          <p:cNvSpPr>
            <a:spLocks noGrp="1"/>
          </p:cNvSpPr>
          <p:nvPr>
            <p:ph type="sldNum" sz="quarter" idx="10"/>
          </p:nvPr>
        </p:nvSpPr>
        <p:spPr/>
        <p:txBody>
          <a:bodyPr/>
          <a:lstStyle/>
          <a:p>
            <a:fld id="{38E6C89E-70E4-411A-9CB6-FB2865B68A59}" type="slidenum">
              <a:rPr lang="sv-SE" smtClean="0"/>
              <a:t>24</a:t>
            </a:fld>
            <a:endParaRPr lang="sv-SE"/>
          </a:p>
        </p:txBody>
      </p:sp>
    </p:spTree>
    <p:extLst>
      <p:ext uri="{BB962C8B-B14F-4D97-AF65-F5344CB8AC3E}">
        <p14:creationId xmlns:p14="http://schemas.microsoft.com/office/powerpoint/2010/main" val="1406111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Andra aktörer. Kan vara andra än vana vid, tex migrationsverket, god man, privata</a:t>
            </a:r>
            <a:r>
              <a:rPr lang="sv-SE" baseline="0" dirty="0" smtClean="0"/>
              <a:t> nätverket kan vara obefintligt</a:t>
            </a:r>
            <a:endParaRPr lang="sv-SE" dirty="0" smtClean="0"/>
          </a:p>
          <a:p>
            <a:endParaRPr lang="sv-SE" dirty="0" smtClean="0"/>
          </a:p>
          <a:p>
            <a:r>
              <a:rPr lang="sv-SE" dirty="0" err="1" smtClean="0"/>
              <a:t>Västbus</a:t>
            </a:r>
            <a:r>
              <a:rPr lang="sv-SE" dirty="0" smtClean="0"/>
              <a:t> sida Information</a:t>
            </a:r>
            <a:r>
              <a:rPr lang="sv-SE" baseline="0" dirty="0" smtClean="0"/>
              <a:t> om SIP - </a:t>
            </a:r>
            <a:r>
              <a:rPr lang="sv-SE" dirty="0" smtClean="0"/>
              <a:t>broschyrer på andra språk om </a:t>
            </a:r>
            <a:r>
              <a:rPr lang="sv-SE" dirty="0" err="1" smtClean="0"/>
              <a:t>Västbus</a:t>
            </a:r>
            <a:endParaRPr lang="sv-SE" dirty="0" smtClean="0"/>
          </a:p>
          <a:p>
            <a:endParaRPr lang="sv-SE" dirty="0" smtClean="0"/>
          </a:p>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38E6C89E-70E4-411A-9CB6-FB2865B68A59}" type="slidenum">
              <a:rPr lang="sv-SE" smtClean="0"/>
              <a:t>25</a:t>
            </a:fld>
            <a:endParaRPr lang="sv-SE"/>
          </a:p>
        </p:txBody>
      </p:sp>
    </p:spTree>
    <p:extLst>
      <p:ext uri="{BB962C8B-B14F-4D97-AF65-F5344CB8AC3E}">
        <p14:creationId xmlns:p14="http://schemas.microsoft.com/office/powerpoint/2010/main" val="809764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26</a:t>
            </a:fld>
            <a:endParaRPr lang="sv-SE"/>
          </a:p>
        </p:txBody>
      </p:sp>
    </p:spTree>
    <p:extLst>
      <p:ext uri="{BB962C8B-B14F-4D97-AF65-F5344CB8AC3E}">
        <p14:creationId xmlns:p14="http://schemas.microsoft.com/office/powerpoint/2010/main" val="3166181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Behoven för ensamkommande är inte gemensamma- det är viktigt att individens egna behov och person lyfts fram. Stora professionella nätverk omger ensamkommande och det kan bli otydligt vem som bär det huvudsakliga ansvaret. Det är upp till alla professionella som omger de ensamkommande barnet att skapa ett bra samarbete sinsemellan.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a:t>
            </a:r>
            <a:br>
              <a:rPr lang="sv-SE" baseline="0" dirty="0" smtClean="0"/>
            </a:br>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27</a:t>
            </a:fld>
            <a:endParaRPr lang="sv-SE"/>
          </a:p>
        </p:txBody>
      </p:sp>
    </p:spTree>
    <p:extLst>
      <p:ext uri="{BB962C8B-B14F-4D97-AF65-F5344CB8AC3E}">
        <p14:creationId xmlns:p14="http://schemas.microsoft.com/office/powerpoint/2010/main" val="1190418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Det finns ingen omfattande statistik som</a:t>
            </a:r>
            <a:r>
              <a:rPr lang="sv-SE" baseline="0" dirty="0" smtClean="0"/>
              <a:t> visar att missbruk är mer utbrett bland ensamkommande ungdomar än hos andra ungdomar, men det är tydligt att risk- och skyddsfaktorerna många gånger ser annorlunda ut än för de barn och unga som kommer som ensamkommande. T.ex. att vara utan sin familj, att ha upplevt traumatiska händelser är riskfaktorer för att utveckla psykisk ohälsa och missbruk.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r>
              <a:rPr lang="sv-SE" baseline="0" dirty="0" smtClean="0"/>
              <a:t>----------------------------------------------------------------</a:t>
            </a:r>
          </a:p>
          <a:p>
            <a:r>
              <a:rPr lang="sv-SE" baseline="0" dirty="0" smtClean="0"/>
              <a:t>Källa: </a:t>
            </a:r>
            <a:r>
              <a:rPr lang="sv-SE" i="1" baseline="0" dirty="0" smtClean="0"/>
              <a:t>Ensamkommande- heroinlangarnas nya kunder</a:t>
            </a:r>
            <a:r>
              <a:rPr lang="sv-SE" baseline="0" dirty="0" smtClean="0"/>
              <a:t>, SVT, 9 januari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28</a:t>
            </a:fld>
            <a:endParaRPr lang="sv-SE"/>
          </a:p>
        </p:txBody>
      </p:sp>
    </p:spTree>
    <p:extLst>
      <p:ext uri="{BB962C8B-B14F-4D97-AF65-F5344CB8AC3E}">
        <p14:creationId xmlns:p14="http://schemas.microsoft.com/office/powerpoint/2010/main" val="3080914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Handboken vänder sig till alla som möter ensamkommande barn och unga i sitt arbete.</a:t>
            </a:r>
            <a:r>
              <a:rPr lang="sv-SE" baseline="0" dirty="0" smtClean="0"/>
              <a:t> I synnerhet viktig för alla som jobbar på boende för ensamkommande men även för er som mötet ensamkommande i skolan. Handboken återger hur du kan förebygga, upptäcka och hantera missbruk. </a:t>
            </a:r>
          </a:p>
          <a:p>
            <a:endParaRPr 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Handboken finns på länken: </a:t>
            </a:r>
            <a:r>
              <a:rPr lang="sv-SE" dirty="0" smtClean="0">
                <a:hlinkClick r:id="rId3"/>
              </a:rPr>
              <a:t>http://malmo.se/pid</a:t>
            </a:r>
            <a:endParaRPr lang="sv-SE" baseline="0" dirty="0" smtClean="0"/>
          </a:p>
          <a:p>
            <a:r>
              <a:rPr lang="sv-SE" baseline="0" dirty="0" smtClean="0"/>
              <a:t>----------------------------------------------------------------</a:t>
            </a:r>
            <a:br>
              <a:rPr lang="sv-SE" baseline="0" dirty="0" smtClean="0"/>
            </a:br>
            <a:r>
              <a:rPr lang="sv-SE" baseline="0" dirty="0" smtClean="0"/>
              <a:t>Källa: Malmö Stad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29</a:t>
            </a:fld>
            <a:endParaRPr lang="sv-SE"/>
          </a:p>
        </p:txBody>
      </p:sp>
    </p:spTree>
    <p:extLst>
      <p:ext uri="{BB962C8B-B14F-4D97-AF65-F5344CB8AC3E}">
        <p14:creationId xmlns:p14="http://schemas.microsoft.com/office/powerpoint/2010/main" val="62549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Filmen finns på https://vimeo.com/184823991</a:t>
            </a:r>
          </a:p>
          <a:p>
            <a:endParaRPr lang="sv-SE" baseline="0" dirty="0" smtClean="0"/>
          </a:p>
          <a:p>
            <a:r>
              <a:rPr lang="sv-SE" baseline="0" dirty="0" smtClean="0"/>
              <a:t>Du kan ladda ner filmen från </a:t>
            </a:r>
            <a:r>
              <a:rPr lang="sv-SE" baseline="0" dirty="0" err="1" smtClean="0"/>
              <a:t>Vimeo</a:t>
            </a:r>
            <a:r>
              <a:rPr lang="sv-SE" baseline="0" dirty="0" smtClean="0"/>
              <a:t> och visa den från din egen dator.</a:t>
            </a:r>
          </a:p>
          <a:p>
            <a:endParaRPr lang="sv-SE" baseline="0" dirty="0" smtClean="0"/>
          </a:p>
          <a:p>
            <a:endParaRPr lang="sv-SE" baseline="0" dirty="0" smtClean="0"/>
          </a:p>
          <a:p>
            <a:endParaRPr lang="sv-SE" baseline="0" dirty="0" smtClean="0"/>
          </a:p>
          <a:p>
            <a:endParaRPr lang="sv-SE" baseline="0" dirty="0" smtClean="0"/>
          </a:p>
          <a:p>
            <a:r>
              <a:rPr lang="sv-SE" baseline="0" dirty="0" smtClean="0"/>
              <a:t>----------------------------------------------------------------</a:t>
            </a:r>
          </a:p>
          <a:p>
            <a:r>
              <a:rPr lang="sv-SE" baseline="0" dirty="0" smtClean="0"/>
              <a:t>Källa: Uppdrag Psykisk Hälsa, SKL (2016)</a:t>
            </a:r>
          </a:p>
          <a:p>
            <a:endParaRPr lang="sv-SE" baseline="0" dirty="0" smtClean="0"/>
          </a:p>
        </p:txBody>
      </p:sp>
      <p:sp>
        <p:nvSpPr>
          <p:cNvPr id="4" name="Platshållare för bildnummer 3"/>
          <p:cNvSpPr>
            <a:spLocks noGrp="1"/>
          </p:cNvSpPr>
          <p:nvPr>
            <p:ph type="sldNum" sz="quarter" idx="10"/>
          </p:nvPr>
        </p:nvSpPr>
        <p:spPr/>
        <p:txBody>
          <a:bodyPr/>
          <a:lstStyle/>
          <a:p>
            <a:fld id="{9754FAC0-967C-4E35-949A-76881856BB32}" type="slidenum">
              <a:rPr lang="sv-SE" smtClean="0"/>
              <a:t>3</a:t>
            </a:fld>
            <a:endParaRPr lang="sv-SE"/>
          </a:p>
        </p:txBody>
      </p:sp>
    </p:spTree>
    <p:extLst>
      <p:ext uri="{BB962C8B-B14F-4D97-AF65-F5344CB8AC3E}">
        <p14:creationId xmlns:p14="http://schemas.microsoft.com/office/powerpoint/2010/main" val="9843503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Handboken finns på länken: </a:t>
            </a:r>
            <a:r>
              <a:rPr lang="sv-SE" dirty="0" smtClean="0">
                <a:hlinkClick r:id="rId3"/>
              </a:rPr>
              <a:t>http://malmo.se/pid</a:t>
            </a:r>
            <a:endParaRPr lang="sv-SE" baseline="0" dirty="0" smtClean="0"/>
          </a:p>
          <a:p>
            <a:endParaRPr lang="sv-SE" baseline="0" dirty="0" smtClean="0"/>
          </a:p>
          <a:p>
            <a:r>
              <a:rPr lang="sv-SE" baseline="0" dirty="0" smtClean="0"/>
              <a:t>----------------------------------------------------------------</a:t>
            </a:r>
            <a:br>
              <a:rPr lang="sv-SE" baseline="0" dirty="0" smtClean="0"/>
            </a:br>
            <a:r>
              <a:rPr lang="sv-SE" baseline="0" dirty="0" smtClean="0"/>
              <a:t>Källa: Preventiva Insatser mot Droger, Malmö Stad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30</a:t>
            </a:fld>
            <a:endParaRPr lang="sv-SE"/>
          </a:p>
        </p:txBody>
      </p:sp>
    </p:spTree>
    <p:extLst>
      <p:ext uri="{BB962C8B-B14F-4D97-AF65-F5344CB8AC3E}">
        <p14:creationId xmlns:p14="http://schemas.microsoft.com/office/powerpoint/2010/main" val="199059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Handboken finns på länken: </a:t>
            </a:r>
            <a:r>
              <a:rPr lang="sv-SE" dirty="0" smtClean="0">
                <a:hlinkClick r:id="rId3"/>
              </a:rPr>
              <a:t>http://malmo.se/pid</a:t>
            </a:r>
            <a:endParaRPr lang="sv-SE" baseline="0" dirty="0" smtClean="0"/>
          </a:p>
          <a:p>
            <a:endParaRPr lang="sv-SE" baseline="0" dirty="0" smtClean="0"/>
          </a:p>
          <a:p>
            <a:r>
              <a:rPr lang="sv-SE" baseline="0" dirty="0" smtClean="0"/>
              <a:t>----------------------------------------------------------------</a:t>
            </a:r>
            <a:br>
              <a:rPr lang="sv-SE" baseline="0" dirty="0" smtClean="0"/>
            </a:br>
            <a:r>
              <a:rPr lang="sv-SE" baseline="0" dirty="0" smtClean="0"/>
              <a:t>Källa: Preventiva Insatser mot Droger, Malmö Stad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31</a:t>
            </a:fld>
            <a:endParaRPr lang="sv-SE"/>
          </a:p>
        </p:txBody>
      </p:sp>
    </p:spTree>
    <p:extLst>
      <p:ext uri="{BB962C8B-B14F-4D97-AF65-F5344CB8AC3E}">
        <p14:creationId xmlns:p14="http://schemas.microsoft.com/office/powerpoint/2010/main" val="14228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Exempel</a:t>
            </a:r>
            <a:r>
              <a:rPr lang="sv-SE" baseline="0" dirty="0" smtClean="0"/>
              <a:t> från handboken.</a:t>
            </a:r>
            <a:endParaRPr lang="sv-SE" dirty="0" smtClean="0"/>
          </a:p>
          <a:p>
            <a:endParaRPr lang="sv-SE" dirty="0" smtClean="0"/>
          </a:p>
          <a:p>
            <a:r>
              <a:rPr lang="sv-SE" dirty="0" smtClean="0"/>
              <a:t>Handboken</a:t>
            </a:r>
            <a:r>
              <a:rPr lang="sv-SE" baseline="0" dirty="0" smtClean="0"/>
              <a:t> har även ett traumaavsnitt för den som redan har mycket kunskap om missbruk men vill vässa kunskaper kring trauma och flykt. </a:t>
            </a:r>
          </a:p>
          <a:p>
            <a:endParaRPr lang="sv-SE" baseline="0" dirty="0" smtClean="0"/>
          </a:p>
          <a:p>
            <a:r>
              <a:rPr lang="sv-SE" baseline="0" dirty="0" smtClean="0"/>
              <a:t>Handboken rymmer också ett arbetshäfte med diskussionsfrågor för professionella samt berättelser om fiktiva ungdomar för rollspel.</a:t>
            </a:r>
          </a:p>
          <a:p>
            <a:endParaRPr 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Handboken finns på länken: </a:t>
            </a:r>
            <a:r>
              <a:rPr lang="sv-SE" dirty="0" smtClean="0">
                <a:hlinkClick r:id="rId3"/>
              </a:rPr>
              <a:t>http://malmo.se/pid</a:t>
            </a:r>
            <a:endParaRPr lang="sv-SE" baseline="0" dirty="0" smtClean="0"/>
          </a:p>
          <a:p>
            <a:endParaRPr lang="sv-SE" baseline="0" dirty="0" smtClean="0"/>
          </a:p>
          <a:p>
            <a:r>
              <a:rPr lang="sv-SE" baseline="0" dirty="0" smtClean="0"/>
              <a:t>----------------------------------------------------------------</a:t>
            </a:r>
            <a:br>
              <a:rPr lang="sv-SE" baseline="0" dirty="0" smtClean="0"/>
            </a:br>
            <a:r>
              <a:rPr lang="sv-SE" baseline="0" dirty="0" smtClean="0"/>
              <a:t>Källa: Preventiva Insatser mot Droger, Malmö Stad (2017)</a:t>
            </a:r>
          </a:p>
          <a:p>
            <a:endParaRPr lang="sv-SE" baseline="0" dirty="0" smtClean="0"/>
          </a:p>
          <a:p>
            <a:endParaRPr lang="sv-SE" baseline="0" dirty="0" smtClean="0"/>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32</a:t>
            </a:fld>
            <a:endParaRPr lang="sv-SE"/>
          </a:p>
        </p:txBody>
      </p:sp>
    </p:spTree>
    <p:extLst>
      <p:ext uri="{BB962C8B-B14F-4D97-AF65-F5344CB8AC3E}">
        <p14:creationId xmlns:p14="http://schemas.microsoft.com/office/powerpoint/2010/main" val="359030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mtClean="0"/>
              <a:t>Länk:</a:t>
            </a:r>
            <a:r>
              <a:rPr lang="sv-SE" baseline="0" smtClean="0"/>
              <a:t> http://www.uppdragpsykiskhalsa.se/barn-unga/skola-och-psykisk-halsa/elevhalsan/halsobesok-i-skolan-for-nyanlanda-elever/</a:t>
            </a:r>
          </a:p>
          <a:p>
            <a:endParaRPr lang="sv-SE" dirty="0" smtClean="0"/>
          </a:p>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33</a:t>
            </a:fld>
            <a:endParaRPr lang="sv-SE"/>
          </a:p>
        </p:txBody>
      </p:sp>
    </p:spTree>
    <p:extLst>
      <p:ext uri="{BB962C8B-B14F-4D97-AF65-F5344CB8AC3E}">
        <p14:creationId xmlns:p14="http://schemas.microsoft.com/office/powerpoint/2010/main" val="33907074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34</a:t>
            </a:fld>
            <a:endParaRPr lang="sv-SE"/>
          </a:p>
        </p:txBody>
      </p:sp>
    </p:spTree>
    <p:extLst>
      <p:ext uri="{BB962C8B-B14F-4D97-AF65-F5344CB8AC3E}">
        <p14:creationId xmlns:p14="http://schemas.microsoft.com/office/powerpoint/2010/main" val="1826858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Filmen finns på </a:t>
            </a:r>
            <a:r>
              <a:rPr lang="sv-SE" dirty="0" err="1" smtClean="0"/>
              <a:t>Vimeo</a:t>
            </a:r>
            <a:r>
              <a:rPr lang="sv-SE" dirty="0" smtClean="0"/>
              <a:t>:</a:t>
            </a:r>
            <a:r>
              <a:rPr lang="sv-SE" baseline="0" dirty="0" smtClean="0"/>
              <a:t> https://vimeo.com/201142842</a:t>
            </a:r>
            <a:endParaRPr lang="sv-SE" dirty="0" smtClean="0"/>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35</a:t>
            </a:fld>
            <a:endParaRPr lang="sv-SE"/>
          </a:p>
        </p:txBody>
      </p:sp>
    </p:spTree>
    <p:extLst>
      <p:ext uri="{BB962C8B-B14F-4D97-AF65-F5344CB8AC3E}">
        <p14:creationId xmlns:p14="http://schemas.microsoft.com/office/powerpoint/2010/main" val="3971172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Filmen finns på </a:t>
            </a:r>
            <a:r>
              <a:rPr lang="sv-SE" dirty="0" err="1" smtClean="0"/>
              <a:t>Vimeo</a:t>
            </a:r>
            <a:r>
              <a:rPr lang="sv-SE" dirty="0" smtClean="0"/>
              <a:t>:</a:t>
            </a:r>
            <a:r>
              <a:rPr lang="sv-SE" baseline="0" dirty="0" smtClean="0"/>
              <a:t> https://vimeo.com/201142842</a:t>
            </a: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36</a:t>
            </a:fld>
            <a:endParaRPr lang="sv-SE"/>
          </a:p>
        </p:txBody>
      </p:sp>
    </p:spTree>
    <p:extLst>
      <p:ext uri="{BB962C8B-B14F-4D97-AF65-F5344CB8AC3E}">
        <p14:creationId xmlns:p14="http://schemas.microsoft.com/office/powerpoint/2010/main" val="698273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Filmen finns på </a:t>
            </a:r>
            <a:r>
              <a:rPr lang="sv-SE" dirty="0" smtClean="0">
                <a:hlinkClick r:id="rId3"/>
              </a:rPr>
              <a:t>https://vimeo.com/201274776</a:t>
            </a:r>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37</a:t>
            </a:fld>
            <a:endParaRPr lang="sv-SE"/>
          </a:p>
        </p:txBody>
      </p:sp>
    </p:spTree>
    <p:extLst>
      <p:ext uri="{BB962C8B-B14F-4D97-AF65-F5344CB8AC3E}">
        <p14:creationId xmlns:p14="http://schemas.microsoft.com/office/powerpoint/2010/main" val="4065633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Filmen finns på </a:t>
            </a:r>
            <a:r>
              <a:rPr lang="sv-SE" dirty="0" err="1" smtClean="0"/>
              <a:t>Vimeo</a:t>
            </a:r>
            <a:r>
              <a:rPr lang="sv-SE" dirty="0" smtClean="0"/>
              <a:t>: https://vimeo.com/201274776</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38</a:t>
            </a:fld>
            <a:endParaRPr lang="sv-SE"/>
          </a:p>
        </p:txBody>
      </p:sp>
    </p:spTree>
    <p:extLst>
      <p:ext uri="{BB962C8B-B14F-4D97-AF65-F5344CB8AC3E}">
        <p14:creationId xmlns:p14="http://schemas.microsoft.com/office/powerpoint/2010/main" val="2305572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Filmen finns på </a:t>
            </a:r>
            <a:r>
              <a:rPr lang="sv-SE" dirty="0" err="1" smtClean="0"/>
              <a:t>vimeo</a:t>
            </a:r>
            <a:r>
              <a:rPr lang="sv-SE" dirty="0" smtClean="0"/>
              <a:t>: </a:t>
            </a:r>
            <a:r>
              <a:rPr lang="sv-SE" baseline="0" dirty="0" smtClean="0"/>
              <a:t>https://vimeo.com/201275064</a:t>
            </a:r>
          </a:p>
          <a:p>
            <a:endParaRPr lang="sv-SE" dirty="0" smtClean="0"/>
          </a:p>
          <a:p>
            <a:endParaRPr lang="sv-SE" dirty="0" smtClean="0"/>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39</a:t>
            </a:fld>
            <a:endParaRPr lang="sv-SE"/>
          </a:p>
        </p:txBody>
      </p:sp>
    </p:spTree>
    <p:extLst>
      <p:ext uri="{BB962C8B-B14F-4D97-AF65-F5344CB8AC3E}">
        <p14:creationId xmlns:p14="http://schemas.microsoft.com/office/powerpoint/2010/main" val="2139548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Hälsostöd är en insats som är riktad till asylsökande</a:t>
            </a:r>
            <a:r>
              <a:rPr lang="sv-SE" baseline="0" dirty="0" smtClean="0"/>
              <a:t> och nyanlända och som Uppdrag Psykisk Hälsa på Sveriges Kommuner och Landsting har tagit fram inom ramen för arbetet med Hälsa i Sverige.</a:t>
            </a:r>
          </a:p>
          <a:p>
            <a:endParaRPr lang="sv-SE" baseline="0" dirty="0" smtClean="0"/>
          </a:p>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4</a:t>
            </a:fld>
            <a:endParaRPr lang="sv-SE"/>
          </a:p>
        </p:txBody>
      </p:sp>
    </p:spTree>
    <p:extLst>
      <p:ext uri="{BB962C8B-B14F-4D97-AF65-F5344CB8AC3E}">
        <p14:creationId xmlns:p14="http://schemas.microsoft.com/office/powerpoint/2010/main" val="17108926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Filmen finns på </a:t>
            </a:r>
            <a:r>
              <a:rPr lang="sv-SE" dirty="0" err="1" smtClean="0"/>
              <a:t>Vimeo</a:t>
            </a:r>
            <a:r>
              <a:rPr lang="sv-SE" dirty="0" smtClean="0"/>
              <a:t>:</a:t>
            </a:r>
            <a:r>
              <a:rPr lang="sv-SE" baseline="0" dirty="0" smtClean="0"/>
              <a:t> https://vimeo.com/201275064</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40</a:t>
            </a:fld>
            <a:endParaRPr lang="sv-SE"/>
          </a:p>
        </p:txBody>
      </p:sp>
    </p:spTree>
    <p:extLst>
      <p:ext uri="{BB962C8B-B14F-4D97-AF65-F5344CB8AC3E}">
        <p14:creationId xmlns:p14="http://schemas.microsoft.com/office/powerpoint/2010/main" val="24829849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Här hittar du all information du behöver och alla verktyg som har presenterats under dagen. Gå in på fliken </a:t>
            </a:r>
            <a:r>
              <a:rPr lang="sv-SE" i="1" baseline="0" dirty="0" smtClean="0"/>
              <a:t>Asylsökande &amp; nyanlända</a:t>
            </a:r>
          </a:p>
          <a:p>
            <a:endParaRPr lang="sv-SE" i="1" baseline="0" dirty="0" smtClean="0"/>
          </a:p>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41</a:t>
            </a:fld>
            <a:endParaRPr lang="sv-SE"/>
          </a:p>
        </p:txBody>
      </p:sp>
    </p:spTree>
    <p:extLst>
      <p:ext uri="{BB962C8B-B14F-4D97-AF65-F5344CB8AC3E}">
        <p14:creationId xmlns:p14="http://schemas.microsoft.com/office/powerpoint/2010/main" val="3011391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Klicka på </a:t>
            </a:r>
            <a:r>
              <a:rPr lang="sv-SE" i="1" baseline="0" dirty="0" smtClean="0"/>
              <a:t>Om våra utbildningar</a:t>
            </a:r>
            <a:r>
              <a:rPr lang="sv-SE" baseline="0" dirty="0" smtClean="0"/>
              <a:t>. Här hittar du information om alla utbildningar som har tagits fram inom Hälsa i Sverige.</a:t>
            </a:r>
          </a:p>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42</a:t>
            </a:fld>
            <a:endParaRPr lang="sv-SE"/>
          </a:p>
        </p:txBody>
      </p:sp>
    </p:spTree>
    <p:extLst>
      <p:ext uri="{BB962C8B-B14F-4D97-AF65-F5344CB8AC3E}">
        <p14:creationId xmlns:p14="http://schemas.microsoft.com/office/powerpoint/2010/main" val="16140967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Klicka på </a:t>
            </a:r>
            <a:r>
              <a:rPr lang="sv-SE" i="1" baseline="0" dirty="0" smtClean="0"/>
              <a:t>Migration och psykisk hälsa – för elevhälsan (HiS10). </a:t>
            </a:r>
            <a:r>
              <a:rPr lang="sv-SE" baseline="0" dirty="0" smtClean="0"/>
              <a:t>Här finns allt material från utbildningsdagen.</a:t>
            </a:r>
          </a:p>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43</a:t>
            </a:fld>
            <a:endParaRPr lang="sv-SE"/>
          </a:p>
        </p:txBody>
      </p:sp>
    </p:spTree>
    <p:extLst>
      <p:ext uri="{BB962C8B-B14F-4D97-AF65-F5344CB8AC3E}">
        <p14:creationId xmlns:p14="http://schemas.microsoft.com/office/powerpoint/2010/main" val="5064773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2275" y="1241425"/>
            <a:ext cx="5953125" cy="3349625"/>
          </a:xfrm>
        </p:spPr>
      </p:sp>
      <p:sp>
        <p:nvSpPr>
          <p:cNvPr id="3" name="Platshållare för anteckningar 2"/>
          <p:cNvSpPr>
            <a:spLocks noGrp="1"/>
          </p:cNvSpPr>
          <p:nvPr>
            <p:ph type="body" idx="1"/>
          </p:nvPr>
        </p:nvSpPr>
        <p:spPr/>
        <p:txBody>
          <a:bodyPr/>
          <a:lstStyle/>
          <a:p>
            <a:r>
              <a:rPr lang="sv-SE" baseline="0" dirty="0" smtClean="0"/>
              <a:t>Under samma flik </a:t>
            </a:r>
            <a:r>
              <a:rPr lang="sv-SE" i="1" baseline="0" dirty="0" smtClean="0"/>
              <a:t>Asylsökande &amp; nyanlända</a:t>
            </a:r>
            <a:r>
              <a:rPr lang="sv-SE" baseline="0" dirty="0" smtClean="0"/>
              <a:t> finns även vår verktygsbank. Där kan du hitta goda exempel och användbara verktyg, samt dela med dig av dina egna.</a:t>
            </a:r>
          </a:p>
          <a:p>
            <a:endParaRPr lang="sv-SE" baseline="0" dirty="0" smtClean="0"/>
          </a:p>
          <a:p>
            <a:endParaRPr lang="sv-SE" baseline="0" dirty="0" smtClean="0"/>
          </a:p>
          <a:p>
            <a:endParaRPr lang="sv-SE" baseline="0" dirty="0" smtClean="0"/>
          </a:p>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44</a:t>
            </a:fld>
            <a:endParaRPr lang="sv-SE"/>
          </a:p>
        </p:txBody>
      </p:sp>
    </p:spTree>
    <p:extLst>
      <p:ext uri="{BB962C8B-B14F-4D97-AF65-F5344CB8AC3E}">
        <p14:creationId xmlns:p14="http://schemas.microsoft.com/office/powerpoint/2010/main" val="34731003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a:t>
            </a:r>
          </a:p>
          <a:p>
            <a:r>
              <a:rPr lang="sv-SE" baseline="0" smtClean="0"/>
              <a:t>Källa: Uppdrag Psykisk Hälsa, SKL (2017)</a:t>
            </a:r>
          </a:p>
          <a:p>
            <a:endParaRPr lang="sv-SE"/>
          </a:p>
        </p:txBody>
      </p:sp>
      <p:sp>
        <p:nvSpPr>
          <p:cNvPr id="4" name="Platshållare för bildnummer 3"/>
          <p:cNvSpPr>
            <a:spLocks noGrp="1"/>
          </p:cNvSpPr>
          <p:nvPr>
            <p:ph type="sldNum" sz="quarter" idx="10"/>
          </p:nvPr>
        </p:nvSpPr>
        <p:spPr/>
        <p:txBody>
          <a:bodyPr/>
          <a:lstStyle/>
          <a:p>
            <a:fld id="{C4EC6F5F-D5F5-4E62-9BB9-6698135D0FF0}" type="slidenum">
              <a:rPr lang="sv-SE" smtClean="0"/>
              <a:t>45</a:t>
            </a:fld>
            <a:endParaRPr lang="sv-SE"/>
          </a:p>
        </p:txBody>
      </p:sp>
    </p:spTree>
    <p:extLst>
      <p:ext uri="{BB962C8B-B14F-4D97-AF65-F5344CB8AC3E}">
        <p14:creationId xmlns:p14="http://schemas.microsoft.com/office/powerpoint/2010/main" val="2665225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Hälsostöd är ett material som är utformat</a:t>
            </a:r>
            <a:r>
              <a:rPr lang="sv-SE" baseline="0" dirty="0" smtClean="0"/>
              <a:t> för att användas i gruppform. </a:t>
            </a:r>
            <a:endParaRPr lang="sv-SE" dirty="0" smtClean="0"/>
          </a:p>
          <a:p>
            <a:r>
              <a:rPr lang="sv-SE" dirty="0" smtClean="0"/>
              <a:t>Allt material finns</a:t>
            </a:r>
            <a:r>
              <a:rPr lang="sv-SE" baseline="0" dirty="0" smtClean="0"/>
              <a:t> på svenska och </a:t>
            </a:r>
            <a:r>
              <a:rPr lang="sv-SE" dirty="0" smtClean="0"/>
              <a:t>den</a:t>
            </a:r>
            <a:r>
              <a:rPr lang="sv-SE" baseline="0" dirty="0" smtClean="0"/>
              <a:t> del av </a:t>
            </a:r>
            <a:r>
              <a:rPr lang="sv-SE" dirty="0" smtClean="0"/>
              <a:t>material som riktar sig direkt</a:t>
            </a:r>
            <a:r>
              <a:rPr lang="sv-SE" baseline="0" dirty="0" smtClean="0"/>
              <a:t> till de asylsökande/nyanlända är översatt till arabiska, somaliska, tigrinja och dari.</a:t>
            </a:r>
          </a:p>
          <a:p>
            <a:endParaRPr lang="sv-SE" baseline="0" dirty="0" smtClean="0"/>
          </a:p>
          <a:p>
            <a:r>
              <a:rPr lang="sv-SE" baseline="0" dirty="0" smtClean="0"/>
              <a:t>----------------------------------------------------------------</a:t>
            </a:r>
          </a:p>
          <a:p>
            <a:r>
              <a:rPr lang="sv-SE" baseline="0" dirty="0" smtClean="0"/>
              <a:t>Källa: Uppdrag Psykisk Hälsa, SKL (2017)</a:t>
            </a:r>
          </a:p>
          <a:p>
            <a:endParaRPr lang="sv-SE" baseline="0" dirty="0" smtClean="0"/>
          </a:p>
          <a:p>
            <a:endParaRPr lang="sv-SE" baseline="0" dirty="0" smtClean="0"/>
          </a:p>
          <a:p>
            <a:endParaRPr lang="sv-SE" baseline="0" dirty="0" smtClean="0"/>
          </a:p>
          <a:p>
            <a:endParaRPr lang="sv-SE" baseline="0" dirty="0" smtClean="0"/>
          </a:p>
          <a:p>
            <a:endParaRPr lang="sv-SE" dirty="0"/>
          </a:p>
        </p:txBody>
      </p:sp>
      <p:sp>
        <p:nvSpPr>
          <p:cNvPr id="4" name="Platshållare för bildnummer 3"/>
          <p:cNvSpPr>
            <a:spLocks noGrp="1"/>
          </p:cNvSpPr>
          <p:nvPr>
            <p:ph type="sldNum" sz="quarter" idx="10"/>
          </p:nvPr>
        </p:nvSpPr>
        <p:spPr/>
        <p:txBody>
          <a:bodyPr/>
          <a:lstStyle/>
          <a:p>
            <a:fld id="{00367EB0-2813-44B8-9DAF-DC8A4369AC4D}" type="slidenum">
              <a:rPr lang="sv-SE" smtClean="0"/>
              <a:t>5</a:t>
            </a:fld>
            <a:endParaRPr lang="sv-SE"/>
          </a:p>
        </p:txBody>
      </p:sp>
    </p:spTree>
    <p:extLst>
      <p:ext uri="{BB962C8B-B14F-4D97-AF65-F5344CB8AC3E}">
        <p14:creationId xmlns:p14="http://schemas.microsoft.com/office/powerpoint/2010/main" val="3927627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baseline="0" dirty="0" smtClean="0">
                <a:solidFill>
                  <a:prstClr val="black"/>
                </a:solidFill>
                <a:ea typeface="Verdana" panose="020B0604030504040204" pitchFamily="34" charset="0"/>
                <a:cs typeface="Verdana" panose="020B0604030504040204" pitchFamily="34" charset="0"/>
              </a:rPr>
              <a:t>Syftet med Hälsostöd är att ge stöd vid lindrig psykisk ohälsa.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baseline="0" dirty="0" smtClean="0">
                <a:solidFill>
                  <a:prstClr val="black"/>
                </a:solidFill>
                <a:ea typeface="Verdana" panose="020B0604030504040204" pitchFamily="34" charset="0"/>
                <a:cs typeface="Verdana" panose="020B0604030504040204" pitchFamily="34" charset="0"/>
              </a:rPr>
              <a:t>Innehållet i Hälsostöd handlar om hur flykten kan påverka hälsan och vad man som individ kan göra själv för att må bättre.</a:t>
            </a:r>
            <a:endParaRPr lang="sv-SE" sz="1200" b="0" dirty="0" smtClean="0">
              <a:solidFill>
                <a:prstClr val="black"/>
              </a:solidFill>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b="0" dirty="0" smtClean="0">
                <a:solidFill>
                  <a:prstClr val="black"/>
                </a:solidFill>
                <a:ea typeface="Verdana" panose="020B0604030504040204" pitchFamily="34" charset="0"/>
                <a:cs typeface="Verdana" panose="020B0604030504040204" pitchFamily="34" charset="0"/>
              </a:rPr>
              <a:t>Materialet är utformat för att kunna användas i ett tidigt skede, alltså</a:t>
            </a:r>
            <a:r>
              <a:rPr lang="sv-SE" sz="1200" b="0" baseline="0" dirty="0" smtClean="0">
                <a:solidFill>
                  <a:prstClr val="black"/>
                </a:solidFill>
                <a:ea typeface="Verdana" panose="020B0604030504040204" pitchFamily="34" charset="0"/>
                <a:cs typeface="Verdana" panose="020B0604030504040204" pitchFamily="34" charset="0"/>
              </a:rPr>
              <a:t> </a:t>
            </a:r>
            <a:r>
              <a:rPr lang="sv-SE" sz="1200" b="0" dirty="0" smtClean="0">
                <a:solidFill>
                  <a:prstClr val="black"/>
                </a:solidFill>
                <a:ea typeface="Verdana" panose="020B0604030504040204" pitchFamily="34" charset="0"/>
                <a:cs typeface="Verdana" panose="020B0604030504040204" pitchFamily="34" charset="0"/>
              </a:rPr>
              <a:t>redan som asylsökande men</a:t>
            </a:r>
            <a:r>
              <a:rPr lang="sv-SE" sz="1200" b="0" baseline="0" dirty="0" smtClean="0">
                <a:solidFill>
                  <a:prstClr val="black"/>
                </a:solidFill>
                <a:ea typeface="Verdana" panose="020B0604030504040204" pitchFamily="34" charset="0"/>
                <a:cs typeface="Verdana" panose="020B0604030504040204" pitchFamily="34" charset="0"/>
              </a:rPr>
              <a:t> går även att användas i ett senare skede</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b="0" baseline="0" dirty="0" smtClean="0">
              <a:solidFill>
                <a:prstClr val="black"/>
              </a:solidFill>
              <a:ea typeface="Verdana" panose="020B0604030504040204" pitchFamily="34" charset="0"/>
              <a:cs typeface="Verdana" panose="020B0604030504040204" pitchFamily="34" charset="0"/>
            </a:endParaRPr>
          </a:p>
          <a:p>
            <a:r>
              <a:rPr lang="sv-SE" baseline="0" dirty="0" smtClean="0"/>
              <a:t>----------------------------------------------------------------</a:t>
            </a:r>
          </a:p>
          <a:p>
            <a:r>
              <a:rPr lang="sv-SE" baseline="0" dirty="0" smtClean="0"/>
              <a:t>Källa: Uppdrag Psykisk Hälsa, SKL (2017)</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b="0" baseline="0" dirty="0" smtClean="0">
              <a:solidFill>
                <a:prstClr val="black"/>
              </a:solidFill>
              <a:ea typeface="Verdana" panose="020B0604030504040204" pitchFamily="34" charset="0"/>
              <a:cs typeface="Verdana" panose="020B0604030504040204" pitchFamily="34" charset="0"/>
            </a:endParaRPr>
          </a:p>
        </p:txBody>
      </p:sp>
      <p:sp>
        <p:nvSpPr>
          <p:cNvPr id="4" name="Platshållare för bildnummer 3"/>
          <p:cNvSpPr>
            <a:spLocks noGrp="1"/>
          </p:cNvSpPr>
          <p:nvPr>
            <p:ph type="sldNum" sz="quarter" idx="10"/>
          </p:nvPr>
        </p:nvSpPr>
        <p:spPr/>
        <p:txBody>
          <a:bodyPr/>
          <a:lstStyle/>
          <a:p>
            <a:fld id="{C4EC5A2F-D43D-4443-9750-FFB3CD3ADA97}" type="slidenum">
              <a:rPr lang="sv-SE" smtClean="0"/>
              <a:t>6</a:t>
            </a:fld>
            <a:endParaRPr lang="sv-SE" dirty="0"/>
          </a:p>
        </p:txBody>
      </p:sp>
    </p:spTree>
    <p:extLst>
      <p:ext uri="{BB962C8B-B14F-4D97-AF65-F5344CB8AC3E}">
        <p14:creationId xmlns:p14="http://schemas.microsoft.com/office/powerpoint/2010/main" val="2318325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Rekryteringen</a:t>
            </a:r>
            <a:r>
              <a:rPr lang="sv-SE" baseline="0" dirty="0" smtClean="0"/>
              <a:t> behöver påbörjas i god tid innan gruppstart då den kan ta tid.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Till hjälp för</a:t>
            </a:r>
            <a:r>
              <a:rPr lang="sv-SE" baseline="0" dirty="0" smtClean="0"/>
              <a:t> rekryteringen finns det några mallar.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Dessa behöver du introducera för den personal som ska identifiera deltagarna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r>
              <a:rPr lang="sv-SE" baseline="0" dirty="0" smtClean="0"/>
              <a:t>----------------------------------------------------------------</a:t>
            </a:r>
          </a:p>
          <a:p>
            <a:r>
              <a:rPr lang="sv-SE" baseline="0" dirty="0" smtClean="0"/>
              <a:t>Källa: Uppdrag Psykisk Hälsa, SKL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7</a:t>
            </a:fld>
            <a:endParaRPr lang="sv-SE"/>
          </a:p>
        </p:txBody>
      </p:sp>
    </p:spTree>
    <p:extLst>
      <p:ext uri="{BB962C8B-B14F-4D97-AF65-F5344CB8AC3E}">
        <p14:creationId xmlns:p14="http://schemas.microsoft.com/office/powerpoint/2010/main" val="3811718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Gruppledarguiden är en manual</a:t>
            </a:r>
            <a:r>
              <a:rPr lang="sv-SE" baseline="0" dirty="0" smtClean="0"/>
              <a:t> som innehåller detaljerad information om hur en hälsostödsgrupp kan genomföras.</a:t>
            </a:r>
          </a:p>
          <a:p>
            <a:r>
              <a:rPr lang="sv-SE" baseline="0" dirty="0" smtClean="0"/>
              <a:t>Den innehåller 5 gruppträffar med fem olika teman. </a:t>
            </a:r>
          </a:p>
          <a:p>
            <a:endParaRPr lang="sv-SE" baseline="0" dirty="0" smtClean="0"/>
          </a:p>
          <a:p>
            <a:endParaRPr lang="sv-SE" baseline="0" dirty="0" smtClean="0"/>
          </a:p>
          <a:p>
            <a:r>
              <a:rPr lang="sv-SE" baseline="0" dirty="0" smtClean="0"/>
              <a:t>----------------------------------------------------------------</a:t>
            </a:r>
          </a:p>
          <a:p>
            <a:r>
              <a:rPr lang="sv-SE" baseline="0" dirty="0" smtClean="0"/>
              <a:t>Källa: Uppdrag Psykisk Hälsa, SKL (2017)</a:t>
            </a:r>
          </a:p>
        </p:txBody>
      </p:sp>
      <p:sp>
        <p:nvSpPr>
          <p:cNvPr id="4" name="Platshållare för bildnummer 3"/>
          <p:cNvSpPr>
            <a:spLocks noGrp="1"/>
          </p:cNvSpPr>
          <p:nvPr>
            <p:ph type="sldNum" sz="quarter" idx="10"/>
          </p:nvPr>
        </p:nvSpPr>
        <p:spPr/>
        <p:txBody>
          <a:bodyPr/>
          <a:lstStyle/>
          <a:p>
            <a:fld id="{00367EB0-2813-44B8-9DAF-DC8A4369AC4D}" type="slidenum">
              <a:rPr lang="sv-SE" smtClean="0"/>
              <a:t>8</a:t>
            </a:fld>
            <a:endParaRPr lang="sv-SE"/>
          </a:p>
        </p:txBody>
      </p:sp>
    </p:spTree>
    <p:extLst>
      <p:ext uri="{BB962C8B-B14F-4D97-AF65-F5344CB8AC3E}">
        <p14:creationId xmlns:p14="http://schemas.microsoft.com/office/powerpoint/2010/main" val="2411226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Till varje träff finns</a:t>
            </a:r>
            <a:r>
              <a:rPr lang="sv-SE" baseline="0" dirty="0" smtClean="0"/>
              <a:t> en film att visa som är kopplat till temat för träffen. </a:t>
            </a:r>
          </a:p>
          <a:p>
            <a:r>
              <a:rPr lang="sv-SE" baseline="0" dirty="0" smtClean="0"/>
              <a:t>Samtliga filmer finns på svenska, arabiska, dari, somaliska och tigrinja.</a:t>
            </a:r>
          </a:p>
          <a:p>
            <a:endParaRPr lang="sv-SE" baseline="0" dirty="0" smtClean="0"/>
          </a:p>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00367EB0-2813-44B8-9DAF-DC8A4369AC4D}" type="slidenum">
              <a:rPr lang="sv-SE" smtClean="0"/>
              <a:t>9</a:t>
            </a:fld>
            <a:endParaRPr lang="sv-SE"/>
          </a:p>
        </p:txBody>
      </p:sp>
    </p:spTree>
    <p:extLst>
      <p:ext uri="{BB962C8B-B14F-4D97-AF65-F5344CB8AC3E}">
        <p14:creationId xmlns:p14="http://schemas.microsoft.com/office/powerpoint/2010/main" val="1721498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143000" y="841375"/>
            <a:ext cx="6858000" cy="1790700"/>
          </a:xfrm>
        </p:spPr>
        <p:txBody>
          <a:bodyPr anchor="b">
            <a:normAutofit/>
          </a:bodyPr>
          <a:lstStyle>
            <a:lvl1pPr algn="ctr">
              <a:defRPr sz="4800"/>
            </a:lvl1pPr>
          </a:lstStyle>
          <a:p>
            <a:r>
              <a:rPr lang="sv-SE" smtClean="0"/>
              <a:t>Klicka här för att ändra format</a:t>
            </a:r>
            <a:endParaRPr lang="sv-SE"/>
          </a:p>
        </p:txBody>
      </p:sp>
      <p:sp>
        <p:nvSpPr>
          <p:cNvPr id="3" name="Underrubrik 2"/>
          <p:cNvSpPr>
            <a:spLocks noGrp="1"/>
          </p:cNvSpPr>
          <p:nvPr>
            <p:ph type="subTitle" idx="1"/>
          </p:nvPr>
        </p:nvSpPr>
        <p:spPr>
          <a:xfrm>
            <a:off x="1143000" y="2701925"/>
            <a:ext cx="6858000" cy="12414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236846AF-60B0-4DC8-9AA3-A64CD4541FC4}" type="datetimeFigureOut">
              <a:rPr lang="sv-SE" smtClean="0"/>
              <a:t>2017-02-14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435C51C-587D-45A3-9602-0439908A6C55}" type="slidenum">
              <a:rPr lang="sv-SE" smtClean="0"/>
              <a:t>‹#›</a:t>
            </a:fld>
            <a:endParaRPr lang="sv-SE"/>
          </a:p>
        </p:txBody>
      </p:sp>
    </p:spTree>
    <p:extLst>
      <p:ext uri="{BB962C8B-B14F-4D97-AF65-F5344CB8AC3E}">
        <p14:creationId xmlns:p14="http://schemas.microsoft.com/office/powerpoint/2010/main" val="22316637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23888" y="1282700"/>
            <a:ext cx="7886700" cy="2139950"/>
          </a:xfrm>
        </p:spPr>
        <p:txBody>
          <a:bodyPr anchor="b">
            <a:normAutofit/>
          </a:bodyPr>
          <a:lstStyle>
            <a:lvl1pPr>
              <a:defRPr sz="4800"/>
            </a:lvl1pPr>
          </a:lstStyle>
          <a:p>
            <a:r>
              <a:rPr lang="sv-SE" smtClean="0"/>
              <a:t>Klicka här för att ändra format</a:t>
            </a:r>
            <a:endParaRPr lang="sv-SE"/>
          </a:p>
        </p:txBody>
      </p:sp>
      <p:sp>
        <p:nvSpPr>
          <p:cNvPr id="3" name="Platshållare för text 2"/>
          <p:cNvSpPr>
            <a:spLocks noGrp="1"/>
          </p:cNvSpPr>
          <p:nvPr>
            <p:ph type="body" idx="1"/>
          </p:nvPr>
        </p:nvSpPr>
        <p:spPr>
          <a:xfrm>
            <a:off x="623888" y="3441700"/>
            <a:ext cx="7886700" cy="11255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A62AB12-C470-4820-B7C8-25E0B0B01683}" type="datetimeFigureOut">
              <a:rPr lang="sv-SE" smtClean="0"/>
              <a:t>2017-02-14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5CA1677-9921-48BF-9A17-F1DE7F752667}" type="slidenum">
              <a:rPr lang="sv-SE" smtClean="0"/>
              <a:t>‹#›</a:t>
            </a:fld>
            <a:endParaRPr lang="sv-SE"/>
          </a:p>
        </p:txBody>
      </p:sp>
    </p:spTree>
    <p:extLst>
      <p:ext uri="{BB962C8B-B14F-4D97-AF65-F5344CB8AC3E}">
        <p14:creationId xmlns:p14="http://schemas.microsoft.com/office/powerpoint/2010/main" val="27928993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3200"/>
            </a:lvl1pPr>
          </a:lstStyle>
          <a:p>
            <a:r>
              <a:rPr lang="sv-SE" smtClean="0"/>
              <a:t>Klicka här för att ändra format</a:t>
            </a:r>
            <a:endParaRPr lang="sv-SE"/>
          </a:p>
        </p:txBody>
      </p:sp>
      <p:sp>
        <p:nvSpPr>
          <p:cNvPr id="3" name="Platshållare för innehåll 2"/>
          <p:cNvSpPr>
            <a:spLocks noGrp="1"/>
          </p:cNvSpPr>
          <p:nvPr>
            <p:ph sz="half" idx="1"/>
          </p:nvPr>
        </p:nvSpPr>
        <p:spPr>
          <a:xfrm>
            <a:off x="628650" y="1370013"/>
            <a:ext cx="3867150" cy="3262312"/>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370013"/>
            <a:ext cx="3867150" cy="3262312"/>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7A62AB12-C470-4820-B7C8-25E0B0B01683}" type="datetimeFigureOut">
              <a:rPr lang="sv-SE" smtClean="0"/>
              <a:t>2017-02-14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95CA1677-9921-48BF-9A17-F1DE7F752667}" type="slidenum">
              <a:rPr lang="sv-SE" smtClean="0"/>
              <a:t>‹#›</a:t>
            </a:fld>
            <a:endParaRPr lang="sv-SE"/>
          </a:p>
        </p:txBody>
      </p:sp>
    </p:spTree>
    <p:extLst>
      <p:ext uri="{BB962C8B-B14F-4D97-AF65-F5344CB8AC3E}">
        <p14:creationId xmlns:p14="http://schemas.microsoft.com/office/powerpoint/2010/main" val="297766813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7A62AB12-C470-4820-B7C8-25E0B0B01683}" type="datetimeFigureOut">
              <a:rPr lang="sv-SE" smtClean="0"/>
              <a:t>2017-02-14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95CA1677-9921-48BF-9A17-F1DE7F752667}" type="slidenum">
              <a:rPr lang="sv-SE" smtClean="0"/>
              <a:t>‹#›</a:t>
            </a:fld>
            <a:endParaRPr lang="sv-SE"/>
          </a:p>
        </p:txBody>
      </p:sp>
    </p:spTree>
    <p:extLst>
      <p:ext uri="{BB962C8B-B14F-4D97-AF65-F5344CB8AC3E}">
        <p14:creationId xmlns:p14="http://schemas.microsoft.com/office/powerpoint/2010/main" val="88728015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A62AB12-C470-4820-B7C8-25E0B0B01683}" type="datetimeFigureOut">
              <a:rPr lang="sv-SE" smtClean="0"/>
              <a:t>2017-02-14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95CA1677-9921-48BF-9A17-F1DE7F752667}" type="slidenum">
              <a:rPr lang="sv-SE" smtClean="0"/>
              <a:t>‹#›</a:t>
            </a:fld>
            <a:endParaRPr lang="sv-SE"/>
          </a:p>
        </p:txBody>
      </p:sp>
    </p:spTree>
    <p:extLst>
      <p:ext uri="{BB962C8B-B14F-4D97-AF65-F5344CB8AC3E}">
        <p14:creationId xmlns:p14="http://schemas.microsoft.com/office/powerpoint/2010/main" val="5141683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3200" b="1" baseline="0"/>
            </a:lvl1pPr>
          </a:lstStyle>
          <a:p>
            <a:r>
              <a:rPr lang="sv-SE" smtClean="0"/>
              <a:t>Klicka här för att ändra format</a:t>
            </a:r>
            <a:endParaRPr lang="sv-SE"/>
          </a:p>
        </p:txBody>
      </p:sp>
      <p:sp>
        <p:nvSpPr>
          <p:cNvPr id="3" name="Platshållare för innehåll 2"/>
          <p:cNvSpPr>
            <a:spLocks noGrp="1"/>
          </p:cNvSpPr>
          <p:nvPr>
            <p:ph idx="1"/>
          </p:nvPr>
        </p:nvSpPr>
        <p:spPr/>
        <p:txBody>
          <a:bodyPr/>
          <a:lstStyle>
            <a:lvl1pPr>
              <a:defRPr sz="2400"/>
            </a:lvl1pPr>
            <a:lvl2pPr>
              <a:defRPr sz="2000"/>
            </a:lvl2pPr>
            <a:lvl3pPr>
              <a:defRPr sz="1800"/>
            </a:lvl3pPr>
            <a:lvl4pPr>
              <a:defRPr sz="1600"/>
            </a:lvl4pPr>
            <a:lvl5pPr>
              <a:defRPr sz="14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36846AF-60B0-4DC8-9AA3-A64CD4541FC4}" type="datetimeFigureOut">
              <a:rPr lang="sv-SE" smtClean="0"/>
              <a:t>2017-02-14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435C51C-587D-45A3-9602-0439908A6C55}" type="slidenum">
              <a:rPr lang="sv-SE" smtClean="0"/>
              <a:t>‹#›</a:t>
            </a:fld>
            <a:endParaRPr lang="sv-SE"/>
          </a:p>
        </p:txBody>
      </p:sp>
    </p:spTree>
    <p:extLst>
      <p:ext uri="{BB962C8B-B14F-4D97-AF65-F5344CB8AC3E}">
        <p14:creationId xmlns:p14="http://schemas.microsoft.com/office/powerpoint/2010/main" val="13145061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23888" y="1282700"/>
            <a:ext cx="7886700" cy="2139950"/>
          </a:xfrm>
        </p:spPr>
        <p:txBody>
          <a:bodyPr anchor="b">
            <a:normAutofit/>
          </a:bodyPr>
          <a:lstStyle>
            <a:lvl1pPr>
              <a:defRPr sz="4800"/>
            </a:lvl1pPr>
          </a:lstStyle>
          <a:p>
            <a:r>
              <a:rPr lang="sv-SE" smtClean="0"/>
              <a:t>Klicka här för att ändra format</a:t>
            </a:r>
            <a:endParaRPr lang="sv-SE"/>
          </a:p>
        </p:txBody>
      </p:sp>
      <p:sp>
        <p:nvSpPr>
          <p:cNvPr id="3" name="Platshållare för text 2"/>
          <p:cNvSpPr>
            <a:spLocks noGrp="1"/>
          </p:cNvSpPr>
          <p:nvPr>
            <p:ph type="body" idx="1"/>
          </p:nvPr>
        </p:nvSpPr>
        <p:spPr>
          <a:xfrm>
            <a:off x="623888" y="3441700"/>
            <a:ext cx="7886700" cy="11255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236846AF-60B0-4DC8-9AA3-A64CD4541FC4}" type="datetimeFigureOut">
              <a:rPr lang="sv-SE" smtClean="0"/>
              <a:t>2017-02-14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435C51C-587D-45A3-9602-0439908A6C55}" type="slidenum">
              <a:rPr lang="sv-SE" smtClean="0"/>
              <a:t>‹#›</a:t>
            </a:fld>
            <a:endParaRPr lang="sv-SE"/>
          </a:p>
        </p:txBody>
      </p:sp>
    </p:spTree>
    <p:extLst>
      <p:ext uri="{BB962C8B-B14F-4D97-AF65-F5344CB8AC3E}">
        <p14:creationId xmlns:p14="http://schemas.microsoft.com/office/powerpoint/2010/main" val="35938749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3200"/>
            </a:lvl1pPr>
          </a:lstStyle>
          <a:p>
            <a:r>
              <a:rPr lang="sv-SE" smtClean="0"/>
              <a:t>Klicka här för att ändra format</a:t>
            </a:r>
            <a:endParaRPr lang="sv-SE"/>
          </a:p>
        </p:txBody>
      </p:sp>
      <p:sp>
        <p:nvSpPr>
          <p:cNvPr id="4" name="Platshållare för innehåll 3"/>
          <p:cNvSpPr>
            <a:spLocks noGrp="1"/>
          </p:cNvSpPr>
          <p:nvPr>
            <p:ph sz="half" idx="2"/>
          </p:nvPr>
        </p:nvSpPr>
        <p:spPr>
          <a:xfrm>
            <a:off x="4648200" y="1370013"/>
            <a:ext cx="3867150" cy="3262312"/>
          </a:xfrm>
        </p:spPr>
        <p:txBody>
          <a:bodyPr/>
          <a:lstStyle>
            <a:lvl1pPr>
              <a:defRPr sz="2400"/>
            </a:lvl1pPr>
            <a:lvl2pPr>
              <a:defRPr sz="2000"/>
            </a:lvl2pPr>
            <a:lvl3pPr>
              <a:defRPr sz="1800"/>
            </a:lvl3pPr>
            <a:lvl4pPr>
              <a:defRPr sz="1600"/>
            </a:lvl4pPr>
            <a:lvl5pPr>
              <a:defRPr sz="14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236846AF-60B0-4DC8-9AA3-A64CD4541FC4}" type="datetimeFigureOut">
              <a:rPr lang="sv-SE" smtClean="0"/>
              <a:t>2017-02-14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435C51C-587D-45A3-9602-0439908A6C55}" type="slidenum">
              <a:rPr lang="sv-SE" smtClean="0"/>
              <a:t>‹#›</a:t>
            </a:fld>
            <a:endParaRPr lang="sv-SE"/>
          </a:p>
        </p:txBody>
      </p:sp>
      <p:sp>
        <p:nvSpPr>
          <p:cNvPr id="8" name="Platshållare för innehåll 3"/>
          <p:cNvSpPr>
            <a:spLocks noGrp="1"/>
          </p:cNvSpPr>
          <p:nvPr>
            <p:ph sz="half" idx="13"/>
          </p:nvPr>
        </p:nvSpPr>
        <p:spPr>
          <a:xfrm>
            <a:off x="628650" y="1370013"/>
            <a:ext cx="3867150" cy="3262312"/>
          </a:xfrm>
        </p:spPr>
        <p:txBody>
          <a:bodyPr/>
          <a:lstStyle>
            <a:lvl1pPr>
              <a:defRPr sz="2400"/>
            </a:lvl1pPr>
            <a:lvl2pPr>
              <a:defRPr sz="2000"/>
            </a:lvl2pPr>
            <a:lvl3pPr>
              <a:defRPr sz="1800"/>
            </a:lvl3pPr>
            <a:lvl4pPr>
              <a:defRPr sz="1600"/>
            </a:lvl4pPr>
            <a:lvl5pPr>
              <a:defRPr sz="14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9287762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3200"/>
            </a:lvl1p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236846AF-60B0-4DC8-9AA3-A64CD4541FC4}" type="datetimeFigureOut">
              <a:rPr lang="sv-SE" smtClean="0"/>
              <a:t>2017-02-14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7435C51C-587D-45A3-9602-0439908A6C55}" type="slidenum">
              <a:rPr lang="sv-SE" smtClean="0"/>
              <a:t>‹#›</a:t>
            </a:fld>
            <a:endParaRPr lang="sv-SE"/>
          </a:p>
        </p:txBody>
      </p:sp>
    </p:spTree>
    <p:extLst>
      <p:ext uri="{BB962C8B-B14F-4D97-AF65-F5344CB8AC3E}">
        <p14:creationId xmlns:p14="http://schemas.microsoft.com/office/powerpoint/2010/main" val="29005868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236846AF-60B0-4DC8-9AA3-A64CD4541FC4}" type="datetimeFigureOut">
              <a:rPr lang="sv-SE" smtClean="0"/>
              <a:t>2017-02-14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7435C51C-587D-45A3-9602-0439908A6C55}" type="slidenum">
              <a:rPr lang="sv-SE" smtClean="0"/>
              <a:t>‹#›</a:t>
            </a:fld>
            <a:endParaRPr lang="sv-SE"/>
          </a:p>
        </p:txBody>
      </p:sp>
    </p:spTree>
    <p:extLst>
      <p:ext uri="{BB962C8B-B14F-4D97-AF65-F5344CB8AC3E}">
        <p14:creationId xmlns:p14="http://schemas.microsoft.com/office/powerpoint/2010/main" val="23204380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vå innehållsdelar färgad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457200" y="1200151"/>
            <a:ext cx="4038600" cy="3053663"/>
          </a:xfrm>
        </p:spPr>
        <p:txBody>
          <a:bodyPr vert="horz" lIns="91440" tIns="45720" rIns="91440" bIns="45720" rtlCol="0">
            <a:normAutofit/>
          </a:bodyPr>
          <a:lstStyle>
            <a:lvl1pPr>
              <a:defRPr lang="sv-SE" dirty="0" smtClean="0"/>
            </a:lvl1pPr>
            <a:lvl2pPr>
              <a:defRPr lang="sv-SE" dirty="0" smtClean="0"/>
            </a:lvl2pPr>
            <a:lvl3pPr>
              <a:defRPr lang="sv-SE" dirty="0" smtClean="0"/>
            </a:lvl3pPr>
            <a:lvl4pPr>
              <a:defRPr lang="sv-SE" dirty="0" smtClean="0"/>
            </a:lvl4pPr>
            <a:lvl5pPr>
              <a:defRPr lang="sv-SE" dirty="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648200" y="1200152"/>
            <a:ext cx="4038600" cy="3053662"/>
          </a:xfrm>
        </p:spPr>
        <p:txBody>
          <a:bodyPr vert="horz" lIns="91440" tIns="45720" rIns="91440" bIns="45720" rtlCol="0">
            <a:normAutofit/>
          </a:bodyPr>
          <a:lstStyle>
            <a:lvl1pPr>
              <a:defRPr lang="sv-SE" dirty="0" smtClean="0"/>
            </a:lvl1pPr>
            <a:lvl2pPr>
              <a:defRPr lang="sv-SE" dirty="0" smtClean="0"/>
            </a:lvl2pPr>
            <a:lvl3pPr>
              <a:defRPr lang="sv-SE" dirty="0" smtClean="0"/>
            </a:lvl3pPr>
            <a:lvl4pPr>
              <a:defRPr lang="sv-SE" dirty="0" smtClean="0"/>
            </a:lvl4pPr>
            <a:lvl5pPr>
              <a:defRPr lang="sv-SE" dirty="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fld id="{725A646F-6C56-492B-8156-A72244D3AE97}" type="datetime1">
              <a:rPr lang="sv-SE" smtClean="0"/>
              <a:t>2017-02-14</a:t>
            </a:fld>
            <a:endParaRPr lang="sv-SE"/>
          </a:p>
        </p:txBody>
      </p:sp>
      <p:sp>
        <p:nvSpPr>
          <p:cNvPr id="6" name="Platshållare för sidfot 5"/>
          <p:cNvSpPr>
            <a:spLocks noGrp="1"/>
          </p:cNvSpPr>
          <p:nvPr>
            <p:ph type="ftr" sz="quarter" idx="11"/>
          </p:nvPr>
        </p:nvSpPr>
        <p:spPr/>
        <p:txBody>
          <a:bodyPr/>
          <a:lstStyle/>
          <a:p>
            <a:r>
              <a:rPr lang="sv-SE" smtClean="0"/>
              <a:t>viveca.axelsson@skl.se</a:t>
            </a:r>
            <a:endParaRPr lang="sv-SE"/>
          </a:p>
        </p:txBody>
      </p:sp>
      <p:sp>
        <p:nvSpPr>
          <p:cNvPr id="7" name="Platshållare för bildnummer 6"/>
          <p:cNvSpPr>
            <a:spLocks noGrp="1"/>
          </p:cNvSpPr>
          <p:nvPr>
            <p:ph type="sldNum" sz="quarter" idx="12"/>
          </p:nvPr>
        </p:nvSpPr>
        <p:spPr/>
        <p:txBody>
          <a:bodyPr/>
          <a:lstStyle/>
          <a:p>
            <a:fld id="{744A5D00-1160-406B-8205-4F55E63EE66F}" type="slidenum">
              <a:rPr lang="sv-SE" smtClean="0"/>
              <a:pPr/>
              <a:t>‹#›</a:t>
            </a:fld>
            <a:endParaRPr lang="sv-SE"/>
          </a:p>
        </p:txBody>
      </p:sp>
    </p:spTree>
    <p:extLst>
      <p:ext uri="{BB962C8B-B14F-4D97-AF65-F5344CB8AC3E}">
        <p14:creationId xmlns:p14="http://schemas.microsoft.com/office/powerpoint/2010/main" val="700400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143000" y="841375"/>
            <a:ext cx="6858000" cy="1790700"/>
          </a:xfrm>
        </p:spPr>
        <p:txBody>
          <a:bodyPr anchor="b">
            <a:normAutofit/>
          </a:bodyPr>
          <a:lstStyle>
            <a:lvl1pPr algn="ctr">
              <a:defRPr sz="4800"/>
            </a:lvl1pPr>
          </a:lstStyle>
          <a:p>
            <a:r>
              <a:rPr lang="sv-SE" smtClean="0"/>
              <a:t>Klicka här för att ändra format</a:t>
            </a:r>
            <a:endParaRPr lang="sv-SE"/>
          </a:p>
        </p:txBody>
      </p:sp>
      <p:sp>
        <p:nvSpPr>
          <p:cNvPr id="3" name="Underrubrik 2"/>
          <p:cNvSpPr>
            <a:spLocks noGrp="1"/>
          </p:cNvSpPr>
          <p:nvPr>
            <p:ph type="subTitle" idx="1"/>
          </p:nvPr>
        </p:nvSpPr>
        <p:spPr>
          <a:xfrm>
            <a:off x="1143000" y="2701925"/>
            <a:ext cx="6858000" cy="12414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7A62AB12-C470-4820-B7C8-25E0B0B01683}" type="datetimeFigureOut">
              <a:rPr lang="sv-SE" smtClean="0"/>
              <a:t>2017-02-14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5CA1677-9921-48BF-9A17-F1DE7F752667}" type="slidenum">
              <a:rPr lang="sv-SE" smtClean="0"/>
              <a:t>‹#›</a:t>
            </a:fld>
            <a:endParaRPr lang="sv-SE"/>
          </a:p>
        </p:txBody>
      </p:sp>
    </p:spTree>
    <p:extLst>
      <p:ext uri="{BB962C8B-B14F-4D97-AF65-F5344CB8AC3E}">
        <p14:creationId xmlns:p14="http://schemas.microsoft.com/office/powerpoint/2010/main" val="274260278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3200" b="1"/>
            </a:lvl1pPr>
          </a:lstStyle>
          <a:p>
            <a:r>
              <a:rPr lang="sv-SE" smtClean="0"/>
              <a:t>Klicka här för att ändra format</a:t>
            </a:r>
            <a:endParaRPr lang="sv-SE"/>
          </a:p>
        </p:txBody>
      </p:sp>
      <p:sp>
        <p:nvSpPr>
          <p:cNvPr id="3" name="Platshållare för innehåll 2"/>
          <p:cNvSpPr>
            <a:spLocks noGrp="1"/>
          </p:cNvSpPr>
          <p:nvPr>
            <p:ph idx="1"/>
          </p:nvPr>
        </p:nvSpPr>
        <p:spPr/>
        <p:txBody>
          <a:bodyPr/>
          <a:lstStyle>
            <a:lvl1pPr marL="2286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lvl1pPr>
            <a:lvl2pPr marL="6858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lvl4pPr>
            <a:lvl5pPr marL="20574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800" b="0" i="0" u="none" strike="noStrike" kern="1200" cap="none" spc="0" normalizeH="0" baseline="0" noProof="0" smtClean="0">
                <a:ln>
                  <a:noFill/>
                </a:ln>
                <a:solidFill>
                  <a:prstClr val="black"/>
                </a:solidFill>
                <a:effectLst/>
                <a:uLnTx/>
                <a:uFillTx/>
                <a:latin typeface="+mn-lt"/>
                <a:ea typeface="+mn-ea"/>
                <a:cs typeface="+mn-cs"/>
              </a:rPr>
              <a:t>Klicka här för att ändra format på bakgrundstexten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2400" b="0" i="0" u="none" strike="noStrike" kern="1200" cap="none" spc="0" normalizeH="0" baseline="0" noProof="0" smtClean="0">
                <a:ln>
                  <a:noFill/>
                </a:ln>
                <a:solidFill>
                  <a:prstClr val="black"/>
                </a:solidFill>
                <a:effectLst/>
                <a:uLnTx/>
                <a:uFillTx/>
                <a:latin typeface="+mn-lt"/>
                <a:ea typeface="+mn-ea"/>
                <a:cs typeface="+mn-cs"/>
              </a:rPr>
              <a:t>Nivå två</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2000" b="0" i="0" u="none" strike="noStrike" kern="1200" cap="none" spc="0" normalizeH="0" baseline="0" noProof="0" smtClean="0">
                <a:ln>
                  <a:noFill/>
                </a:ln>
                <a:solidFill>
                  <a:prstClr val="black"/>
                </a:solidFill>
                <a:effectLst/>
                <a:uLnTx/>
                <a:uFillTx/>
                <a:latin typeface="+mn-lt"/>
                <a:ea typeface="+mn-ea"/>
                <a:cs typeface="+mn-cs"/>
              </a:rPr>
              <a:t>Nivå tre</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smtClean="0">
                <a:ln>
                  <a:noFill/>
                </a:ln>
                <a:solidFill>
                  <a:prstClr val="black"/>
                </a:solidFill>
                <a:effectLst/>
                <a:uLnTx/>
                <a:uFillTx/>
                <a:latin typeface="+mn-lt"/>
                <a:ea typeface="+mn-ea"/>
                <a:cs typeface="+mn-cs"/>
              </a:rPr>
              <a:t>Nivå fyra</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smtClean="0">
                <a:ln>
                  <a:noFill/>
                </a:ln>
                <a:solidFill>
                  <a:prstClr val="black"/>
                </a:solidFill>
                <a:effectLst/>
                <a:uLnTx/>
                <a:uFillTx/>
                <a:latin typeface="+mn-lt"/>
                <a:ea typeface="+mn-ea"/>
                <a:cs typeface="+mn-cs"/>
              </a:rPr>
              <a:t>Nivå fem</a:t>
            </a:r>
            <a:endParaRPr kumimoji="0" lang="sv-SE" sz="1800" b="0" i="0" u="none" strike="noStrike" kern="1200" cap="none" spc="0" normalizeH="0" baseline="0" noProof="0">
              <a:ln>
                <a:noFill/>
              </a:ln>
              <a:solidFill>
                <a:prstClr val="black"/>
              </a:solidFill>
              <a:effectLst/>
              <a:uLnTx/>
              <a:uFillTx/>
              <a:latin typeface="+mn-lt"/>
              <a:ea typeface="+mn-ea"/>
              <a:cs typeface="+mn-cs"/>
            </a:endParaRPr>
          </a:p>
        </p:txBody>
      </p:sp>
      <p:sp>
        <p:nvSpPr>
          <p:cNvPr id="4" name="Platshållare för datum 3"/>
          <p:cNvSpPr>
            <a:spLocks noGrp="1"/>
          </p:cNvSpPr>
          <p:nvPr>
            <p:ph type="dt" sz="half" idx="10"/>
          </p:nvPr>
        </p:nvSpPr>
        <p:spPr/>
        <p:txBody>
          <a:bodyPr/>
          <a:lstStyle/>
          <a:p>
            <a:fld id="{7A62AB12-C470-4820-B7C8-25E0B0B01683}" type="datetimeFigureOut">
              <a:rPr lang="sv-SE" smtClean="0"/>
              <a:t>2017-02-14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5CA1677-9921-48BF-9A17-F1DE7F752667}" type="slidenum">
              <a:rPr lang="sv-SE" smtClean="0"/>
              <a:t>‹#›</a:t>
            </a:fld>
            <a:endParaRPr lang="sv-SE"/>
          </a:p>
        </p:txBody>
      </p:sp>
    </p:spTree>
    <p:extLst>
      <p:ext uri="{BB962C8B-B14F-4D97-AF65-F5344CB8AC3E}">
        <p14:creationId xmlns:p14="http://schemas.microsoft.com/office/powerpoint/2010/main" val="13407243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36846AF-60B0-4DC8-9AA3-A64CD4541FC4}" type="datetimeFigureOut">
              <a:rPr lang="sv-SE" smtClean="0"/>
              <a:t>2017-02-14</a:t>
            </a:fld>
            <a:endParaRPr lang="sv-SE"/>
          </a:p>
        </p:txBody>
      </p:sp>
      <p:sp>
        <p:nvSpPr>
          <p:cNvPr id="5" name="Platshållare för sidfot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7435C51C-587D-45A3-9602-0439908A6C55}" type="slidenum">
              <a:rPr lang="sv-SE" smtClean="0"/>
              <a:t>‹#›</a:t>
            </a:fld>
            <a:endParaRPr lang="sv-SE"/>
          </a:p>
        </p:txBody>
      </p:sp>
      <p:sp>
        <p:nvSpPr>
          <p:cNvPr id="7" name="Rectangle 6"/>
          <p:cNvSpPr/>
          <p:nvPr userDrawn="1"/>
        </p:nvSpPr>
        <p:spPr>
          <a:xfrm>
            <a:off x="-324544" y="4803998"/>
            <a:ext cx="12188825" cy="3395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330877" y="4659982"/>
            <a:ext cx="12188825" cy="720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1952981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5" r:id="rId5"/>
    <p:sldLayoutId id="2147483676" r:id="rId6"/>
    <p:sldLayoutId id="2147483691"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b="1" kern="120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800" b="0" i="0" u="none" strike="noStrike" kern="1200" cap="none" spc="0" normalizeH="0" baseline="0" noProof="0" smtClean="0">
                <a:ln>
                  <a:noFill/>
                </a:ln>
                <a:solidFill>
                  <a:prstClr val="black"/>
                </a:solidFill>
                <a:effectLst/>
                <a:uLnTx/>
                <a:uFillTx/>
                <a:latin typeface="+mn-lt"/>
                <a:ea typeface="+mn-ea"/>
                <a:cs typeface="+mn-cs"/>
              </a:rPr>
              <a:t>Klicka här för att ändra format på bakgrundstexten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2400" b="0" i="0" u="none" strike="noStrike" kern="1200" cap="none" spc="0" normalizeH="0" baseline="0" noProof="0" smtClean="0">
                <a:ln>
                  <a:noFill/>
                </a:ln>
                <a:solidFill>
                  <a:prstClr val="black"/>
                </a:solidFill>
                <a:effectLst/>
                <a:uLnTx/>
                <a:uFillTx/>
                <a:latin typeface="+mn-lt"/>
                <a:ea typeface="+mn-ea"/>
                <a:cs typeface="+mn-cs"/>
              </a:rPr>
              <a:t>Nivå två</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2000" b="0" i="0" u="none" strike="noStrike" kern="1200" cap="none" spc="0" normalizeH="0" baseline="0" noProof="0" smtClean="0">
                <a:ln>
                  <a:noFill/>
                </a:ln>
                <a:solidFill>
                  <a:prstClr val="black"/>
                </a:solidFill>
                <a:effectLst/>
                <a:uLnTx/>
                <a:uFillTx/>
                <a:latin typeface="+mn-lt"/>
                <a:ea typeface="+mn-ea"/>
                <a:cs typeface="+mn-cs"/>
              </a:rPr>
              <a:t>Nivå tre</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smtClean="0">
                <a:ln>
                  <a:noFill/>
                </a:ln>
                <a:solidFill>
                  <a:prstClr val="black"/>
                </a:solidFill>
                <a:effectLst/>
                <a:uLnTx/>
                <a:uFillTx/>
                <a:latin typeface="+mn-lt"/>
                <a:ea typeface="+mn-ea"/>
                <a:cs typeface="+mn-cs"/>
              </a:rPr>
              <a:t>Nivå fyra</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smtClean="0">
                <a:ln>
                  <a:noFill/>
                </a:ln>
                <a:solidFill>
                  <a:prstClr val="black"/>
                </a:solidFill>
                <a:effectLst/>
                <a:uLnTx/>
                <a:uFillTx/>
                <a:latin typeface="+mn-lt"/>
                <a:ea typeface="+mn-ea"/>
                <a:cs typeface="+mn-cs"/>
              </a:rPr>
              <a:t>Nivå fem</a:t>
            </a:r>
            <a:endParaRPr kumimoji="0" lang="sv-SE" sz="1800" b="0" i="0" u="none" strike="noStrike" kern="1200" cap="none" spc="0" normalizeH="0" baseline="0" noProof="0">
              <a:ln>
                <a:noFill/>
              </a:ln>
              <a:solidFill>
                <a:prstClr val="black"/>
              </a:solidFill>
              <a:effectLst/>
              <a:uLnTx/>
              <a:uFillTx/>
              <a:latin typeface="+mn-lt"/>
              <a:ea typeface="+mn-ea"/>
              <a:cs typeface="+mn-cs"/>
            </a:endParaRPr>
          </a:p>
        </p:txBody>
      </p:sp>
      <p:sp>
        <p:nvSpPr>
          <p:cNvPr id="4" name="Platshållare för datum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7A62AB12-C470-4820-B7C8-25E0B0B01683}" type="datetimeFigureOut">
              <a:rPr lang="sv-SE" smtClean="0"/>
              <a:t>2017-02-14</a:t>
            </a:fld>
            <a:endParaRPr lang="sv-SE"/>
          </a:p>
        </p:txBody>
      </p:sp>
      <p:sp>
        <p:nvSpPr>
          <p:cNvPr id="5" name="Platshållare för sidfot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5CA1677-9921-48BF-9A17-F1DE7F752667}" type="slidenum">
              <a:rPr lang="sv-SE" smtClean="0"/>
              <a:t>‹#›</a:t>
            </a:fld>
            <a:endParaRPr lang="sv-SE"/>
          </a:p>
        </p:txBody>
      </p:sp>
      <p:sp>
        <p:nvSpPr>
          <p:cNvPr id="7" name="Rectangle 6"/>
          <p:cNvSpPr/>
          <p:nvPr userDrawn="1"/>
        </p:nvSpPr>
        <p:spPr>
          <a:xfrm>
            <a:off x="-324544" y="4803998"/>
            <a:ext cx="12188825" cy="33950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330877" y="4659982"/>
            <a:ext cx="12188825" cy="720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1264953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8" r:id="rId5"/>
    <p:sldLayoutId id="2147483689"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uppdragpsykiskhalsa.s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informationsverige.se/"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malmo.se/pid"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37.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www.uppdragpsykiskhalsa.se/asylsokande-och-nyanlanda/verktygsbanken/"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oleObject" Target="../embeddings/oleObject1.bin"/><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27584" y="771550"/>
            <a:ext cx="7317432" cy="2304256"/>
          </a:xfrm>
        </p:spPr>
        <p:txBody>
          <a:bodyPr>
            <a:normAutofit/>
          </a:bodyPr>
          <a:lstStyle/>
          <a:p>
            <a:r>
              <a:rPr lang="sv-SE" sz="4400" dirty="0" smtClean="0"/>
              <a:t/>
            </a:r>
            <a:br>
              <a:rPr lang="sv-SE" sz="4400" dirty="0" smtClean="0"/>
            </a:br>
            <a:r>
              <a:rPr lang="sv-SE" sz="4400" dirty="0" smtClean="0"/>
              <a:t>Hälsostöd och Samverkan</a:t>
            </a:r>
            <a:br>
              <a:rPr lang="sv-SE" sz="4400" dirty="0" smtClean="0"/>
            </a:br>
            <a:endParaRPr lang="sv-SE" sz="4400" dirty="0"/>
          </a:p>
        </p:txBody>
      </p:sp>
      <p:sp>
        <p:nvSpPr>
          <p:cNvPr id="3" name="Underrubrik 2"/>
          <p:cNvSpPr>
            <a:spLocks noGrp="1"/>
          </p:cNvSpPr>
          <p:nvPr>
            <p:ph type="subTitle" idx="1"/>
          </p:nvPr>
        </p:nvSpPr>
        <p:spPr>
          <a:xfrm>
            <a:off x="1143000" y="2701925"/>
            <a:ext cx="6858000" cy="1886049"/>
          </a:xfrm>
        </p:spPr>
        <p:txBody>
          <a:bodyPr>
            <a:normAutofit/>
          </a:bodyPr>
          <a:lstStyle/>
          <a:p>
            <a:r>
              <a:rPr lang="sv-SE" sz="2200" dirty="0"/>
              <a:t>Migration och psykisk </a:t>
            </a:r>
            <a:r>
              <a:rPr lang="sv-SE" sz="2200" dirty="0" smtClean="0"/>
              <a:t>hälsa </a:t>
            </a:r>
            <a:r>
              <a:rPr lang="sv-SE" sz="2200" dirty="0"/>
              <a:t>- för </a:t>
            </a:r>
            <a:r>
              <a:rPr lang="sv-SE" sz="2200" dirty="0" smtClean="0"/>
              <a:t>elevhälsan</a:t>
            </a:r>
          </a:p>
          <a:p>
            <a:r>
              <a:rPr lang="sv-SE" sz="2200" i="1" dirty="0" smtClean="0"/>
              <a:t>Talarstöd 5/6</a:t>
            </a:r>
          </a:p>
          <a:p>
            <a:endParaRPr lang="sv-SE" sz="2400" dirty="0"/>
          </a:p>
          <a:p>
            <a:r>
              <a:rPr lang="sv-SE" dirty="0" smtClean="0"/>
              <a:t>3 februari 2017</a:t>
            </a:r>
            <a:endParaRPr lang="sv-SE" dirty="0"/>
          </a:p>
          <a:p>
            <a:endParaRPr lang="sv-SE" sz="2400" dirty="0" smtClean="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333132"/>
            <a:ext cx="1116124" cy="856625"/>
          </a:xfrm>
          <a:prstGeom prst="rect">
            <a:avLst/>
          </a:prstGeom>
        </p:spPr>
      </p:pic>
    </p:spTree>
    <p:extLst>
      <p:ext uri="{BB962C8B-B14F-4D97-AF65-F5344CB8AC3E}">
        <p14:creationId xmlns:p14="http://schemas.microsoft.com/office/powerpoint/2010/main" val="16389187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Gruppledarguiden</a:t>
            </a:r>
            <a:endParaRPr lang="sv-SE" dirty="0"/>
          </a:p>
        </p:txBody>
      </p:sp>
      <p:sp>
        <p:nvSpPr>
          <p:cNvPr id="6" name="Platshållare för innehåll 5"/>
          <p:cNvSpPr>
            <a:spLocks noGrp="1"/>
          </p:cNvSpPr>
          <p:nvPr>
            <p:ph sz="half" idx="2"/>
          </p:nvPr>
        </p:nvSpPr>
        <p:spPr>
          <a:xfrm>
            <a:off x="7164288" y="3489853"/>
            <a:ext cx="493812" cy="763961"/>
          </a:xfrm>
        </p:spPr>
        <p:txBody>
          <a:bodyPr>
            <a:normAutofit fontScale="85000" lnSpcReduction="20000"/>
          </a:bodyPr>
          <a:lstStyle/>
          <a:p>
            <a:endParaRPr lang="sv-SE" dirty="0"/>
          </a:p>
        </p:txBody>
      </p:sp>
      <p:pic>
        <p:nvPicPr>
          <p:cNvPr id="7" name="Bildobjekt 6"/>
          <p:cNvPicPr>
            <a:picLocks noChangeAspect="1"/>
          </p:cNvPicPr>
          <p:nvPr/>
        </p:nvPicPr>
        <p:blipFill>
          <a:blip r:embed="rId3"/>
          <a:stretch>
            <a:fillRect/>
          </a:stretch>
        </p:blipFill>
        <p:spPr>
          <a:xfrm>
            <a:off x="5220072" y="267494"/>
            <a:ext cx="3374994" cy="4133087"/>
          </a:xfrm>
          <a:prstGeom prst="rect">
            <a:avLst/>
          </a:prstGeom>
        </p:spPr>
      </p:pic>
      <p:sp>
        <p:nvSpPr>
          <p:cNvPr id="10" name="Platshållare för innehåll 9"/>
          <p:cNvSpPr>
            <a:spLocks noGrp="1"/>
          </p:cNvSpPr>
          <p:nvPr>
            <p:ph sz="half" idx="1"/>
          </p:nvPr>
        </p:nvSpPr>
        <p:spPr/>
        <p:txBody>
          <a:bodyPr>
            <a:normAutofit fontScale="85000" lnSpcReduction="20000"/>
          </a:bodyPr>
          <a:lstStyle/>
          <a:p>
            <a:r>
              <a:rPr lang="sv-SE" dirty="0" smtClean="0"/>
              <a:t>Inledning med upplägg och tips om förberedelser</a:t>
            </a:r>
          </a:p>
          <a:p>
            <a:r>
              <a:rPr lang="sv-SE" dirty="0" smtClean="0"/>
              <a:t>Samma struktur varje träff</a:t>
            </a:r>
          </a:p>
          <a:p>
            <a:r>
              <a:rPr lang="sv-SE" dirty="0" smtClean="0"/>
              <a:t>Översiktsblad med innehåll för varje träff</a:t>
            </a:r>
          </a:p>
          <a:p>
            <a:r>
              <a:rPr lang="sv-SE" dirty="0" smtClean="0"/>
              <a:t>Detaljerad information om varje träff</a:t>
            </a:r>
          </a:p>
          <a:p>
            <a:r>
              <a:rPr lang="sv-SE" dirty="0" smtClean="0"/>
              <a:t>Förslag på övningar och gruppsamtal</a:t>
            </a:r>
            <a:endParaRPr lang="sv-SE" dirty="0"/>
          </a:p>
        </p:txBody>
      </p:sp>
      <p:sp>
        <p:nvSpPr>
          <p:cNvPr id="3" name="Platshållare för datum 2"/>
          <p:cNvSpPr>
            <a:spLocks noGrp="1"/>
          </p:cNvSpPr>
          <p:nvPr>
            <p:ph type="dt" sz="half" idx="10"/>
          </p:nvPr>
        </p:nvSpPr>
        <p:spPr/>
        <p:txBody>
          <a:bodyPr/>
          <a:lstStyle/>
          <a:p>
            <a:fld id="{D147C99F-F356-4508-A737-F0FA883D699A}" type="datetime1">
              <a:rPr lang="sv-SE" smtClean="0"/>
              <a:t>2017-02-14</a:t>
            </a:fld>
            <a:endParaRPr lang="sv-SE"/>
          </a:p>
        </p:txBody>
      </p:sp>
      <p:sp>
        <p:nvSpPr>
          <p:cNvPr id="4" name="Platshållare för sidfot 3"/>
          <p:cNvSpPr>
            <a:spLocks noGrp="1"/>
          </p:cNvSpPr>
          <p:nvPr>
            <p:ph type="ftr" sz="quarter" idx="11"/>
          </p:nvPr>
        </p:nvSpPr>
        <p:spPr/>
        <p:txBody>
          <a:bodyPr/>
          <a:lstStyle/>
          <a:p>
            <a:r>
              <a:rPr lang="sv-SE" smtClean="0"/>
              <a:t>viveca.axelsson@skl.se</a:t>
            </a:r>
            <a:endParaRPr lang="sv-SE"/>
          </a:p>
        </p:txBody>
      </p:sp>
    </p:spTree>
    <p:extLst>
      <p:ext uri="{BB962C8B-B14F-4D97-AF65-F5344CB8AC3E}">
        <p14:creationId xmlns:p14="http://schemas.microsoft.com/office/powerpoint/2010/main" val="15082917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Film om Hälsostöd.</a:t>
            </a:r>
            <a:endParaRPr lang="sv-SE" dirty="0"/>
          </a:p>
        </p:txBody>
      </p:sp>
      <p:pic>
        <p:nvPicPr>
          <p:cNvPr id="6" name="Platshållare för innehåll 5"/>
          <p:cNvPicPr>
            <a:picLocks noGrp="1" noChangeAspect="1"/>
          </p:cNvPicPr>
          <p:nvPr>
            <p:ph idx="1"/>
          </p:nvPr>
        </p:nvPicPr>
        <p:blipFill>
          <a:blip r:embed="rId3"/>
          <a:stretch>
            <a:fillRect/>
          </a:stretch>
        </p:blipFill>
        <p:spPr>
          <a:xfrm>
            <a:off x="1663761" y="1370013"/>
            <a:ext cx="5816478" cy="3262312"/>
          </a:xfrm>
          <a:prstGeom prst="rect">
            <a:avLst/>
          </a:prstGeom>
          <a:ln>
            <a:solidFill>
              <a:schemeClr val="tx1"/>
            </a:solidFill>
          </a:ln>
        </p:spPr>
      </p:pic>
    </p:spTree>
    <p:extLst>
      <p:ext uri="{BB962C8B-B14F-4D97-AF65-F5344CB8AC3E}">
        <p14:creationId xmlns:p14="http://schemas.microsoft.com/office/powerpoint/2010/main" val="28618881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smtClean="0"/>
              <a:t>Webutbildning i att leda grupp</a:t>
            </a:r>
            <a:endParaRPr lang="sv-SE" dirty="0"/>
          </a:p>
        </p:txBody>
      </p:sp>
      <p:pic>
        <p:nvPicPr>
          <p:cNvPr id="8" name="Platshållare för innehåll 7"/>
          <p:cNvPicPr>
            <a:picLocks noGrp="1" noChangeAspect="1"/>
          </p:cNvPicPr>
          <p:nvPr>
            <p:ph idx="1"/>
          </p:nvPr>
        </p:nvPicPr>
        <p:blipFill>
          <a:blip r:embed="rId3"/>
          <a:stretch>
            <a:fillRect/>
          </a:stretch>
        </p:blipFill>
        <p:spPr>
          <a:xfrm>
            <a:off x="2546904" y="1370013"/>
            <a:ext cx="4050191" cy="3262312"/>
          </a:xfrm>
          <a:prstGeom prst="rect">
            <a:avLst/>
          </a:prstGeom>
        </p:spPr>
      </p:pic>
    </p:spTree>
    <p:extLst>
      <p:ext uri="{BB962C8B-B14F-4D97-AF65-F5344CB8AC3E}">
        <p14:creationId xmlns:p14="http://schemas.microsoft.com/office/powerpoint/2010/main" val="10721604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Utbildning i Hälsostöd</a:t>
            </a:r>
            <a:endParaRPr lang="sv-SE" dirty="0"/>
          </a:p>
        </p:txBody>
      </p:sp>
      <p:sp>
        <p:nvSpPr>
          <p:cNvPr id="3" name="Platshållare för innehåll 2"/>
          <p:cNvSpPr>
            <a:spLocks noGrp="1"/>
          </p:cNvSpPr>
          <p:nvPr>
            <p:ph idx="1"/>
          </p:nvPr>
        </p:nvSpPr>
        <p:spPr/>
        <p:txBody>
          <a:bodyPr/>
          <a:lstStyle/>
          <a:p>
            <a:pPr marL="0" indent="0">
              <a:buNone/>
            </a:pPr>
            <a:endParaRPr lang="sv-SE" dirty="0" smtClean="0"/>
          </a:p>
          <a:p>
            <a:r>
              <a:rPr lang="sv-SE" dirty="0" smtClean="0"/>
              <a:t>22 Mars 10-16 i Stockholm</a:t>
            </a:r>
            <a:endParaRPr lang="sv-SE" dirty="0"/>
          </a:p>
          <a:p>
            <a:endParaRPr lang="sv-SE" dirty="0" smtClean="0"/>
          </a:p>
          <a:p>
            <a:endParaRPr lang="sv-SE" dirty="0" smtClean="0"/>
          </a:p>
          <a:p>
            <a:r>
              <a:rPr lang="sv-SE" dirty="0" smtClean="0"/>
              <a:t>Anmälan via </a:t>
            </a:r>
            <a:r>
              <a:rPr lang="sv-SE" dirty="0" smtClean="0">
                <a:hlinkClick r:id="rId3"/>
              </a:rPr>
              <a:t>www.uppdragpsykiskhalsa.se</a:t>
            </a:r>
            <a:r>
              <a:rPr lang="sv-SE" dirty="0" smtClean="0"/>
              <a:t>	 </a:t>
            </a:r>
            <a:endParaRPr lang="sv-SE" dirty="0"/>
          </a:p>
        </p:txBody>
      </p:sp>
    </p:spTree>
    <p:extLst>
      <p:ext uri="{BB962C8B-B14F-4D97-AF65-F5344CB8AC3E}">
        <p14:creationId xmlns:p14="http://schemas.microsoft.com/office/powerpoint/2010/main" val="25904191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8650" y="274639"/>
            <a:ext cx="7886700" cy="568920"/>
          </a:xfrm>
        </p:spPr>
        <p:txBody>
          <a:bodyPr/>
          <a:lstStyle/>
          <a:p>
            <a:pPr algn="ctr"/>
            <a:r>
              <a:rPr lang="sv-SE" dirty="0" smtClean="0"/>
              <a:t>www.uppdragpsykiskhalsa.se</a:t>
            </a:r>
            <a:endParaRPr lang="sv-SE" dirty="0"/>
          </a:p>
        </p:txBody>
      </p:sp>
      <p:pic>
        <p:nvPicPr>
          <p:cNvPr id="4" name="Platshållare för innehåll 3"/>
          <p:cNvPicPr>
            <a:picLocks noGrp="1" noChangeAspect="1"/>
          </p:cNvPicPr>
          <p:nvPr>
            <p:ph idx="1"/>
          </p:nvPr>
        </p:nvPicPr>
        <p:blipFill>
          <a:blip r:embed="rId3"/>
          <a:stretch>
            <a:fillRect/>
          </a:stretch>
        </p:blipFill>
        <p:spPr>
          <a:xfrm>
            <a:off x="1907704" y="843558"/>
            <a:ext cx="5511663" cy="3801586"/>
          </a:xfrm>
          <a:prstGeom prst="rect">
            <a:avLst/>
          </a:prstGeom>
        </p:spPr>
      </p:pic>
      <p:sp>
        <p:nvSpPr>
          <p:cNvPr id="5" name="Ellips 4"/>
          <p:cNvSpPr/>
          <p:nvPr/>
        </p:nvSpPr>
        <p:spPr>
          <a:xfrm>
            <a:off x="6300192" y="1059582"/>
            <a:ext cx="1152128" cy="57606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p:cNvSpPr/>
          <p:nvPr/>
        </p:nvSpPr>
        <p:spPr>
          <a:xfrm>
            <a:off x="1835696" y="2499742"/>
            <a:ext cx="1008112" cy="216024"/>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p:cNvSpPr/>
          <p:nvPr/>
        </p:nvSpPr>
        <p:spPr>
          <a:xfrm>
            <a:off x="1907704" y="2787774"/>
            <a:ext cx="1512168" cy="43204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873324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Barn i migration</a:t>
            </a:r>
            <a:endParaRPr lang="sv-SE" dirty="0"/>
          </a:p>
        </p:txBody>
      </p:sp>
      <p:pic>
        <p:nvPicPr>
          <p:cNvPr id="4" name="Platshållare för innehåll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25266" y="1370013"/>
            <a:ext cx="4893468" cy="3262312"/>
          </a:xfrm>
        </p:spPr>
      </p:pic>
    </p:spTree>
    <p:extLst>
      <p:ext uri="{BB962C8B-B14F-4D97-AF65-F5344CB8AC3E}">
        <p14:creationId xmlns:p14="http://schemas.microsoft.com/office/powerpoint/2010/main" val="16027693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Barn med samma behov och olika behov!</a:t>
            </a:r>
            <a:endParaRPr lang="sv-SE" dirty="0"/>
          </a:p>
        </p:txBody>
      </p:sp>
      <p:sp>
        <p:nvSpPr>
          <p:cNvPr id="3" name="Platshållare för innehåll 2"/>
          <p:cNvSpPr>
            <a:spLocks noGrp="1"/>
          </p:cNvSpPr>
          <p:nvPr>
            <p:ph idx="1"/>
          </p:nvPr>
        </p:nvSpPr>
        <p:spPr/>
        <p:txBody>
          <a:bodyPr>
            <a:normAutofit fontScale="70000" lnSpcReduction="20000"/>
          </a:bodyPr>
          <a:lstStyle/>
          <a:p>
            <a:r>
              <a:rPr lang="sv-SE" dirty="0" smtClean="0"/>
              <a:t>2015 sökte drygt 70.000 barn asyl i Sverige, cirka hälften av dessa var ensamkommande barn och unga, 2016 nästan 11.000, drygt 2.000 ek.</a:t>
            </a:r>
          </a:p>
          <a:p>
            <a:r>
              <a:rPr lang="sv-SE" dirty="0" smtClean="0"/>
              <a:t>Framförallt barn med helt ordinära behov</a:t>
            </a:r>
          </a:p>
          <a:p>
            <a:r>
              <a:rPr lang="sv-SE" dirty="0" smtClean="0"/>
              <a:t>Barn med speciella behov </a:t>
            </a:r>
          </a:p>
          <a:p>
            <a:r>
              <a:rPr lang="sv-SE" dirty="0" smtClean="0"/>
              <a:t>Barn som varit utsatta</a:t>
            </a:r>
          </a:p>
          <a:p>
            <a:r>
              <a:rPr lang="sv-SE" dirty="0" smtClean="0"/>
              <a:t>Barn med tillitsbrist</a:t>
            </a:r>
          </a:p>
          <a:p>
            <a:endParaRPr lang="sv-SE" dirty="0"/>
          </a:p>
          <a:p>
            <a:r>
              <a:rPr lang="sv-SE" dirty="0" smtClean="0"/>
              <a:t>Barn med familjer</a:t>
            </a:r>
          </a:p>
          <a:p>
            <a:r>
              <a:rPr lang="sv-SE" dirty="0" smtClean="0"/>
              <a:t>Barn utan familjer</a:t>
            </a:r>
          </a:p>
          <a:p>
            <a:endParaRPr lang="sv-SE" dirty="0"/>
          </a:p>
          <a:p>
            <a:r>
              <a:rPr lang="sv-SE" dirty="0" smtClean="0"/>
              <a:t>Barn med samma rättigheter som andra barn</a:t>
            </a:r>
          </a:p>
          <a:p>
            <a:endParaRPr lang="sv-SE" dirty="0"/>
          </a:p>
          <a:p>
            <a:endParaRPr lang="sv-SE" dirty="0" smtClean="0"/>
          </a:p>
          <a:p>
            <a:endParaRPr lang="sv-SE" dirty="0"/>
          </a:p>
          <a:p>
            <a:pPr marL="0" indent="0">
              <a:buNone/>
            </a:pPr>
            <a:endParaRPr lang="sv-SE" dirty="0"/>
          </a:p>
        </p:txBody>
      </p:sp>
      <p:sp>
        <p:nvSpPr>
          <p:cNvPr id="4" name="Platshållare för datum 3"/>
          <p:cNvSpPr>
            <a:spLocks noGrp="1"/>
          </p:cNvSpPr>
          <p:nvPr>
            <p:ph type="dt" sz="half" idx="10"/>
          </p:nvPr>
        </p:nvSpPr>
        <p:spPr/>
        <p:txBody>
          <a:bodyPr/>
          <a:lstStyle/>
          <a:p>
            <a:fld id="{781A9292-591C-4F88-84A5-D529BD8F4E26}" type="datetime1">
              <a:rPr lang="sv-SE" smtClean="0"/>
              <a:t>2017-02-14</a:t>
            </a:fld>
            <a:endParaRPr lang="sv-SE"/>
          </a:p>
        </p:txBody>
      </p:sp>
      <p:sp>
        <p:nvSpPr>
          <p:cNvPr id="5" name="Platshållare för sidfot 4"/>
          <p:cNvSpPr>
            <a:spLocks noGrp="1"/>
          </p:cNvSpPr>
          <p:nvPr>
            <p:ph type="ftr" sz="quarter" idx="11"/>
          </p:nvPr>
        </p:nvSpPr>
        <p:spPr/>
        <p:txBody>
          <a:bodyPr/>
          <a:lstStyle/>
          <a:p>
            <a:r>
              <a:rPr lang="sv-SE" smtClean="0"/>
              <a:t>Viveca Axelsson</a:t>
            </a:r>
            <a:endParaRPr lang="sv-SE"/>
          </a:p>
        </p:txBody>
      </p:sp>
      <p:pic>
        <p:nvPicPr>
          <p:cNvPr id="6" name="Picture 3" descr="C:\Users\vivaxe\AppData\Local\Microsoft\Windows\Temporary Internet Files\Content.Outlook\SEYSPM34\barn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9458" y="1977684"/>
            <a:ext cx="2491542" cy="1707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273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BBIC-Barns behov i centrum</a:t>
            </a:r>
            <a:endParaRPr lang="sv-SE" dirty="0"/>
          </a:p>
        </p:txBody>
      </p:sp>
      <p:pic>
        <p:nvPicPr>
          <p:cNvPr id="6" name="Picture 2" descr="H:\BBICtriangel.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35796" y="1355573"/>
            <a:ext cx="3808823" cy="283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0207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Integration</a:t>
            </a:r>
            <a:endParaRPr lang="sv-SE" dirty="0"/>
          </a:p>
        </p:txBody>
      </p:sp>
      <p:sp>
        <p:nvSpPr>
          <p:cNvPr id="3" name="Platshållare för innehåll 2"/>
          <p:cNvSpPr>
            <a:spLocks noGrp="1"/>
          </p:cNvSpPr>
          <p:nvPr>
            <p:ph idx="1"/>
          </p:nvPr>
        </p:nvSpPr>
        <p:spPr/>
        <p:txBody>
          <a:bodyPr>
            <a:normAutofit fontScale="70000" lnSpcReduction="20000"/>
          </a:bodyPr>
          <a:lstStyle/>
          <a:p>
            <a:r>
              <a:rPr lang="sv-SE" sz="2300" b="1" dirty="0"/>
              <a:t>Mål som:</a:t>
            </a:r>
          </a:p>
          <a:p>
            <a:pPr lvl="1"/>
            <a:r>
              <a:rPr lang="sv-SE" sz="1800" dirty="0"/>
              <a:t>Asylsökande </a:t>
            </a:r>
            <a:r>
              <a:rPr lang="sv-SE" dirty="0" smtClean="0"/>
              <a:t>  				</a:t>
            </a:r>
            <a:r>
              <a:rPr lang="sv-SE" sz="1950" dirty="0" smtClean="0"/>
              <a:t>PUT</a:t>
            </a:r>
            <a:endParaRPr lang="sv-SE" sz="1950" dirty="0"/>
          </a:p>
          <a:p>
            <a:pPr lvl="1"/>
            <a:endParaRPr lang="sv-SE" sz="1800" dirty="0"/>
          </a:p>
          <a:p>
            <a:pPr lvl="1"/>
            <a:r>
              <a:rPr lang="sv-SE" sz="1800" dirty="0"/>
              <a:t>PUT </a:t>
            </a:r>
            <a:r>
              <a:rPr lang="sv-SE" dirty="0" smtClean="0"/>
              <a:t>   				</a:t>
            </a:r>
            <a:r>
              <a:rPr lang="sv-SE" sz="1950" dirty="0"/>
              <a:t>Utbilda sig få ett bra liv</a:t>
            </a:r>
          </a:p>
          <a:p>
            <a:pPr lvl="1"/>
            <a:endParaRPr lang="sv-SE" sz="1800" dirty="0"/>
          </a:p>
          <a:p>
            <a:pPr lvl="1"/>
            <a:r>
              <a:rPr lang="sv-SE" sz="1800" dirty="0"/>
              <a:t>Avslag , Papperslös </a:t>
            </a:r>
            <a:r>
              <a:rPr lang="sv-SE" dirty="0" smtClean="0"/>
              <a:t> 			</a:t>
            </a:r>
            <a:r>
              <a:rPr lang="sv-SE" sz="1800" dirty="0"/>
              <a:t>Överleva och gömma sig</a:t>
            </a:r>
          </a:p>
          <a:p>
            <a:pPr lvl="1"/>
            <a:endParaRPr lang="sv-SE" dirty="0" smtClean="0"/>
          </a:p>
          <a:p>
            <a:pPr lvl="1"/>
            <a:r>
              <a:rPr lang="sv-SE" sz="1725" dirty="0"/>
              <a:t>TUT				???</a:t>
            </a:r>
          </a:p>
          <a:p>
            <a:pPr marL="342900" lvl="1" indent="0">
              <a:buNone/>
            </a:pPr>
            <a:endParaRPr lang="sv-SE" sz="1800" b="1" dirty="0"/>
          </a:p>
          <a:p>
            <a:pPr marL="342900" lvl="1" indent="0">
              <a:buNone/>
            </a:pPr>
            <a:r>
              <a:rPr lang="sv-SE" sz="1800" b="1" dirty="0"/>
              <a:t>Fler får TUT – tillfälligt uppehållstillstånd</a:t>
            </a:r>
          </a:p>
          <a:p>
            <a:pPr marL="342900" lvl="1" indent="0">
              <a:buNone/>
            </a:pPr>
            <a:r>
              <a:rPr lang="sv-SE" sz="1800" b="1" dirty="0"/>
              <a:t>Ensamkommande barn som får avslag, en växande grupp?</a:t>
            </a:r>
          </a:p>
          <a:p>
            <a:pPr marL="342900" lvl="1" indent="0">
              <a:buNone/>
            </a:pPr>
            <a:r>
              <a:rPr lang="sv-SE" sz="1800" b="1" dirty="0"/>
              <a:t>10% av ensamkommande avslag</a:t>
            </a:r>
          </a:p>
          <a:p>
            <a:pPr marL="342900" lvl="1" indent="0">
              <a:buNone/>
            </a:pPr>
            <a:r>
              <a:rPr lang="sv-SE" sz="1800" b="1" dirty="0"/>
              <a:t>2014= ca 500  2015= 3500??</a:t>
            </a:r>
          </a:p>
        </p:txBody>
      </p:sp>
      <p:sp>
        <p:nvSpPr>
          <p:cNvPr id="6" name="Höger 5"/>
          <p:cNvSpPr/>
          <p:nvPr/>
        </p:nvSpPr>
        <p:spPr>
          <a:xfrm>
            <a:off x="3779912" y="1563638"/>
            <a:ext cx="733806" cy="36347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7" name="Höger 6"/>
          <p:cNvSpPr/>
          <p:nvPr/>
        </p:nvSpPr>
        <p:spPr>
          <a:xfrm>
            <a:off x="3779912" y="1995686"/>
            <a:ext cx="756084" cy="37804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8" name="Höger 7"/>
          <p:cNvSpPr/>
          <p:nvPr/>
        </p:nvSpPr>
        <p:spPr>
          <a:xfrm>
            <a:off x="3779912" y="3003798"/>
            <a:ext cx="733806" cy="36347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9" name="Bildobjekt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8174" y="195487"/>
            <a:ext cx="1608200" cy="1072133"/>
          </a:xfrm>
          <a:prstGeom prst="rect">
            <a:avLst/>
          </a:prstGeom>
        </p:spPr>
      </p:pic>
      <p:sp>
        <p:nvSpPr>
          <p:cNvPr id="10" name="Höger 9"/>
          <p:cNvSpPr/>
          <p:nvPr/>
        </p:nvSpPr>
        <p:spPr>
          <a:xfrm>
            <a:off x="3779912" y="2499742"/>
            <a:ext cx="733806" cy="36347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Tree>
    <p:extLst>
      <p:ext uri="{BB962C8B-B14F-4D97-AF65-F5344CB8AC3E}">
        <p14:creationId xmlns:p14="http://schemas.microsoft.com/office/powerpoint/2010/main" val="38932167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Hitta rätt - integrationsmaterial</a:t>
            </a:r>
            <a:endParaRPr lang="sv-SE" dirty="0"/>
          </a:p>
        </p:txBody>
      </p:sp>
      <p:sp>
        <p:nvSpPr>
          <p:cNvPr id="3" name="Platshållare för innehåll 2"/>
          <p:cNvSpPr>
            <a:spLocks noGrp="1"/>
          </p:cNvSpPr>
          <p:nvPr>
            <p:ph idx="1"/>
          </p:nvPr>
        </p:nvSpPr>
        <p:spPr>
          <a:xfrm>
            <a:off x="628650" y="1059582"/>
            <a:ext cx="7886700" cy="3572743"/>
          </a:xfrm>
        </p:spPr>
        <p:txBody>
          <a:bodyPr>
            <a:normAutofit/>
          </a:bodyPr>
          <a:lstStyle/>
          <a:p>
            <a:r>
              <a:rPr lang="sv-SE" dirty="0" smtClean="0"/>
              <a:t>Togs fram i boenden för ensamkommande ungdomar i Göteborgs stad</a:t>
            </a:r>
          </a:p>
          <a:p>
            <a:r>
              <a:rPr lang="sv-SE" dirty="0" smtClean="0"/>
              <a:t>Kvalitetssäkra och systematisera arbetet</a:t>
            </a:r>
          </a:p>
          <a:p>
            <a:r>
              <a:rPr lang="sv-SE" dirty="0" smtClean="0"/>
              <a:t>Skapa förutsättningar för lyckad integration</a:t>
            </a:r>
          </a:p>
          <a:p>
            <a:r>
              <a:rPr lang="sv-SE" dirty="0" smtClean="0"/>
              <a:t>Kostnadsfritt att använda</a:t>
            </a:r>
          </a:p>
          <a:p>
            <a:r>
              <a:rPr lang="sv-SE" dirty="0" smtClean="0"/>
              <a:t>Nationellt spridning – samarbeta Göteborgs stad-Göteborgsregionens kommunalförbund- Länsstyrelsen Västra Götaland</a:t>
            </a:r>
            <a:endParaRPr lang="sv-SE" dirty="0"/>
          </a:p>
        </p:txBody>
      </p:sp>
      <p:sp>
        <p:nvSpPr>
          <p:cNvPr id="4" name="Platshållare för datum 3"/>
          <p:cNvSpPr>
            <a:spLocks noGrp="1"/>
          </p:cNvSpPr>
          <p:nvPr>
            <p:ph type="dt" sz="half" idx="10"/>
          </p:nvPr>
        </p:nvSpPr>
        <p:spPr/>
        <p:txBody>
          <a:bodyPr/>
          <a:lstStyle/>
          <a:p>
            <a:fld id="{BE7D27E5-3EAD-4F4B-A261-EDC9363E9C71}" type="datetime1">
              <a:rPr lang="sv-SE" smtClean="0"/>
              <a:t>2017-02-14</a:t>
            </a:fld>
            <a:endParaRPr lang="sv-SE"/>
          </a:p>
        </p:txBody>
      </p:sp>
      <p:sp>
        <p:nvSpPr>
          <p:cNvPr id="5" name="Platshållare för sidfot 4"/>
          <p:cNvSpPr>
            <a:spLocks noGrp="1"/>
          </p:cNvSpPr>
          <p:nvPr>
            <p:ph type="ftr" sz="quarter" idx="11"/>
          </p:nvPr>
        </p:nvSpPr>
        <p:spPr/>
        <p:txBody>
          <a:bodyPr/>
          <a:lstStyle/>
          <a:p>
            <a:r>
              <a:rPr lang="sv-SE" smtClean="0"/>
              <a:t>Viveca Axelsson</a:t>
            </a:r>
            <a:endParaRPr lang="sv-SE"/>
          </a:p>
        </p:txBody>
      </p:sp>
      <p:pic>
        <p:nvPicPr>
          <p:cNvPr id="7" name="Bildobjekt 6"/>
          <p:cNvPicPr>
            <a:picLocks noChangeAspect="1"/>
          </p:cNvPicPr>
          <p:nvPr/>
        </p:nvPicPr>
        <p:blipFill>
          <a:blip r:embed="rId3"/>
          <a:stretch>
            <a:fillRect/>
          </a:stretch>
        </p:blipFill>
        <p:spPr>
          <a:xfrm>
            <a:off x="7665976" y="32200"/>
            <a:ext cx="1478024" cy="2122076"/>
          </a:xfrm>
          <a:prstGeom prst="rect">
            <a:avLst/>
          </a:prstGeom>
        </p:spPr>
      </p:pic>
    </p:spTree>
    <p:extLst>
      <p:ext uri="{BB962C8B-B14F-4D97-AF65-F5344CB8AC3E}">
        <p14:creationId xmlns:p14="http://schemas.microsoft.com/office/powerpoint/2010/main" val="27321115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latin typeface="+mn-lt"/>
              </a:rPr>
              <a:t>Om Uppdrag Psykisk Hälsa</a:t>
            </a:r>
            <a:endParaRPr lang="sv-SE">
              <a:latin typeface="+mn-lt"/>
            </a:endParaRPr>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2970" y="1993411"/>
            <a:ext cx="1620180" cy="1243488"/>
          </a:xfrm>
          <a:prstGeom prst="rect">
            <a:avLst/>
          </a:prstGeom>
        </p:spPr>
      </p:pic>
      <p:pic>
        <p:nvPicPr>
          <p:cNvPr id="6" name="Bildobjekt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4746" y="1662774"/>
            <a:ext cx="1904762" cy="1904762"/>
          </a:xfrm>
          <a:prstGeom prst="rect">
            <a:avLst/>
          </a:prstGeom>
        </p:spPr>
      </p:pic>
    </p:spTree>
    <p:extLst>
      <p:ext uri="{BB962C8B-B14F-4D97-AF65-F5344CB8AC3E}">
        <p14:creationId xmlns:p14="http://schemas.microsoft.com/office/powerpoint/2010/main" val="33127661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Bygger på BBIC- Barns behov i centrum</a:t>
            </a:r>
            <a:endParaRPr lang="sv-SE" dirty="0"/>
          </a:p>
        </p:txBody>
      </p:sp>
      <p:sp>
        <p:nvSpPr>
          <p:cNvPr id="3" name="Platshållare för innehåll 2"/>
          <p:cNvSpPr>
            <a:spLocks noGrp="1"/>
          </p:cNvSpPr>
          <p:nvPr>
            <p:ph idx="1"/>
          </p:nvPr>
        </p:nvSpPr>
        <p:spPr/>
        <p:txBody>
          <a:bodyPr/>
          <a:lstStyle/>
          <a:p>
            <a:r>
              <a:rPr lang="sv-SE" sz="1800" b="1" dirty="0"/>
              <a:t>Sex arbetsområden:</a:t>
            </a:r>
          </a:p>
          <a:p>
            <a:pPr lvl="1"/>
            <a:r>
              <a:rPr lang="sv-SE" sz="1800" dirty="0"/>
              <a:t>Hälsa</a:t>
            </a:r>
          </a:p>
          <a:p>
            <a:pPr lvl="1"/>
            <a:r>
              <a:rPr lang="sv-SE" sz="1800" dirty="0"/>
              <a:t>Utbildning</a:t>
            </a:r>
          </a:p>
          <a:p>
            <a:pPr lvl="1"/>
            <a:r>
              <a:rPr lang="sv-SE" sz="1800" dirty="0"/>
              <a:t>Identitet och utveckling</a:t>
            </a:r>
          </a:p>
          <a:p>
            <a:pPr lvl="1"/>
            <a:r>
              <a:rPr lang="sv-SE" sz="1800" dirty="0"/>
              <a:t>Familj och relationer</a:t>
            </a:r>
          </a:p>
          <a:p>
            <a:pPr lvl="1"/>
            <a:r>
              <a:rPr lang="sv-SE" sz="1800" dirty="0"/>
              <a:t>Socialt samspel</a:t>
            </a:r>
          </a:p>
          <a:p>
            <a:pPr lvl="1"/>
            <a:r>
              <a:rPr lang="sv-SE" sz="1800" dirty="0"/>
              <a:t>Klara sig själv</a:t>
            </a:r>
          </a:p>
          <a:p>
            <a:endParaRPr lang="sv-SE" sz="1800" dirty="0"/>
          </a:p>
        </p:txBody>
      </p:sp>
      <p:sp>
        <p:nvSpPr>
          <p:cNvPr id="4" name="Platshållare för datum 3"/>
          <p:cNvSpPr>
            <a:spLocks noGrp="1"/>
          </p:cNvSpPr>
          <p:nvPr>
            <p:ph type="dt" sz="half" idx="10"/>
          </p:nvPr>
        </p:nvSpPr>
        <p:spPr/>
        <p:txBody>
          <a:bodyPr/>
          <a:lstStyle/>
          <a:p>
            <a:fld id="{D21F7F4A-3734-4963-87CF-9F41D6D3048C}" type="datetime1">
              <a:rPr lang="sv-SE" smtClean="0"/>
              <a:t>2017-02-14</a:t>
            </a:fld>
            <a:endParaRPr lang="sv-SE"/>
          </a:p>
        </p:txBody>
      </p:sp>
      <p:sp>
        <p:nvSpPr>
          <p:cNvPr id="5" name="Platshållare för sidfot 4"/>
          <p:cNvSpPr>
            <a:spLocks noGrp="1"/>
          </p:cNvSpPr>
          <p:nvPr>
            <p:ph type="ftr" sz="quarter" idx="11"/>
          </p:nvPr>
        </p:nvSpPr>
        <p:spPr/>
        <p:txBody>
          <a:bodyPr/>
          <a:lstStyle/>
          <a:p>
            <a:r>
              <a:rPr lang="sv-SE" smtClean="0"/>
              <a:t>Viveca Axelsson</a:t>
            </a:r>
            <a:endParaRPr lang="sv-SE"/>
          </a:p>
        </p:txBody>
      </p:sp>
      <p:pic>
        <p:nvPicPr>
          <p:cNvPr id="6" name="Bildobjekt 5"/>
          <p:cNvPicPr>
            <a:picLocks noChangeAspect="1"/>
          </p:cNvPicPr>
          <p:nvPr/>
        </p:nvPicPr>
        <p:blipFill>
          <a:blip r:embed="rId3"/>
          <a:stretch>
            <a:fillRect/>
          </a:stretch>
        </p:blipFill>
        <p:spPr>
          <a:xfrm>
            <a:off x="5922150" y="1902860"/>
            <a:ext cx="1749482" cy="2511824"/>
          </a:xfrm>
          <a:prstGeom prst="rect">
            <a:avLst/>
          </a:prstGeom>
        </p:spPr>
      </p:pic>
    </p:spTree>
    <p:extLst>
      <p:ext uri="{BB962C8B-B14F-4D97-AF65-F5344CB8AC3E}">
        <p14:creationId xmlns:p14="http://schemas.microsoft.com/office/powerpoint/2010/main" val="3332156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hlinkClick r:id="rId3"/>
              </a:rPr>
              <a:t>www.informationsverige.se</a:t>
            </a:r>
            <a:r>
              <a:rPr lang="sv-SE" dirty="0"/>
              <a:t> </a:t>
            </a:r>
          </a:p>
        </p:txBody>
      </p:sp>
      <p:sp>
        <p:nvSpPr>
          <p:cNvPr id="3" name="Platshållare för innehåll 2"/>
          <p:cNvSpPr>
            <a:spLocks noGrp="1"/>
          </p:cNvSpPr>
          <p:nvPr>
            <p:ph sz="half" idx="2"/>
          </p:nvPr>
        </p:nvSpPr>
        <p:spPr/>
        <p:txBody>
          <a:bodyPr/>
          <a:lstStyle/>
          <a:p>
            <a:endParaRPr lang="sv-SE" dirty="0"/>
          </a:p>
        </p:txBody>
      </p:sp>
      <p:sp>
        <p:nvSpPr>
          <p:cNvPr id="5" name="Platshållare för innehåll 4"/>
          <p:cNvSpPr>
            <a:spLocks noGrp="1"/>
          </p:cNvSpPr>
          <p:nvPr>
            <p:ph sz="half" idx="13"/>
          </p:nvPr>
        </p:nvSpPr>
        <p:spPr/>
        <p:txBody>
          <a:bodyPr/>
          <a:lstStyle/>
          <a:p>
            <a:r>
              <a:rPr lang="sv-SE" dirty="0"/>
              <a:t>Länsstyrelsernas gemensamma portal,</a:t>
            </a:r>
          </a:p>
          <a:p>
            <a:r>
              <a:rPr lang="sv-SE" dirty="0" smtClean="0"/>
              <a:t>Webutbildning i Hitta Rätt</a:t>
            </a:r>
            <a:endParaRPr lang="sv-SE" dirty="0"/>
          </a:p>
          <a:p>
            <a:endParaRPr lang="sv-SE" dirty="0"/>
          </a:p>
        </p:txBody>
      </p:sp>
      <p:pic>
        <p:nvPicPr>
          <p:cNvPr id="4" name="Bildobjekt 3"/>
          <p:cNvPicPr>
            <a:picLocks noChangeAspect="1"/>
          </p:cNvPicPr>
          <p:nvPr/>
        </p:nvPicPr>
        <p:blipFill>
          <a:blip r:embed="rId4"/>
          <a:stretch>
            <a:fillRect/>
          </a:stretch>
        </p:blipFill>
        <p:spPr>
          <a:xfrm>
            <a:off x="4644008" y="1059582"/>
            <a:ext cx="4034042" cy="3562853"/>
          </a:xfrm>
          <a:prstGeom prst="rect">
            <a:avLst/>
          </a:prstGeom>
        </p:spPr>
      </p:pic>
      <p:sp>
        <p:nvSpPr>
          <p:cNvPr id="6" name="Ellips 5"/>
          <p:cNvSpPr/>
          <p:nvPr/>
        </p:nvSpPr>
        <p:spPr>
          <a:xfrm>
            <a:off x="5868144" y="3939902"/>
            <a:ext cx="1584176" cy="576064"/>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86612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Barn </a:t>
            </a:r>
            <a:r>
              <a:rPr lang="sv-SE" dirty="0"/>
              <a:t>i </a:t>
            </a:r>
            <a:r>
              <a:rPr lang="sv-SE" dirty="0" smtClean="0"/>
              <a:t>migration-</a:t>
            </a:r>
            <a:br>
              <a:rPr lang="sv-SE" dirty="0" smtClean="0"/>
            </a:br>
            <a:r>
              <a:rPr lang="sv-SE" sz="2100" dirty="0"/>
              <a:t>Strömsunds kommun</a:t>
            </a:r>
          </a:p>
        </p:txBody>
      </p:sp>
      <p:sp>
        <p:nvSpPr>
          <p:cNvPr id="3" name="Platshållare för innehåll 2"/>
          <p:cNvSpPr>
            <a:spLocks noGrp="1"/>
          </p:cNvSpPr>
          <p:nvPr>
            <p:ph idx="1"/>
          </p:nvPr>
        </p:nvSpPr>
        <p:spPr/>
        <p:txBody>
          <a:bodyPr>
            <a:normAutofit fontScale="92500" lnSpcReduction="20000"/>
          </a:bodyPr>
          <a:lstStyle/>
          <a:p>
            <a:r>
              <a:rPr lang="sv-SE" dirty="0" smtClean="0"/>
              <a:t>Material för gruppverksamhet både för barn och föräldrar.</a:t>
            </a:r>
          </a:p>
          <a:p>
            <a:pPr lvl="1"/>
            <a:r>
              <a:rPr lang="sv-SE" dirty="0" smtClean="0"/>
              <a:t>Begripligt hela vägen- Metod-och materialhandbok för arbete med nyanlända barn</a:t>
            </a:r>
          </a:p>
          <a:p>
            <a:pPr lvl="1"/>
            <a:r>
              <a:rPr lang="sv-SE" dirty="0" smtClean="0"/>
              <a:t>Jag, vi och samhället för ensamkommande barn och unga</a:t>
            </a:r>
          </a:p>
          <a:p>
            <a:pPr lvl="2"/>
            <a:r>
              <a:rPr lang="sv-SE" dirty="0" smtClean="0"/>
              <a:t>Teman om att komma till Sverige, familjen, rättigheter och skyldigheter, hälsa och skola</a:t>
            </a:r>
            <a:endParaRPr lang="sv-SE" dirty="0"/>
          </a:p>
          <a:p>
            <a:r>
              <a:rPr lang="sv-SE" dirty="0" smtClean="0"/>
              <a:t>Annat material</a:t>
            </a:r>
          </a:p>
          <a:p>
            <a:pPr lvl="1"/>
            <a:r>
              <a:rPr lang="sv-SE" dirty="0" smtClean="0"/>
              <a:t>Sverigeprogram riktad till kvotflyktingar, före resan och efter ankomst</a:t>
            </a:r>
          </a:p>
          <a:p>
            <a:pPr lvl="1"/>
            <a:r>
              <a:rPr lang="sv-SE" dirty="0" smtClean="0"/>
              <a:t>Sverigeprogram för ensamkommande</a:t>
            </a:r>
          </a:p>
          <a:p>
            <a:pPr lvl="1"/>
            <a:r>
              <a:rPr lang="sv-SE" dirty="0" smtClean="0"/>
              <a:t>Återvändande barn och unga</a:t>
            </a:r>
          </a:p>
          <a:p>
            <a:pPr marL="342900" lvl="1" indent="0">
              <a:buNone/>
            </a:pPr>
            <a:endParaRPr lang="sv-SE" dirty="0" smtClean="0"/>
          </a:p>
          <a:p>
            <a:endParaRPr lang="sv-SE" dirty="0"/>
          </a:p>
        </p:txBody>
      </p:sp>
      <p:sp>
        <p:nvSpPr>
          <p:cNvPr id="4" name="Platshållare för datum 3"/>
          <p:cNvSpPr>
            <a:spLocks noGrp="1"/>
          </p:cNvSpPr>
          <p:nvPr>
            <p:ph type="dt" sz="half" idx="10"/>
          </p:nvPr>
        </p:nvSpPr>
        <p:spPr/>
        <p:txBody>
          <a:bodyPr/>
          <a:lstStyle/>
          <a:p>
            <a:fld id="{8D03083A-5E94-4A40-92AA-AF91C5FA7F08}" type="datetime1">
              <a:rPr lang="sv-SE" smtClean="0"/>
              <a:t>2017-02-14</a:t>
            </a:fld>
            <a:endParaRPr lang="sv-SE"/>
          </a:p>
        </p:txBody>
      </p:sp>
      <p:sp>
        <p:nvSpPr>
          <p:cNvPr id="5" name="Platshållare för sidfot 4"/>
          <p:cNvSpPr>
            <a:spLocks noGrp="1"/>
          </p:cNvSpPr>
          <p:nvPr>
            <p:ph type="ftr" sz="quarter" idx="11"/>
          </p:nvPr>
        </p:nvSpPr>
        <p:spPr/>
        <p:txBody>
          <a:bodyPr/>
          <a:lstStyle/>
          <a:p>
            <a:r>
              <a:rPr lang="sv-SE" smtClean="0"/>
              <a:t>Viveca Axelsson</a:t>
            </a:r>
            <a:endParaRPr lang="sv-SE"/>
          </a:p>
        </p:txBody>
      </p:sp>
      <p:pic>
        <p:nvPicPr>
          <p:cNvPr id="6" name="Bildobjekt 5"/>
          <p:cNvPicPr>
            <a:picLocks noChangeAspect="1"/>
          </p:cNvPicPr>
          <p:nvPr/>
        </p:nvPicPr>
        <p:blipFill>
          <a:blip r:embed="rId3"/>
          <a:stretch>
            <a:fillRect/>
          </a:stretch>
        </p:blipFill>
        <p:spPr>
          <a:xfrm>
            <a:off x="5598114" y="21456"/>
            <a:ext cx="2160241" cy="1214868"/>
          </a:xfrm>
          <a:prstGeom prst="rect">
            <a:avLst/>
          </a:prstGeom>
        </p:spPr>
      </p:pic>
    </p:spTree>
    <p:extLst>
      <p:ext uri="{BB962C8B-B14F-4D97-AF65-F5344CB8AC3E}">
        <p14:creationId xmlns:p14="http://schemas.microsoft.com/office/powerpoint/2010/main" val="29235193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ubrik 1"/>
          <p:cNvSpPr>
            <a:spLocks noGrp="1"/>
          </p:cNvSpPr>
          <p:nvPr>
            <p:ph type="title"/>
          </p:nvPr>
        </p:nvSpPr>
        <p:spPr>
          <a:xfrm>
            <a:off x="1115616" y="-236562"/>
            <a:ext cx="6803082" cy="1170112"/>
          </a:xfrm>
        </p:spPr>
        <p:txBody>
          <a:bodyPr/>
          <a:lstStyle/>
          <a:p>
            <a:pPr algn="ctr"/>
            <a:r>
              <a:rPr lang="sv-SE" dirty="0">
                <a:latin typeface="Calibri" panose="020F0502020204030204" pitchFamily="34" charset="0"/>
              </a:rPr>
              <a:t>Ensamkommande flyktingbarn</a:t>
            </a:r>
          </a:p>
        </p:txBody>
      </p:sp>
      <p:pic>
        <p:nvPicPr>
          <p:cNvPr id="9218" name="Platshållare för innehåll 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37460" y="721438"/>
            <a:ext cx="5759393" cy="3933463"/>
          </a:xfrm>
        </p:spPr>
      </p:pic>
      <p:sp>
        <p:nvSpPr>
          <p:cNvPr id="9219" name="Rektangel 3"/>
          <p:cNvSpPr>
            <a:spLocks noChangeArrowheads="1"/>
          </p:cNvSpPr>
          <p:nvPr/>
        </p:nvSpPr>
        <p:spPr bwMode="auto">
          <a:xfrm>
            <a:off x="6030162" y="4470235"/>
            <a:ext cx="15649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sv-SE" sz="900" dirty="0">
                <a:solidFill>
                  <a:srgbClr val="000000"/>
                </a:solidFill>
              </a:rPr>
              <a:t>Marcus </a:t>
            </a:r>
            <a:r>
              <a:rPr lang="sv-SE" sz="900" dirty="0" err="1">
                <a:solidFill>
                  <a:srgbClr val="000000"/>
                </a:solidFill>
              </a:rPr>
              <a:t>Wihk</a:t>
            </a:r>
            <a:r>
              <a:rPr lang="sv-SE" sz="900" dirty="0">
                <a:solidFill>
                  <a:srgbClr val="000000"/>
                </a:solidFill>
              </a:rPr>
              <a:t>, Rädda Barnen</a:t>
            </a:r>
          </a:p>
        </p:txBody>
      </p:sp>
    </p:spTree>
    <p:extLst>
      <p:ext uri="{BB962C8B-B14F-4D97-AF65-F5344CB8AC3E}">
        <p14:creationId xmlns:p14="http://schemas.microsoft.com/office/powerpoint/2010/main" val="19067689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Många aktörer- Samverka!</a:t>
            </a:r>
            <a:endParaRPr lang="sv-SE" dirty="0"/>
          </a:p>
        </p:txBody>
      </p:sp>
      <p:sp>
        <p:nvSpPr>
          <p:cNvPr id="3" name="Platshållare för innehåll 2"/>
          <p:cNvSpPr>
            <a:spLocks noGrp="1"/>
          </p:cNvSpPr>
          <p:nvPr>
            <p:ph idx="1"/>
          </p:nvPr>
        </p:nvSpPr>
        <p:spPr/>
        <p:txBody>
          <a:bodyPr>
            <a:normAutofit fontScale="77500" lnSpcReduction="20000"/>
          </a:bodyPr>
          <a:lstStyle/>
          <a:p>
            <a:r>
              <a:rPr lang="sv-SE" dirty="0" smtClean="0"/>
              <a:t>Kommunen</a:t>
            </a:r>
          </a:p>
          <a:p>
            <a:pPr lvl="1"/>
            <a:r>
              <a:rPr lang="sv-SE" dirty="0" smtClean="0"/>
              <a:t>Skola, socialtjänst, HVB, familjehem, God man</a:t>
            </a:r>
            <a:endParaRPr lang="sv-SE" dirty="0"/>
          </a:p>
          <a:p>
            <a:r>
              <a:rPr lang="sv-SE" dirty="0"/>
              <a:t>Hälso-och </a:t>
            </a:r>
            <a:r>
              <a:rPr lang="sv-SE" dirty="0" smtClean="0"/>
              <a:t>sjukvård</a:t>
            </a:r>
          </a:p>
          <a:p>
            <a:pPr lvl="1"/>
            <a:r>
              <a:rPr lang="sv-SE" dirty="0" smtClean="0"/>
              <a:t>Elevhälsa, Primärvård, BUP</a:t>
            </a:r>
            <a:endParaRPr lang="sv-SE" dirty="0"/>
          </a:p>
          <a:p>
            <a:r>
              <a:rPr lang="sv-SE" dirty="0" smtClean="0"/>
              <a:t>Migrationsverket</a:t>
            </a:r>
          </a:p>
          <a:p>
            <a:pPr lvl="1"/>
            <a:r>
              <a:rPr lang="sv-SE" dirty="0" smtClean="0"/>
              <a:t>Juridiskt ombud</a:t>
            </a:r>
            <a:endParaRPr lang="sv-SE" dirty="0"/>
          </a:p>
          <a:p>
            <a:r>
              <a:rPr lang="sv-SE" dirty="0"/>
              <a:t>Ideella organisationer</a:t>
            </a:r>
          </a:p>
          <a:p>
            <a:r>
              <a:rPr lang="sv-SE" dirty="0"/>
              <a:t>Nätverk – sociala kontakter</a:t>
            </a:r>
          </a:p>
          <a:p>
            <a:endParaRPr lang="sv-SE" dirty="0"/>
          </a:p>
          <a:p>
            <a:pPr lvl="1"/>
            <a:endParaRPr lang="sv-SE" dirty="0"/>
          </a:p>
          <a:p>
            <a:r>
              <a:rPr lang="sv-SE" sz="2250" dirty="0"/>
              <a:t>Samverkan!</a:t>
            </a:r>
          </a:p>
          <a:p>
            <a:endParaRPr lang="sv-SE" dirty="0"/>
          </a:p>
        </p:txBody>
      </p:sp>
      <p:pic>
        <p:nvPicPr>
          <p:cNvPr id="6" name="Bildobjekt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018" y="1869672"/>
            <a:ext cx="2796492" cy="2227059"/>
          </a:xfrm>
          <a:prstGeom prst="rect">
            <a:avLst/>
          </a:prstGeom>
        </p:spPr>
      </p:pic>
    </p:spTree>
    <p:extLst>
      <p:ext uri="{BB962C8B-B14F-4D97-AF65-F5344CB8AC3E}">
        <p14:creationId xmlns:p14="http://schemas.microsoft.com/office/powerpoint/2010/main" val="8396198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SIP-ett redskap för samverkan</a:t>
            </a:r>
            <a:endParaRPr lang="sv-SE" dirty="0"/>
          </a:p>
        </p:txBody>
      </p:sp>
      <p:pic>
        <p:nvPicPr>
          <p:cNvPr id="6" name="Platshållare för innehåll 3"/>
          <p:cNvPicPr>
            <a:picLocks noGrp="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485900" y="1591270"/>
            <a:ext cx="3028950" cy="2271713"/>
          </a:xfrm>
          <a:prstGeom prst="rect">
            <a:avLst/>
          </a:prstGeom>
          <a:noFill/>
        </p:spPr>
      </p:pic>
      <p:sp>
        <p:nvSpPr>
          <p:cNvPr id="8" name="Platshållare för innehåll 7"/>
          <p:cNvSpPr>
            <a:spLocks noGrp="1"/>
          </p:cNvSpPr>
          <p:nvPr>
            <p:ph sz="half" idx="2"/>
          </p:nvPr>
        </p:nvSpPr>
        <p:spPr/>
        <p:txBody>
          <a:bodyPr>
            <a:normAutofit/>
          </a:bodyPr>
          <a:lstStyle/>
          <a:p>
            <a:r>
              <a:rPr lang="sv-SE" sz="2100" dirty="0"/>
              <a:t>Samordnad individuell plan</a:t>
            </a:r>
          </a:p>
          <a:p>
            <a:r>
              <a:rPr lang="sv-SE" sz="2100" dirty="0" smtClean="0"/>
              <a:t>Lagstiftning </a:t>
            </a:r>
            <a:r>
              <a:rPr lang="sv-SE" sz="2100" dirty="0"/>
              <a:t>för Socialtjänst och Hälso- och sjukvård</a:t>
            </a:r>
          </a:p>
          <a:p>
            <a:r>
              <a:rPr lang="sv-SE" sz="2100" dirty="0" smtClean="0"/>
              <a:t>Samverkansöverenskommelser som ger skolan samma mandat</a:t>
            </a:r>
          </a:p>
          <a:p>
            <a:r>
              <a:rPr lang="sv-SE" sz="2100" dirty="0" smtClean="0"/>
              <a:t>Ta initiativ till eller uppmärksamma behov av SIP</a:t>
            </a:r>
            <a:endParaRPr lang="sv-SE" sz="2100" dirty="0"/>
          </a:p>
          <a:p>
            <a:endParaRPr lang="sv-SE" dirty="0"/>
          </a:p>
        </p:txBody>
      </p:sp>
      <p:sp>
        <p:nvSpPr>
          <p:cNvPr id="4" name="Platshållare för datum 3"/>
          <p:cNvSpPr>
            <a:spLocks noGrp="1"/>
          </p:cNvSpPr>
          <p:nvPr>
            <p:ph type="dt" sz="half" idx="10"/>
          </p:nvPr>
        </p:nvSpPr>
        <p:spPr/>
        <p:txBody>
          <a:bodyPr/>
          <a:lstStyle/>
          <a:p>
            <a:fld id="{232D3AAB-6A1C-42AE-813F-BD43936CA093}" type="datetime1">
              <a:rPr lang="sv-SE" smtClean="0"/>
              <a:t>2017-02-14</a:t>
            </a:fld>
            <a:endParaRPr lang="sv-SE"/>
          </a:p>
        </p:txBody>
      </p:sp>
      <p:sp>
        <p:nvSpPr>
          <p:cNvPr id="5" name="Platshållare för sidfot 4"/>
          <p:cNvSpPr>
            <a:spLocks noGrp="1"/>
          </p:cNvSpPr>
          <p:nvPr>
            <p:ph type="ftr" sz="quarter" idx="11"/>
          </p:nvPr>
        </p:nvSpPr>
        <p:spPr/>
        <p:txBody>
          <a:bodyPr/>
          <a:lstStyle/>
          <a:p>
            <a:r>
              <a:rPr lang="sv-SE" smtClean="0"/>
              <a:t>Viveca Axelsson</a:t>
            </a:r>
            <a:endParaRPr lang="sv-SE"/>
          </a:p>
        </p:txBody>
      </p:sp>
    </p:spTree>
    <p:extLst>
      <p:ext uri="{BB962C8B-B14F-4D97-AF65-F5344CB8AC3E}">
        <p14:creationId xmlns:p14="http://schemas.microsoft.com/office/powerpoint/2010/main" val="37575463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dirty="0" smtClean="0"/>
              <a:t>Webbutbildningar, </a:t>
            </a:r>
            <a:br>
              <a:rPr lang="sv-SE" dirty="0" smtClean="0"/>
            </a:br>
            <a:r>
              <a:rPr lang="sv-SE" dirty="0" smtClean="0"/>
              <a:t>3, 8 och 35 minuter</a:t>
            </a:r>
            <a:endParaRPr lang="sv-SE" dirty="0"/>
          </a:p>
        </p:txBody>
      </p:sp>
      <p:pic>
        <p:nvPicPr>
          <p:cNvPr id="5" name="Platshållare för innehåll 4"/>
          <p:cNvPicPr>
            <a:picLocks noGrp="1" noChangeAspect="1"/>
          </p:cNvPicPr>
          <p:nvPr>
            <p:ph sz="half" idx="1"/>
          </p:nvPr>
        </p:nvPicPr>
        <p:blipFill>
          <a:blip r:embed="rId3"/>
          <a:stretch>
            <a:fillRect/>
          </a:stretch>
        </p:blipFill>
        <p:spPr>
          <a:xfrm>
            <a:off x="457200" y="1603886"/>
            <a:ext cx="4038600" cy="2246877"/>
          </a:xfrm>
          <a:prstGeom prst="rect">
            <a:avLst/>
          </a:prstGeom>
        </p:spPr>
      </p:pic>
      <p:pic>
        <p:nvPicPr>
          <p:cNvPr id="6" name="Platshållare för innehåll 5"/>
          <p:cNvPicPr>
            <a:picLocks noGrp="1" noChangeAspect="1"/>
          </p:cNvPicPr>
          <p:nvPr>
            <p:ph sz="half" idx="2"/>
          </p:nvPr>
        </p:nvPicPr>
        <p:blipFill>
          <a:blip r:embed="rId4"/>
          <a:stretch>
            <a:fillRect/>
          </a:stretch>
        </p:blipFill>
        <p:spPr>
          <a:xfrm>
            <a:off x="4644008" y="1563638"/>
            <a:ext cx="3669284" cy="2376298"/>
          </a:xfrm>
          <a:prstGeom prst="rect">
            <a:avLst/>
          </a:prstGeom>
        </p:spPr>
      </p:pic>
    </p:spTree>
    <p:extLst>
      <p:ext uri="{BB962C8B-B14F-4D97-AF65-F5344CB8AC3E}">
        <p14:creationId xmlns:p14="http://schemas.microsoft.com/office/powerpoint/2010/main" val="1823650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Ensamkommande och missbruk</a:t>
            </a:r>
            <a:endParaRPr lang="sv-SE" dirty="0"/>
          </a:p>
        </p:txBody>
      </p:sp>
      <p:sp>
        <p:nvSpPr>
          <p:cNvPr id="4" name="Platshållare för text 3"/>
          <p:cNvSpPr>
            <a:spLocks noGrp="1"/>
          </p:cNvSpPr>
          <p:nvPr>
            <p:ph type="body" idx="1"/>
          </p:nvPr>
        </p:nvSpPr>
        <p:spPr/>
        <p:txBody>
          <a:bodyPr/>
          <a:lstStyle/>
          <a:p>
            <a:endParaRPr lang="sv-SE"/>
          </a:p>
        </p:txBody>
      </p:sp>
    </p:spTree>
    <p:extLst>
      <p:ext uri="{BB962C8B-B14F-4D97-AF65-F5344CB8AC3E}">
        <p14:creationId xmlns:p14="http://schemas.microsoft.com/office/powerpoint/2010/main" val="20400467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8650" y="274638"/>
            <a:ext cx="3511302" cy="4097312"/>
          </a:xfrm>
        </p:spPr>
        <p:txBody>
          <a:bodyPr>
            <a:normAutofit fontScale="90000"/>
          </a:bodyPr>
          <a:lstStyle/>
          <a:p>
            <a:r>
              <a:rPr lang="sv-SE" dirty="0" smtClean="0"/>
              <a:t>9 januari, 2017</a:t>
            </a:r>
            <a:br>
              <a:rPr lang="sv-SE" dirty="0" smtClean="0"/>
            </a:br>
            <a:r>
              <a:rPr lang="sv-SE" dirty="0" smtClean="0"/>
              <a:t>(SVT)</a:t>
            </a:r>
            <a:br>
              <a:rPr lang="sv-SE" dirty="0" smtClean="0"/>
            </a:br>
            <a:r>
              <a:rPr lang="sv-SE" dirty="0"/>
              <a:t/>
            </a:r>
            <a:br>
              <a:rPr lang="sv-SE" dirty="0"/>
            </a:br>
            <a:r>
              <a:rPr lang="sv-SE" b="0" dirty="0" smtClean="0"/>
              <a:t>”90 </a:t>
            </a:r>
            <a:r>
              <a:rPr lang="sv-SE" b="0" dirty="0"/>
              <a:t>av 100 som röker heroin, som rapporteras in till polisen, är ensamkommande flyktingungdomar</a:t>
            </a:r>
            <a:r>
              <a:rPr lang="sv-SE" b="0" dirty="0" smtClean="0"/>
              <a:t>.”</a:t>
            </a:r>
            <a:r>
              <a:rPr lang="sv-SE" b="0" dirty="0"/>
              <a:t> </a:t>
            </a:r>
            <a:endParaRPr lang="sv-SE" dirty="0"/>
          </a:p>
        </p:txBody>
      </p:sp>
      <p:pic>
        <p:nvPicPr>
          <p:cNvPr id="4" name="Platshållare för innehåll 3"/>
          <p:cNvPicPr>
            <a:picLocks noGrp="1" noChangeAspect="1"/>
          </p:cNvPicPr>
          <p:nvPr>
            <p:ph idx="1"/>
          </p:nvPr>
        </p:nvPicPr>
        <p:blipFill>
          <a:blip r:embed="rId3"/>
          <a:stretch>
            <a:fillRect/>
          </a:stretch>
        </p:blipFill>
        <p:spPr>
          <a:xfrm>
            <a:off x="4139952" y="123478"/>
            <a:ext cx="4912083" cy="4412734"/>
          </a:xfrm>
          <a:prstGeom prst="rect">
            <a:avLst/>
          </a:prstGeom>
        </p:spPr>
      </p:pic>
    </p:spTree>
    <p:extLst>
      <p:ext uri="{BB962C8B-B14F-4D97-AF65-F5344CB8AC3E}">
        <p14:creationId xmlns:p14="http://schemas.microsoft.com/office/powerpoint/2010/main" val="9065026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8650" y="274638"/>
            <a:ext cx="7886700" cy="1865064"/>
          </a:xfrm>
        </p:spPr>
        <p:txBody>
          <a:bodyPr>
            <a:normAutofit/>
          </a:bodyPr>
          <a:lstStyle/>
          <a:p>
            <a:r>
              <a:rPr lang="sv-SE" dirty="0" smtClean="0"/>
              <a:t>Preventiva insatser </a:t>
            </a:r>
            <a:br>
              <a:rPr lang="sv-SE" dirty="0" smtClean="0"/>
            </a:br>
            <a:r>
              <a:rPr lang="sv-SE" dirty="0" smtClean="0"/>
              <a:t>mot droger</a:t>
            </a:r>
            <a:br>
              <a:rPr lang="sv-SE" dirty="0" smtClean="0"/>
            </a:br>
            <a:r>
              <a:rPr lang="sv-SE" b="0" dirty="0" smtClean="0"/>
              <a:t>Malmö stad</a:t>
            </a:r>
            <a:endParaRPr lang="sv-SE" b="0" dirty="0"/>
          </a:p>
        </p:txBody>
      </p:sp>
      <p:sp>
        <p:nvSpPr>
          <p:cNvPr id="5" name="Platshållare för innehåll 4"/>
          <p:cNvSpPr>
            <a:spLocks noGrp="1"/>
          </p:cNvSpPr>
          <p:nvPr>
            <p:ph idx="1"/>
          </p:nvPr>
        </p:nvSpPr>
        <p:spPr>
          <a:xfrm>
            <a:off x="628650" y="1207170"/>
            <a:ext cx="3583310" cy="3262312"/>
          </a:xfrm>
        </p:spPr>
        <p:txBody>
          <a:bodyPr/>
          <a:lstStyle/>
          <a:p>
            <a:endParaRPr lang="sv-SE" dirty="0" smtClean="0"/>
          </a:p>
          <a:p>
            <a:endParaRPr lang="sv-SE" dirty="0"/>
          </a:p>
          <a:p>
            <a:endParaRPr lang="sv-SE" dirty="0" smtClean="0"/>
          </a:p>
          <a:p>
            <a:r>
              <a:rPr lang="sv-SE" dirty="0">
                <a:hlinkClick r:id="rId3"/>
              </a:rPr>
              <a:t>http://</a:t>
            </a:r>
            <a:r>
              <a:rPr lang="sv-SE" dirty="0" smtClean="0">
                <a:hlinkClick r:id="rId3"/>
              </a:rPr>
              <a:t>malmo.se/pid</a:t>
            </a:r>
            <a:endParaRPr lang="sv-SE" dirty="0" smtClean="0"/>
          </a:p>
          <a:p>
            <a:endParaRPr lang="sv-SE" dirty="0"/>
          </a:p>
        </p:txBody>
      </p:sp>
      <p:pic>
        <p:nvPicPr>
          <p:cNvPr id="6" name="Bildobjekt 5"/>
          <p:cNvPicPr>
            <a:picLocks noChangeAspect="1"/>
          </p:cNvPicPr>
          <p:nvPr/>
        </p:nvPicPr>
        <p:blipFill>
          <a:blip r:embed="rId4"/>
          <a:stretch>
            <a:fillRect/>
          </a:stretch>
        </p:blipFill>
        <p:spPr>
          <a:xfrm>
            <a:off x="5364088" y="123478"/>
            <a:ext cx="3513816" cy="4519816"/>
          </a:xfrm>
          <a:prstGeom prst="rect">
            <a:avLst/>
          </a:prstGeom>
        </p:spPr>
      </p:pic>
    </p:spTree>
    <p:extLst>
      <p:ext uri="{BB962C8B-B14F-4D97-AF65-F5344CB8AC3E}">
        <p14:creationId xmlns:p14="http://schemas.microsoft.com/office/powerpoint/2010/main" val="17131585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latin typeface="+mn-lt"/>
              </a:rPr>
              <a:t>Film om Hälsa i Sverige</a:t>
            </a:r>
            <a:endParaRPr lang="sv-SE">
              <a:latin typeface="+mn-lt"/>
            </a:endParaRPr>
          </a:p>
        </p:txBody>
      </p:sp>
      <p:pic>
        <p:nvPicPr>
          <p:cNvPr id="8" name="Platshållare för innehåll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3101" y="1131590"/>
            <a:ext cx="5797798" cy="3261643"/>
          </a:xfrm>
        </p:spPr>
      </p:pic>
    </p:spTree>
    <p:extLst>
      <p:ext uri="{BB962C8B-B14F-4D97-AF65-F5344CB8AC3E}">
        <p14:creationId xmlns:p14="http://schemas.microsoft.com/office/powerpoint/2010/main" val="14095694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4" name="Platshållare för innehåll 3"/>
          <p:cNvPicPr>
            <a:picLocks noGrp="1" noChangeAspect="1"/>
          </p:cNvPicPr>
          <p:nvPr>
            <p:ph idx="1"/>
          </p:nvPr>
        </p:nvPicPr>
        <p:blipFill>
          <a:blip r:embed="rId3"/>
          <a:stretch>
            <a:fillRect/>
          </a:stretch>
        </p:blipFill>
        <p:spPr>
          <a:xfrm>
            <a:off x="1693819" y="123478"/>
            <a:ext cx="5756362" cy="3958507"/>
          </a:xfrm>
          <a:prstGeom prst="rect">
            <a:avLst/>
          </a:prstGeom>
        </p:spPr>
      </p:pic>
    </p:spTree>
    <p:extLst>
      <p:ext uri="{BB962C8B-B14F-4D97-AF65-F5344CB8AC3E}">
        <p14:creationId xmlns:p14="http://schemas.microsoft.com/office/powerpoint/2010/main" val="6608841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4" name="Platshållare för innehåll 3"/>
          <p:cNvPicPr>
            <a:picLocks noGrp="1" noChangeAspect="1"/>
          </p:cNvPicPr>
          <p:nvPr>
            <p:ph idx="1"/>
          </p:nvPr>
        </p:nvPicPr>
        <p:blipFill>
          <a:blip r:embed="rId3"/>
          <a:stretch>
            <a:fillRect/>
          </a:stretch>
        </p:blipFill>
        <p:spPr>
          <a:xfrm>
            <a:off x="2416508" y="274638"/>
            <a:ext cx="4310984" cy="4320480"/>
          </a:xfrm>
          <a:prstGeom prst="rect">
            <a:avLst/>
          </a:prstGeom>
        </p:spPr>
      </p:pic>
    </p:spTree>
    <p:extLst>
      <p:ext uri="{BB962C8B-B14F-4D97-AF65-F5344CB8AC3E}">
        <p14:creationId xmlns:p14="http://schemas.microsoft.com/office/powerpoint/2010/main" val="9846038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4" name="Platshållare för innehåll 3"/>
          <p:cNvPicPr>
            <a:picLocks noGrp="1" noChangeAspect="1"/>
          </p:cNvPicPr>
          <p:nvPr>
            <p:ph idx="1"/>
          </p:nvPr>
        </p:nvPicPr>
        <p:blipFill>
          <a:blip r:embed="rId4"/>
          <a:stretch>
            <a:fillRect/>
          </a:stretch>
        </p:blipFill>
        <p:spPr>
          <a:xfrm>
            <a:off x="33174" y="627534"/>
            <a:ext cx="3006629" cy="3630774"/>
          </a:xfrm>
          <a:prstGeom prst="rect">
            <a:avLst/>
          </a:prstGeom>
        </p:spPr>
      </p:pic>
      <p:pic>
        <p:nvPicPr>
          <p:cNvPr id="5" name="Bildobjekt 4"/>
          <p:cNvPicPr>
            <a:picLocks noChangeAspect="1"/>
          </p:cNvPicPr>
          <p:nvPr/>
        </p:nvPicPr>
        <p:blipFill>
          <a:blip r:embed="rId5"/>
          <a:stretch>
            <a:fillRect/>
          </a:stretch>
        </p:blipFill>
        <p:spPr>
          <a:xfrm>
            <a:off x="3039803" y="596258"/>
            <a:ext cx="2622823" cy="3636898"/>
          </a:xfrm>
          <a:prstGeom prst="rect">
            <a:avLst/>
          </a:prstGeom>
        </p:spPr>
      </p:pic>
      <p:graphicFrame>
        <p:nvGraphicFramePr>
          <p:cNvPr id="6" name="Objekt 5"/>
          <p:cNvGraphicFramePr>
            <a:graphicFrameLocks noChangeAspect="1"/>
          </p:cNvGraphicFramePr>
          <p:nvPr>
            <p:extLst/>
          </p:nvPr>
        </p:nvGraphicFramePr>
        <p:xfrm>
          <a:off x="5750089" y="951825"/>
          <a:ext cx="3360737" cy="2925763"/>
        </p:xfrm>
        <a:graphic>
          <a:graphicData uri="http://schemas.openxmlformats.org/presentationml/2006/ole">
            <mc:AlternateContent xmlns:mc="http://schemas.openxmlformats.org/markup-compatibility/2006">
              <mc:Choice xmlns:v="urn:schemas-microsoft-com:vml" Requires="v">
                <p:oleObj spid="_x0000_s2054" name="Bitmappsbild" r:id="rId6" imgW="3360600" imgH="2926080" progId="Paint.Picture">
                  <p:embed/>
                </p:oleObj>
              </mc:Choice>
              <mc:Fallback>
                <p:oleObj name="Bitmappsbild" r:id="rId6" imgW="3360600" imgH="2926080" progId="Paint.Picture">
                  <p:embed/>
                  <p:pic>
                    <p:nvPicPr>
                      <p:cNvPr id="0" name=""/>
                      <p:cNvPicPr/>
                      <p:nvPr/>
                    </p:nvPicPr>
                    <p:blipFill>
                      <a:blip r:embed="rId7"/>
                      <a:stretch>
                        <a:fillRect/>
                      </a:stretch>
                    </p:blipFill>
                    <p:spPr>
                      <a:xfrm>
                        <a:off x="5750089" y="951825"/>
                        <a:ext cx="3360737" cy="2925763"/>
                      </a:xfrm>
                      <a:prstGeom prst="rect">
                        <a:avLst/>
                      </a:prstGeom>
                    </p:spPr>
                  </p:pic>
                </p:oleObj>
              </mc:Fallback>
            </mc:AlternateContent>
          </a:graphicData>
        </a:graphic>
      </p:graphicFrame>
    </p:spTree>
    <p:extLst>
      <p:ext uri="{BB962C8B-B14F-4D97-AF65-F5344CB8AC3E}">
        <p14:creationId xmlns:p14="http://schemas.microsoft.com/office/powerpoint/2010/main" val="26034934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Filmer på flera språk om hälsobesök</a:t>
            </a:r>
            <a:endParaRPr lang="sv-SE" dirty="0"/>
          </a:p>
        </p:txBody>
      </p:sp>
      <p:pic>
        <p:nvPicPr>
          <p:cNvPr id="6" name="Platshållare för innehåll 5"/>
          <p:cNvPicPr>
            <a:picLocks noGrp="1" noChangeAspect="1"/>
          </p:cNvPicPr>
          <p:nvPr>
            <p:ph idx="1"/>
          </p:nvPr>
        </p:nvPicPr>
        <p:blipFill>
          <a:blip r:embed="rId3"/>
          <a:stretch>
            <a:fillRect/>
          </a:stretch>
        </p:blipFill>
        <p:spPr>
          <a:xfrm>
            <a:off x="1943708" y="1131590"/>
            <a:ext cx="5256584" cy="3510390"/>
          </a:xfrm>
          <a:prstGeom prst="rect">
            <a:avLst/>
          </a:prstGeom>
        </p:spPr>
      </p:pic>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endParaRPr lang="sv-SE" dirty="0"/>
          </a:p>
        </p:txBody>
      </p:sp>
    </p:spTree>
    <p:extLst>
      <p:ext uri="{BB962C8B-B14F-4D97-AF65-F5344CB8AC3E}">
        <p14:creationId xmlns:p14="http://schemas.microsoft.com/office/powerpoint/2010/main" val="2751671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a:stretch>
            <a:fillRect/>
          </a:stretch>
        </p:blipFill>
        <p:spPr>
          <a:xfrm>
            <a:off x="2195736" y="909383"/>
            <a:ext cx="4751362" cy="3357834"/>
          </a:xfrm>
          <a:prstGeom prst="rect">
            <a:avLst/>
          </a:prstGeom>
        </p:spPr>
      </p:pic>
      <p:sp>
        <p:nvSpPr>
          <p:cNvPr id="2" name="Rubrik 1"/>
          <p:cNvSpPr>
            <a:spLocks noGrp="1"/>
          </p:cNvSpPr>
          <p:nvPr>
            <p:ph type="title"/>
          </p:nvPr>
        </p:nvSpPr>
        <p:spPr>
          <a:xfrm>
            <a:off x="1763688" y="195486"/>
            <a:ext cx="7886700" cy="713897"/>
          </a:xfrm>
        </p:spPr>
        <p:txBody>
          <a:bodyPr>
            <a:normAutofit/>
          </a:bodyPr>
          <a:lstStyle/>
          <a:p>
            <a:r>
              <a:rPr lang="sv-SE" sz="4200" dirty="0" smtClean="0"/>
              <a:t>Tänder och munvård</a:t>
            </a:r>
            <a:endParaRPr lang="sv-SE" sz="4200" dirty="0"/>
          </a:p>
        </p:txBody>
      </p:sp>
    </p:spTree>
    <p:extLst>
      <p:ext uri="{BB962C8B-B14F-4D97-AF65-F5344CB8AC3E}">
        <p14:creationId xmlns:p14="http://schemas.microsoft.com/office/powerpoint/2010/main" val="13479511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6899"/>
            <a:ext cx="8081737" cy="4470317"/>
          </a:xfrm>
          <a:prstGeom prst="rect">
            <a:avLst/>
          </a:prstGeom>
        </p:spPr>
      </p:pic>
    </p:spTree>
    <p:extLst>
      <p:ext uri="{BB962C8B-B14F-4D97-AF65-F5344CB8AC3E}">
        <p14:creationId xmlns:p14="http://schemas.microsoft.com/office/powerpoint/2010/main" val="11533276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Tänder och munhälsa för </a:t>
            </a:r>
            <a:br>
              <a:rPr lang="sv-SE" dirty="0"/>
            </a:br>
            <a:r>
              <a:rPr lang="sv-SE" dirty="0"/>
              <a:t>barn och unga</a:t>
            </a:r>
          </a:p>
        </p:txBody>
      </p:sp>
      <p:sp>
        <p:nvSpPr>
          <p:cNvPr id="7" name="Platshållare för innehåll 6"/>
          <p:cNvSpPr>
            <a:spLocks noGrp="1"/>
          </p:cNvSpPr>
          <p:nvPr>
            <p:ph sz="half" idx="2"/>
          </p:nvPr>
        </p:nvSpPr>
        <p:spPr>
          <a:xfrm>
            <a:off x="4648200" y="1635645"/>
            <a:ext cx="3867150" cy="2996679"/>
          </a:xfrm>
        </p:spPr>
        <p:txBody>
          <a:bodyPr>
            <a:normAutofit/>
          </a:bodyPr>
          <a:lstStyle/>
          <a:p>
            <a:r>
              <a:rPr lang="sv-SE" sz="2200" dirty="0"/>
              <a:t>Tobak och droger</a:t>
            </a:r>
          </a:p>
          <a:p>
            <a:endParaRPr lang="sv-SE" sz="2200" dirty="0"/>
          </a:p>
          <a:p>
            <a:r>
              <a:rPr lang="sv-SE" sz="2200" dirty="0"/>
              <a:t>Förebyggande insatser – regelbunden kontakt med tandvården</a:t>
            </a:r>
          </a:p>
          <a:p>
            <a:endParaRPr lang="sv-SE" dirty="0"/>
          </a:p>
        </p:txBody>
      </p:sp>
      <p:sp>
        <p:nvSpPr>
          <p:cNvPr id="8" name="Platshållare för innehåll 7"/>
          <p:cNvSpPr>
            <a:spLocks noGrp="1"/>
          </p:cNvSpPr>
          <p:nvPr>
            <p:ph sz="half" idx="13"/>
          </p:nvPr>
        </p:nvSpPr>
        <p:spPr/>
        <p:txBody>
          <a:bodyPr>
            <a:normAutofit fontScale="92500" lnSpcReduction="20000"/>
          </a:bodyPr>
          <a:lstStyle/>
          <a:p>
            <a:pPr marL="0" indent="0">
              <a:buNone/>
            </a:pPr>
            <a:endParaRPr lang="sv-SE" dirty="0"/>
          </a:p>
          <a:p>
            <a:r>
              <a:rPr lang="sv-SE" dirty="0"/>
              <a:t>Att kunna äta, tala, skratta utan smärta och utan att skämmas = en rättighet</a:t>
            </a:r>
          </a:p>
          <a:p>
            <a:r>
              <a:rPr lang="sv-SE" dirty="0"/>
              <a:t>Vuxnas ansvar – god omsorg</a:t>
            </a:r>
          </a:p>
          <a:p>
            <a:endParaRPr lang="sv-SE" dirty="0"/>
          </a:p>
          <a:p>
            <a:r>
              <a:rPr lang="sv-SE" dirty="0"/>
              <a:t>Sjukdom</a:t>
            </a:r>
          </a:p>
          <a:p>
            <a:r>
              <a:rPr lang="sv-SE" dirty="0"/>
              <a:t>Psykisk ohälsa</a:t>
            </a:r>
          </a:p>
          <a:p>
            <a:r>
              <a:rPr lang="sv-SE" dirty="0"/>
              <a:t>Medicinering</a:t>
            </a:r>
          </a:p>
          <a:p>
            <a:endParaRPr lang="sv-SE" dirty="0"/>
          </a:p>
        </p:txBody>
      </p:sp>
    </p:spTree>
    <p:extLst>
      <p:ext uri="{BB962C8B-B14F-4D97-AF65-F5344CB8AC3E}">
        <p14:creationId xmlns:p14="http://schemas.microsoft.com/office/powerpoint/2010/main" val="30354734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4323"/>
            <a:ext cx="8305381" cy="4586347"/>
          </a:xfrm>
          <a:prstGeom prst="rect">
            <a:avLst/>
          </a:prstGeom>
        </p:spPr>
      </p:pic>
    </p:spTree>
    <p:extLst>
      <p:ext uri="{BB962C8B-B14F-4D97-AF65-F5344CB8AC3E}">
        <p14:creationId xmlns:p14="http://schemas.microsoft.com/office/powerpoint/2010/main" val="13723964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Barn och unga – tänder och munhälsa</a:t>
            </a:r>
            <a:br>
              <a:rPr lang="sv-SE" dirty="0"/>
            </a:br>
            <a:r>
              <a:rPr lang="sv-SE" dirty="0"/>
              <a:t>Vad skall jag titta efter? </a:t>
            </a:r>
          </a:p>
        </p:txBody>
      </p:sp>
      <p:sp>
        <p:nvSpPr>
          <p:cNvPr id="7" name="Platshållare för innehåll 6"/>
          <p:cNvSpPr>
            <a:spLocks noGrp="1"/>
          </p:cNvSpPr>
          <p:nvPr>
            <p:ph sz="half" idx="2"/>
          </p:nvPr>
        </p:nvSpPr>
        <p:spPr/>
        <p:txBody>
          <a:bodyPr>
            <a:normAutofit fontScale="92500" lnSpcReduction="10000"/>
          </a:bodyPr>
          <a:lstStyle/>
          <a:p>
            <a:r>
              <a:rPr lang="sv-SE" dirty="0"/>
              <a:t>Synliga hål  och trasiga tänder </a:t>
            </a:r>
          </a:p>
          <a:p>
            <a:endParaRPr lang="sv-SE" dirty="0"/>
          </a:p>
          <a:p>
            <a:r>
              <a:rPr lang="sv-SE" dirty="0"/>
              <a:t>Sår och beläggningar på tandkött, tunga och på insidan av kinderna </a:t>
            </a:r>
          </a:p>
          <a:p>
            <a:r>
              <a:rPr lang="sv-SE" dirty="0"/>
              <a:t>Blöder tandköttet?</a:t>
            </a:r>
          </a:p>
          <a:p>
            <a:endParaRPr lang="sv-SE" dirty="0"/>
          </a:p>
          <a:p>
            <a:r>
              <a:rPr lang="sv-SE" dirty="0"/>
              <a:t>Remittera!</a:t>
            </a:r>
          </a:p>
          <a:p>
            <a:endParaRPr lang="sv-SE" dirty="0"/>
          </a:p>
        </p:txBody>
      </p:sp>
      <p:sp>
        <p:nvSpPr>
          <p:cNvPr id="8" name="Platshållare för innehåll 7"/>
          <p:cNvSpPr>
            <a:spLocks noGrp="1"/>
          </p:cNvSpPr>
          <p:nvPr>
            <p:ph sz="half" idx="13"/>
          </p:nvPr>
        </p:nvSpPr>
        <p:spPr/>
        <p:txBody>
          <a:bodyPr>
            <a:normAutofit fontScale="92500" lnSpcReduction="20000"/>
          </a:bodyPr>
          <a:lstStyle/>
          <a:p>
            <a:r>
              <a:rPr lang="sv-SE" dirty="0"/>
              <a:t>Ärr i ansiktet - asymmetri</a:t>
            </a:r>
          </a:p>
          <a:p>
            <a:pPr marL="0" indent="0">
              <a:buNone/>
            </a:pPr>
            <a:endParaRPr lang="sv-SE" dirty="0"/>
          </a:p>
          <a:p>
            <a:r>
              <a:rPr lang="sv-SE" dirty="0"/>
              <a:t>Är barnet </a:t>
            </a:r>
            <a:r>
              <a:rPr lang="sv-SE" dirty="0" err="1"/>
              <a:t>munandare</a:t>
            </a:r>
            <a:r>
              <a:rPr lang="sv-SE" dirty="0"/>
              <a:t>? (andas med öppen mun)</a:t>
            </a:r>
          </a:p>
          <a:p>
            <a:r>
              <a:rPr lang="sv-SE" dirty="0"/>
              <a:t>Munsår, torra läppar</a:t>
            </a:r>
          </a:p>
          <a:p>
            <a:r>
              <a:rPr lang="sv-SE" dirty="0"/>
              <a:t>Muntorrhet</a:t>
            </a:r>
          </a:p>
          <a:p>
            <a:endParaRPr lang="sv-SE" dirty="0"/>
          </a:p>
          <a:p>
            <a:r>
              <a:rPr lang="sv-SE" dirty="0"/>
              <a:t>Är tänderna synligt ”oborstade”? </a:t>
            </a:r>
          </a:p>
          <a:p>
            <a:endParaRPr lang="sv-SE" dirty="0"/>
          </a:p>
        </p:txBody>
      </p:sp>
    </p:spTree>
    <p:extLst>
      <p:ext uri="{BB962C8B-B14F-4D97-AF65-F5344CB8AC3E}">
        <p14:creationId xmlns:p14="http://schemas.microsoft.com/office/powerpoint/2010/main" val="6979433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51470"/>
            <a:ext cx="8195270" cy="4570572"/>
          </a:xfrm>
          <a:prstGeom prst="rect">
            <a:avLst/>
          </a:prstGeom>
        </p:spPr>
      </p:pic>
    </p:spTree>
    <p:extLst>
      <p:ext uri="{BB962C8B-B14F-4D97-AF65-F5344CB8AC3E}">
        <p14:creationId xmlns:p14="http://schemas.microsoft.com/office/powerpoint/2010/main" val="39760165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Hälsostöd</a:t>
            </a:r>
            <a:endParaRPr lang="sv-SE" dirty="0"/>
          </a:p>
        </p:txBody>
      </p:sp>
      <p:sp>
        <p:nvSpPr>
          <p:cNvPr id="3" name="Underrubrik 2"/>
          <p:cNvSpPr>
            <a:spLocks noGrp="1"/>
          </p:cNvSpPr>
          <p:nvPr>
            <p:ph type="subTitle" idx="1"/>
          </p:nvPr>
        </p:nvSpPr>
        <p:spPr/>
        <p:txBody>
          <a:bodyPr/>
          <a:lstStyle/>
          <a:p>
            <a:endParaRPr lang="sv-SE"/>
          </a:p>
        </p:txBody>
      </p:sp>
    </p:spTree>
    <p:extLst>
      <p:ext uri="{BB962C8B-B14F-4D97-AF65-F5344CB8AC3E}">
        <p14:creationId xmlns:p14="http://schemas.microsoft.com/office/powerpoint/2010/main" val="18758676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Vatten – den bästa drycken?</a:t>
            </a:r>
          </a:p>
        </p:txBody>
      </p:sp>
      <p:sp>
        <p:nvSpPr>
          <p:cNvPr id="7" name="Platshållare för innehåll 6"/>
          <p:cNvSpPr>
            <a:spLocks noGrp="1"/>
          </p:cNvSpPr>
          <p:nvPr>
            <p:ph sz="half" idx="2"/>
          </p:nvPr>
        </p:nvSpPr>
        <p:spPr>
          <a:xfrm>
            <a:off x="4648200" y="1370013"/>
            <a:ext cx="3867150" cy="3262311"/>
          </a:xfrm>
        </p:spPr>
        <p:txBody>
          <a:bodyPr>
            <a:normAutofit fontScale="92500"/>
          </a:bodyPr>
          <a:lstStyle/>
          <a:p>
            <a:r>
              <a:rPr lang="sv-SE" sz="2000" dirty="0"/>
              <a:t>Smittar – virus, bakterier, protozoer/parasiter</a:t>
            </a:r>
          </a:p>
          <a:p>
            <a:r>
              <a:rPr lang="sv-SE" sz="2000" dirty="0"/>
              <a:t>Klorering </a:t>
            </a:r>
          </a:p>
          <a:p>
            <a:r>
              <a:rPr lang="sv-SE" sz="2000" dirty="0"/>
              <a:t>Vattenledningar </a:t>
            </a:r>
          </a:p>
          <a:p>
            <a:r>
              <a:rPr lang="sv-SE" sz="2000" dirty="0"/>
              <a:t>Dyrt eller billigt</a:t>
            </a:r>
          </a:p>
          <a:p>
            <a:r>
              <a:rPr lang="sv-SE" sz="2000" dirty="0"/>
              <a:t>Det mest  kontrollerade livsmedlet</a:t>
            </a:r>
          </a:p>
          <a:p>
            <a:pPr marL="0" indent="0">
              <a:buNone/>
            </a:pPr>
            <a:endParaRPr lang="sv-SE" sz="2000" dirty="0"/>
          </a:p>
          <a:p>
            <a:r>
              <a:rPr lang="sv-SE" sz="2000" dirty="0"/>
              <a:t>Kallt kranvatten är alltid färskt !</a:t>
            </a:r>
          </a:p>
          <a:p>
            <a:endParaRPr lang="sv-SE" dirty="0"/>
          </a:p>
        </p:txBody>
      </p:sp>
      <p:sp>
        <p:nvSpPr>
          <p:cNvPr id="8" name="Platshållare för innehåll 7"/>
          <p:cNvSpPr>
            <a:spLocks noGrp="1"/>
          </p:cNvSpPr>
          <p:nvPr>
            <p:ph sz="half" idx="13"/>
          </p:nvPr>
        </p:nvSpPr>
        <p:spPr/>
        <p:txBody>
          <a:bodyPr>
            <a:normAutofit/>
          </a:bodyPr>
          <a:lstStyle/>
          <a:p>
            <a:r>
              <a:rPr lang="sv-SE" sz="1900" dirty="0"/>
              <a:t>1 400 000 000 000 miljarder liter vatten varav 3% är sötvatten.</a:t>
            </a:r>
          </a:p>
          <a:p>
            <a:endParaRPr lang="sv-SE" sz="1900" dirty="0"/>
          </a:p>
          <a:p>
            <a:r>
              <a:rPr lang="sv-SE" sz="1900" dirty="0"/>
              <a:t>Coca Cola, Fanta, Sprite = internationella varumärken</a:t>
            </a:r>
          </a:p>
          <a:p>
            <a:endParaRPr lang="sv-SE" dirty="0"/>
          </a:p>
        </p:txBody>
      </p:sp>
    </p:spTree>
    <p:extLst>
      <p:ext uri="{BB962C8B-B14F-4D97-AF65-F5344CB8AC3E}">
        <p14:creationId xmlns:p14="http://schemas.microsoft.com/office/powerpoint/2010/main" val="34879117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628650" y="274639"/>
            <a:ext cx="7886700" cy="640928"/>
          </a:xfrm>
        </p:spPr>
        <p:txBody>
          <a:bodyPr/>
          <a:lstStyle/>
          <a:p>
            <a:r>
              <a:rPr lang="sv-SE" dirty="0" smtClean="0"/>
              <a:t>www.uppdragpsykiskhalsa.se</a:t>
            </a:r>
            <a:endParaRPr lang="sv-SE" dirty="0"/>
          </a:p>
        </p:txBody>
      </p:sp>
      <p:pic>
        <p:nvPicPr>
          <p:cNvPr id="7" name="Platshållare för innehåll 6"/>
          <p:cNvPicPr>
            <a:picLocks noGrp="1" noChangeAspect="1"/>
          </p:cNvPicPr>
          <p:nvPr>
            <p:ph idx="1"/>
          </p:nvPr>
        </p:nvPicPr>
        <p:blipFill>
          <a:blip r:embed="rId3"/>
          <a:stretch>
            <a:fillRect/>
          </a:stretch>
        </p:blipFill>
        <p:spPr>
          <a:xfrm>
            <a:off x="1514613" y="843558"/>
            <a:ext cx="6195899" cy="3788767"/>
          </a:xfrm>
          <a:prstGeom prst="rect">
            <a:avLst/>
          </a:prstGeom>
          <a:ln>
            <a:solidFill>
              <a:schemeClr val="tx1"/>
            </a:solidFill>
          </a:ln>
        </p:spPr>
      </p:pic>
      <p:sp>
        <p:nvSpPr>
          <p:cNvPr id="8" name="Ellips 7"/>
          <p:cNvSpPr/>
          <p:nvPr/>
        </p:nvSpPr>
        <p:spPr>
          <a:xfrm>
            <a:off x="3491880" y="3723878"/>
            <a:ext cx="1800200" cy="79208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066363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stretch>
            <a:fillRect/>
          </a:stretch>
        </p:blipFill>
        <p:spPr>
          <a:xfrm>
            <a:off x="1907704" y="267494"/>
            <a:ext cx="4755049" cy="4113671"/>
          </a:xfrm>
          <a:prstGeom prst="rect">
            <a:avLst/>
          </a:prstGeom>
        </p:spPr>
      </p:pic>
      <p:sp>
        <p:nvSpPr>
          <p:cNvPr id="3" name="Ellips 2"/>
          <p:cNvSpPr/>
          <p:nvPr/>
        </p:nvSpPr>
        <p:spPr>
          <a:xfrm>
            <a:off x="1475656" y="1707654"/>
            <a:ext cx="1512168"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cxnSp>
        <p:nvCxnSpPr>
          <p:cNvPr id="5" name="Rak pil 4"/>
          <p:cNvCxnSpPr/>
          <p:nvPr/>
        </p:nvCxnSpPr>
        <p:spPr>
          <a:xfrm>
            <a:off x="1043608" y="843558"/>
            <a:ext cx="576064" cy="79208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352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Rak pil 3"/>
          <p:cNvCxnSpPr/>
          <p:nvPr/>
        </p:nvCxnSpPr>
        <p:spPr>
          <a:xfrm>
            <a:off x="1547664" y="2894448"/>
            <a:ext cx="360040" cy="108012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Bildobjekt 5"/>
          <p:cNvPicPr>
            <a:picLocks noChangeAspect="1"/>
          </p:cNvPicPr>
          <p:nvPr/>
        </p:nvPicPr>
        <p:blipFill>
          <a:blip r:embed="rId3"/>
          <a:stretch>
            <a:fillRect/>
          </a:stretch>
        </p:blipFill>
        <p:spPr>
          <a:xfrm>
            <a:off x="1907704" y="0"/>
            <a:ext cx="5413673" cy="4419437"/>
          </a:xfrm>
          <a:prstGeom prst="rect">
            <a:avLst/>
          </a:prstGeom>
        </p:spPr>
      </p:pic>
      <p:sp>
        <p:nvSpPr>
          <p:cNvPr id="3" name="Ellips 2"/>
          <p:cNvSpPr/>
          <p:nvPr/>
        </p:nvSpPr>
        <p:spPr>
          <a:xfrm>
            <a:off x="1353521" y="4028280"/>
            <a:ext cx="2736304" cy="4242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Tree>
    <p:extLst>
      <p:ext uri="{BB962C8B-B14F-4D97-AF65-F5344CB8AC3E}">
        <p14:creationId xmlns:p14="http://schemas.microsoft.com/office/powerpoint/2010/main" val="4136739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Goda exempel i Verktygsbanken</a:t>
            </a:r>
            <a:endParaRPr lang="sv-SE"/>
          </a:p>
        </p:txBody>
      </p:sp>
      <p:sp>
        <p:nvSpPr>
          <p:cNvPr id="3" name="Platshållare för innehåll 2"/>
          <p:cNvSpPr>
            <a:spLocks noGrp="1"/>
          </p:cNvSpPr>
          <p:nvPr>
            <p:ph idx="1"/>
          </p:nvPr>
        </p:nvSpPr>
        <p:spPr>
          <a:xfrm>
            <a:off x="628650" y="1370013"/>
            <a:ext cx="4159374" cy="3262312"/>
          </a:xfrm>
        </p:spPr>
        <p:txBody>
          <a:bodyPr>
            <a:normAutofit/>
          </a:bodyPr>
          <a:lstStyle/>
          <a:p>
            <a:pPr>
              <a:spcBef>
                <a:spcPts val="1800"/>
              </a:spcBef>
            </a:pPr>
            <a:r>
              <a:rPr lang="sv-SE" sz="1800" dirty="0"/>
              <a:t>Information, insatser, metodstöd och stödjande verktyg för att stärka arbetet med asylsökande och nyanlända</a:t>
            </a:r>
          </a:p>
          <a:p>
            <a:pPr>
              <a:spcBef>
                <a:spcPts val="1800"/>
              </a:spcBef>
            </a:pPr>
            <a:r>
              <a:rPr lang="sv-SE" sz="1800" dirty="0"/>
              <a:t>För personal som möter asylsökande och nyanlända samt för chefer och beslutsfattare</a:t>
            </a:r>
          </a:p>
        </p:txBody>
      </p:sp>
      <p:pic>
        <p:nvPicPr>
          <p:cNvPr id="4" name="Bildobjekt 3"/>
          <p:cNvPicPr>
            <a:picLocks noChangeAspect="1"/>
          </p:cNvPicPr>
          <p:nvPr/>
        </p:nvPicPr>
        <p:blipFill>
          <a:blip r:embed="rId3"/>
          <a:stretch>
            <a:fillRect/>
          </a:stretch>
        </p:blipFill>
        <p:spPr>
          <a:xfrm>
            <a:off x="5292080" y="1441852"/>
            <a:ext cx="3419852" cy="2138009"/>
          </a:xfrm>
          <a:prstGeom prst="rect">
            <a:avLst/>
          </a:prstGeom>
        </p:spPr>
      </p:pic>
      <p:sp>
        <p:nvSpPr>
          <p:cNvPr id="5" name="textruta 4"/>
          <p:cNvSpPr txBox="1"/>
          <p:nvPr/>
        </p:nvSpPr>
        <p:spPr>
          <a:xfrm>
            <a:off x="822960" y="3848149"/>
            <a:ext cx="7205424" cy="307777"/>
          </a:xfrm>
          <a:prstGeom prst="rect">
            <a:avLst/>
          </a:prstGeom>
          <a:noFill/>
        </p:spPr>
        <p:txBody>
          <a:bodyPr wrap="square" rtlCol="0">
            <a:spAutoFit/>
          </a:bodyPr>
          <a:lstStyle/>
          <a:p>
            <a:r>
              <a:rPr lang="sv-SE" sz="1400">
                <a:hlinkClick r:id="rId4"/>
              </a:rPr>
              <a:t>http://www.uppdragpsykiskhalsa.se/asylsokande-och-nyanlanda/verktygsbanken/</a:t>
            </a:r>
            <a:endParaRPr lang="sv-SE" sz="1400"/>
          </a:p>
        </p:txBody>
      </p:sp>
    </p:spTree>
    <p:extLst>
      <p:ext uri="{BB962C8B-B14F-4D97-AF65-F5344CB8AC3E}">
        <p14:creationId xmlns:p14="http://schemas.microsoft.com/office/powerpoint/2010/main" val="829951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Ta hem och sprid!</a:t>
            </a:r>
            <a:endParaRPr lang="sv-SE" dirty="0"/>
          </a:p>
        </p:txBody>
      </p:sp>
      <p:sp>
        <p:nvSpPr>
          <p:cNvPr id="6" name="Platshållare för innehåll 5"/>
          <p:cNvSpPr>
            <a:spLocks noGrp="1"/>
          </p:cNvSpPr>
          <p:nvPr>
            <p:ph idx="1"/>
          </p:nvPr>
        </p:nvSpPr>
        <p:spPr/>
        <p:txBody>
          <a:bodyPr>
            <a:normAutofit lnSpcReduction="10000"/>
          </a:bodyPr>
          <a:lstStyle/>
          <a:p>
            <a:r>
              <a:rPr lang="sv-SE" dirty="0" smtClean="0"/>
              <a:t>Material som är fritt att använda och sprida!</a:t>
            </a:r>
          </a:p>
          <a:p>
            <a:r>
              <a:rPr lang="sv-SE" dirty="0" smtClean="0"/>
              <a:t>Närmsta kollegor – större sammanhang</a:t>
            </a:r>
          </a:p>
          <a:p>
            <a:r>
              <a:rPr lang="sv-SE" dirty="0" smtClean="0"/>
              <a:t>Skriftligt och webbutbildningar</a:t>
            </a:r>
          </a:p>
          <a:p>
            <a:r>
              <a:rPr lang="sv-SE" dirty="0" smtClean="0"/>
              <a:t>Detaljerat och kan användas direkt som det är.</a:t>
            </a:r>
          </a:p>
          <a:p>
            <a:r>
              <a:rPr lang="sv-SE" dirty="0" smtClean="0"/>
              <a:t>Kan använda delar av.</a:t>
            </a:r>
          </a:p>
          <a:p>
            <a:endParaRPr lang="sv-SE" dirty="0" smtClean="0"/>
          </a:p>
          <a:p>
            <a:r>
              <a:rPr lang="sv-SE" b="1" dirty="0" smtClean="0"/>
              <a:t>Vad av detta kan du använda i din                          verksamhet?</a:t>
            </a:r>
          </a:p>
          <a:p>
            <a:endParaRPr lang="sv-SE" dirty="0"/>
          </a:p>
        </p:txBody>
      </p:sp>
    </p:spTree>
    <p:extLst>
      <p:ext uri="{BB962C8B-B14F-4D97-AF65-F5344CB8AC3E}">
        <p14:creationId xmlns:p14="http://schemas.microsoft.com/office/powerpoint/2010/main" val="8474774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485900" y="205978"/>
            <a:ext cx="6172200" cy="637580"/>
          </a:xfrm>
        </p:spPr>
        <p:txBody>
          <a:bodyPr/>
          <a:lstStyle/>
          <a:p>
            <a:r>
              <a:rPr lang="sv-SE" dirty="0" smtClean="0"/>
              <a:t>Hälsostöd</a:t>
            </a:r>
            <a:endParaRPr lang="sv-SE" dirty="0"/>
          </a:p>
        </p:txBody>
      </p:sp>
      <p:sp>
        <p:nvSpPr>
          <p:cNvPr id="3" name="Platshållare för innehåll 2"/>
          <p:cNvSpPr>
            <a:spLocks noGrp="1"/>
          </p:cNvSpPr>
          <p:nvPr>
            <p:ph idx="1"/>
          </p:nvPr>
        </p:nvSpPr>
        <p:spPr>
          <a:xfrm>
            <a:off x="611560" y="897564"/>
            <a:ext cx="7046540" cy="3348206"/>
          </a:xfrm>
        </p:spPr>
        <p:txBody>
          <a:bodyPr/>
          <a:lstStyle/>
          <a:p>
            <a:r>
              <a:rPr lang="sv-SE" dirty="0" smtClean="0"/>
              <a:t>Ett material för att ge stöd i gruppform</a:t>
            </a:r>
          </a:p>
          <a:p>
            <a:endParaRPr lang="sv-SE" dirty="0" smtClean="0"/>
          </a:p>
          <a:p>
            <a:endParaRPr lang="sv-SE" dirty="0"/>
          </a:p>
          <a:p>
            <a:endParaRPr lang="sv-SE" dirty="0"/>
          </a:p>
        </p:txBody>
      </p:sp>
      <p:sp>
        <p:nvSpPr>
          <p:cNvPr id="4" name="Platshållare för innehåll 3"/>
          <p:cNvSpPr>
            <a:spLocks noGrp="1"/>
          </p:cNvSpPr>
          <p:nvPr>
            <p:ph sz="half" idx="4294967295"/>
          </p:nvPr>
        </p:nvSpPr>
        <p:spPr>
          <a:xfrm>
            <a:off x="4972050" y="1200150"/>
            <a:ext cx="3028950" cy="3053954"/>
          </a:xfrm>
        </p:spPr>
        <p:txBody>
          <a:bodyPr/>
          <a:lstStyle/>
          <a:p>
            <a:endParaRPr lang="sv-SE" dirty="0"/>
          </a:p>
          <a:p>
            <a:endParaRPr lang="sv-SE" dirty="0"/>
          </a:p>
        </p:txBody>
      </p:sp>
      <p:pic>
        <p:nvPicPr>
          <p:cNvPr id="11" name="Shape 162" descr="Skärmavbild 2016-09-15 kl. 11.00.26.png"/>
          <p:cNvPicPr preferRelativeResize="0"/>
          <p:nvPr/>
        </p:nvPicPr>
        <p:blipFill>
          <a:blip r:embed="rId3">
            <a:alphaModFix/>
          </a:blip>
          <a:stretch>
            <a:fillRect/>
          </a:stretch>
        </p:blipFill>
        <p:spPr>
          <a:xfrm>
            <a:off x="1043608" y="1635646"/>
            <a:ext cx="1674186" cy="1890210"/>
          </a:xfrm>
          <a:prstGeom prst="rect">
            <a:avLst/>
          </a:prstGeom>
          <a:noFill/>
          <a:ln>
            <a:noFill/>
          </a:ln>
        </p:spPr>
      </p:pic>
      <p:pic>
        <p:nvPicPr>
          <p:cNvPr id="5" name="Bildobjekt 4"/>
          <p:cNvPicPr>
            <a:picLocks noChangeAspect="1"/>
          </p:cNvPicPr>
          <p:nvPr/>
        </p:nvPicPr>
        <p:blipFill>
          <a:blip r:embed="rId4"/>
          <a:stretch>
            <a:fillRect/>
          </a:stretch>
        </p:blipFill>
        <p:spPr>
          <a:xfrm>
            <a:off x="3635896" y="1491630"/>
            <a:ext cx="1737806" cy="2268252"/>
          </a:xfrm>
          <a:prstGeom prst="rect">
            <a:avLst/>
          </a:prstGeom>
          <a:ln w="38100">
            <a:solidFill>
              <a:schemeClr val="accent2">
                <a:lumMod val="60000"/>
                <a:lumOff val="40000"/>
              </a:schemeClr>
            </a:solidFill>
          </a:ln>
        </p:spPr>
      </p:pic>
      <p:pic>
        <p:nvPicPr>
          <p:cNvPr id="6" name="Bildobjekt 5"/>
          <p:cNvPicPr>
            <a:picLocks noChangeAspect="1"/>
          </p:cNvPicPr>
          <p:nvPr/>
        </p:nvPicPr>
        <p:blipFill>
          <a:blip r:embed="rId5"/>
          <a:stretch>
            <a:fillRect/>
          </a:stretch>
        </p:blipFill>
        <p:spPr>
          <a:xfrm>
            <a:off x="6300192" y="195486"/>
            <a:ext cx="2214246" cy="1245514"/>
          </a:xfrm>
          <a:prstGeom prst="rect">
            <a:avLst/>
          </a:prstGeom>
        </p:spPr>
      </p:pic>
      <p:pic>
        <p:nvPicPr>
          <p:cNvPr id="12" name="Bildobjekt 11"/>
          <p:cNvPicPr>
            <a:picLocks noChangeAspect="1"/>
          </p:cNvPicPr>
          <p:nvPr/>
        </p:nvPicPr>
        <p:blipFill>
          <a:blip r:embed="rId6"/>
          <a:stretch>
            <a:fillRect/>
          </a:stretch>
        </p:blipFill>
        <p:spPr>
          <a:xfrm>
            <a:off x="6300192" y="771550"/>
            <a:ext cx="2214247" cy="1026114"/>
          </a:xfrm>
          <a:prstGeom prst="rect">
            <a:avLst/>
          </a:prstGeom>
        </p:spPr>
      </p:pic>
      <p:pic>
        <p:nvPicPr>
          <p:cNvPr id="13" name="Bildobjekt 12"/>
          <p:cNvPicPr>
            <a:picLocks noChangeAspect="1"/>
          </p:cNvPicPr>
          <p:nvPr/>
        </p:nvPicPr>
        <p:blipFill>
          <a:blip r:embed="rId7"/>
          <a:stretch>
            <a:fillRect/>
          </a:stretch>
        </p:blipFill>
        <p:spPr>
          <a:xfrm>
            <a:off x="6300192" y="1275606"/>
            <a:ext cx="2153055" cy="1211744"/>
          </a:xfrm>
          <a:prstGeom prst="rect">
            <a:avLst/>
          </a:prstGeom>
        </p:spPr>
      </p:pic>
      <p:pic>
        <p:nvPicPr>
          <p:cNvPr id="14" name="Bildobjekt 13"/>
          <p:cNvPicPr>
            <a:picLocks noChangeAspect="1"/>
          </p:cNvPicPr>
          <p:nvPr/>
        </p:nvPicPr>
        <p:blipFill>
          <a:blip r:embed="rId8"/>
          <a:stretch>
            <a:fillRect/>
          </a:stretch>
        </p:blipFill>
        <p:spPr>
          <a:xfrm>
            <a:off x="6300192" y="1923678"/>
            <a:ext cx="2211220" cy="1242138"/>
          </a:xfrm>
          <a:prstGeom prst="rect">
            <a:avLst/>
          </a:prstGeom>
        </p:spPr>
      </p:pic>
      <p:pic>
        <p:nvPicPr>
          <p:cNvPr id="15" name="Bildobjekt 14"/>
          <p:cNvPicPr>
            <a:picLocks noChangeAspect="1"/>
          </p:cNvPicPr>
          <p:nvPr/>
        </p:nvPicPr>
        <p:blipFill>
          <a:blip r:embed="rId9"/>
          <a:stretch>
            <a:fillRect/>
          </a:stretch>
        </p:blipFill>
        <p:spPr>
          <a:xfrm>
            <a:off x="6300192" y="2427734"/>
            <a:ext cx="2195122" cy="1218345"/>
          </a:xfrm>
          <a:prstGeom prst="rect">
            <a:avLst/>
          </a:prstGeom>
        </p:spPr>
      </p:pic>
      <p:sp>
        <p:nvSpPr>
          <p:cNvPr id="16" name="textruta 15"/>
          <p:cNvSpPr txBox="1"/>
          <p:nvPr/>
        </p:nvSpPr>
        <p:spPr>
          <a:xfrm>
            <a:off x="1043608" y="3723878"/>
            <a:ext cx="1566174" cy="507831"/>
          </a:xfrm>
          <a:prstGeom prst="rect">
            <a:avLst/>
          </a:prstGeom>
          <a:noFill/>
        </p:spPr>
        <p:txBody>
          <a:bodyPr wrap="square" rtlCol="0">
            <a:spAutoFit/>
          </a:bodyPr>
          <a:lstStyle/>
          <a:p>
            <a:r>
              <a:rPr lang="sv-SE" sz="1350" dirty="0"/>
              <a:t>Mall för identifiera deltagare</a:t>
            </a:r>
          </a:p>
        </p:txBody>
      </p:sp>
      <p:sp>
        <p:nvSpPr>
          <p:cNvPr id="17" name="textruta 16"/>
          <p:cNvSpPr txBox="1"/>
          <p:nvPr/>
        </p:nvSpPr>
        <p:spPr>
          <a:xfrm>
            <a:off x="3707904" y="3939902"/>
            <a:ext cx="1674186" cy="507831"/>
          </a:xfrm>
          <a:prstGeom prst="rect">
            <a:avLst/>
          </a:prstGeom>
          <a:noFill/>
        </p:spPr>
        <p:txBody>
          <a:bodyPr wrap="square" rtlCol="0">
            <a:spAutoFit/>
          </a:bodyPr>
          <a:lstStyle/>
          <a:p>
            <a:r>
              <a:rPr lang="sv-SE" sz="1350" dirty="0"/>
              <a:t>Guide med fem gruppträffar</a:t>
            </a:r>
          </a:p>
        </p:txBody>
      </p:sp>
      <p:sp>
        <p:nvSpPr>
          <p:cNvPr id="19" name="textruta 18"/>
          <p:cNvSpPr txBox="1"/>
          <p:nvPr/>
        </p:nvSpPr>
        <p:spPr>
          <a:xfrm>
            <a:off x="6516216" y="3939902"/>
            <a:ext cx="2106234" cy="300082"/>
          </a:xfrm>
          <a:prstGeom prst="rect">
            <a:avLst/>
          </a:prstGeom>
          <a:noFill/>
        </p:spPr>
        <p:txBody>
          <a:bodyPr wrap="square" rtlCol="0">
            <a:spAutoFit/>
          </a:bodyPr>
          <a:lstStyle/>
          <a:p>
            <a:r>
              <a:rPr lang="sv-SE" sz="1350" dirty="0"/>
              <a:t>Filmer på fem språk</a:t>
            </a:r>
          </a:p>
        </p:txBody>
      </p:sp>
      <p:sp>
        <p:nvSpPr>
          <p:cNvPr id="7" name="Platshållare för datum 6"/>
          <p:cNvSpPr>
            <a:spLocks noGrp="1"/>
          </p:cNvSpPr>
          <p:nvPr>
            <p:ph type="dt" sz="half" idx="10"/>
          </p:nvPr>
        </p:nvSpPr>
        <p:spPr/>
        <p:txBody>
          <a:bodyPr/>
          <a:lstStyle/>
          <a:p>
            <a:fld id="{D0BF2C79-A728-4832-A774-AFE1783AFD87}" type="datetime1">
              <a:rPr lang="sv-SE" smtClean="0"/>
              <a:t>2017-02-14</a:t>
            </a:fld>
            <a:endParaRPr lang="sv-SE"/>
          </a:p>
        </p:txBody>
      </p:sp>
      <p:sp>
        <p:nvSpPr>
          <p:cNvPr id="8" name="Platshållare för sidfot 7"/>
          <p:cNvSpPr>
            <a:spLocks noGrp="1"/>
          </p:cNvSpPr>
          <p:nvPr>
            <p:ph type="ftr" sz="quarter" idx="11"/>
          </p:nvPr>
        </p:nvSpPr>
        <p:spPr/>
        <p:txBody>
          <a:bodyPr/>
          <a:lstStyle/>
          <a:p>
            <a:r>
              <a:rPr lang="sv-SE" smtClean="0"/>
              <a:t>viveca.axelsson@skl.se</a:t>
            </a:r>
            <a:endParaRPr lang="sv-SE"/>
          </a:p>
        </p:txBody>
      </p:sp>
    </p:spTree>
    <p:extLst>
      <p:ext uri="{BB962C8B-B14F-4D97-AF65-F5344CB8AC3E}">
        <p14:creationId xmlns:p14="http://schemas.microsoft.com/office/powerpoint/2010/main" val="10348794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144096" y="643945"/>
          <a:ext cx="893" cy="893"/>
        </p:xfrm>
        <a:graphic>
          <a:graphicData uri="http://schemas.openxmlformats.org/presentationml/2006/ole">
            <mc:AlternateContent xmlns:mc="http://schemas.openxmlformats.org/markup-compatibility/2006">
              <mc:Choice xmlns:v="urn:schemas-microsoft-com:vml" Requires="v">
                <p:oleObj spid="_x0000_s1065"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144096" y="643945"/>
                        <a:ext cx="893" cy="893"/>
                      </a:xfrm>
                      <a:prstGeom prst="rect">
                        <a:avLst/>
                      </a:prstGeom>
                    </p:spPr>
                  </p:pic>
                </p:oleObj>
              </mc:Fallback>
            </mc:AlternateContent>
          </a:graphicData>
        </a:graphic>
      </p:graphicFrame>
      <p:sp>
        <p:nvSpPr>
          <p:cNvPr id="9" name="TextBox 25"/>
          <p:cNvSpPr txBox="1"/>
          <p:nvPr/>
        </p:nvSpPr>
        <p:spPr>
          <a:xfrm>
            <a:off x="1904414" y="1457393"/>
            <a:ext cx="790371" cy="276999"/>
          </a:xfrm>
          <a:prstGeom prst="rect">
            <a:avLst/>
          </a:prstGeom>
          <a:noFill/>
        </p:spPr>
        <p:txBody>
          <a:bodyPr wrap="square" lIns="0" tIns="0" rIns="0" bIns="0" rtlCol="0">
            <a:spAutoFit/>
          </a:bodyPr>
          <a:lstStyle/>
          <a:p>
            <a:r>
              <a:rPr lang="sv-SE" sz="900" b="1" dirty="0">
                <a:solidFill>
                  <a:prstClr val="black"/>
                </a:solidFill>
                <a:ea typeface="Verdana" panose="020B0604030504040204" pitchFamily="34" charset="0"/>
                <a:cs typeface="Verdana" panose="020B0604030504040204" pitchFamily="34" charset="0"/>
              </a:rPr>
              <a:t>Svår psykisk ohälsa</a:t>
            </a:r>
          </a:p>
        </p:txBody>
      </p:sp>
      <p:sp>
        <p:nvSpPr>
          <p:cNvPr id="10" name="TextBox 26"/>
          <p:cNvSpPr txBox="1"/>
          <p:nvPr/>
        </p:nvSpPr>
        <p:spPr>
          <a:xfrm>
            <a:off x="1904414" y="2181980"/>
            <a:ext cx="790371" cy="553998"/>
          </a:xfrm>
          <a:prstGeom prst="rect">
            <a:avLst/>
          </a:prstGeom>
          <a:noFill/>
        </p:spPr>
        <p:txBody>
          <a:bodyPr wrap="square" lIns="0" tIns="0" rIns="0" bIns="0" rtlCol="0">
            <a:spAutoFit/>
          </a:bodyPr>
          <a:lstStyle>
            <a:defPPr>
              <a:defRPr lang="en-US"/>
            </a:defPPr>
            <a:lvl1pPr>
              <a:defRPr sz="800" b="1">
                <a:latin typeface="Verdana" panose="020B0604030504040204" pitchFamily="34" charset="0"/>
                <a:ea typeface="Verdana" panose="020B0604030504040204" pitchFamily="34" charset="0"/>
                <a:cs typeface="Verdana" panose="020B0604030504040204" pitchFamily="34" charset="0"/>
              </a:defRPr>
            </a:lvl1pPr>
          </a:lstStyle>
          <a:p>
            <a:r>
              <a:rPr lang="sv-SE" sz="900" dirty="0">
                <a:solidFill>
                  <a:prstClr val="black"/>
                </a:solidFill>
              </a:rPr>
              <a:t>Lätt till medelsvår </a:t>
            </a:r>
            <a:br>
              <a:rPr lang="sv-SE" sz="900" dirty="0">
                <a:solidFill>
                  <a:prstClr val="black"/>
                </a:solidFill>
              </a:rPr>
            </a:br>
            <a:r>
              <a:rPr lang="sv-SE" sz="900" dirty="0">
                <a:solidFill>
                  <a:prstClr val="black"/>
                </a:solidFill>
              </a:rPr>
              <a:t>psykisk ohälsa</a:t>
            </a:r>
          </a:p>
        </p:txBody>
      </p:sp>
      <p:sp>
        <p:nvSpPr>
          <p:cNvPr id="11" name="TextBox 27"/>
          <p:cNvSpPr txBox="1"/>
          <p:nvPr/>
        </p:nvSpPr>
        <p:spPr>
          <a:xfrm>
            <a:off x="1904415" y="3003013"/>
            <a:ext cx="532343" cy="138499"/>
          </a:xfrm>
          <a:prstGeom prst="rect">
            <a:avLst/>
          </a:prstGeom>
          <a:noFill/>
        </p:spPr>
        <p:txBody>
          <a:bodyPr wrap="square" lIns="0" tIns="0" rIns="0" bIns="0" rtlCol="0">
            <a:spAutoFit/>
          </a:bodyPr>
          <a:lstStyle>
            <a:defPPr>
              <a:defRPr lang="en-US"/>
            </a:defPPr>
            <a:lvl1pPr>
              <a:defRPr sz="800" b="1">
                <a:latin typeface="Verdana" panose="020B0604030504040204" pitchFamily="34" charset="0"/>
                <a:ea typeface="Verdana" panose="020B0604030504040204" pitchFamily="34" charset="0"/>
                <a:cs typeface="Verdana" panose="020B0604030504040204" pitchFamily="34" charset="0"/>
              </a:defRPr>
            </a:lvl1pPr>
          </a:lstStyle>
          <a:p>
            <a:r>
              <a:rPr lang="sv-SE" sz="900" dirty="0">
                <a:solidFill>
                  <a:prstClr val="black"/>
                </a:solidFill>
              </a:rPr>
              <a:t>Alla</a:t>
            </a:r>
          </a:p>
        </p:txBody>
      </p:sp>
      <p:sp>
        <p:nvSpPr>
          <p:cNvPr id="5" name="Rubrik 4"/>
          <p:cNvSpPr>
            <a:spLocks noGrp="1"/>
          </p:cNvSpPr>
          <p:nvPr>
            <p:ph type="title"/>
          </p:nvPr>
        </p:nvSpPr>
        <p:spPr>
          <a:xfrm>
            <a:off x="1485900" y="205978"/>
            <a:ext cx="6172200" cy="637580"/>
          </a:xfrm>
        </p:spPr>
        <p:txBody>
          <a:bodyPr/>
          <a:lstStyle/>
          <a:p>
            <a:pPr algn="ctr"/>
            <a:r>
              <a:rPr lang="sv-SE" dirty="0" smtClean="0"/>
              <a:t>Målgrupp för hälsostöd</a:t>
            </a:r>
            <a:endParaRPr lang="sv-SE" dirty="0"/>
          </a:p>
        </p:txBody>
      </p:sp>
      <p:sp>
        <p:nvSpPr>
          <p:cNvPr id="20" name="Platshållare för innehåll 19"/>
          <p:cNvSpPr>
            <a:spLocks noGrp="1"/>
          </p:cNvSpPr>
          <p:nvPr>
            <p:ph idx="1"/>
          </p:nvPr>
        </p:nvSpPr>
        <p:spPr/>
        <p:txBody>
          <a:bodyPr/>
          <a:lstStyle/>
          <a:p>
            <a:endParaRPr lang="sv-SE" dirty="0" smtClean="0"/>
          </a:p>
          <a:p>
            <a:endParaRPr lang="sv-SE" dirty="0"/>
          </a:p>
          <a:p>
            <a:endParaRPr lang="sv-SE" dirty="0" smtClean="0"/>
          </a:p>
          <a:p>
            <a:endParaRPr lang="sv-SE" dirty="0"/>
          </a:p>
          <a:p>
            <a:endParaRPr lang="sv-SE" dirty="0" smtClean="0"/>
          </a:p>
          <a:p>
            <a:endParaRPr lang="sv-SE" dirty="0"/>
          </a:p>
          <a:p>
            <a:r>
              <a:rPr lang="sv-SE" dirty="0" smtClean="0"/>
              <a:t>Vuxna och ungdomar</a:t>
            </a:r>
            <a:endParaRPr lang="sv-SE" dirty="0"/>
          </a:p>
        </p:txBody>
      </p:sp>
      <p:sp>
        <p:nvSpPr>
          <p:cNvPr id="3" name="Footer Placeholder 2"/>
          <p:cNvSpPr>
            <a:spLocks noGrp="1"/>
          </p:cNvSpPr>
          <p:nvPr>
            <p:ph type="ftr" sz="quarter" idx="11"/>
          </p:nvPr>
        </p:nvSpPr>
        <p:spPr/>
        <p:txBody>
          <a:bodyPr/>
          <a:lstStyle/>
          <a:p>
            <a:r>
              <a:rPr lang="sv-SE" smtClean="0">
                <a:solidFill>
                  <a:prstClr val="black">
                    <a:tint val="75000"/>
                  </a:prstClr>
                </a:solidFill>
              </a:rPr>
              <a:t>viveca.axelsson@skl.se</a:t>
            </a:r>
            <a:endParaRPr lang="sv-SE">
              <a:solidFill>
                <a:prstClr val="black">
                  <a:tint val="75000"/>
                </a:prstClr>
              </a:solidFill>
            </a:endParaRPr>
          </a:p>
        </p:txBody>
      </p:sp>
      <p:sp>
        <p:nvSpPr>
          <p:cNvPr id="4" name="Rounded Rectangle 8"/>
          <p:cNvSpPr/>
          <p:nvPr/>
        </p:nvSpPr>
        <p:spPr>
          <a:xfrm>
            <a:off x="4343290" y="1582147"/>
            <a:ext cx="872373" cy="561137"/>
          </a:xfrm>
          <a:prstGeom prst="roundRect">
            <a:avLst>
              <a:gd name="adj" fmla="val 2787"/>
            </a:avLst>
          </a:prstGeom>
          <a:noFill/>
          <a:ln w="127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sv-SE" sz="788" b="1" dirty="0" smtClean="0">
                <a:solidFill>
                  <a:prstClr val="black"/>
                </a:solidFill>
                <a:ea typeface="Verdana" panose="020B0604030504040204" pitchFamily="34" charset="0"/>
                <a:cs typeface="Verdana" panose="020B0604030504040204" pitchFamily="34" charset="0"/>
              </a:rPr>
              <a:t>Telefon/video-handledning för personal</a:t>
            </a:r>
            <a:endParaRPr lang="sv-SE" sz="788" dirty="0">
              <a:solidFill>
                <a:prstClr val="black"/>
              </a:solidFill>
              <a:ea typeface="Verdana" panose="020B0604030504040204" pitchFamily="34" charset="0"/>
              <a:cs typeface="Verdana" panose="020B0604030504040204" pitchFamily="34" charset="0"/>
            </a:endParaRPr>
          </a:p>
        </p:txBody>
      </p:sp>
      <p:sp>
        <p:nvSpPr>
          <p:cNvPr id="6" name="Isosceles Triangle 20"/>
          <p:cNvSpPr/>
          <p:nvPr/>
        </p:nvSpPr>
        <p:spPr>
          <a:xfrm>
            <a:off x="2296320" y="1224461"/>
            <a:ext cx="1939413" cy="2162757"/>
          </a:xfrm>
          <a:prstGeom prst="triangle">
            <a:avLst/>
          </a:prstGeom>
          <a:solidFill>
            <a:srgbClr val="00B0F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endParaRPr lang="sv-SE" sz="506" b="1" dirty="0">
              <a:solidFill>
                <a:prstClr val="black"/>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7" name="Isosceles Triangle 21"/>
          <p:cNvSpPr/>
          <p:nvPr/>
        </p:nvSpPr>
        <p:spPr>
          <a:xfrm>
            <a:off x="2564936" y="1224112"/>
            <a:ext cx="1400329" cy="1561592"/>
          </a:xfrm>
          <a:prstGeom prst="triangle">
            <a:avLst/>
          </a:prstGeom>
          <a:solidFill>
            <a:srgbClr val="FFC0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endParaRPr lang="sv-SE" sz="506" b="1" dirty="0">
              <a:solidFill>
                <a:prstClr val="black"/>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8" name="Isosceles Triangle 22"/>
          <p:cNvSpPr/>
          <p:nvPr/>
        </p:nvSpPr>
        <p:spPr>
          <a:xfrm>
            <a:off x="2830014" y="1229530"/>
            <a:ext cx="858787" cy="957686"/>
          </a:xfrm>
          <a:prstGeom prst="triangle">
            <a:avLst/>
          </a:prstGeom>
          <a:solidFill>
            <a:schemeClr val="accent6">
              <a:lumMod val="40000"/>
              <a:lumOff val="6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endParaRPr lang="sv-SE" sz="506" b="1" dirty="0">
              <a:solidFill>
                <a:prstClr val="black"/>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13" name="Pentagon 30"/>
          <p:cNvSpPr/>
          <p:nvPr/>
        </p:nvSpPr>
        <p:spPr>
          <a:xfrm rot="16200000">
            <a:off x="3052908" y="2671535"/>
            <a:ext cx="426242" cy="1939413"/>
          </a:xfrm>
          <a:prstGeom prst="homePlate">
            <a:avLst>
              <a:gd name="adj" fmla="val 13871"/>
            </a:avLst>
          </a:prstGeom>
          <a:solidFill>
            <a:schemeClr val="bg1">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sv-SE" sz="506"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32"/>
          <p:cNvSpPr/>
          <p:nvPr/>
        </p:nvSpPr>
        <p:spPr>
          <a:xfrm>
            <a:off x="4343290" y="2186919"/>
            <a:ext cx="872373" cy="561137"/>
          </a:xfrm>
          <a:prstGeom prst="roundRect">
            <a:avLst>
              <a:gd name="adj" fmla="val 2787"/>
            </a:avLst>
          </a:prstGeom>
          <a:noFill/>
          <a:ln w="127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sv-SE" sz="788" b="1" dirty="0">
                <a:solidFill>
                  <a:prstClr val="black"/>
                </a:solidFill>
                <a:ea typeface="Verdana" panose="020B0604030504040204" pitchFamily="34" charset="0"/>
                <a:cs typeface="Verdana" panose="020B0604030504040204" pitchFamily="34" charset="0"/>
              </a:rPr>
              <a:t>Hälsostöd</a:t>
            </a:r>
          </a:p>
        </p:txBody>
      </p:sp>
      <p:sp>
        <p:nvSpPr>
          <p:cNvPr id="17" name="Rounded Rectangle 41"/>
          <p:cNvSpPr/>
          <p:nvPr/>
        </p:nvSpPr>
        <p:spPr>
          <a:xfrm>
            <a:off x="4343291" y="2791691"/>
            <a:ext cx="872374" cy="561137"/>
          </a:xfrm>
          <a:prstGeom prst="roundRect">
            <a:avLst>
              <a:gd name="adj" fmla="val 2787"/>
            </a:avLst>
          </a:prstGeom>
          <a:no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sv-SE" sz="788" b="1" dirty="0" smtClean="0">
                <a:solidFill>
                  <a:prstClr val="black"/>
                </a:solidFill>
                <a:ea typeface="Verdana" panose="020B0604030504040204" pitchFamily="34" charset="0"/>
                <a:cs typeface="Verdana" panose="020B0604030504040204" pitchFamily="34" charset="0"/>
              </a:rPr>
              <a:t>Basutbildning migration och psykisk ohälsa</a:t>
            </a:r>
            <a:endParaRPr lang="sv-SE" sz="788" b="1" dirty="0">
              <a:solidFill>
                <a:prstClr val="black"/>
              </a:solidFill>
              <a:ea typeface="Verdana" panose="020B0604030504040204" pitchFamily="34" charset="0"/>
              <a:cs typeface="Verdana" panose="020B0604030504040204" pitchFamily="34" charset="0"/>
            </a:endParaRPr>
          </a:p>
        </p:txBody>
      </p:sp>
      <p:sp>
        <p:nvSpPr>
          <p:cNvPr id="18" name="Rounded Rectangle 44"/>
          <p:cNvSpPr/>
          <p:nvPr/>
        </p:nvSpPr>
        <p:spPr>
          <a:xfrm>
            <a:off x="5323221" y="2791690"/>
            <a:ext cx="943343" cy="560751"/>
          </a:xfrm>
          <a:prstGeom prst="roundRect">
            <a:avLst>
              <a:gd name="adj" fmla="val 2787"/>
            </a:avLst>
          </a:prstGeom>
          <a:no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sv-SE" sz="788" b="1" dirty="0" smtClean="0">
                <a:solidFill>
                  <a:prstClr val="black"/>
                </a:solidFill>
                <a:ea typeface="Verdana" panose="020B0604030504040204" pitchFamily="34" charset="0"/>
                <a:cs typeface="Verdana" panose="020B0604030504040204" pitchFamily="34" charset="0"/>
              </a:rPr>
              <a:t>Hälsoundersökning (förstärkta arbetssätt)</a:t>
            </a:r>
            <a:endParaRPr lang="sv-SE" sz="788" b="1" dirty="0">
              <a:solidFill>
                <a:prstClr val="black"/>
              </a:solidFill>
              <a:ea typeface="Verdana" panose="020B0604030504040204" pitchFamily="34" charset="0"/>
              <a:cs typeface="Verdana" panose="020B0604030504040204" pitchFamily="34" charset="0"/>
            </a:endParaRPr>
          </a:p>
        </p:txBody>
      </p:sp>
      <p:sp>
        <p:nvSpPr>
          <p:cNvPr id="19" name="Rounded Rectangle 47"/>
          <p:cNvSpPr/>
          <p:nvPr/>
        </p:nvSpPr>
        <p:spPr>
          <a:xfrm>
            <a:off x="6348750" y="2791691"/>
            <a:ext cx="1087393" cy="561137"/>
          </a:xfrm>
          <a:prstGeom prst="roundRect">
            <a:avLst>
              <a:gd name="adj" fmla="val 2787"/>
            </a:avLst>
          </a:prstGeom>
          <a:no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sv-SE" sz="788" b="1" dirty="0" smtClean="0">
                <a:solidFill>
                  <a:prstClr val="black"/>
                </a:solidFill>
                <a:ea typeface="Verdana" panose="020B0604030504040204" pitchFamily="34" charset="0"/>
                <a:cs typeface="Verdana" panose="020B0604030504040204" pitchFamily="34" charset="0"/>
              </a:rPr>
              <a:t>Hälsoinformation </a:t>
            </a:r>
            <a:br>
              <a:rPr lang="sv-SE" sz="788" b="1" dirty="0" smtClean="0">
                <a:solidFill>
                  <a:prstClr val="black"/>
                </a:solidFill>
                <a:ea typeface="Verdana" panose="020B0604030504040204" pitchFamily="34" charset="0"/>
                <a:cs typeface="Verdana" panose="020B0604030504040204" pitchFamily="34" charset="0"/>
              </a:rPr>
            </a:br>
            <a:r>
              <a:rPr lang="sv-SE" sz="788" dirty="0" smtClean="0">
                <a:solidFill>
                  <a:prstClr val="black"/>
                </a:solidFill>
                <a:ea typeface="Verdana" panose="020B0604030504040204" pitchFamily="34" charset="0"/>
                <a:cs typeface="Verdana" panose="020B0604030504040204" pitchFamily="34" charset="0"/>
              </a:rPr>
              <a:t>(</a:t>
            </a:r>
            <a:r>
              <a:rPr lang="sv-SE" sz="788" b="1" dirty="0" smtClean="0">
                <a:solidFill>
                  <a:prstClr val="black"/>
                </a:solidFill>
                <a:ea typeface="Verdana" panose="020B0604030504040204" pitchFamily="34" charset="0"/>
                <a:cs typeface="Verdana" panose="020B0604030504040204" pitchFamily="34" charset="0"/>
              </a:rPr>
              <a:t>kultur- och språk anpassad)</a:t>
            </a:r>
            <a:endParaRPr lang="sv-SE" sz="788" b="1" dirty="0">
              <a:solidFill>
                <a:prstClr val="black"/>
              </a:solidFill>
              <a:ea typeface="Verdana" panose="020B0604030504040204" pitchFamily="34" charset="0"/>
              <a:cs typeface="Verdana" panose="020B0604030504040204" pitchFamily="34" charset="0"/>
            </a:endParaRPr>
          </a:p>
        </p:txBody>
      </p:sp>
      <p:sp>
        <p:nvSpPr>
          <p:cNvPr id="21" name="Rounded Rectangle 53"/>
          <p:cNvSpPr/>
          <p:nvPr/>
        </p:nvSpPr>
        <p:spPr>
          <a:xfrm>
            <a:off x="4343290" y="3451596"/>
            <a:ext cx="872373" cy="416503"/>
          </a:xfrm>
          <a:prstGeom prst="roundRect">
            <a:avLst>
              <a:gd name="adj" fmla="val 2787"/>
            </a:avLst>
          </a:prstGeom>
          <a:no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sv-SE" sz="788" b="1" dirty="0">
                <a:solidFill>
                  <a:prstClr val="black"/>
                </a:solidFill>
                <a:ea typeface="Verdana" panose="020B0604030504040204" pitchFamily="34" charset="0"/>
                <a:cs typeface="Verdana" panose="020B0604030504040204" pitchFamily="34" charset="0"/>
              </a:rPr>
              <a:t>Asylsjukvårds-plattformen</a:t>
            </a:r>
          </a:p>
        </p:txBody>
      </p:sp>
      <p:sp>
        <p:nvSpPr>
          <p:cNvPr id="22" name="Rounded Rectangle 56"/>
          <p:cNvSpPr/>
          <p:nvPr/>
        </p:nvSpPr>
        <p:spPr>
          <a:xfrm>
            <a:off x="5323221" y="3451596"/>
            <a:ext cx="1484743" cy="416503"/>
          </a:xfrm>
          <a:prstGeom prst="roundRect">
            <a:avLst>
              <a:gd name="adj" fmla="val 2787"/>
            </a:avLst>
          </a:prstGeom>
          <a:no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sv-SE" sz="788" b="1" dirty="0">
                <a:solidFill>
                  <a:prstClr val="black"/>
                </a:solidFill>
                <a:ea typeface="Verdana" panose="020B0604030504040204" pitchFamily="34" charset="0"/>
                <a:cs typeface="Verdana" panose="020B0604030504040204" pitchFamily="34" charset="0"/>
              </a:rPr>
              <a:t>Plattform för insamling och spridning av goda exempel</a:t>
            </a:r>
          </a:p>
        </p:txBody>
      </p:sp>
      <p:sp>
        <p:nvSpPr>
          <p:cNvPr id="24" name="Rounded Rectangle 50"/>
          <p:cNvSpPr/>
          <p:nvPr/>
        </p:nvSpPr>
        <p:spPr>
          <a:xfrm>
            <a:off x="5323220" y="1582147"/>
            <a:ext cx="943344" cy="561137"/>
          </a:xfrm>
          <a:prstGeom prst="roundRect">
            <a:avLst>
              <a:gd name="adj" fmla="val 2787"/>
            </a:avLst>
          </a:prstGeom>
          <a:noFill/>
          <a:ln w="127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sv-SE" sz="788" b="1" dirty="0" smtClean="0">
                <a:solidFill>
                  <a:prstClr val="black"/>
                </a:solidFill>
                <a:ea typeface="Verdana" panose="020B0604030504040204" pitchFamily="34" charset="0"/>
                <a:cs typeface="Verdana" panose="020B0604030504040204" pitchFamily="34" charset="0"/>
              </a:rPr>
              <a:t>Introduktion specialistpersonal</a:t>
            </a:r>
            <a:endParaRPr lang="sv-SE" sz="788" b="1" dirty="0">
              <a:solidFill>
                <a:prstClr val="black"/>
              </a:solidFill>
              <a:ea typeface="Verdana" panose="020B0604030504040204" pitchFamily="34" charset="0"/>
              <a:cs typeface="Verdana" panose="020B0604030504040204" pitchFamily="34" charset="0"/>
            </a:endParaRPr>
          </a:p>
        </p:txBody>
      </p:sp>
      <p:sp>
        <p:nvSpPr>
          <p:cNvPr id="25" name="Rounded Rectangle 32"/>
          <p:cNvSpPr/>
          <p:nvPr/>
        </p:nvSpPr>
        <p:spPr>
          <a:xfrm>
            <a:off x="5323220" y="2186919"/>
            <a:ext cx="943344" cy="561137"/>
          </a:xfrm>
          <a:prstGeom prst="roundRect">
            <a:avLst>
              <a:gd name="adj" fmla="val 2787"/>
            </a:avLst>
          </a:prstGeom>
          <a:noFill/>
          <a:ln w="127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sv-SE" sz="788" b="1" dirty="0" smtClean="0">
                <a:solidFill>
                  <a:prstClr val="black"/>
                </a:solidFill>
                <a:ea typeface="Verdana" panose="020B0604030504040204" pitchFamily="34" charset="0"/>
                <a:cs typeface="Verdana" panose="020B0604030504040204" pitchFamily="34" charset="0"/>
              </a:rPr>
              <a:t>Kulturanpassad KBT för lindriga psykiska symtom</a:t>
            </a:r>
            <a:endParaRPr lang="sv-SE" sz="788" b="1" dirty="0">
              <a:solidFill>
                <a:prstClr val="black"/>
              </a:solidFill>
              <a:ea typeface="Verdana" panose="020B0604030504040204" pitchFamily="34" charset="0"/>
              <a:cs typeface="Verdana" panose="020B0604030504040204" pitchFamily="34" charset="0"/>
            </a:endParaRPr>
          </a:p>
        </p:txBody>
      </p:sp>
      <p:sp>
        <p:nvSpPr>
          <p:cNvPr id="23" name="Ellips 22"/>
          <p:cNvSpPr/>
          <p:nvPr/>
        </p:nvSpPr>
        <p:spPr>
          <a:xfrm>
            <a:off x="1547664" y="2085696"/>
            <a:ext cx="1242138" cy="864096"/>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6" name="Ellips 25"/>
          <p:cNvSpPr/>
          <p:nvPr/>
        </p:nvSpPr>
        <p:spPr>
          <a:xfrm>
            <a:off x="4247964" y="2193708"/>
            <a:ext cx="1026114" cy="594066"/>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2" name="Platshållare för datum 11"/>
          <p:cNvSpPr>
            <a:spLocks noGrp="1"/>
          </p:cNvSpPr>
          <p:nvPr>
            <p:ph type="dt" sz="half" idx="10"/>
          </p:nvPr>
        </p:nvSpPr>
        <p:spPr/>
        <p:txBody>
          <a:bodyPr/>
          <a:lstStyle/>
          <a:p>
            <a:fld id="{5E42E3D6-4A91-479D-A56C-A5B65B30A011}" type="datetime1">
              <a:rPr lang="sv-SE" smtClean="0"/>
              <a:t>2017-02-14</a:t>
            </a:fld>
            <a:endParaRPr lang="sv-SE"/>
          </a:p>
        </p:txBody>
      </p:sp>
    </p:spTree>
    <p:extLst>
      <p:ext uri="{BB962C8B-B14F-4D97-AF65-F5344CB8AC3E}">
        <p14:creationId xmlns:p14="http://schemas.microsoft.com/office/powerpoint/2010/main" val="37340398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dirty="0" smtClean="0"/>
              <a:t/>
            </a:r>
            <a:br>
              <a:rPr lang="sv-SE" dirty="0" smtClean="0"/>
            </a:br>
            <a:r>
              <a:rPr lang="sv-SE" dirty="0" smtClean="0"/>
              <a:t>Identifiera </a:t>
            </a:r>
            <a:r>
              <a:rPr lang="sv-SE" dirty="0"/>
              <a:t>vilka som kan ha behov av hälsostöd</a:t>
            </a:r>
            <a:br>
              <a:rPr lang="sv-SE" dirty="0"/>
            </a:br>
            <a:endParaRPr lang="sv-SE" dirty="0"/>
          </a:p>
        </p:txBody>
      </p:sp>
      <p:pic>
        <p:nvPicPr>
          <p:cNvPr id="4" name="Platshållare för innehåll 3"/>
          <p:cNvPicPr>
            <a:picLocks noGrp="1" noChangeAspect="1"/>
          </p:cNvPicPr>
          <p:nvPr>
            <p:ph idx="1"/>
          </p:nvPr>
        </p:nvPicPr>
        <p:blipFill>
          <a:blip r:embed="rId3"/>
          <a:stretch>
            <a:fillRect/>
          </a:stretch>
        </p:blipFill>
        <p:spPr>
          <a:xfrm>
            <a:off x="5148064" y="1563638"/>
            <a:ext cx="2407685" cy="2708647"/>
          </a:xfrm>
          <a:prstGeom prst="rect">
            <a:avLst/>
          </a:prstGeom>
        </p:spPr>
      </p:pic>
      <p:pic>
        <p:nvPicPr>
          <p:cNvPr id="5" name="Bildobjekt 4"/>
          <p:cNvPicPr>
            <a:picLocks noChangeAspect="1"/>
          </p:cNvPicPr>
          <p:nvPr/>
        </p:nvPicPr>
        <p:blipFill>
          <a:blip r:embed="rId4"/>
          <a:stretch>
            <a:fillRect/>
          </a:stretch>
        </p:blipFill>
        <p:spPr>
          <a:xfrm>
            <a:off x="3059832" y="1635646"/>
            <a:ext cx="3406774" cy="2520280"/>
          </a:xfrm>
          <a:prstGeom prst="rect">
            <a:avLst/>
          </a:prstGeom>
        </p:spPr>
      </p:pic>
      <p:pic>
        <p:nvPicPr>
          <p:cNvPr id="6" name="Shape 162" descr="Skärmavbild 2016-09-15 kl. 11.00.26.png"/>
          <p:cNvPicPr preferRelativeResize="0">
            <a:picLocks/>
          </p:cNvPicPr>
          <p:nvPr/>
        </p:nvPicPr>
        <p:blipFill>
          <a:blip r:embed="rId5">
            <a:alphaModFix/>
          </a:blip>
          <a:stretch>
            <a:fillRect/>
          </a:stretch>
        </p:blipFill>
        <p:spPr>
          <a:xfrm>
            <a:off x="2411760" y="1275606"/>
            <a:ext cx="2436665" cy="3262312"/>
          </a:xfrm>
          <a:prstGeom prst="rect">
            <a:avLst/>
          </a:prstGeom>
          <a:noFill/>
          <a:ln>
            <a:noFill/>
          </a:ln>
        </p:spPr>
      </p:pic>
    </p:spTree>
    <p:extLst>
      <p:ext uri="{BB962C8B-B14F-4D97-AF65-F5344CB8AC3E}">
        <p14:creationId xmlns:p14="http://schemas.microsoft.com/office/powerpoint/2010/main" val="12849180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Gruppledarguide</a:t>
            </a:r>
            <a:endParaRPr lang="sv-SE" dirty="0"/>
          </a:p>
        </p:txBody>
      </p:sp>
      <p:sp>
        <p:nvSpPr>
          <p:cNvPr id="4" name="Platshållare för innehåll 3"/>
          <p:cNvSpPr>
            <a:spLocks noGrp="1"/>
          </p:cNvSpPr>
          <p:nvPr>
            <p:ph sz="half" idx="1"/>
          </p:nvPr>
        </p:nvSpPr>
        <p:spPr/>
        <p:txBody>
          <a:bodyPr>
            <a:normAutofit fontScale="77500" lnSpcReduction="20000"/>
          </a:bodyPr>
          <a:lstStyle/>
          <a:p>
            <a:r>
              <a:rPr lang="sv-SE" dirty="0" smtClean="0"/>
              <a:t>Manual med fem detaljerade gruppträffar och fem teman</a:t>
            </a:r>
          </a:p>
          <a:p>
            <a:pPr lvl="1" indent="-342900">
              <a:buFont typeface="+mj-lt"/>
              <a:buAutoNum type="arabicPeriod"/>
            </a:pPr>
            <a:r>
              <a:rPr lang="sv-SE" dirty="0" smtClean="0"/>
              <a:t>Introduktion</a:t>
            </a:r>
          </a:p>
          <a:p>
            <a:pPr lvl="1" indent="-342900">
              <a:buFont typeface="+mj-lt"/>
              <a:buAutoNum type="arabicPeriod"/>
            </a:pPr>
            <a:r>
              <a:rPr lang="sv-SE" dirty="0" smtClean="0"/>
              <a:t>Hur flykten kan påverka hälsan</a:t>
            </a:r>
          </a:p>
          <a:p>
            <a:pPr lvl="1" indent="-342900">
              <a:buFont typeface="+mj-lt"/>
              <a:buAutoNum type="arabicPeriod"/>
            </a:pPr>
            <a:r>
              <a:rPr lang="sv-SE" dirty="0" smtClean="0"/>
              <a:t>Stress och sömn</a:t>
            </a:r>
          </a:p>
          <a:p>
            <a:pPr lvl="1" indent="-342900">
              <a:buFont typeface="+mj-lt"/>
              <a:buAutoNum type="arabicPeriod"/>
            </a:pPr>
            <a:r>
              <a:rPr lang="sv-SE" dirty="0" smtClean="0"/>
              <a:t>Mat och fysisk aktivitet</a:t>
            </a:r>
          </a:p>
          <a:p>
            <a:pPr lvl="1" indent="-342900">
              <a:buFont typeface="+mj-lt"/>
              <a:buAutoNum type="arabicPeriod"/>
            </a:pPr>
            <a:r>
              <a:rPr lang="sv-SE" dirty="0" smtClean="0"/>
              <a:t>Tobak, alkohol och vårdcentralens roll</a:t>
            </a:r>
          </a:p>
          <a:p>
            <a:endParaRPr lang="sv-SE" dirty="0"/>
          </a:p>
        </p:txBody>
      </p:sp>
      <p:pic>
        <p:nvPicPr>
          <p:cNvPr id="6" name="Platshållare för innehåll 5"/>
          <p:cNvPicPr>
            <a:picLocks noGrp="1" noChangeAspect="1"/>
          </p:cNvPicPr>
          <p:nvPr>
            <p:ph sz="half" idx="2"/>
          </p:nvPr>
        </p:nvPicPr>
        <p:blipFill>
          <a:blip r:embed="rId3"/>
          <a:stretch>
            <a:fillRect/>
          </a:stretch>
        </p:blipFill>
        <p:spPr>
          <a:xfrm>
            <a:off x="4973743" y="1200150"/>
            <a:ext cx="2339765" cy="3053954"/>
          </a:xfrm>
          <a:prstGeom prst="rect">
            <a:avLst/>
          </a:prstGeom>
          <a:ln w="38100">
            <a:solidFill>
              <a:schemeClr val="accent2">
                <a:lumMod val="60000"/>
                <a:lumOff val="40000"/>
              </a:schemeClr>
            </a:solidFill>
          </a:ln>
        </p:spPr>
      </p:pic>
      <p:sp>
        <p:nvSpPr>
          <p:cNvPr id="3" name="Platshållare för datum 2"/>
          <p:cNvSpPr>
            <a:spLocks noGrp="1"/>
          </p:cNvSpPr>
          <p:nvPr>
            <p:ph type="dt" sz="half" idx="10"/>
          </p:nvPr>
        </p:nvSpPr>
        <p:spPr/>
        <p:txBody>
          <a:bodyPr/>
          <a:lstStyle/>
          <a:p>
            <a:fld id="{52C01069-034E-4DA6-B30D-838DD96AC234}" type="datetime1">
              <a:rPr lang="sv-SE" smtClean="0"/>
              <a:t>2017-02-14</a:t>
            </a:fld>
            <a:endParaRPr lang="sv-SE"/>
          </a:p>
        </p:txBody>
      </p:sp>
      <p:sp>
        <p:nvSpPr>
          <p:cNvPr id="5" name="Platshållare för sidfot 4"/>
          <p:cNvSpPr>
            <a:spLocks noGrp="1"/>
          </p:cNvSpPr>
          <p:nvPr>
            <p:ph type="ftr" sz="quarter" idx="11"/>
          </p:nvPr>
        </p:nvSpPr>
        <p:spPr/>
        <p:txBody>
          <a:bodyPr/>
          <a:lstStyle/>
          <a:p>
            <a:r>
              <a:rPr lang="sv-SE" smtClean="0"/>
              <a:t>viveca.axelsson@skl.se</a:t>
            </a:r>
            <a:endParaRPr lang="sv-SE"/>
          </a:p>
        </p:txBody>
      </p:sp>
    </p:spTree>
    <p:extLst>
      <p:ext uri="{BB962C8B-B14F-4D97-AF65-F5344CB8AC3E}">
        <p14:creationId xmlns:p14="http://schemas.microsoft.com/office/powerpoint/2010/main" val="1410975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p:cNvPicPr>
            <a:picLocks noGrp="1" noChangeAspect="1"/>
          </p:cNvPicPr>
          <p:nvPr>
            <p:ph idx="4294967295"/>
          </p:nvPr>
        </p:nvPicPr>
        <p:blipFill>
          <a:blip r:embed="rId3"/>
          <a:stretch>
            <a:fillRect/>
          </a:stretch>
        </p:blipFill>
        <p:spPr>
          <a:xfrm>
            <a:off x="1385646" y="30386"/>
            <a:ext cx="1998632" cy="1124520"/>
          </a:xfrm>
          <a:prstGeom prst="rect">
            <a:avLst/>
          </a:prstGeom>
        </p:spPr>
      </p:pic>
      <p:pic>
        <p:nvPicPr>
          <p:cNvPr id="8" name="Bildobjekt 7"/>
          <p:cNvPicPr>
            <a:picLocks noChangeAspect="1"/>
          </p:cNvPicPr>
          <p:nvPr/>
        </p:nvPicPr>
        <p:blipFill>
          <a:blip r:embed="rId4"/>
          <a:stretch>
            <a:fillRect/>
          </a:stretch>
        </p:blipFill>
        <p:spPr>
          <a:xfrm>
            <a:off x="5490103" y="87474"/>
            <a:ext cx="2214246" cy="1080120"/>
          </a:xfrm>
          <a:prstGeom prst="rect">
            <a:avLst/>
          </a:prstGeom>
        </p:spPr>
      </p:pic>
      <p:pic>
        <p:nvPicPr>
          <p:cNvPr id="9" name="Bildobjekt 8"/>
          <p:cNvPicPr>
            <a:picLocks noChangeAspect="1"/>
          </p:cNvPicPr>
          <p:nvPr/>
        </p:nvPicPr>
        <p:blipFill>
          <a:blip r:embed="rId5"/>
          <a:stretch>
            <a:fillRect/>
          </a:stretch>
        </p:blipFill>
        <p:spPr>
          <a:xfrm>
            <a:off x="3329862" y="1275606"/>
            <a:ext cx="2153055" cy="1211744"/>
          </a:xfrm>
          <a:prstGeom prst="rect">
            <a:avLst/>
          </a:prstGeom>
        </p:spPr>
      </p:pic>
      <p:pic>
        <p:nvPicPr>
          <p:cNvPr id="12" name="Bildobjekt 11"/>
          <p:cNvPicPr>
            <a:picLocks noChangeAspect="1"/>
          </p:cNvPicPr>
          <p:nvPr/>
        </p:nvPicPr>
        <p:blipFill>
          <a:blip r:embed="rId6"/>
          <a:stretch>
            <a:fillRect/>
          </a:stretch>
        </p:blipFill>
        <p:spPr>
          <a:xfrm>
            <a:off x="5490102" y="2733769"/>
            <a:ext cx="2106234" cy="1188920"/>
          </a:xfrm>
          <a:prstGeom prst="rect">
            <a:avLst/>
          </a:prstGeom>
        </p:spPr>
      </p:pic>
      <p:pic>
        <p:nvPicPr>
          <p:cNvPr id="13" name="Bildobjekt 12"/>
          <p:cNvPicPr>
            <a:picLocks noChangeAspect="1"/>
          </p:cNvPicPr>
          <p:nvPr/>
        </p:nvPicPr>
        <p:blipFill>
          <a:blip r:embed="rId7"/>
          <a:stretch>
            <a:fillRect/>
          </a:stretch>
        </p:blipFill>
        <p:spPr>
          <a:xfrm>
            <a:off x="1223628" y="2762311"/>
            <a:ext cx="2107533" cy="1177591"/>
          </a:xfrm>
          <a:prstGeom prst="rect">
            <a:avLst/>
          </a:prstGeom>
        </p:spPr>
      </p:pic>
      <p:sp>
        <p:nvSpPr>
          <p:cNvPr id="19" name="textruta 18"/>
          <p:cNvSpPr txBox="1"/>
          <p:nvPr/>
        </p:nvSpPr>
        <p:spPr>
          <a:xfrm>
            <a:off x="1385646" y="1221600"/>
            <a:ext cx="1890210" cy="300082"/>
          </a:xfrm>
          <a:prstGeom prst="rect">
            <a:avLst/>
          </a:prstGeom>
          <a:noFill/>
        </p:spPr>
        <p:txBody>
          <a:bodyPr wrap="square" rtlCol="0">
            <a:spAutoFit/>
          </a:bodyPr>
          <a:lstStyle/>
          <a:p>
            <a:r>
              <a:rPr lang="sv-SE" sz="1350" dirty="0"/>
              <a:t>Gruppträff 1</a:t>
            </a:r>
          </a:p>
        </p:txBody>
      </p:sp>
      <p:sp>
        <p:nvSpPr>
          <p:cNvPr id="20" name="textruta 19"/>
          <p:cNvSpPr txBox="1"/>
          <p:nvPr/>
        </p:nvSpPr>
        <p:spPr>
          <a:xfrm>
            <a:off x="5868144" y="1221600"/>
            <a:ext cx="2052228" cy="300082"/>
          </a:xfrm>
          <a:prstGeom prst="rect">
            <a:avLst/>
          </a:prstGeom>
          <a:noFill/>
        </p:spPr>
        <p:txBody>
          <a:bodyPr wrap="square" rtlCol="0">
            <a:spAutoFit/>
          </a:bodyPr>
          <a:lstStyle/>
          <a:p>
            <a:r>
              <a:rPr lang="sv-SE" sz="1350" dirty="0"/>
              <a:t>Gruppträff 2</a:t>
            </a:r>
          </a:p>
        </p:txBody>
      </p:sp>
      <p:sp>
        <p:nvSpPr>
          <p:cNvPr id="22" name="textruta 21"/>
          <p:cNvSpPr txBox="1"/>
          <p:nvPr/>
        </p:nvSpPr>
        <p:spPr>
          <a:xfrm>
            <a:off x="3383868" y="2463738"/>
            <a:ext cx="2052228" cy="300082"/>
          </a:xfrm>
          <a:prstGeom prst="rect">
            <a:avLst/>
          </a:prstGeom>
          <a:noFill/>
        </p:spPr>
        <p:txBody>
          <a:bodyPr wrap="square" rtlCol="0">
            <a:spAutoFit/>
          </a:bodyPr>
          <a:lstStyle/>
          <a:p>
            <a:r>
              <a:rPr lang="sv-SE" sz="1350" dirty="0"/>
              <a:t>Gruppträff 3</a:t>
            </a:r>
          </a:p>
        </p:txBody>
      </p:sp>
      <p:sp>
        <p:nvSpPr>
          <p:cNvPr id="23" name="textruta 22"/>
          <p:cNvSpPr txBox="1"/>
          <p:nvPr/>
        </p:nvSpPr>
        <p:spPr>
          <a:xfrm>
            <a:off x="1385646" y="4137924"/>
            <a:ext cx="1998222" cy="300082"/>
          </a:xfrm>
          <a:prstGeom prst="rect">
            <a:avLst/>
          </a:prstGeom>
          <a:noFill/>
        </p:spPr>
        <p:txBody>
          <a:bodyPr wrap="square" rtlCol="0">
            <a:spAutoFit/>
          </a:bodyPr>
          <a:lstStyle/>
          <a:p>
            <a:r>
              <a:rPr lang="sv-SE" sz="1350" dirty="0"/>
              <a:t>Gruppträff 4</a:t>
            </a:r>
          </a:p>
        </p:txBody>
      </p:sp>
      <p:sp>
        <p:nvSpPr>
          <p:cNvPr id="24" name="textruta 23"/>
          <p:cNvSpPr txBox="1"/>
          <p:nvPr/>
        </p:nvSpPr>
        <p:spPr>
          <a:xfrm>
            <a:off x="5760132" y="4083918"/>
            <a:ext cx="1944216" cy="300082"/>
          </a:xfrm>
          <a:prstGeom prst="rect">
            <a:avLst/>
          </a:prstGeom>
          <a:noFill/>
        </p:spPr>
        <p:txBody>
          <a:bodyPr wrap="square" rtlCol="0">
            <a:spAutoFit/>
          </a:bodyPr>
          <a:lstStyle/>
          <a:p>
            <a:r>
              <a:rPr lang="sv-SE" sz="1350" dirty="0"/>
              <a:t>Gruppträff 5</a:t>
            </a:r>
          </a:p>
        </p:txBody>
      </p:sp>
      <p:sp>
        <p:nvSpPr>
          <p:cNvPr id="2" name="Platshållare för datum 1"/>
          <p:cNvSpPr>
            <a:spLocks noGrp="1"/>
          </p:cNvSpPr>
          <p:nvPr>
            <p:ph type="dt" sz="half" idx="10"/>
          </p:nvPr>
        </p:nvSpPr>
        <p:spPr/>
        <p:txBody>
          <a:bodyPr/>
          <a:lstStyle/>
          <a:p>
            <a:fld id="{A6E96AC5-CD8D-47AB-9091-73AB49BB859C}" type="datetime1">
              <a:rPr lang="sv-SE" smtClean="0"/>
              <a:t>2017-02-14</a:t>
            </a:fld>
            <a:endParaRPr lang="sv-SE"/>
          </a:p>
        </p:txBody>
      </p:sp>
      <p:sp>
        <p:nvSpPr>
          <p:cNvPr id="3" name="Platshållare för sidfot 2"/>
          <p:cNvSpPr>
            <a:spLocks noGrp="1"/>
          </p:cNvSpPr>
          <p:nvPr>
            <p:ph type="ftr" sz="quarter" idx="11"/>
          </p:nvPr>
        </p:nvSpPr>
        <p:spPr/>
        <p:txBody>
          <a:bodyPr/>
          <a:lstStyle/>
          <a:p>
            <a:r>
              <a:rPr lang="sv-SE" smtClean="0"/>
              <a:t>viveca.axelsson@skl.se</a:t>
            </a:r>
            <a:endParaRPr lang="sv-SE"/>
          </a:p>
        </p:txBody>
      </p:sp>
    </p:spTree>
    <p:extLst>
      <p:ext uri="{BB962C8B-B14F-4D97-AF65-F5344CB8AC3E}">
        <p14:creationId xmlns:p14="http://schemas.microsoft.com/office/powerpoint/2010/main" val="238165569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Röd bård för personal">
  <a:themeElements>
    <a:clrScheme name="SKL">
      <a:dk1>
        <a:sysClr val="windowText" lastClr="000000"/>
      </a:dk1>
      <a:lt1>
        <a:sysClr val="window" lastClr="FFFFFF"/>
      </a:lt1>
      <a:dk2>
        <a:srgbClr val="4D4D4D"/>
      </a:dk2>
      <a:lt2>
        <a:srgbClr val="EEECE1"/>
      </a:lt2>
      <a:accent1>
        <a:srgbClr val="006428"/>
      </a:accent1>
      <a:accent2>
        <a:srgbClr val="005A9B"/>
      </a:accent2>
      <a:accent3>
        <a:srgbClr val="B9141E"/>
      </a:accent3>
      <a:accent4>
        <a:srgbClr val="5A5A96"/>
      </a:accent4>
      <a:accent5>
        <a:srgbClr val="8C7D6E"/>
      </a:accent5>
      <a:accent6>
        <a:srgbClr val="E6460A"/>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å bård för målgruppe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3249</TotalTime>
  <Words>2712</Words>
  <Application>Microsoft Office PowerPoint</Application>
  <PresentationFormat>Bildspel på skärmen (16:9)</PresentationFormat>
  <Paragraphs>496</Paragraphs>
  <Slides>45</Slides>
  <Notes>45</Notes>
  <HiddenSlides>0</HiddenSlides>
  <MMClips>0</MMClips>
  <ScaleCrop>false</ScaleCrop>
  <HeadingPairs>
    <vt:vector size="8" baseType="variant">
      <vt:variant>
        <vt:lpstr>Använt teckensnitt</vt:lpstr>
      </vt:variant>
      <vt:variant>
        <vt:i4>5</vt:i4>
      </vt:variant>
      <vt:variant>
        <vt:lpstr>Tema</vt:lpstr>
      </vt:variant>
      <vt:variant>
        <vt:i4>2</vt:i4>
      </vt:variant>
      <vt:variant>
        <vt:lpstr>Serverprogram för OLE-inbäddning</vt:lpstr>
      </vt:variant>
      <vt:variant>
        <vt:i4>2</vt:i4>
      </vt:variant>
      <vt:variant>
        <vt:lpstr>Bildrubriker</vt:lpstr>
      </vt:variant>
      <vt:variant>
        <vt:i4>45</vt:i4>
      </vt:variant>
    </vt:vector>
  </HeadingPairs>
  <TitlesOfParts>
    <vt:vector size="54" baseType="lpstr">
      <vt:lpstr>ＭＳ Ｐゴシック</vt:lpstr>
      <vt:lpstr>Arial</vt:lpstr>
      <vt:lpstr>Calibri</vt:lpstr>
      <vt:lpstr>Times New Roman</vt:lpstr>
      <vt:lpstr>Verdana</vt:lpstr>
      <vt:lpstr>Röd bård för personal</vt:lpstr>
      <vt:lpstr>Blå bård för målgruppen</vt:lpstr>
      <vt:lpstr>think-cell Slide</vt:lpstr>
      <vt:lpstr>Bitmappsbild</vt:lpstr>
      <vt:lpstr> Hälsostöd och Samverkan </vt:lpstr>
      <vt:lpstr>Om Uppdrag Psykisk Hälsa</vt:lpstr>
      <vt:lpstr>Film om Hälsa i Sverige</vt:lpstr>
      <vt:lpstr>Hälsostöd</vt:lpstr>
      <vt:lpstr>Hälsostöd</vt:lpstr>
      <vt:lpstr>Målgrupp för hälsostöd</vt:lpstr>
      <vt:lpstr> Identifiera vilka som kan ha behov av hälsostöd </vt:lpstr>
      <vt:lpstr>Gruppledarguide</vt:lpstr>
      <vt:lpstr>PowerPoint-presentation</vt:lpstr>
      <vt:lpstr>Gruppledarguiden</vt:lpstr>
      <vt:lpstr>Film om Hälsostöd.</vt:lpstr>
      <vt:lpstr>Webutbildning i att leda grupp</vt:lpstr>
      <vt:lpstr>Utbildning i Hälsostöd</vt:lpstr>
      <vt:lpstr>www.uppdragpsykiskhalsa.se</vt:lpstr>
      <vt:lpstr>Barn i migration</vt:lpstr>
      <vt:lpstr>Barn med samma behov och olika behov!</vt:lpstr>
      <vt:lpstr>BBIC-Barns behov i centrum</vt:lpstr>
      <vt:lpstr>Integration</vt:lpstr>
      <vt:lpstr>Hitta rätt - integrationsmaterial</vt:lpstr>
      <vt:lpstr>Bygger på BBIC- Barns behov i centrum</vt:lpstr>
      <vt:lpstr>www.informationsverige.se </vt:lpstr>
      <vt:lpstr>Barn i migration- Strömsunds kommun</vt:lpstr>
      <vt:lpstr>Ensamkommande flyktingbarn</vt:lpstr>
      <vt:lpstr>Många aktörer- Samverka!</vt:lpstr>
      <vt:lpstr>SIP-ett redskap för samverkan</vt:lpstr>
      <vt:lpstr>Webbutbildningar,  3, 8 och 35 minuter</vt:lpstr>
      <vt:lpstr>Ensamkommande och missbruk</vt:lpstr>
      <vt:lpstr>9 januari, 2017 (SVT)  ”90 av 100 som röker heroin, som rapporteras in till polisen, är ensamkommande flyktingungdomar.” </vt:lpstr>
      <vt:lpstr>Preventiva insatser  mot droger Malmö stad</vt:lpstr>
      <vt:lpstr>PowerPoint-presentation</vt:lpstr>
      <vt:lpstr>PowerPoint-presentation</vt:lpstr>
      <vt:lpstr>PowerPoint-presentation</vt:lpstr>
      <vt:lpstr>Filmer på flera språk om hälsobesök</vt:lpstr>
      <vt:lpstr>Tänder och munvård</vt:lpstr>
      <vt:lpstr>PowerPoint-presentation</vt:lpstr>
      <vt:lpstr>Tänder och munhälsa för  barn och unga</vt:lpstr>
      <vt:lpstr>PowerPoint-presentation</vt:lpstr>
      <vt:lpstr>Barn och unga – tänder och munhälsa Vad skall jag titta efter? </vt:lpstr>
      <vt:lpstr>PowerPoint-presentation</vt:lpstr>
      <vt:lpstr>Vatten – den bästa drycken?</vt:lpstr>
      <vt:lpstr>www.uppdragpsykiskhalsa.se</vt:lpstr>
      <vt:lpstr>PowerPoint-presentation</vt:lpstr>
      <vt:lpstr>PowerPoint-presentation</vt:lpstr>
      <vt:lpstr>Goda exempel i Verktygsbanken</vt:lpstr>
      <vt:lpstr>Ta hem och sprid!</vt:lpstr>
    </vt:vector>
  </TitlesOfParts>
  <Company>Sverige Kommuner och Landsting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Så bemöter du nyanlända barn</dc:title>
  <dc:creator>Tunér Henrik</dc:creator>
  <cp:lastModifiedBy>Radwan Samira</cp:lastModifiedBy>
  <cp:revision>191</cp:revision>
  <cp:lastPrinted>2016-11-07T07:42:39Z</cp:lastPrinted>
  <dcterms:created xsi:type="dcterms:W3CDTF">2016-10-25T08:57:07Z</dcterms:created>
  <dcterms:modified xsi:type="dcterms:W3CDTF">2017-02-14T15:27:26Z</dcterms:modified>
</cp:coreProperties>
</file>