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257" r:id="rId4"/>
    <p:sldId id="263" r:id="rId5"/>
    <p:sldId id="264" r:id="rId6"/>
    <p:sldId id="260" r:id="rId7"/>
    <p:sldId id="265" r:id="rId8"/>
    <p:sldId id="266" r:id="rId9"/>
    <p:sldId id="267" r:id="rId10"/>
    <p:sldId id="268" r:id="rId11"/>
    <p:sldId id="269" r:id="rId12"/>
    <p:sldId id="258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61" r:id="rId23"/>
    <p:sldId id="281" r:id="rId24"/>
    <p:sldId id="282" r:id="rId25"/>
    <p:sldId id="280" r:id="rId26"/>
    <p:sldId id="283" r:id="rId27"/>
    <p:sldId id="285" r:id="rId28"/>
    <p:sldId id="286" r:id="rId29"/>
    <p:sldId id="289" r:id="rId30"/>
    <p:sldId id="284" r:id="rId31"/>
    <p:sldId id="288" r:id="rId32"/>
    <p:sldId id="287" r:id="rId33"/>
    <p:sldId id="262" r:id="rId34"/>
    <p:sldId id="290" r:id="rId35"/>
    <p:sldId id="291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1754" autoAdjust="0"/>
  </p:normalViewPr>
  <p:slideViewPr>
    <p:cSldViewPr snapToGrid="0" snapToObjects="1">
      <p:cViewPr varScale="1">
        <p:scale>
          <a:sx n="20" d="100"/>
          <a:sy n="20" d="100"/>
        </p:scale>
        <p:origin x="1402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56E8-A96A-8A41-8023-9B14D6EA0C68}" type="datetimeFigureOut">
              <a:rPr lang="sv-SE" smtClean="0"/>
              <a:t>2017-02-13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FEE42-089D-E74E-AD06-23D1AB067A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80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12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Omskärelse: vad innebär det. Namn på alla delar.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Umo.se bra hemsida, bra info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Tjejer: könsstympning. Ibland tjejer känner igen bara könsstympade delen, de vet inte hur ett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kvinnligt könsorgan ser ut som inte är stympat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Går igenom konsekvenser av könsstympning.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890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Puberteten: barn- pojke- man/hen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händer under puberteten. 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8710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496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Menstruation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gång sa en elev: ”D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avid varför pratar du om detta det är bara svenska kvinnor som får, inte våra kvinnor”.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använder tjejer när de har mens? Bindor, tampong. Man ska inte behöva skämmas för att ha mens. Kunskaper låga när det kommer till menstruation.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25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Slidkrans- det finns ingen mödomshinna. Den täcker inte slidan, sitter som en gardin.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572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Graviditet. Tjej som frenetiskt knackade på dörren. Trodde hon var gravid för Hamid kysste henne på kinden. ”Låt inte någon pussa eller kyssa dig, då blir du gravid” hade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hon hört hemma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Pratar också om hur barn blir till.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4089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Abort är svår fråga att jobba med.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37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Prostitution. David brukar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säga: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”Min syster är ingen hora, men alla horor är mina systrar”. Fattigdom/krig kan leda till prostitution.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 även män som är prostituerade.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404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 läggning.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Viktigaste är att prata om kulturell kompetens- tolk kan säga bög/hora eller undersexuell. Om inte jobbat med det själv, svårt för dem att säga homosexuell eller bisexuell. Kärlek mellan samkönade människor- all kärlek är kärlek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Tips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okumentär: dansande unga pojkar från Afghanistan. 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71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Diskrimineringsgrundlagen.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Våld och kränkning- sexuellt våld, sexuella övergrepp, mobbning, sexuella trakasserier.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88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Saleh: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Leg. Behandlingspedagog och vårdlärare. Utbildar socialpedagoger och andra vårdpersonal. Har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obbat med nyanlända sedan 2005,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exempelvis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skola med 72 olika nationaliteter, 60 olika språk. Nyanlända: bemöta barn med olika bakgrund- viktigt med baskunskap i vad trauma är. Barnen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ungdomarna kommer från o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lika skolbakgrund, olika geografiska områden. Viktigt med värdegrund och likabehandlingsplan. Att någon är analfabet innebär inte att personen inte ska få tillgång till Skolverkets kursplan. </a:t>
            </a:r>
          </a:p>
          <a:p>
            <a:endParaRPr lang="sv-SE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 och samlevnad är en mycket viktig del för integrationen. För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David tog det lång tid innan han visste var v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årdcentralen 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fanns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När ensamkommande själv: elevhälsoteam är viktigt (David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själv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kurd från norra Irak, lärde sig läsa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skriva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arabiska i skolan, hemma lärde han sig läsa och skriva kurdiska, kunde ganska bra engelska). Kom hit 1999, som 21-åring. </a:t>
            </a:r>
          </a:p>
          <a:p>
            <a:endParaRPr lang="sv-SE" dirty="0" smtClean="0"/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 in på nätet och kolla information- för vissa är det svårt att söka på nätet. Andra har svårt att läsa och förstå. I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skolan 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 Saleh jobbade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fanns inte sexualkunskap. Idrotten- killar ville inte duscha efter. David förstod (har gått igenom sex olika skolsystem på vägen till Sverige,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inklusive det svenska skolsystemet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sv-SE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man vill</a:t>
            </a:r>
            <a:r>
              <a:rPr lang="sv-SE" sz="12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inte visa sig naken- kopplat till kultur</a:t>
            </a:r>
            <a:r>
              <a:rPr lang="sv-SE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sv-SE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David har</a:t>
            </a:r>
            <a:r>
              <a:rPr lang="sv-SE" sz="12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utvecklat lektionsmaterial för fyra målgrupper:</a:t>
            </a:r>
            <a:endParaRPr lang="sv-SE" sz="1200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T1-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elever som aldrig gått i skolan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T2- elever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gått lite i skolan</a:t>
            </a:r>
            <a:b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T3- elever som har mycket kunskap, har kanske tom gått gymnasiet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T4- elever i behov av särskilt stöd.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350 skolor använder Davids material.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95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864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påverkar sex och samlevnad integration? Ny kultur, nya värderingar, svårt att navigera i det. Bemötandende är kärnan i arbetet. När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David kom till Sverige visade SFI-läraren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Tillsammans för alla nyanlända. Folk blev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upprörda, vissa gick ut. Ej helt representativt för det svenska samhället.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bör prata om allt, men hur? På vilket sätt bör vi bemöta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nyanlända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vi måste möta dem där de är. Från analfabet till utbildad.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från skola: 40 nyanlända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skulle få sexualkunskap. De två föreläsarna sa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”idag ska vi prata om ett viktigt tema, idag ska du lära känna din röv”. Föreläsarna blev utslängda, många blev upprörda. Bemötande är viktigt. David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gick in som nästa föreläsare och det fanns ett starkt motstånd i 40min, men sedan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gick det bättre. 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 (om hur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annorlunda perspektiv/utbildning man kan ha)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bok om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Sexualkunskap som David fick av sin syster när han var liten (utbildad familj) där står det: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du två män ha sex, döda båda, du får belöning från Gud.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 startar man en lektion? Mjukstart. (Bolibompalektion)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300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 igenom skolsystemet- grundskola, hur gammal är man i Sverige när man går i 1-3, 4-6, etc.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038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Vilka ämnen studeras i grundskolan? Varför läser vi sex och samlevnad: vad heter alla kroppsdelar. Religion: vilka religioner finns? (Egypten läser bara om Islam, etc.). Sitter i grupp där man inte har kunskap om varandras religioner: hur lever vi tillsammans? Var kan man gifta sig? vi pratar sambo,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kulbo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särbo…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 vara ett par: kompisar (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gaypar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håller hand), kulturkunskap- varför kan två killar inte gå hand i hand i Sverige? I Irak gör män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det, betyder inte att de är bögar.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 att prata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bryta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heteronormen. Eleverna får själva göra collage- hur ser familjen ut hos dem? Det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en m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änsklig rättighet att få den kunskapen, hur folk lever med varandra här.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770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Mänskliga rättigheter- barnen säger att dem där rättigheterna gäller inte mig.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berättar: Jag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ick i ettan när kriget började. 90 barn dog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 första skoldag, när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bomb föll ned på skolgården. Dagen efter var vi alla i samma klassrum- livet fortsätter. Vi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alla o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lika individer, olika sårbarhet, men livet fortsätter. Trauma kan finnas kvar.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RFSL/RFSL Stockholm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RFSL ungdom gemensamt projekt: HBTQ och heder- letade efter personer utsatta för hedersrelaterat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våld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även svenska ungdomar vände sig till oss. Antingen för att de svenska ungdomarna mådde dåligt eller så handlade det om sexuell läggning: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”inget förtroende för dem, ingen vuxen som lyssnar”. 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1893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säger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sex och samlevnad, vad betyder sex? Ibland  blir det dödstyst, ibland säger någon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 det är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siffran sex, ibland pengar, djur. Vad betyder sex? Varför har vi sex? Finns det problem med sex? AIDS, prostitution, våldtäkt, könssjukdomar…</a:t>
            </a:r>
          </a:p>
          <a:p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874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Kärlek- koppla sex till kärlek. De får skriva kärlek på sitt språk: ”En kärlekshistoria”, ”Kärlek från första ögonkastet”. Davids historier som han har skrivit: normbrytande och abstrakt.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720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Ofta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svårigheter med tolken- ibland kan tolken inte orden på hemspråket, eller så har tolken inte kommit så långt i sin egna värdegrund att det är information hen vill förmedla. Ibland rita till tolken så att hen förstår.</a:t>
            </a: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Svårt att kunna namn på organ (idrottslektion, boll på sina ”ägg”). Det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är en m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änsklig rättighet att kunna orden.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Ex: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David skulle tolka arabiska och kvinnan kom in med sitt barn och sa att han hade problem med huvudet. Doktorn tittade på huvudet och då sa kvinnan inte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huvudet, andra huvudet. Ord som penis-könsorgan-ollon. Kunde</a:t>
            </a:r>
            <a:r>
              <a:rPr lang="sv-S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 dessa ord. 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Kanske hade kvinnan inte studerat sexualkunskap på SFI, eller så hade hon den klassen men hon gick 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FEE42-089D-E74E-AD06-23D1AB067AD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396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3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9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4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4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2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FB2B-896E-8E4E-A7DC-C3AE81520109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BCC77-BED4-3048-B488-4AD4179B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exkunskap.se" TargetMode="External"/><Relationship Id="rId4" Type="http://schemas.openxmlformats.org/officeDocument/2006/relationships/hyperlink" Target="mailto:salisali55@hot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2643" y="1575265"/>
            <a:ext cx="4657272" cy="341221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halkboard"/>
                <a:cs typeface="Chalkboard"/>
              </a:rPr>
              <a:t>SEX OCH SAMLEVNAD</a:t>
            </a:r>
            <a:b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halkboard"/>
                <a:cs typeface="Chalkboard"/>
              </a:rPr>
            </a:b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halkboard"/>
                <a:cs typeface="Chalkboard"/>
              </a:rPr>
              <a:t>FÖR NYANLÄNDA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alma-log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2" y="1714510"/>
            <a:ext cx="2847727" cy="3455983"/>
          </a:xfrm>
          <a:prstGeom prst="rect">
            <a:avLst/>
          </a:prstGeom>
          <a:effectLst>
            <a:outerShdw dist="38100" dir="2700000" algn="tl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202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4998" y="603870"/>
            <a:ext cx="4657272" cy="7742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Mänskliga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rättigheter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714" y="1700696"/>
            <a:ext cx="4276272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>
                <a:solidFill>
                  <a:srgbClr val="FFFFFF"/>
                </a:solidFill>
              </a:rPr>
              <a:t>De </a:t>
            </a:r>
            <a:r>
              <a:rPr lang="en-US" sz="1200" dirty="0" err="1">
                <a:solidFill>
                  <a:srgbClr val="FFFFFF"/>
                </a:solidFill>
              </a:rPr>
              <a:t>mänskliga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rättigheterna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är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rättigheter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som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alla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endParaRPr lang="en-US" sz="1200" dirty="0" smtClean="0">
              <a:solidFill>
                <a:srgbClr val="FFFFFF"/>
              </a:solidFill>
            </a:endParaRPr>
          </a:p>
          <a:p>
            <a:pPr lvl="1"/>
            <a:r>
              <a:rPr lang="en-US" sz="1200" dirty="0" err="1" smtClean="0">
                <a:solidFill>
                  <a:srgbClr val="FFFFFF"/>
                </a:solidFill>
              </a:rPr>
              <a:t>Barnkonventionen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är</a:t>
            </a:r>
            <a:r>
              <a:rPr lang="en-US" sz="1200" dirty="0">
                <a:solidFill>
                  <a:srgbClr val="FFFFFF"/>
                </a:solidFill>
              </a:rPr>
              <a:t> de </a:t>
            </a:r>
            <a:r>
              <a:rPr lang="en-US" sz="1200" dirty="0" err="1">
                <a:solidFill>
                  <a:srgbClr val="FFFFFF"/>
                </a:solidFill>
              </a:rPr>
              <a:t>mänskliga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rättigheterna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för</a:t>
            </a:r>
            <a:r>
              <a:rPr lang="en-US" sz="1200" dirty="0">
                <a:solidFill>
                  <a:srgbClr val="FFFFFF"/>
                </a:solidFill>
              </a:rPr>
              <a:t> barn. </a:t>
            </a:r>
          </a:p>
          <a:p>
            <a:pPr lvl="1"/>
            <a:endParaRPr lang="en-US" sz="1200" dirty="0" smtClean="0">
              <a:solidFill>
                <a:srgbClr val="FFFFFF"/>
              </a:solidFill>
            </a:endParaRPr>
          </a:p>
          <a:p>
            <a:pPr lvl="1"/>
            <a:r>
              <a:rPr lang="en-US" sz="1200" dirty="0" err="1" smtClean="0">
                <a:solidFill>
                  <a:srgbClr val="FFFFFF"/>
                </a:solidFill>
              </a:rPr>
              <a:t>Barnkonventionen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består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av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artiklar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lvl="1"/>
            <a:r>
              <a:rPr lang="en-US" sz="1200" b="1" dirty="0" err="1">
                <a:solidFill>
                  <a:srgbClr val="FFFFFF"/>
                </a:solidFill>
              </a:rPr>
              <a:t>Artikel</a:t>
            </a:r>
            <a:r>
              <a:rPr lang="en-US" sz="1200" b="1" dirty="0">
                <a:solidFill>
                  <a:srgbClr val="FFFFFF"/>
                </a:solidFill>
              </a:rPr>
              <a:t> 2</a:t>
            </a:r>
            <a:r>
              <a:rPr lang="en-US" sz="1200" dirty="0">
                <a:solidFill>
                  <a:srgbClr val="FFFFFF"/>
                </a:solidFill>
              </a:rPr>
              <a:t> 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”</a:t>
            </a:r>
            <a:r>
              <a:rPr lang="en-US" sz="1200" dirty="0" err="1">
                <a:solidFill>
                  <a:srgbClr val="FFFFFF"/>
                </a:solidFill>
              </a:rPr>
              <a:t>rättigheterna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gäller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alla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oavsett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var</a:t>
            </a:r>
            <a:r>
              <a:rPr lang="en-US" sz="1200" dirty="0">
                <a:solidFill>
                  <a:srgbClr val="FFFFFF"/>
                </a:solidFill>
              </a:rPr>
              <a:t> man </a:t>
            </a:r>
            <a:r>
              <a:rPr lang="en-US" sz="1200" dirty="0" err="1">
                <a:solidFill>
                  <a:srgbClr val="FFFFFF"/>
                </a:solidFill>
              </a:rPr>
              <a:t>kommer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ifrån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vilket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kön</a:t>
            </a:r>
            <a:r>
              <a:rPr lang="en-US" sz="1200" dirty="0">
                <a:solidFill>
                  <a:srgbClr val="FFFFFF"/>
                </a:solidFill>
              </a:rPr>
              <a:t> man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vad</a:t>
            </a:r>
            <a:r>
              <a:rPr lang="en-US" sz="1200" dirty="0">
                <a:solidFill>
                  <a:srgbClr val="FFFFFF"/>
                </a:solidFill>
              </a:rPr>
              <a:t> man </a:t>
            </a:r>
            <a:r>
              <a:rPr lang="en-US" sz="1200" dirty="0" err="1">
                <a:solidFill>
                  <a:srgbClr val="FFFFFF"/>
                </a:solidFill>
              </a:rPr>
              <a:t>tror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på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eller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om</a:t>
            </a:r>
            <a:r>
              <a:rPr lang="en-US" sz="1200" dirty="0">
                <a:solidFill>
                  <a:srgbClr val="FFFFFF"/>
                </a:solidFill>
              </a:rPr>
              <a:t> man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handikapp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Barnet </a:t>
            </a:r>
            <a:r>
              <a:rPr lang="en-US" sz="1200" dirty="0" err="1">
                <a:solidFill>
                  <a:srgbClr val="FFFFFF"/>
                </a:solidFill>
              </a:rPr>
              <a:t>skall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skyddas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från</a:t>
            </a:r>
            <a:r>
              <a:rPr lang="en-US" sz="1200" dirty="0">
                <a:solidFill>
                  <a:srgbClr val="FFFFFF"/>
                </a:solidFill>
              </a:rPr>
              <a:t> all </a:t>
            </a:r>
            <a:r>
              <a:rPr lang="en-US" sz="1200" dirty="0" err="1">
                <a:solidFill>
                  <a:srgbClr val="FFFFFF"/>
                </a:solidFill>
              </a:rPr>
              <a:t>diskriminering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Alla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är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lika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mycket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värda</a:t>
            </a:r>
            <a:r>
              <a:rPr lang="en-US" sz="1200" dirty="0">
                <a:solidFill>
                  <a:srgbClr val="FFFFFF"/>
                </a:solidFill>
              </a:rPr>
              <a:t>.”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betyder</a:t>
            </a:r>
            <a:r>
              <a:rPr lang="en-US" sz="1200" dirty="0">
                <a:solidFill>
                  <a:srgbClr val="FFFFFF"/>
                </a:solidFill>
              </a:rPr>
              <a:t>: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Inget</a:t>
            </a:r>
            <a:r>
              <a:rPr lang="en-US" sz="1200" dirty="0">
                <a:solidFill>
                  <a:srgbClr val="FFFFFF"/>
                </a:solidFill>
              </a:rPr>
              <a:t> barn </a:t>
            </a:r>
            <a:r>
              <a:rPr lang="en-US" sz="1200" dirty="0" err="1">
                <a:solidFill>
                  <a:srgbClr val="FFFFFF"/>
                </a:solidFill>
              </a:rPr>
              <a:t>får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behandlas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sämre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spelar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ingen</a:t>
            </a:r>
            <a:r>
              <a:rPr lang="en-US" sz="1200" dirty="0">
                <a:solidFill>
                  <a:srgbClr val="FFFFFF"/>
                </a:solidFill>
              </a:rPr>
              <a:t> roll </a:t>
            </a:r>
            <a:r>
              <a:rPr lang="en-US" sz="1200" dirty="0" err="1">
                <a:solidFill>
                  <a:srgbClr val="FFFFFF"/>
                </a:solidFill>
              </a:rPr>
              <a:t>var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kommer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ifrån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Vilket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kön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Om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handikapp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Alla</a:t>
            </a:r>
            <a:r>
              <a:rPr lang="en-US" sz="1200" dirty="0">
                <a:solidFill>
                  <a:srgbClr val="FFFFFF"/>
                </a:solidFill>
              </a:rPr>
              <a:t> barn </a:t>
            </a:r>
            <a:r>
              <a:rPr lang="en-US" sz="1200" dirty="0" err="1">
                <a:solidFill>
                  <a:srgbClr val="FFFFFF"/>
                </a:solidFill>
              </a:rPr>
              <a:t>är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lika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mycket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värda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</p:txBody>
      </p:sp>
      <p:pic>
        <p:nvPicPr>
          <p:cNvPr id="4" name="Picture 3" descr="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9" y="2149928"/>
            <a:ext cx="3384466" cy="28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1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4998" y="603870"/>
            <a:ext cx="4657272" cy="7742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Mänskliga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rättigheter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714" y="1700696"/>
            <a:ext cx="4276272" cy="433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b="1" dirty="0" err="1">
                <a:solidFill>
                  <a:srgbClr val="FFFFFF"/>
                </a:solidFill>
              </a:rPr>
              <a:t>Artikel</a:t>
            </a:r>
            <a:r>
              <a:rPr lang="en-US" sz="1200" b="1" dirty="0">
                <a:solidFill>
                  <a:srgbClr val="FFFFFF"/>
                </a:solidFill>
              </a:rPr>
              <a:t> 13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”</a:t>
            </a:r>
            <a:r>
              <a:rPr lang="en-US" sz="1200" dirty="0" err="1">
                <a:solidFill>
                  <a:srgbClr val="FFFFFF"/>
                </a:solidFill>
              </a:rPr>
              <a:t>barnen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</a:t>
            </a:r>
            <a:r>
              <a:rPr lang="en-US" sz="1200" dirty="0">
                <a:solidFill>
                  <a:srgbClr val="FFFFFF"/>
                </a:solidFill>
              </a:rPr>
              <a:t> till </a:t>
            </a:r>
            <a:r>
              <a:rPr lang="en-US" sz="1200" dirty="0" err="1">
                <a:solidFill>
                  <a:srgbClr val="FFFFFF"/>
                </a:solidFill>
              </a:rPr>
              <a:t>yttrandefrihet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rätten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fritt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uttrycka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tankar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och</a:t>
            </a:r>
            <a:r>
              <a:rPr lang="en-US" sz="1200" dirty="0">
                <a:solidFill>
                  <a:srgbClr val="FFFFFF"/>
                </a:solidFill>
              </a:rPr>
              <a:t> information </a:t>
            </a:r>
            <a:r>
              <a:rPr lang="en-US" sz="1200" dirty="0" err="1">
                <a:solidFill>
                  <a:srgbClr val="FFFFFF"/>
                </a:solidFill>
              </a:rPr>
              <a:t>genom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till </a:t>
            </a:r>
            <a:r>
              <a:rPr lang="en-US" sz="1200" dirty="0" err="1">
                <a:solidFill>
                  <a:srgbClr val="FFFFFF"/>
                </a:solidFill>
              </a:rPr>
              <a:t>exempel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tala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  <a:r>
              <a:rPr lang="en-US" sz="1200" dirty="0" err="1">
                <a:solidFill>
                  <a:srgbClr val="FFFFFF"/>
                </a:solidFill>
              </a:rPr>
              <a:t>skriva</a:t>
            </a:r>
            <a:r>
              <a:rPr lang="en-US" sz="1200" dirty="0">
                <a:solidFill>
                  <a:srgbClr val="FFFFFF"/>
                </a:solidFill>
              </a:rPr>
              <a:t> …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betyder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alla</a:t>
            </a:r>
            <a:r>
              <a:rPr lang="en-US" sz="1200" dirty="0">
                <a:solidFill>
                  <a:srgbClr val="FFFFFF"/>
                </a:solidFill>
              </a:rPr>
              <a:t> barn </a:t>
            </a:r>
            <a:r>
              <a:rPr lang="en-US" sz="1200" dirty="0" err="1">
                <a:solidFill>
                  <a:srgbClr val="FFFFFF"/>
                </a:solidFill>
              </a:rPr>
              <a:t>får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säga</a:t>
            </a:r>
            <a:r>
              <a:rPr lang="en-US" sz="1200" dirty="0">
                <a:solidFill>
                  <a:srgbClr val="FFFFFF"/>
                </a:solidFill>
              </a:rPr>
              <a:t> sin </a:t>
            </a:r>
            <a:r>
              <a:rPr lang="en-US" sz="1200" dirty="0" err="1">
                <a:solidFill>
                  <a:srgbClr val="FFFFFF"/>
                </a:solidFill>
              </a:rPr>
              <a:t>åsikt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Om </a:t>
            </a:r>
            <a:r>
              <a:rPr lang="en-US" sz="1200" dirty="0" err="1">
                <a:solidFill>
                  <a:srgbClr val="FFFFFF"/>
                </a:solidFill>
              </a:rPr>
              <a:t>barnets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föräldrar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valt</a:t>
            </a:r>
            <a:r>
              <a:rPr lang="en-US" sz="1200" dirty="0">
                <a:solidFill>
                  <a:srgbClr val="FFFFFF"/>
                </a:solidFill>
              </a:rPr>
              <a:t> en partner </a:t>
            </a:r>
            <a:r>
              <a:rPr lang="en-US" sz="1200" dirty="0" err="1">
                <a:solidFill>
                  <a:srgbClr val="FFFFFF"/>
                </a:solidFill>
              </a:rPr>
              <a:t>åt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En partner </a:t>
            </a:r>
            <a:r>
              <a:rPr lang="en-US" sz="1200" dirty="0" err="1">
                <a:solidFill>
                  <a:srgbClr val="FFFFFF"/>
                </a:solidFill>
              </a:rPr>
              <a:t>som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inte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tycker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om.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Då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får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säga</a:t>
            </a:r>
            <a:r>
              <a:rPr lang="en-US" sz="1200" dirty="0">
                <a:solidFill>
                  <a:srgbClr val="FFFFFF"/>
                </a:solidFill>
              </a:rPr>
              <a:t> det.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Om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tycker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något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Då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får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säga</a:t>
            </a:r>
            <a:r>
              <a:rPr lang="en-US" sz="1200" dirty="0">
                <a:solidFill>
                  <a:srgbClr val="FFFFFF"/>
                </a:solidFill>
              </a:rPr>
              <a:t> det.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lvl="1"/>
            <a:r>
              <a:rPr lang="en-US" sz="1200" b="1" dirty="0" err="1">
                <a:solidFill>
                  <a:srgbClr val="FFFFFF"/>
                </a:solidFill>
              </a:rPr>
              <a:t>Artikel</a:t>
            </a:r>
            <a:r>
              <a:rPr lang="en-US" sz="1200" b="1" dirty="0">
                <a:solidFill>
                  <a:srgbClr val="FFFFFF"/>
                </a:solidFill>
              </a:rPr>
              <a:t> 31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”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</a:t>
            </a:r>
            <a:r>
              <a:rPr lang="en-US" sz="1200" dirty="0">
                <a:solidFill>
                  <a:srgbClr val="FFFFFF"/>
                </a:solidFill>
              </a:rPr>
              <a:t> till </a:t>
            </a:r>
            <a:r>
              <a:rPr lang="en-US" sz="1200" dirty="0" err="1">
                <a:solidFill>
                  <a:srgbClr val="FFFFFF"/>
                </a:solidFill>
              </a:rPr>
              <a:t>lek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vila</a:t>
            </a:r>
            <a:r>
              <a:rPr lang="en-US" sz="1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fritid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och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delta </a:t>
            </a:r>
            <a:r>
              <a:rPr lang="en-US" sz="1200" dirty="0" err="1">
                <a:solidFill>
                  <a:srgbClr val="FFFFFF"/>
                </a:solidFill>
              </a:rPr>
              <a:t>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det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kulturella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och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konstnärliga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livet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 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Det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betyder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barn </a:t>
            </a:r>
            <a:r>
              <a:rPr lang="en-US" sz="1200" dirty="0" err="1">
                <a:solidFill>
                  <a:srgbClr val="FFFFFF"/>
                </a:solidFill>
              </a:rPr>
              <a:t>har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rätt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leka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spela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fotboll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gå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på</a:t>
            </a:r>
            <a:r>
              <a:rPr lang="en-US" sz="1200" dirty="0">
                <a:solidFill>
                  <a:srgbClr val="FFFFFF"/>
                </a:solidFill>
              </a:rPr>
              <a:t> en </a:t>
            </a:r>
            <a:r>
              <a:rPr lang="en-US" sz="1200" dirty="0" err="1">
                <a:solidFill>
                  <a:srgbClr val="FFFFFF"/>
                </a:solidFill>
              </a:rPr>
              <a:t>danskurs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lära</a:t>
            </a:r>
            <a:r>
              <a:rPr lang="en-US" sz="1200" dirty="0">
                <a:solidFill>
                  <a:srgbClr val="FFFFFF"/>
                </a:solidFill>
              </a:rPr>
              <a:t> sig </a:t>
            </a:r>
            <a:r>
              <a:rPr lang="en-US" sz="1200" dirty="0" err="1">
                <a:solidFill>
                  <a:srgbClr val="FFFFFF"/>
                </a:solidFill>
              </a:rPr>
              <a:t>måla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 err="1">
                <a:solidFill>
                  <a:srgbClr val="FFFFFF"/>
                </a:solidFill>
              </a:rPr>
              <a:t>Att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gå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och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simma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</a:rPr>
              <a:t>Om </a:t>
            </a:r>
            <a:r>
              <a:rPr lang="en-US" sz="1200" dirty="0" err="1">
                <a:solidFill>
                  <a:srgbClr val="FFFFFF"/>
                </a:solidFill>
              </a:rPr>
              <a:t>barnet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vill</a:t>
            </a:r>
            <a:r>
              <a:rPr lang="en-US" sz="1200" dirty="0">
                <a:solidFill>
                  <a:srgbClr val="FFFFFF"/>
                </a:solidFill>
              </a:rPr>
              <a:t> det.</a:t>
            </a:r>
          </a:p>
        </p:txBody>
      </p:sp>
      <p:pic>
        <p:nvPicPr>
          <p:cNvPr id="6" name="Picture 5" descr="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9" y="2149928"/>
            <a:ext cx="3384466" cy="28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6728" y="778562"/>
            <a:ext cx="4657272" cy="110987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Sex </a:t>
            </a:r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och</a:t>
            </a:r>
            <a:r>
              <a:rPr lang="en-US" sz="3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samlevnad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372" y="1888440"/>
            <a:ext cx="4176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 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Vad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betyder</a:t>
            </a:r>
            <a:r>
              <a:rPr lang="en-US" sz="1600" dirty="0">
                <a:solidFill>
                  <a:srgbClr val="FFFFFF"/>
                </a:solidFill>
              </a:rPr>
              <a:t> sex?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Varför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har</a:t>
            </a:r>
            <a:r>
              <a:rPr lang="en-US" sz="1600" dirty="0">
                <a:solidFill>
                  <a:srgbClr val="FFFFFF"/>
                </a:solidFill>
              </a:rPr>
              <a:t> vi sex?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Finns </a:t>
            </a:r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problem med sex?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AIDS, prostitution, </a:t>
            </a:r>
            <a:r>
              <a:rPr lang="en-US" sz="1600" dirty="0" err="1" smtClean="0">
                <a:solidFill>
                  <a:srgbClr val="FFFFFF"/>
                </a:solidFill>
              </a:rPr>
              <a:t>våldtäkt</a:t>
            </a:r>
            <a:r>
              <a:rPr lang="en-US" sz="1600" dirty="0" smtClean="0">
                <a:solidFill>
                  <a:srgbClr val="FFFFFF"/>
                </a:solidFill>
              </a:rPr>
              <a:t>, </a:t>
            </a:r>
            <a:r>
              <a:rPr lang="en-US" sz="1600" dirty="0" err="1" smtClean="0">
                <a:solidFill>
                  <a:srgbClr val="FFFFFF"/>
                </a:solidFill>
              </a:rPr>
              <a:t>könssjukdomar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dirty="0">
                <a:solidFill>
                  <a:srgbClr val="FFFFFF"/>
                </a:solidFill>
              </a:rPr>
              <a:t> 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Vad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åldersgränsen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för</a:t>
            </a:r>
            <a:r>
              <a:rPr lang="en-US" sz="1600" dirty="0">
                <a:solidFill>
                  <a:srgbClr val="FFFFFF"/>
                </a:solidFill>
              </a:rPr>
              <a:t> sex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?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Sex </a:t>
            </a:r>
            <a:r>
              <a:rPr lang="en-US" sz="1600" dirty="0" err="1" smtClean="0">
                <a:solidFill>
                  <a:srgbClr val="FFFFFF"/>
                </a:solidFill>
              </a:rPr>
              <a:t>handlar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egentligen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njutning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  <a:r>
              <a:rPr lang="en-US" sz="1600" dirty="0" err="1" smtClean="0">
                <a:solidFill>
                  <a:srgbClr val="FFFFFF"/>
                </a:solidFill>
              </a:rPr>
              <a:t>känslor</a:t>
            </a:r>
            <a:r>
              <a:rPr lang="en-US" sz="16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</a:t>
            </a:r>
            <a:r>
              <a:rPr lang="en-US" sz="1600" dirty="0" err="1" smtClean="0">
                <a:solidFill>
                  <a:srgbClr val="FFFFFF"/>
                </a:solidFill>
              </a:rPr>
              <a:t>ärlek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och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ömsesidighet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</a:t>
            </a:r>
            <a:r>
              <a:rPr lang="en-US" sz="1600" dirty="0" err="1" smtClean="0">
                <a:solidFill>
                  <a:srgbClr val="FFFFFF"/>
                </a:solidFill>
              </a:rPr>
              <a:t>ellan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partners </a:t>
            </a:r>
            <a:r>
              <a:rPr lang="en-US" sz="1600" dirty="0" err="1">
                <a:solidFill>
                  <a:srgbClr val="FFFFFF"/>
                </a:solidFill>
              </a:rPr>
              <a:t>som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respekterar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varandra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5085" y="223623"/>
            <a:ext cx="4657272" cy="110987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Kärlek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5372" y="1233715"/>
            <a:ext cx="4176486" cy="487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Ordet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kärlek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finns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på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många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språk</a:t>
            </a:r>
            <a:r>
              <a:rPr lang="en-US" sz="1600" dirty="0">
                <a:solidFill>
                  <a:srgbClr val="FFFFFF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Kujaelay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somaliska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Hobb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arabiska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Eishq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persiska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Tiamo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spanska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Lublit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ryska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Mohebat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urdu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Miloscht</a:t>
            </a:r>
            <a:r>
              <a:rPr lang="en-US" sz="1600" dirty="0">
                <a:solidFill>
                  <a:srgbClr val="FFFFFF"/>
                </a:solidFill>
              </a:rPr>
              <a:t> (</a:t>
            </a:r>
            <a:r>
              <a:rPr lang="en-US" sz="1600" dirty="0" err="1">
                <a:solidFill>
                  <a:srgbClr val="FFFFFF"/>
                </a:solidFill>
              </a:rPr>
              <a:t>polska</a:t>
            </a:r>
            <a:r>
              <a:rPr lang="en-US" sz="1600" dirty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FFFFFF"/>
                </a:solidFill>
              </a:rPr>
              <a:t>Quanrap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Thailändska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OBS! </a:t>
            </a:r>
            <a:r>
              <a:rPr lang="en-US" sz="1600" dirty="0" err="1" smtClean="0">
                <a:solidFill>
                  <a:srgbClr val="FFFFFF"/>
                </a:solidFill>
              </a:rPr>
              <a:t>Läs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tillsammans</a:t>
            </a:r>
            <a:r>
              <a:rPr lang="en-US" sz="1600" dirty="0" smtClean="0">
                <a:solidFill>
                  <a:srgbClr val="FFFFFF"/>
                </a:solidFill>
              </a:rPr>
              <a:t> med </a:t>
            </a:r>
            <a:r>
              <a:rPr lang="en-US" sz="1600" dirty="0" err="1" smtClean="0">
                <a:solidFill>
                  <a:srgbClr val="FFFFFF"/>
                </a:solidFill>
              </a:rPr>
              <a:t>klassen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berättelserna</a:t>
            </a:r>
            <a:r>
              <a:rPr lang="en-US" sz="1600" dirty="0" smtClean="0">
                <a:solidFill>
                  <a:srgbClr val="FFFFFF"/>
                </a:solidFill>
              </a:rPr>
              <a:t> ‘En </a:t>
            </a:r>
            <a:r>
              <a:rPr lang="en-US" sz="1600" dirty="0" err="1" smtClean="0">
                <a:solidFill>
                  <a:srgbClr val="FFFFFF"/>
                </a:solidFill>
              </a:rPr>
              <a:t>kärlekshistoria</a:t>
            </a:r>
            <a:r>
              <a:rPr lang="en-US" sz="1600" dirty="0" smtClean="0">
                <a:solidFill>
                  <a:srgbClr val="FFFFFF"/>
                </a:solidFill>
              </a:rPr>
              <a:t>’ </a:t>
            </a:r>
            <a:r>
              <a:rPr lang="en-US" sz="1600" dirty="0" err="1" smtClean="0">
                <a:solidFill>
                  <a:srgbClr val="FFFFFF"/>
                </a:solidFill>
              </a:rPr>
              <a:t>och</a:t>
            </a:r>
            <a:r>
              <a:rPr lang="en-US" sz="1600" dirty="0" smtClean="0">
                <a:solidFill>
                  <a:srgbClr val="FFFFFF"/>
                </a:solidFill>
              </a:rPr>
              <a:t> ‘</a:t>
            </a:r>
            <a:r>
              <a:rPr lang="en-US" sz="1600" dirty="0" err="1" smtClean="0">
                <a:solidFill>
                  <a:srgbClr val="FFFFFF"/>
                </a:solidFill>
              </a:rPr>
              <a:t>Kärlek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från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första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ögonkastet</a:t>
            </a:r>
            <a:r>
              <a:rPr lang="en-US" sz="1600" dirty="0" smtClean="0">
                <a:solidFill>
                  <a:srgbClr val="FFFFFF"/>
                </a:solidFill>
              </a:rPr>
              <a:t>’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0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06714" y="1805214"/>
            <a:ext cx="183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En </a:t>
            </a:r>
            <a:r>
              <a:rPr lang="en-US" dirty="0" err="1" smtClean="0">
                <a:solidFill>
                  <a:srgbClr val="FFFFFF"/>
                </a:solidFill>
              </a:rPr>
              <a:t>kärlekshistoria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3571" y="4834431"/>
            <a:ext cx="296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Kärlek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från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första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ögonkastet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8728" y="2872479"/>
            <a:ext cx="4657272" cy="110987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Anatomi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 descr="anatom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4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31723" y="417002"/>
            <a:ext cx="386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Det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finns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olika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namn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på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penisens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delar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en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1" y="4195750"/>
            <a:ext cx="3501571" cy="2706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116" y="4195750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Utlösning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2571" y="417002"/>
            <a:ext cx="154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Olika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storlekar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0857" y="3841323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Omskuren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7443" y="3924691"/>
            <a:ext cx="13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Ej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omskuren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31723" y="417002"/>
            <a:ext cx="385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Det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finns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olika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namn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på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vaginans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delar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1874" y="232336"/>
            <a:ext cx="230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Vaginor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kan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olika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2" descr="va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23" y="786334"/>
            <a:ext cx="3798410" cy="33771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06572" y="4735286"/>
            <a:ext cx="202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Könsstympning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Kvinnlig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omskärelse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49857" y="1164135"/>
            <a:ext cx="4068266" cy="26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Förändringen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av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kroppen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barnet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blir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vuxet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solidFill>
                  <a:srgbClr val="FFFFFF"/>
                </a:solidFill>
              </a:rPr>
              <a:t>Börjar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ungefär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från</a:t>
            </a:r>
            <a:r>
              <a:rPr lang="en-US" sz="1400" dirty="0" smtClean="0">
                <a:solidFill>
                  <a:srgbClr val="FFFFFF"/>
                </a:solidFill>
              </a:rPr>
              <a:t> 12 </a:t>
            </a:r>
            <a:r>
              <a:rPr lang="en-US" sz="1400" dirty="0" err="1" smtClean="0">
                <a:solidFill>
                  <a:srgbClr val="FFFFFF"/>
                </a:solidFill>
              </a:rPr>
              <a:t>års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ålder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För</a:t>
            </a:r>
            <a:r>
              <a:rPr lang="en-US" sz="1400" dirty="0">
                <a:solidFill>
                  <a:srgbClr val="FFFFFF"/>
                </a:solidFill>
              </a:rPr>
              <a:t> en del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självklart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att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de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pojkar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och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flickor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solidFill>
                  <a:srgbClr val="FFFFFF"/>
                </a:solidFill>
              </a:rPr>
              <a:t>För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andra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inte</a:t>
            </a:r>
            <a:r>
              <a:rPr lang="en-US" sz="1400" dirty="0" smtClean="0">
                <a:solidFill>
                  <a:srgbClr val="FFFFFF"/>
                </a:solidFill>
              </a:rPr>
              <a:t>. De </a:t>
            </a:r>
            <a:r>
              <a:rPr lang="en-US" sz="1400" dirty="0">
                <a:solidFill>
                  <a:srgbClr val="FFFFFF"/>
                </a:solidFill>
              </a:rPr>
              <a:t>vet </a:t>
            </a:r>
            <a:r>
              <a:rPr lang="en-US" sz="1400" dirty="0" err="1" smtClean="0">
                <a:solidFill>
                  <a:srgbClr val="FFFFFF"/>
                </a:solidFill>
              </a:rPr>
              <a:t>inte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om</a:t>
            </a:r>
            <a:r>
              <a:rPr lang="en-US" sz="1400" dirty="0" smtClean="0">
                <a:solidFill>
                  <a:srgbClr val="FFFFFF"/>
                </a:solidFill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</a:rPr>
              <a:t>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pojkar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eller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om</a:t>
            </a:r>
            <a:r>
              <a:rPr lang="en-US" sz="1400" dirty="0" smtClean="0">
                <a:solidFill>
                  <a:srgbClr val="FFFFFF"/>
                </a:solidFill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</a:rPr>
              <a:t>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flickor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</a:rPr>
              <a:t>En del </a:t>
            </a:r>
            <a:r>
              <a:rPr lang="en-US" sz="1400" dirty="0" err="1">
                <a:solidFill>
                  <a:srgbClr val="FFFFFF"/>
                </a:solidFill>
              </a:rPr>
              <a:t>byter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kön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en-US" sz="1400" dirty="0" smtClean="0">
                <a:solidFill>
                  <a:srgbClr val="FFFFFF"/>
                </a:solidFill>
              </a:rPr>
              <a:t>De </a:t>
            </a:r>
            <a:r>
              <a:rPr lang="en-US" sz="1400" dirty="0" err="1">
                <a:solidFill>
                  <a:srgbClr val="FFFFFF"/>
                </a:solidFill>
              </a:rPr>
              <a:t>har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fötts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fel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kropp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0850" y="45356"/>
            <a:ext cx="4657272" cy="80555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Puberteten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pube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7"/>
            <a:ext cx="484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49857" y="1164135"/>
            <a:ext cx="4068266" cy="26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Förändringen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av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kroppen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barnet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blir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vuxet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solidFill>
                  <a:srgbClr val="FFFFFF"/>
                </a:solidFill>
              </a:rPr>
              <a:t>Börjar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ungefär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från</a:t>
            </a:r>
            <a:r>
              <a:rPr lang="en-US" sz="1400" dirty="0" smtClean="0">
                <a:solidFill>
                  <a:srgbClr val="FFFFFF"/>
                </a:solidFill>
              </a:rPr>
              <a:t> 12 </a:t>
            </a:r>
            <a:r>
              <a:rPr lang="en-US" sz="1400" dirty="0" err="1" smtClean="0">
                <a:solidFill>
                  <a:srgbClr val="FFFFFF"/>
                </a:solidFill>
              </a:rPr>
              <a:t>års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ålder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För</a:t>
            </a:r>
            <a:r>
              <a:rPr lang="en-US" sz="1400" dirty="0">
                <a:solidFill>
                  <a:srgbClr val="FFFFFF"/>
                </a:solidFill>
              </a:rPr>
              <a:t> en del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självklart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att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de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pojkar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och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flickor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 err="1" smtClean="0">
                <a:solidFill>
                  <a:srgbClr val="FFFFFF"/>
                </a:solidFill>
              </a:rPr>
              <a:t>För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andra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är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inte</a:t>
            </a:r>
            <a:r>
              <a:rPr lang="en-US" sz="1400" dirty="0" smtClean="0">
                <a:solidFill>
                  <a:srgbClr val="FFFFFF"/>
                </a:solidFill>
              </a:rPr>
              <a:t>. De </a:t>
            </a:r>
            <a:r>
              <a:rPr lang="en-US" sz="1400" dirty="0">
                <a:solidFill>
                  <a:srgbClr val="FFFFFF"/>
                </a:solidFill>
              </a:rPr>
              <a:t>vet </a:t>
            </a:r>
            <a:r>
              <a:rPr lang="en-US" sz="1400" dirty="0" err="1" smtClean="0">
                <a:solidFill>
                  <a:srgbClr val="FFFFFF"/>
                </a:solidFill>
              </a:rPr>
              <a:t>inte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om</a:t>
            </a:r>
            <a:r>
              <a:rPr lang="en-US" sz="1400" dirty="0" smtClean="0">
                <a:solidFill>
                  <a:srgbClr val="FFFFFF"/>
                </a:solidFill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</a:rPr>
              <a:t>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pojkar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eller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om</a:t>
            </a:r>
            <a:r>
              <a:rPr lang="en-US" sz="1400" dirty="0" smtClean="0">
                <a:solidFill>
                  <a:srgbClr val="FFFFFF"/>
                </a:solidFill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</a:rPr>
              <a:t>är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flickor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</a:rPr>
              <a:t>En del </a:t>
            </a:r>
            <a:r>
              <a:rPr lang="en-US" sz="1400" dirty="0" err="1">
                <a:solidFill>
                  <a:srgbClr val="FFFFFF"/>
                </a:solidFill>
              </a:rPr>
              <a:t>byter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kön</a:t>
            </a:r>
            <a:r>
              <a:rPr lang="en-US" sz="1400" dirty="0">
                <a:solidFill>
                  <a:srgbClr val="FFFFFF"/>
                </a:solidFill>
              </a:rPr>
              <a:t>. </a:t>
            </a:r>
            <a:r>
              <a:rPr lang="en-US" sz="1400" dirty="0" smtClean="0">
                <a:solidFill>
                  <a:srgbClr val="FFFFFF"/>
                </a:solidFill>
              </a:rPr>
              <a:t>De </a:t>
            </a:r>
            <a:r>
              <a:rPr lang="en-US" sz="1400" dirty="0" err="1">
                <a:solidFill>
                  <a:srgbClr val="FFFFFF"/>
                </a:solidFill>
              </a:rPr>
              <a:t>har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fötts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fel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kropp</a:t>
            </a:r>
            <a:r>
              <a:rPr lang="en-US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0850" y="45356"/>
            <a:ext cx="4657272" cy="80555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Puberteten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pube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7"/>
            <a:ext cx="484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072" y="804195"/>
            <a:ext cx="4753428" cy="1536234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David </a:t>
            </a:r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Saleh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4071" y="2630714"/>
            <a:ext cx="70757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David@almaeuropa.org</a:t>
            </a:r>
          </a:p>
          <a:p>
            <a:r>
              <a:rPr lang="en-US" sz="3600" dirty="0" smtClean="0">
                <a:solidFill>
                  <a:srgbClr val="FFFFFF"/>
                </a:solidFill>
                <a:hlinkClick r:id="rId4"/>
              </a:rPr>
              <a:t>salisali55@hotmail.com</a:t>
            </a: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Leg </a:t>
            </a:r>
            <a:r>
              <a:rPr lang="en-US" sz="3600" dirty="0" err="1" smtClean="0">
                <a:solidFill>
                  <a:srgbClr val="FFFFFF"/>
                </a:solidFill>
              </a:rPr>
              <a:t>behandlingspedagog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och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Vårdlärare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FFFFFF"/>
                </a:solidFill>
                <a:hlinkClick r:id="rId5"/>
              </a:rPr>
              <a:t>www.sexkunskap.se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201486" y="1759856"/>
            <a:ext cx="2942514" cy="805553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Killar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i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puberteten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kil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1" y="-90715"/>
            <a:ext cx="2743063" cy="3742871"/>
          </a:xfrm>
          <a:prstGeom prst="rect">
            <a:avLst/>
          </a:prstGeom>
        </p:spPr>
      </p:pic>
      <p:pic>
        <p:nvPicPr>
          <p:cNvPr id="3" name="Picture 2" descr="kill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3544572"/>
            <a:ext cx="2494816" cy="3404142"/>
          </a:xfrm>
          <a:prstGeom prst="rect">
            <a:avLst/>
          </a:prstGeom>
        </p:spPr>
      </p:pic>
      <p:pic>
        <p:nvPicPr>
          <p:cNvPr id="4" name="Picture 3" descr="kill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31" y="769267"/>
            <a:ext cx="3120312" cy="3953337"/>
          </a:xfrm>
          <a:prstGeom prst="rect">
            <a:avLst/>
          </a:prstGeom>
        </p:spPr>
      </p:pic>
      <p:pic>
        <p:nvPicPr>
          <p:cNvPr id="6" name="Picture 5" descr="kill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42" y="3247572"/>
            <a:ext cx="2921258" cy="3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04294" y="2054680"/>
            <a:ext cx="3411634" cy="544285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Tjejer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i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puberteten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tjej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9" y="0"/>
            <a:ext cx="3486895" cy="4417786"/>
          </a:xfrm>
          <a:prstGeom prst="rect">
            <a:avLst/>
          </a:prstGeom>
        </p:spPr>
      </p:pic>
      <p:pic>
        <p:nvPicPr>
          <p:cNvPr id="7" name="Picture 6" descr="tjej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96" y="254001"/>
            <a:ext cx="3787613" cy="4798785"/>
          </a:xfrm>
          <a:prstGeom prst="rect">
            <a:avLst/>
          </a:prstGeom>
        </p:spPr>
      </p:pic>
      <p:pic>
        <p:nvPicPr>
          <p:cNvPr id="9" name="Picture 8" descr="tjej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6" y="2871108"/>
            <a:ext cx="3350855" cy="4245428"/>
          </a:xfrm>
          <a:prstGeom prst="rect">
            <a:avLst/>
          </a:prstGeom>
        </p:spPr>
      </p:pic>
      <p:pic>
        <p:nvPicPr>
          <p:cNvPr id="11" name="Picture 10" descr="tjej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44" y="2979965"/>
            <a:ext cx="3529854" cy="447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n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3" y="1569357"/>
            <a:ext cx="3956427" cy="4403271"/>
          </a:xfrm>
          <a:prstGeom prst="rect">
            <a:avLst/>
          </a:prstGeom>
        </p:spPr>
      </p:pic>
      <p:pic>
        <p:nvPicPr>
          <p:cNvPr id="6" name="Picture 5" descr="bin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796141"/>
            <a:ext cx="3565187" cy="396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357" y="743857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Vad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använder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tjejerna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när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har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mens</a:t>
            </a:r>
            <a:r>
              <a:rPr lang="en-US" dirty="0">
                <a:solidFill>
                  <a:schemeClr val="bg1"/>
                </a:solidFill>
              </a:rPr>
              <a:t>?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7143" y="1905000"/>
            <a:ext cx="8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Bindor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7357" y="181428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Tamponger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89286" y="1401516"/>
            <a:ext cx="225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finns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slidkrans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9286" y="1702023"/>
            <a:ext cx="3058913" cy="2818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Slidkransen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hinna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Den sitter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kanten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av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slidan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gardin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Men den </a:t>
            </a:r>
            <a:r>
              <a:rPr lang="en-US" dirty="0" err="1">
                <a:solidFill>
                  <a:srgbClr val="FFFFFF"/>
                </a:solidFill>
              </a:rPr>
              <a:t>täcker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slidan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finns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ingen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mödomshinna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120716" y="235753"/>
            <a:ext cx="4657272" cy="65335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Arial Rounded MT Bold"/>
                <a:cs typeface="Arial Rounded MT Bold"/>
              </a:rPr>
              <a:t>Graviditet</a:t>
            </a:r>
            <a:endParaRPr lang="en-US" sz="3600" dirty="0">
              <a:latin typeface="Arial Rounded MT Bold"/>
              <a:cs typeface="Arial Rounded MT Bold"/>
            </a:endParaRPr>
          </a:p>
        </p:txBody>
      </p:sp>
      <p:pic>
        <p:nvPicPr>
          <p:cNvPr id="6" name="Bildobjekt 4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b="10767"/>
          <a:stretch/>
        </p:blipFill>
        <p:spPr bwMode="auto">
          <a:xfrm>
            <a:off x="83643" y="1215781"/>
            <a:ext cx="2147928" cy="2162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Bildobjekt 4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86" y="1115785"/>
            <a:ext cx="2324583" cy="2621433"/>
          </a:xfrm>
          <a:prstGeom prst="rect">
            <a:avLst/>
          </a:prstGeom>
        </p:spPr>
      </p:pic>
      <p:pic>
        <p:nvPicPr>
          <p:cNvPr id="9" name="Bildobjekt 5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94" y="1115786"/>
            <a:ext cx="2354320" cy="2739572"/>
          </a:xfrm>
          <a:prstGeom prst="rect">
            <a:avLst/>
          </a:prstGeom>
        </p:spPr>
      </p:pic>
      <p:pic>
        <p:nvPicPr>
          <p:cNvPr id="10" name="Bildobjekt 7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32" y="1115785"/>
            <a:ext cx="2294768" cy="2658653"/>
          </a:xfrm>
          <a:prstGeom prst="rect">
            <a:avLst/>
          </a:prstGeom>
        </p:spPr>
      </p:pic>
      <p:pic>
        <p:nvPicPr>
          <p:cNvPr id="11" name="Bildobjekt 7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74" y="3483429"/>
            <a:ext cx="2303845" cy="2836449"/>
          </a:xfrm>
          <a:prstGeom prst="rect">
            <a:avLst/>
          </a:prstGeom>
        </p:spPr>
      </p:pic>
      <p:pic>
        <p:nvPicPr>
          <p:cNvPr id="12" name="Bildobjekt 7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52" y="3350718"/>
            <a:ext cx="2436175" cy="2969160"/>
          </a:xfrm>
          <a:prstGeom prst="rect">
            <a:avLst/>
          </a:prstGeom>
        </p:spPr>
      </p:pic>
      <p:pic>
        <p:nvPicPr>
          <p:cNvPr id="13" name="Bildobjekt 7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b="15007"/>
          <a:stretch/>
        </p:blipFill>
        <p:spPr bwMode="auto">
          <a:xfrm>
            <a:off x="4521831" y="3737218"/>
            <a:ext cx="2363383" cy="2170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Bildobjekt 13" descr="Macintosh HD:Users:stefankoch:Desktop:graviditet (1)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2" b="12125"/>
          <a:stretch/>
        </p:blipFill>
        <p:spPr bwMode="auto">
          <a:xfrm>
            <a:off x="6885214" y="3774438"/>
            <a:ext cx="2396685" cy="2132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07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1585696"/>
            <a:ext cx="3884385" cy="40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569" y="722552"/>
            <a:ext cx="2298431" cy="69259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Abort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071" y="1484477"/>
            <a:ext cx="146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Vad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är</a:t>
            </a:r>
            <a:r>
              <a:rPr lang="en-US" dirty="0" smtClean="0">
                <a:solidFill>
                  <a:schemeClr val="bg1"/>
                </a:solidFill>
              </a:rPr>
              <a:t> abort?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5071" y="1862880"/>
            <a:ext cx="31258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rätt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göra</a:t>
            </a:r>
            <a:r>
              <a:rPr lang="en-US" dirty="0">
                <a:solidFill>
                  <a:srgbClr val="FFFFFF"/>
                </a:solidFill>
              </a:rPr>
              <a:t> abort? </a:t>
            </a: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fel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Vad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tycker</a:t>
            </a:r>
            <a:r>
              <a:rPr lang="en-US" dirty="0">
                <a:solidFill>
                  <a:srgbClr val="FFFFFF"/>
                </a:solidFill>
              </a:rPr>
              <a:t> du? </a:t>
            </a: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alltid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rätt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göra</a:t>
            </a:r>
            <a:r>
              <a:rPr lang="en-US" dirty="0">
                <a:solidFill>
                  <a:srgbClr val="FFFFFF"/>
                </a:solidFill>
              </a:rPr>
              <a:t> abort? </a:t>
            </a: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alltid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göra</a:t>
            </a:r>
            <a:r>
              <a:rPr lang="en-US" dirty="0">
                <a:solidFill>
                  <a:srgbClr val="FFFFFF"/>
                </a:solidFill>
              </a:rPr>
              <a:t> abort?</a:t>
            </a:r>
          </a:p>
          <a:p>
            <a:pPr>
              <a:lnSpc>
                <a:spcPct val="14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930" y="1494525"/>
            <a:ext cx="400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I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rätten</a:t>
            </a:r>
            <a:r>
              <a:rPr lang="en-US" sz="1600" dirty="0">
                <a:solidFill>
                  <a:srgbClr val="FFFFFF"/>
                </a:solidFill>
              </a:rPr>
              <a:t> till abort </a:t>
            </a:r>
            <a:r>
              <a:rPr lang="en-US" sz="1600" dirty="0" err="1">
                <a:solidFill>
                  <a:srgbClr val="FFFFFF"/>
                </a:solidFill>
              </a:rPr>
              <a:t>inskriven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lag sedan 1975.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Lagen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kvinnan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rätt</a:t>
            </a:r>
            <a:r>
              <a:rPr lang="en-US" sz="1600" dirty="0">
                <a:solidFill>
                  <a:srgbClr val="FFFFFF"/>
                </a:solidFill>
              </a:rPr>
              <a:t> till abort till 18 </a:t>
            </a:r>
            <a:r>
              <a:rPr lang="en-US" sz="1600" dirty="0" err="1">
                <a:solidFill>
                  <a:srgbClr val="FFFFFF"/>
                </a:solidFill>
              </a:rPr>
              <a:t>veckan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av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graviditeten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Kvinnor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har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rätt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göra</a:t>
            </a:r>
            <a:r>
              <a:rPr lang="en-US" sz="1600" dirty="0">
                <a:solidFill>
                  <a:srgbClr val="FFFFFF"/>
                </a:solidFill>
              </a:rPr>
              <a:t> abort </a:t>
            </a:r>
            <a:r>
              <a:rPr lang="en-US" sz="1600" dirty="0" err="1">
                <a:solidFill>
                  <a:srgbClr val="FFFFFF"/>
                </a:solidFill>
              </a:rPr>
              <a:t>om</a:t>
            </a:r>
            <a:r>
              <a:rPr lang="en-US" sz="1600" dirty="0">
                <a:solidFill>
                  <a:srgbClr val="FFFFFF"/>
                </a:solidFill>
              </a:rPr>
              <a:t> de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svenska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medborgare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Om de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asylsökande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Eller </a:t>
            </a:r>
            <a:r>
              <a:rPr lang="en-US" sz="1600" dirty="0" err="1">
                <a:solidFill>
                  <a:srgbClr val="FFFFFF"/>
                </a:solidFill>
              </a:rPr>
              <a:t>om</a:t>
            </a:r>
            <a:r>
              <a:rPr lang="en-US" sz="1600" dirty="0">
                <a:solidFill>
                  <a:srgbClr val="FFFFFF"/>
                </a:solidFill>
              </a:rPr>
              <a:t> de </a:t>
            </a:r>
            <a:r>
              <a:rPr lang="en-US" sz="1600" dirty="0" err="1">
                <a:solidFill>
                  <a:srgbClr val="FFFFFF"/>
                </a:solidFill>
              </a:rPr>
              <a:t>har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bott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3 </a:t>
            </a:r>
            <a:r>
              <a:rPr lang="en-US" sz="1600" dirty="0" err="1">
                <a:solidFill>
                  <a:srgbClr val="FFFFFF"/>
                </a:solidFill>
              </a:rPr>
              <a:t>månader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kvinnan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som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bestämmer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Efter</a:t>
            </a:r>
            <a:r>
              <a:rPr lang="en-US" sz="1600" dirty="0">
                <a:solidFill>
                  <a:srgbClr val="FFFFFF"/>
                </a:solidFill>
              </a:rPr>
              <a:t> den 18 </a:t>
            </a:r>
            <a:r>
              <a:rPr lang="en-US" sz="1600" dirty="0" err="1">
                <a:solidFill>
                  <a:srgbClr val="FFFFFF"/>
                </a:solidFill>
              </a:rPr>
              <a:t>veckan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måste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Socialstyrelsen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fatta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beslut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Efter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vecka</a:t>
            </a:r>
            <a:r>
              <a:rPr lang="en-US" sz="1600" dirty="0">
                <a:solidFill>
                  <a:srgbClr val="FFFFFF"/>
                </a:solidFill>
              </a:rPr>
              <a:t> 22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abort </a:t>
            </a:r>
            <a:r>
              <a:rPr lang="en-US" sz="1600" dirty="0" err="1">
                <a:solidFill>
                  <a:srgbClr val="FFFFFF"/>
                </a:solidFill>
              </a:rPr>
              <a:t>inte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tillåtet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426" y="958409"/>
            <a:ext cx="2951574" cy="69259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Prostitution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577" y="2034596"/>
            <a:ext cx="3772149" cy="3393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Vad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betyder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ordet</a:t>
            </a:r>
            <a:r>
              <a:rPr lang="en-US" dirty="0">
                <a:solidFill>
                  <a:srgbClr val="FFFFFF"/>
                </a:solidFill>
              </a:rPr>
              <a:t> prostitution? 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Hora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Vad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hora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bara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kvinnor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sälja</a:t>
            </a:r>
            <a:r>
              <a:rPr lang="en-US" dirty="0">
                <a:solidFill>
                  <a:srgbClr val="FFFFFF"/>
                </a:solidFill>
              </a:rPr>
              <a:t> sex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I </a:t>
            </a:r>
            <a:r>
              <a:rPr lang="en-US" dirty="0" err="1">
                <a:solidFill>
                  <a:srgbClr val="FFFFFF"/>
                </a:solidFill>
              </a:rPr>
              <a:t>vilka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länder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finns</a:t>
            </a:r>
            <a:r>
              <a:rPr lang="en-US" dirty="0">
                <a:solidFill>
                  <a:srgbClr val="FFFFFF"/>
                </a:solidFill>
              </a:rPr>
              <a:t> prostitution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ur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Sverige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Kan</a:t>
            </a:r>
            <a:r>
              <a:rPr lang="en-US" dirty="0">
                <a:solidFill>
                  <a:srgbClr val="FFFFFF"/>
                </a:solidFill>
              </a:rPr>
              <a:t> man </a:t>
            </a:r>
            <a:r>
              <a:rPr lang="en-US" dirty="0" err="1">
                <a:solidFill>
                  <a:srgbClr val="FFFFFF"/>
                </a:solidFill>
              </a:rPr>
              <a:t>köpa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sälja</a:t>
            </a:r>
            <a:r>
              <a:rPr lang="en-US" dirty="0">
                <a:solidFill>
                  <a:srgbClr val="FFFFFF"/>
                </a:solidFill>
              </a:rPr>
              <a:t> sex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Sverige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2425" y="453571"/>
            <a:ext cx="3949431" cy="474877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Sexuell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läggning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sexl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8" y="807356"/>
            <a:ext cx="3753487" cy="5307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499" y="1049048"/>
            <a:ext cx="3583696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Vad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betyder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sexuell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läggning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alla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männinskor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heterosexuella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FF"/>
                </a:solidFill>
              </a:rPr>
              <a:t>Finns </a:t>
            </a:r>
            <a:r>
              <a:rPr lang="en-US" dirty="0" err="1" smtClean="0">
                <a:solidFill>
                  <a:srgbClr val="FFFFFF"/>
                </a:solidFill>
              </a:rPr>
              <a:t>det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andra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sexuella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läggningar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499" y="2549071"/>
            <a:ext cx="1750111" cy="307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Heterosexualitet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Homosexualitet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Bisexualitet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Transsexuell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Transvestit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Transsexualism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b="1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Transperson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b="1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Queer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477" y="299357"/>
            <a:ext cx="6331856" cy="474877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Diskrimineringsgrundlagen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8405" y="1139761"/>
            <a:ext cx="396345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I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har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alla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rätt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ha en </a:t>
            </a:r>
            <a:r>
              <a:rPr lang="en-US" sz="1600" dirty="0" err="1">
                <a:solidFill>
                  <a:srgbClr val="FFFFFF"/>
                </a:solidFill>
              </a:rPr>
              <a:t>sexuell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läggning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som</a:t>
            </a:r>
            <a:r>
              <a:rPr lang="en-US" sz="1600" dirty="0">
                <a:solidFill>
                  <a:srgbClr val="FFFFFF"/>
                </a:solidFill>
              </a:rPr>
              <a:t> de </a:t>
            </a:r>
            <a:r>
              <a:rPr lang="en-US" sz="1600" dirty="0" err="1">
                <a:solidFill>
                  <a:srgbClr val="FFFFFF"/>
                </a:solidFill>
              </a:rPr>
              <a:t>själva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bestämmer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Diskrimineringsgrundlagen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Där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står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att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är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förbjudet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att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diskriminera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någon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på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grund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av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sexuell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läggning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betyder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att</a:t>
            </a:r>
            <a:r>
              <a:rPr lang="en-US" sz="1600" dirty="0" smtClean="0">
                <a:solidFill>
                  <a:srgbClr val="FFFFFF"/>
                </a:solidFill>
              </a:rPr>
              <a:t> man </a:t>
            </a:r>
            <a:r>
              <a:rPr lang="en-US" sz="1600" dirty="0" err="1" smtClean="0">
                <a:solidFill>
                  <a:srgbClr val="FFFFFF"/>
                </a:solidFill>
              </a:rPr>
              <a:t>inte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kan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behandla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någon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sämre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om</a:t>
            </a:r>
            <a:r>
              <a:rPr lang="en-US" sz="1600" dirty="0" smtClean="0">
                <a:solidFill>
                  <a:srgbClr val="FFFFFF"/>
                </a:solidFill>
              </a:rPr>
              <a:t> man </a:t>
            </a:r>
            <a:r>
              <a:rPr lang="en-US" sz="1600" dirty="0" err="1" smtClean="0">
                <a:solidFill>
                  <a:srgbClr val="FFFFFF"/>
                </a:solidFill>
              </a:rPr>
              <a:t>inte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tycker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om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deras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sexuella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läggning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finns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sju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diskrimineringsgrunder</a:t>
            </a:r>
            <a:r>
              <a:rPr lang="en-US" sz="1600" dirty="0" smtClean="0">
                <a:solidFill>
                  <a:srgbClr val="FFFFFF"/>
                </a:solidFill>
              </a:rPr>
              <a:t>: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Kön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Etnisk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tillhörighet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>
                <a:solidFill>
                  <a:srgbClr val="FFFFFF"/>
                </a:solidFill>
              </a:rPr>
              <a:t>Religion </a:t>
            </a:r>
            <a:r>
              <a:rPr lang="en-US" sz="1600" dirty="0" err="1">
                <a:solidFill>
                  <a:srgbClr val="FFFFFF"/>
                </a:solidFill>
              </a:rPr>
              <a:t>eller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annan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trosuppfattning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Funktionshinder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Sexuell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läggning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Könsöverskridande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identitet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eller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uttryck</a:t>
            </a:r>
            <a:endParaRPr lang="en-US" sz="1600" dirty="0">
              <a:solidFill>
                <a:srgbClr val="FFFFFF"/>
              </a:solidFill>
            </a:endParaRPr>
          </a:p>
          <a:p>
            <a:pPr lvl="0"/>
            <a:r>
              <a:rPr lang="en-US" sz="1600" dirty="0" err="1">
                <a:solidFill>
                  <a:srgbClr val="FFFFFF"/>
                </a:solidFill>
              </a:rPr>
              <a:t>Ålder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4" name="Picture 3" descr="dis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072"/>
            <a:ext cx="443989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7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2643" y="1575265"/>
            <a:ext cx="4657272" cy="3412217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Hur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startar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man en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lektion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?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AA0538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2" y="1776549"/>
            <a:ext cx="2340864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6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071" y="169195"/>
            <a:ext cx="4657272" cy="16088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Nora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och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Sandra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no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3" y="1778001"/>
            <a:ext cx="4653979" cy="44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714" y="272143"/>
            <a:ext cx="4481285" cy="150585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Våld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och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kränkning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8571" y="1886857"/>
            <a:ext cx="3447143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Sexuellt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våld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Sexuella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övergrepp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Mobbning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err="1">
                <a:solidFill>
                  <a:srgbClr val="FFFFFF"/>
                </a:solidFill>
              </a:rPr>
              <a:t>Sexuella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trakasserier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4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va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1106714"/>
            <a:ext cx="3606515" cy="49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8656" y="770236"/>
            <a:ext cx="3886201" cy="79237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Preventivmedel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preventi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1" y="2122713"/>
            <a:ext cx="3922430" cy="3960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9714" y="2032000"/>
            <a:ext cx="3955143" cy="373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finns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olika</a:t>
            </a:r>
            <a:r>
              <a:rPr lang="en-US" dirty="0">
                <a:solidFill>
                  <a:srgbClr val="FFFFFF"/>
                </a:solidFill>
              </a:rPr>
              <a:t> sorter </a:t>
            </a:r>
            <a:r>
              <a:rPr lang="en-US" dirty="0" err="1">
                <a:solidFill>
                  <a:srgbClr val="FFFFFF"/>
                </a:solidFill>
              </a:rPr>
              <a:t>av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preventivmedel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P-</a:t>
            </a:r>
            <a:r>
              <a:rPr lang="en-US" dirty="0" err="1">
                <a:solidFill>
                  <a:srgbClr val="FFFFFF"/>
                </a:solidFill>
              </a:rPr>
              <a:t>piller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Spiral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P- </a:t>
            </a:r>
            <a:r>
              <a:rPr lang="en-US" dirty="0" err="1">
                <a:solidFill>
                  <a:srgbClr val="FFFFFF"/>
                </a:solidFill>
              </a:rPr>
              <a:t>spruta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P-</a:t>
            </a:r>
            <a:r>
              <a:rPr lang="en-US" dirty="0" err="1" smtClean="0">
                <a:solidFill>
                  <a:srgbClr val="FFFFFF"/>
                </a:solidFill>
              </a:rPr>
              <a:t>stav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P-</a:t>
            </a:r>
            <a:r>
              <a:rPr lang="en-US" dirty="0" smtClean="0">
                <a:solidFill>
                  <a:srgbClr val="FFFFFF"/>
                </a:solidFill>
              </a:rPr>
              <a:t>ring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Pessar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P-</a:t>
            </a:r>
            <a:r>
              <a:rPr lang="en-US" dirty="0" err="1" smtClean="0">
                <a:solidFill>
                  <a:srgbClr val="FFFFFF"/>
                </a:solidFill>
              </a:rPr>
              <a:t>plåster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Femidom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Kondom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1071" y="495765"/>
            <a:ext cx="4390571" cy="99194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Könssjukdomar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0928" y="1487714"/>
            <a:ext cx="3410857" cy="457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Vad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betyder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könssjukdomar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Skyddat</a:t>
            </a:r>
            <a:r>
              <a:rPr lang="en-US" dirty="0">
                <a:solidFill>
                  <a:srgbClr val="FFFFFF"/>
                </a:solidFill>
              </a:rPr>
              <a:t> sex = sex med </a:t>
            </a:r>
            <a:r>
              <a:rPr lang="en-US" dirty="0" err="1">
                <a:solidFill>
                  <a:srgbClr val="FFFFFF"/>
                </a:solidFill>
              </a:rPr>
              <a:t>kondom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FFFFFF"/>
                </a:solidFill>
              </a:rPr>
              <a:t>Oskyddat</a:t>
            </a:r>
            <a:r>
              <a:rPr lang="en-US" dirty="0">
                <a:solidFill>
                  <a:srgbClr val="FFFFFF"/>
                </a:solidFill>
              </a:rPr>
              <a:t> sex = sex </a:t>
            </a:r>
            <a:r>
              <a:rPr lang="en-US" dirty="0" err="1">
                <a:solidFill>
                  <a:srgbClr val="FFFFFF"/>
                </a:solidFill>
              </a:rPr>
              <a:t>utan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kondom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dirty="0">
                <a:solidFill>
                  <a:srgbClr val="FFFFFF"/>
                </a:solidFill>
              </a:rPr>
              <a:t>HIV/aids </a:t>
            </a:r>
          </a:p>
          <a:p>
            <a:pPr lvl="0"/>
            <a:r>
              <a:rPr lang="en-US" dirty="0">
                <a:solidFill>
                  <a:srgbClr val="FFFFFF"/>
                </a:solidFill>
              </a:rPr>
              <a:t>Herpes </a:t>
            </a: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Klamydia</a:t>
            </a:r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Hepatit</a:t>
            </a:r>
            <a:r>
              <a:rPr lang="en-US" dirty="0">
                <a:solidFill>
                  <a:srgbClr val="FFFFFF"/>
                </a:solidFill>
              </a:rPr>
              <a:t> A, B </a:t>
            </a: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Gonorré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Syfilis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Kondylom</a:t>
            </a:r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Skabb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dirty="0" err="1">
                <a:solidFill>
                  <a:srgbClr val="FFFFFF"/>
                </a:solidFill>
              </a:rPr>
              <a:t>Flatlöss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1071" y="677194"/>
            <a:ext cx="4390571" cy="991949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Skydd</a:t>
            </a:r>
            <a:r>
              <a:rPr lang="en-US"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 mot </a:t>
            </a:r>
            <a:r>
              <a:rPr lang="en-US" sz="3600" dirty="0" err="1">
                <a:solidFill>
                  <a:srgbClr val="FFFFFF"/>
                </a:solidFill>
                <a:latin typeface="Arial Rounded MT Bold"/>
                <a:cs typeface="Arial Rounded MT Bold"/>
              </a:rPr>
              <a:t>könssjukdomar</a:t>
            </a:r>
            <a:r>
              <a:rPr lang="en-US"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5785" y="2413000"/>
            <a:ext cx="341085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FFFFF"/>
                </a:solidFill>
              </a:rPr>
              <a:t>Det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bästa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skyddet</a:t>
            </a:r>
            <a:r>
              <a:rPr lang="en-US" dirty="0">
                <a:solidFill>
                  <a:srgbClr val="FFFFFF"/>
                </a:solidFill>
              </a:rPr>
              <a:t> mot de </a:t>
            </a:r>
            <a:r>
              <a:rPr lang="en-US" dirty="0" err="1">
                <a:solidFill>
                  <a:srgbClr val="FFFFFF"/>
                </a:solidFill>
              </a:rPr>
              <a:t>flesta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könssjukdomar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kondom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FFFFF"/>
                </a:solidFill>
              </a:rPr>
              <a:t>Kondomen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skyddar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två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gånger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FFFFF"/>
                </a:solidFill>
              </a:rPr>
              <a:t>Både</a:t>
            </a:r>
            <a:r>
              <a:rPr lang="en-US" dirty="0">
                <a:solidFill>
                  <a:srgbClr val="FFFFFF"/>
                </a:solidFill>
              </a:rPr>
              <a:t> mot </a:t>
            </a:r>
            <a:r>
              <a:rPr lang="en-US" dirty="0" err="1">
                <a:solidFill>
                  <a:srgbClr val="FFFFFF"/>
                </a:solidFill>
              </a:rPr>
              <a:t>graviditet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och</a:t>
            </a:r>
            <a:r>
              <a:rPr lang="en-US" dirty="0">
                <a:solidFill>
                  <a:srgbClr val="FFFFFF"/>
                </a:solidFill>
              </a:rPr>
              <a:t> mot </a:t>
            </a:r>
            <a:r>
              <a:rPr lang="en-US" dirty="0" err="1">
                <a:solidFill>
                  <a:srgbClr val="FFFFFF"/>
                </a:solidFill>
              </a:rPr>
              <a:t>könssjukdomar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FFFFF"/>
                </a:solidFill>
              </a:rPr>
              <a:t>Kondom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kärlek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Picture 3" descr="k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1" y="1669143"/>
            <a:ext cx="3935804" cy="43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5785" y="377837"/>
            <a:ext cx="4390571" cy="991949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Leva</a:t>
            </a:r>
            <a:r>
              <a:rPr lang="en-US" sz="3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tillsammans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 descr="saml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1297214"/>
            <a:ext cx="6315529" cy="54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 smtClean="0">
                <a:latin typeface="Times New Roman"/>
                <a:cs typeface="Times New Roman"/>
              </a:rPr>
              <a:t>Reflektera över: </a:t>
            </a:r>
            <a:endParaRPr lang="sv-SE" sz="3600" dirty="0">
              <a:latin typeface="Times New Roman"/>
              <a:cs typeface="Times New Roman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856163"/>
          </a:xfrm>
        </p:spPr>
        <p:txBody>
          <a:bodyPr>
            <a:normAutofit fontScale="40000" lnSpcReduction="20000"/>
          </a:bodyPr>
          <a:lstStyle/>
          <a:p>
            <a:r>
              <a:rPr lang="sv-SE" dirty="0">
                <a:latin typeface="Times New Roman"/>
                <a:cs typeface="Times New Roman"/>
              </a:rPr>
              <a:t>Min roll i undervisningen? </a:t>
            </a:r>
          </a:p>
          <a:p>
            <a:r>
              <a:rPr lang="sv-SE" dirty="0">
                <a:latin typeface="Times New Roman"/>
                <a:cs typeface="Times New Roman"/>
              </a:rPr>
              <a:t>Min värdegrund? </a:t>
            </a:r>
            <a:endParaRPr lang="sv-SE" dirty="0" smtClean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Mitt ledarskap </a:t>
            </a:r>
            <a:endParaRPr lang="sv-SE" dirty="0">
              <a:latin typeface="Times New Roman"/>
              <a:cs typeface="Times New Roman"/>
            </a:endParaRPr>
          </a:p>
          <a:p>
            <a:r>
              <a:rPr lang="sv-SE" dirty="0">
                <a:latin typeface="Times New Roman"/>
                <a:cs typeface="Times New Roman"/>
              </a:rPr>
              <a:t>Mina kunskaper i elevernas ursprungsländer .. </a:t>
            </a:r>
          </a:p>
          <a:p>
            <a:r>
              <a:rPr lang="sv-SE" dirty="0">
                <a:latin typeface="Times New Roman"/>
                <a:cs typeface="Times New Roman"/>
              </a:rPr>
              <a:t>Bemötande? </a:t>
            </a:r>
            <a:endParaRPr lang="sv-SE" dirty="0" smtClean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KASAM – begriplighet, hanterbarhet , meningsfullhet </a:t>
            </a:r>
            <a:endParaRPr lang="sv-SE" dirty="0">
              <a:latin typeface="Times New Roman"/>
              <a:cs typeface="Times New Roman"/>
            </a:endParaRPr>
          </a:p>
          <a:p>
            <a:r>
              <a:rPr lang="sv-SE" dirty="0">
                <a:latin typeface="Times New Roman"/>
                <a:cs typeface="Times New Roman"/>
              </a:rPr>
              <a:t>Olika syn – helhetssyn</a:t>
            </a:r>
          </a:p>
          <a:p>
            <a:r>
              <a:rPr lang="sv-SE" dirty="0">
                <a:latin typeface="Times New Roman"/>
                <a:cs typeface="Times New Roman"/>
              </a:rPr>
              <a:t>Lektionens innehåll för målgruppen var lägger man fokusen på? </a:t>
            </a:r>
          </a:p>
          <a:p>
            <a:r>
              <a:rPr lang="sv-SE" dirty="0">
                <a:latin typeface="Times New Roman"/>
                <a:cs typeface="Times New Roman"/>
              </a:rPr>
              <a:t>Vilka bilder </a:t>
            </a:r>
            <a:r>
              <a:rPr lang="sv-SE" dirty="0" smtClean="0">
                <a:latin typeface="Times New Roman"/>
                <a:cs typeface="Times New Roman"/>
              </a:rPr>
              <a:t>och filmer ska </a:t>
            </a:r>
            <a:r>
              <a:rPr lang="sv-SE" dirty="0">
                <a:latin typeface="Times New Roman"/>
                <a:cs typeface="Times New Roman"/>
              </a:rPr>
              <a:t>jag använda?</a:t>
            </a:r>
          </a:p>
          <a:p>
            <a:r>
              <a:rPr lang="sv-SE" dirty="0">
                <a:latin typeface="Times New Roman"/>
                <a:cs typeface="Times New Roman"/>
              </a:rPr>
              <a:t>Hur ska jag starta ett samtal? </a:t>
            </a:r>
          </a:p>
          <a:p>
            <a:r>
              <a:rPr lang="sv-SE" dirty="0">
                <a:latin typeface="Times New Roman"/>
                <a:cs typeface="Times New Roman"/>
              </a:rPr>
              <a:t>Bemöta frågor? </a:t>
            </a:r>
          </a:p>
          <a:p>
            <a:r>
              <a:rPr lang="sv-SE" dirty="0">
                <a:latin typeface="Times New Roman"/>
                <a:cs typeface="Times New Roman"/>
              </a:rPr>
              <a:t>Visa förståelse..</a:t>
            </a:r>
          </a:p>
          <a:p>
            <a:r>
              <a:rPr lang="sv-SE" dirty="0">
                <a:latin typeface="Times New Roman"/>
                <a:cs typeface="Times New Roman"/>
              </a:rPr>
              <a:t>Förhållningssätt </a:t>
            </a:r>
          </a:p>
          <a:p>
            <a:r>
              <a:rPr lang="sv-SE" dirty="0">
                <a:latin typeface="Times New Roman"/>
                <a:cs typeface="Times New Roman"/>
              </a:rPr>
              <a:t>Motivera elevernas delaktighet hur? </a:t>
            </a:r>
          </a:p>
          <a:p>
            <a:r>
              <a:rPr lang="sv-SE" dirty="0">
                <a:latin typeface="Times New Roman"/>
                <a:cs typeface="Times New Roman"/>
              </a:rPr>
              <a:t>Att blir respekterad för den man är? Olika klass mellan eleverna .. </a:t>
            </a:r>
          </a:p>
          <a:p>
            <a:r>
              <a:rPr lang="sv-SE" dirty="0">
                <a:latin typeface="Times New Roman"/>
                <a:cs typeface="Times New Roman"/>
              </a:rPr>
              <a:t>Att se människans förutsättningar och möjligheter…. </a:t>
            </a:r>
          </a:p>
          <a:p>
            <a:r>
              <a:rPr lang="sv-SE" dirty="0">
                <a:latin typeface="Times New Roman"/>
                <a:cs typeface="Times New Roman"/>
              </a:rPr>
              <a:t>Gruppensstämning ..</a:t>
            </a:r>
          </a:p>
          <a:p>
            <a:r>
              <a:rPr lang="sv-SE" dirty="0">
                <a:latin typeface="Times New Roman"/>
                <a:cs typeface="Times New Roman"/>
              </a:rPr>
              <a:t>Eleverna är individer ..</a:t>
            </a:r>
          </a:p>
          <a:p>
            <a:r>
              <a:rPr lang="sv-SE" dirty="0">
                <a:latin typeface="Times New Roman"/>
                <a:cs typeface="Times New Roman"/>
              </a:rPr>
              <a:t>Eleven i centrum </a:t>
            </a:r>
          </a:p>
          <a:p>
            <a:r>
              <a:rPr lang="sv-SE" dirty="0">
                <a:latin typeface="Times New Roman"/>
                <a:cs typeface="Times New Roman"/>
              </a:rPr>
              <a:t>Delaktighet </a:t>
            </a:r>
          </a:p>
          <a:p>
            <a:r>
              <a:rPr lang="sv-SE" dirty="0">
                <a:latin typeface="Times New Roman"/>
                <a:cs typeface="Times New Roman"/>
              </a:rPr>
              <a:t>Nätverk och länka de vidare till samhällsresurser </a:t>
            </a:r>
          </a:p>
          <a:p>
            <a:r>
              <a:rPr lang="sv-SE" dirty="0">
                <a:latin typeface="Times New Roman"/>
                <a:cs typeface="Times New Roman"/>
              </a:rPr>
              <a:t>Ungdomsmottagning </a:t>
            </a:r>
          </a:p>
          <a:p>
            <a:r>
              <a:rPr lang="sv-SE" dirty="0">
                <a:latin typeface="Times New Roman"/>
                <a:cs typeface="Times New Roman"/>
              </a:rPr>
              <a:t>Ha ett saluten synsätt? 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6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5215" y="199570"/>
            <a:ext cx="4657272" cy="100692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Introduktion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AA0538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2" y="1776549"/>
            <a:ext cx="2340864" cy="3413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9286" y="1206499"/>
            <a:ext cx="3445074" cy="5755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Hur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gammal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ska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ett</a:t>
            </a:r>
            <a:r>
              <a:rPr lang="en-US" sz="1600" dirty="0">
                <a:solidFill>
                  <a:srgbClr val="FFFFFF"/>
                </a:solidFill>
              </a:rPr>
              <a:t> barn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för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börja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skolan</a:t>
            </a:r>
            <a:r>
              <a:rPr lang="en-US" sz="1600" dirty="0">
                <a:solidFill>
                  <a:srgbClr val="FFFFFF"/>
                </a:solidFill>
              </a:rPr>
              <a:t>?</a:t>
            </a:r>
          </a:p>
          <a:p>
            <a:r>
              <a:rPr lang="en-US" sz="1600" dirty="0">
                <a:solidFill>
                  <a:srgbClr val="FFFFFF"/>
                </a:solidFill>
              </a:rPr>
              <a:t>I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7 </a:t>
            </a:r>
            <a:r>
              <a:rPr lang="en-US" sz="1600" dirty="0" err="1">
                <a:solidFill>
                  <a:srgbClr val="FFFFFF"/>
                </a:solidFill>
              </a:rPr>
              <a:t>år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Då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börjar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barnet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i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1.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tre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första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åren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kallas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för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lågstadiet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1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2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3</a:t>
            </a:r>
          </a:p>
          <a:p>
            <a:r>
              <a:rPr lang="en-US" sz="1600" dirty="0">
                <a:solidFill>
                  <a:srgbClr val="FFFFFF"/>
                </a:solidFill>
              </a:rPr>
              <a:t> 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Sedan </a:t>
            </a:r>
            <a:r>
              <a:rPr lang="en-US" sz="1600" dirty="0" err="1">
                <a:solidFill>
                  <a:srgbClr val="FFFFFF"/>
                </a:solidFill>
              </a:rPr>
              <a:t>kommer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mellanstadiet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4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5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6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Efter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kommer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högstadiet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7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8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9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Klass</a:t>
            </a:r>
            <a:r>
              <a:rPr lang="en-US" sz="1600" dirty="0">
                <a:solidFill>
                  <a:srgbClr val="FFFFFF"/>
                </a:solidFill>
              </a:rPr>
              <a:t> 1-9. </a:t>
            </a:r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kallas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för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grundskolan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5215" y="199570"/>
            <a:ext cx="4657272" cy="100692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Introduktion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 descr="AA0538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2" y="1776549"/>
            <a:ext cx="2340864" cy="3413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143" y="1206499"/>
            <a:ext cx="3619200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Vilka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ämnen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studeras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grundskolan</a:t>
            </a:r>
            <a:r>
              <a:rPr lang="en-US" dirty="0">
                <a:solidFill>
                  <a:srgbClr val="FFFFFF"/>
                </a:solidFill>
              </a:rPr>
              <a:t>? 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 err="1">
                <a:solidFill>
                  <a:srgbClr val="FFFFFF"/>
                </a:solidFill>
              </a:rPr>
              <a:t>Matematik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Engelska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Geografi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Historia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Språk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Kemi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Fysik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Musik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</a:rPr>
              <a:t>Hem </a:t>
            </a:r>
            <a:r>
              <a:rPr lang="en-US" dirty="0" err="1">
                <a:solidFill>
                  <a:srgbClr val="FFFFFF"/>
                </a:solidFill>
              </a:rPr>
              <a:t>och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konsumentkunskap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Biologi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Religionskunskap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Samhällskunskap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Slöjd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Svenska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Teknik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Idrott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hälsa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2643" y="513907"/>
            <a:ext cx="4657272" cy="77423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Religion</a:t>
            </a:r>
            <a:endParaRPr lang="en-US" sz="36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5571" y="1417739"/>
            <a:ext cx="312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Vilka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religioner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finns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på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bilden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5571" y="2349500"/>
            <a:ext cx="31846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Till </a:t>
            </a:r>
            <a:r>
              <a:rPr lang="en-US" dirty="0" err="1">
                <a:solidFill>
                  <a:srgbClr val="FFFFFF"/>
                </a:solidFill>
              </a:rPr>
              <a:t>varje</a:t>
            </a:r>
            <a:r>
              <a:rPr lang="en-US" dirty="0">
                <a:solidFill>
                  <a:srgbClr val="FFFFFF"/>
                </a:solidFill>
              </a:rPr>
              <a:t> religion </a:t>
            </a:r>
            <a:r>
              <a:rPr lang="en-US" dirty="0" err="1">
                <a:solidFill>
                  <a:srgbClr val="FFFFFF"/>
                </a:solidFill>
              </a:rPr>
              <a:t>hör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bok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r>
              <a:rPr lang="en-US" dirty="0">
                <a:solidFill>
                  <a:srgbClr val="FFFFFF"/>
                </a:solidFill>
              </a:rPr>
              <a:t>En </a:t>
            </a:r>
            <a:r>
              <a:rPr lang="en-US" dirty="0" err="1">
                <a:solidFill>
                  <a:srgbClr val="FFFFFF"/>
                </a:solidFill>
              </a:rPr>
              <a:t>bok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förklarar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religionen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Islam – </a:t>
            </a:r>
            <a:r>
              <a:rPr lang="en-US" dirty="0" err="1" smtClean="0">
                <a:solidFill>
                  <a:srgbClr val="FFFFFF"/>
                </a:solidFill>
              </a:rPr>
              <a:t>Koranen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Kristendomen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Bibeln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Judendomen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Toran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Hindusim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Vedaskrifterna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Mandai</a:t>
            </a:r>
            <a:r>
              <a:rPr lang="en-US" dirty="0">
                <a:solidFill>
                  <a:srgbClr val="FFFFFF"/>
                </a:solidFill>
              </a:rPr>
              <a:t> – Ginza </a:t>
            </a:r>
            <a:r>
              <a:rPr lang="en-US" dirty="0" err="1">
                <a:solidFill>
                  <a:srgbClr val="FFFFFF"/>
                </a:solidFill>
              </a:rPr>
              <a:t>raba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 err="1">
                <a:solidFill>
                  <a:srgbClr val="FFFFFF"/>
                </a:solidFill>
              </a:rPr>
              <a:t>Buddism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>
                <a:solidFill>
                  <a:srgbClr val="FFFFFF"/>
                </a:solidFill>
              </a:rPr>
              <a:t>Tipitaka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9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8714" y="901024"/>
            <a:ext cx="4657272" cy="7742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Var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kan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man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gifta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sig?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 descr="kyrkor och religio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1" y="680357"/>
            <a:ext cx="3682298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714" y="1879404"/>
            <a:ext cx="2965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 </a:t>
            </a:r>
            <a:r>
              <a:rPr lang="en-US" dirty="0" err="1">
                <a:solidFill>
                  <a:srgbClr val="FFFFFF"/>
                </a:solidFill>
              </a:rPr>
              <a:t>kristen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gifter</a:t>
            </a:r>
            <a:r>
              <a:rPr lang="en-US" dirty="0">
                <a:solidFill>
                  <a:srgbClr val="FFFFFF"/>
                </a:solidFill>
              </a:rPr>
              <a:t> sig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kyrkan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r>
              <a:rPr lang="en-US" dirty="0">
                <a:solidFill>
                  <a:srgbClr val="FFFFFF"/>
                </a:solidFill>
              </a:rPr>
              <a:t>En </a:t>
            </a:r>
            <a:r>
              <a:rPr lang="en-US" dirty="0" err="1">
                <a:solidFill>
                  <a:srgbClr val="FFFFFF"/>
                </a:solidFill>
              </a:rPr>
              <a:t>muslim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gifter</a:t>
            </a:r>
            <a:r>
              <a:rPr lang="en-US" dirty="0">
                <a:solidFill>
                  <a:srgbClr val="FFFFFF"/>
                </a:solidFill>
              </a:rPr>
              <a:t> sig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moskén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</a:rPr>
              <a:t>En </a:t>
            </a:r>
            <a:r>
              <a:rPr lang="en-US" dirty="0" err="1">
                <a:solidFill>
                  <a:srgbClr val="FFFFFF"/>
                </a:solidFill>
              </a:rPr>
              <a:t>jude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gifter</a:t>
            </a:r>
            <a:r>
              <a:rPr lang="en-US" dirty="0">
                <a:solidFill>
                  <a:srgbClr val="FFFFFF"/>
                </a:solidFill>
              </a:rPr>
              <a:t> sig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synagogan</a:t>
            </a:r>
            <a:r>
              <a:rPr lang="en-US" dirty="0">
                <a:solidFill>
                  <a:srgbClr val="FFFFFF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100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8714" y="513906"/>
            <a:ext cx="4657272" cy="7742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Sambo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4508" y="1217190"/>
            <a:ext cx="4276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I </a:t>
            </a:r>
            <a:r>
              <a:rPr lang="en-US" sz="1600" dirty="0" err="1">
                <a:solidFill>
                  <a:srgbClr val="FFFFFF"/>
                </a:solidFill>
              </a:rPr>
              <a:t>Sverige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leva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tillsammans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utan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gift.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Man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sambo</a:t>
            </a:r>
            <a:r>
              <a:rPr lang="en-US" sz="1600" dirty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Vad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betyder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sambo</a:t>
            </a:r>
            <a:r>
              <a:rPr lang="en-US" sz="1600" dirty="0">
                <a:solidFill>
                  <a:srgbClr val="FFFFFF"/>
                </a:solidFill>
              </a:rPr>
              <a:t>?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betyder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bo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tillsammans</a:t>
            </a:r>
            <a:r>
              <a:rPr lang="en-US" sz="1600" dirty="0">
                <a:solidFill>
                  <a:srgbClr val="FFFFFF"/>
                </a:solidFill>
              </a:rPr>
              <a:t>?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par?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508" y="2657929"/>
            <a:ext cx="42010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Om man </a:t>
            </a:r>
            <a:r>
              <a:rPr lang="en-US" sz="1600" dirty="0" err="1" smtClean="0">
                <a:solidFill>
                  <a:srgbClr val="FFFFFF"/>
                </a:solidFill>
              </a:rPr>
              <a:t>inte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är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sambo</a:t>
            </a:r>
            <a:r>
              <a:rPr lang="en-US" sz="1600" dirty="0" smtClean="0">
                <a:solidFill>
                  <a:srgbClr val="FFFFFF"/>
                </a:solidFill>
              </a:rPr>
              <a:t>? </a:t>
            </a:r>
            <a:r>
              <a:rPr lang="en-US" sz="1600" dirty="0" err="1" smtClean="0">
                <a:solidFill>
                  <a:srgbClr val="FFFFFF"/>
                </a:solidFill>
              </a:rPr>
              <a:t>Kan</a:t>
            </a:r>
            <a:r>
              <a:rPr lang="en-US" sz="1600" dirty="0" smtClean="0">
                <a:solidFill>
                  <a:srgbClr val="FFFFFF"/>
                </a:solidFill>
              </a:rPr>
              <a:t> man </a:t>
            </a:r>
            <a:r>
              <a:rPr lang="en-US" sz="1600" dirty="0" err="1" smtClean="0">
                <a:solidFill>
                  <a:srgbClr val="FFFFFF"/>
                </a:solidFill>
              </a:rPr>
              <a:t>vara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särbo</a:t>
            </a:r>
            <a:r>
              <a:rPr lang="en-US" sz="16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Vad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betyder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särbo</a:t>
            </a:r>
            <a:r>
              <a:rPr lang="en-US" sz="1600" dirty="0" smtClean="0">
                <a:solidFill>
                  <a:srgbClr val="FFFFFF"/>
                </a:solidFill>
              </a:rPr>
              <a:t>?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4508" y="3333416"/>
            <a:ext cx="40774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Om man </a:t>
            </a:r>
            <a:r>
              <a:rPr lang="en-US" sz="1600" dirty="0" err="1">
                <a:solidFill>
                  <a:srgbClr val="FFFFFF"/>
                </a:solidFill>
              </a:rPr>
              <a:t>inte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har</a:t>
            </a:r>
            <a:r>
              <a:rPr lang="en-US" sz="1600" dirty="0">
                <a:solidFill>
                  <a:srgbClr val="FFFFFF"/>
                </a:solidFill>
              </a:rPr>
              <a:t> en </a:t>
            </a:r>
            <a:r>
              <a:rPr lang="en-US" sz="1600" dirty="0" err="1">
                <a:solidFill>
                  <a:srgbClr val="FFFFFF"/>
                </a:solidFill>
              </a:rPr>
              <a:t>pojkvän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eller</a:t>
            </a:r>
            <a:r>
              <a:rPr lang="en-US" sz="1600" dirty="0">
                <a:solidFill>
                  <a:srgbClr val="FFFFFF"/>
                </a:solidFill>
              </a:rPr>
              <a:t> en </a:t>
            </a:r>
            <a:r>
              <a:rPr lang="en-US" sz="1600" dirty="0" err="1">
                <a:solidFill>
                  <a:srgbClr val="FFFFFF"/>
                </a:solidFill>
              </a:rPr>
              <a:t>flickvän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Om man </a:t>
            </a:r>
            <a:r>
              <a:rPr lang="en-US" sz="1600" dirty="0" err="1">
                <a:solidFill>
                  <a:srgbClr val="FFFFFF"/>
                </a:solidFill>
              </a:rPr>
              <a:t>inte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sambo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eller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särbo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Om man </a:t>
            </a:r>
            <a:r>
              <a:rPr lang="en-US" sz="1600" dirty="0" err="1">
                <a:solidFill>
                  <a:srgbClr val="FFFFFF"/>
                </a:solidFill>
              </a:rPr>
              <a:t>inte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gift.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Vad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ska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kalla</a:t>
            </a:r>
            <a:r>
              <a:rPr lang="en-US" sz="1600" dirty="0">
                <a:solidFill>
                  <a:srgbClr val="FFFFFF"/>
                </a:solidFill>
              </a:rPr>
              <a:t> sig </a:t>
            </a:r>
            <a:r>
              <a:rPr lang="en-US" sz="1600" dirty="0" err="1">
                <a:solidFill>
                  <a:srgbClr val="FFFFFF"/>
                </a:solidFill>
              </a:rPr>
              <a:t>då</a:t>
            </a:r>
            <a:r>
              <a:rPr lang="en-US" sz="1600" dirty="0">
                <a:solidFill>
                  <a:srgbClr val="FFFFFF"/>
                </a:solidFill>
              </a:rPr>
              <a:t>?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Kanske</a:t>
            </a:r>
            <a:r>
              <a:rPr lang="en-US" sz="1600" dirty="0">
                <a:solidFill>
                  <a:srgbClr val="FFFFFF"/>
                </a:solidFill>
              </a:rPr>
              <a:t> Mambo </a:t>
            </a:r>
            <a:r>
              <a:rPr lang="en-US" sz="1600" dirty="0" err="1">
                <a:solidFill>
                  <a:srgbClr val="FFFFFF"/>
                </a:solidFill>
              </a:rPr>
              <a:t>om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bor</a:t>
            </a:r>
            <a:r>
              <a:rPr lang="en-US" sz="1600" dirty="0">
                <a:solidFill>
                  <a:srgbClr val="FFFFFF"/>
                </a:solidFill>
              </a:rPr>
              <a:t> med sin mamma. </a:t>
            </a:r>
          </a:p>
          <a:p>
            <a:r>
              <a:rPr lang="en-US" sz="1600" dirty="0" err="1">
                <a:solidFill>
                  <a:srgbClr val="FFFFFF"/>
                </a:solidFill>
              </a:rPr>
              <a:t>Kanske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pappbo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om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bor</a:t>
            </a:r>
            <a:r>
              <a:rPr lang="en-US" sz="1600" dirty="0">
                <a:solidFill>
                  <a:srgbClr val="FFFFFF"/>
                </a:solidFill>
              </a:rPr>
              <a:t> med sin </a:t>
            </a:r>
            <a:r>
              <a:rPr lang="en-US" sz="1600" dirty="0" err="1">
                <a:solidFill>
                  <a:srgbClr val="FFFFFF"/>
                </a:solidFill>
              </a:rPr>
              <a:t>pappa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Om man </a:t>
            </a:r>
            <a:r>
              <a:rPr lang="en-US" sz="1600" dirty="0" err="1">
                <a:solidFill>
                  <a:srgbClr val="FFFFFF"/>
                </a:solidFill>
              </a:rPr>
              <a:t>är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singel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kalla</a:t>
            </a:r>
            <a:r>
              <a:rPr lang="en-US" sz="1600" dirty="0">
                <a:solidFill>
                  <a:srgbClr val="FFFFFF"/>
                </a:solidFill>
              </a:rPr>
              <a:t> sig </a:t>
            </a:r>
            <a:r>
              <a:rPr lang="en-US" sz="1600" dirty="0" err="1">
                <a:solidFill>
                  <a:srgbClr val="FFFFFF"/>
                </a:solidFill>
              </a:rPr>
              <a:t>för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självbo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8714" y="513906"/>
            <a:ext cx="4657272" cy="7742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Att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vara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ett</a:t>
            </a:r>
            <a:r>
              <a:rPr lang="en-US" sz="28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 par</a:t>
            </a:r>
            <a:endParaRPr lang="en-US" sz="28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4508" y="1534690"/>
            <a:ext cx="42762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Att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ett</a:t>
            </a:r>
            <a:r>
              <a:rPr lang="en-US" sz="1600" dirty="0">
                <a:solidFill>
                  <a:srgbClr val="FFFFFF"/>
                </a:solidFill>
              </a:rPr>
              <a:t> par.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En </a:t>
            </a:r>
            <a:r>
              <a:rPr lang="en-US" sz="1600" dirty="0" err="1">
                <a:solidFill>
                  <a:srgbClr val="FFFFFF"/>
                </a:solidFill>
              </a:rPr>
              <a:t>kille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och</a:t>
            </a:r>
            <a:r>
              <a:rPr lang="en-US" sz="1600" dirty="0">
                <a:solidFill>
                  <a:srgbClr val="FFFFFF"/>
                </a:solidFill>
              </a:rPr>
              <a:t> en </a:t>
            </a:r>
            <a:r>
              <a:rPr lang="en-US" sz="1600" dirty="0" err="1">
                <a:solidFill>
                  <a:srgbClr val="FFFFFF"/>
                </a:solidFill>
              </a:rPr>
              <a:t>tjej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partners. 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Två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killar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partners.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Två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tjejer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kan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vara</a:t>
            </a:r>
            <a:r>
              <a:rPr lang="en-US" sz="1600" dirty="0">
                <a:solidFill>
                  <a:srgbClr val="FFFFFF"/>
                </a:solidFill>
              </a:rPr>
              <a:t> partners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>
                <a:solidFill>
                  <a:srgbClr val="FFFFFF"/>
                </a:solidFill>
              </a:rPr>
              <a:t>Det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får</a:t>
            </a:r>
            <a:r>
              <a:rPr lang="en-US" sz="1600" dirty="0">
                <a:solidFill>
                  <a:srgbClr val="FFFFFF"/>
                </a:solidFill>
              </a:rPr>
              <a:t> man </a:t>
            </a:r>
            <a:r>
              <a:rPr lang="en-US" sz="1600" dirty="0" err="1">
                <a:solidFill>
                  <a:srgbClr val="FFFFFF"/>
                </a:solidFill>
              </a:rPr>
              <a:t>bestämma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själv</a:t>
            </a:r>
            <a:r>
              <a:rPr lang="en-US" sz="1600" dirty="0">
                <a:solidFill>
                  <a:srgbClr val="FFFFFF"/>
                </a:solidFill>
              </a:rPr>
              <a:t>.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err="1" smtClean="0">
                <a:solidFill>
                  <a:srgbClr val="FFFFFF"/>
                </a:solidFill>
              </a:rPr>
              <a:t>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är</a:t>
            </a:r>
            <a:r>
              <a:rPr lang="en-US" sz="1600" dirty="0" smtClean="0">
                <a:solidFill>
                  <a:srgbClr val="FFFFFF"/>
                </a:solidFill>
              </a:rPr>
              <a:t> en </a:t>
            </a:r>
            <a:r>
              <a:rPr lang="en-US" sz="1600" dirty="0" err="1" smtClean="0">
                <a:solidFill>
                  <a:srgbClr val="FFFFFF"/>
                </a:solidFill>
              </a:rPr>
              <a:t>rättighet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En </a:t>
            </a:r>
            <a:r>
              <a:rPr lang="en-US" sz="1600" dirty="0" err="1" smtClean="0">
                <a:solidFill>
                  <a:srgbClr val="FFFFFF"/>
                </a:solidFill>
              </a:rPr>
              <a:t>mänsklig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rättighet</a:t>
            </a:r>
            <a:r>
              <a:rPr lang="en-US" sz="1600" dirty="0" smtClean="0">
                <a:solidFill>
                  <a:srgbClr val="FFFFFF"/>
                </a:solidFill>
              </a:rPr>
              <a:t>. 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Men </a:t>
            </a:r>
            <a:r>
              <a:rPr lang="en-US" sz="1600" dirty="0" err="1" smtClean="0">
                <a:solidFill>
                  <a:srgbClr val="FFFFFF"/>
                </a:solidFill>
              </a:rPr>
              <a:t>vad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är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det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för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något</a:t>
            </a:r>
            <a:r>
              <a:rPr lang="en-US" sz="1600" dirty="0" smtClean="0">
                <a:solidFill>
                  <a:srgbClr val="FFFFFF"/>
                </a:solidFill>
              </a:rPr>
              <a:t>? 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De </a:t>
            </a:r>
            <a:r>
              <a:rPr lang="en-US" sz="1600" dirty="0" err="1" smtClean="0">
                <a:solidFill>
                  <a:srgbClr val="FFFFFF"/>
                </a:solidFill>
              </a:rPr>
              <a:t>mänskliga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rättigheterna</a:t>
            </a:r>
            <a:r>
              <a:rPr lang="en-US" sz="1600" dirty="0" smtClean="0">
                <a:solidFill>
                  <a:srgbClr val="FFFFFF"/>
                </a:solidFill>
              </a:rPr>
              <a:t>?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Berättelse.thmx</Template>
  <TotalTime>526</TotalTime>
  <Words>2142</Words>
  <Application>Microsoft Office PowerPoint</Application>
  <PresentationFormat>Bildspel på skärmen (4:3)</PresentationFormat>
  <Paragraphs>403</Paragraphs>
  <Slides>36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2" baseType="lpstr">
      <vt:lpstr>Arial</vt:lpstr>
      <vt:lpstr>Arial Rounded MT Bold</vt:lpstr>
      <vt:lpstr>Calibri</vt:lpstr>
      <vt:lpstr>Chalkboard</vt:lpstr>
      <vt:lpstr>Times New Roman</vt:lpstr>
      <vt:lpstr>Office Theme</vt:lpstr>
      <vt:lpstr>SEX OCH SAMLEVNAD FÖR NYANLÄNDA</vt:lpstr>
      <vt:lpstr>David Saleh</vt:lpstr>
      <vt:lpstr>Hur startar  man en lektion?</vt:lpstr>
      <vt:lpstr>Introduktion</vt:lpstr>
      <vt:lpstr>Introduktion</vt:lpstr>
      <vt:lpstr>Religion</vt:lpstr>
      <vt:lpstr>Var kan man gifta sig?</vt:lpstr>
      <vt:lpstr>Sambo</vt:lpstr>
      <vt:lpstr>Att vara ett par</vt:lpstr>
      <vt:lpstr>Mänskliga rättigheter</vt:lpstr>
      <vt:lpstr>Mänskliga rättigheter</vt:lpstr>
      <vt:lpstr>Sex och samlevnad</vt:lpstr>
      <vt:lpstr>Kärlek</vt:lpstr>
      <vt:lpstr>PowerPoint-presentation</vt:lpstr>
      <vt:lpstr>Anatomi</vt:lpstr>
      <vt:lpstr>PowerPoint-presentation</vt:lpstr>
      <vt:lpstr>PowerPoint-presentation</vt:lpstr>
      <vt:lpstr>Puberteten</vt:lpstr>
      <vt:lpstr>Puberteten</vt:lpstr>
      <vt:lpstr>Killar i puberteten</vt:lpstr>
      <vt:lpstr>Tjejer i puberteten</vt:lpstr>
      <vt:lpstr>PowerPoint-presentation</vt:lpstr>
      <vt:lpstr>PowerPoint-presentation</vt:lpstr>
      <vt:lpstr>Graviditet</vt:lpstr>
      <vt:lpstr>PowerPoint-presentation</vt:lpstr>
      <vt:lpstr>Abort</vt:lpstr>
      <vt:lpstr>Prostitution</vt:lpstr>
      <vt:lpstr>Sexuell läggning</vt:lpstr>
      <vt:lpstr>Diskrimineringsgrundlagen</vt:lpstr>
      <vt:lpstr>Nora och Sandra</vt:lpstr>
      <vt:lpstr>Våld och kränkning</vt:lpstr>
      <vt:lpstr>Preventivmedel</vt:lpstr>
      <vt:lpstr>Könssjukdomar</vt:lpstr>
      <vt:lpstr>Skydd mot könssjukdomar?</vt:lpstr>
      <vt:lpstr>Leva tillsammans</vt:lpstr>
      <vt:lpstr>Reflektera över: </vt:lpstr>
    </vt:vector>
  </TitlesOfParts>
  <Company>Cosmos Webbyrå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Aleksandar Sikuljak</dc:creator>
  <cp:lastModifiedBy>Radwan Samira</cp:lastModifiedBy>
  <cp:revision>90</cp:revision>
  <dcterms:created xsi:type="dcterms:W3CDTF">2014-02-25T18:39:14Z</dcterms:created>
  <dcterms:modified xsi:type="dcterms:W3CDTF">2017-02-13T10:34:09Z</dcterms:modified>
</cp:coreProperties>
</file>