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17"/>
  </p:notesMasterIdLst>
  <p:handoutMasterIdLst>
    <p:handoutMasterId r:id="rId18"/>
  </p:handoutMasterIdLst>
  <p:sldIdLst>
    <p:sldId id="318" r:id="rId3"/>
    <p:sldId id="308" r:id="rId4"/>
    <p:sldId id="321" r:id="rId5"/>
    <p:sldId id="320" r:id="rId6"/>
    <p:sldId id="322" r:id="rId7"/>
    <p:sldId id="323" r:id="rId8"/>
    <p:sldId id="309" r:id="rId9"/>
    <p:sldId id="312" r:id="rId10"/>
    <p:sldId id="313" r:id="rId11"/>
    <p:sldId id="304" r:id="rId12"/>
    <p:sldId id="316" r:id="rId13"/>
    <p:sldId id="327" r:id="rId14"/>
    <p:sldId id="328" r:id="rId15"/>
    <p:sldId id="298" r:id="rId16"/>
  </p:sldIdLst>
  <p:sldSz cx="9144000" cy="6858000" type="screen4x3"/>
  <p:notesSz cx="6797675" cy="9926638"/>
  <p:defaultTextStyle>
    <a:defPPr>
      <a:defRPr lang="sv-SE"/>
    </a:defPPr>
    <a:lvl1pPr marL="0" algn="l" defTabSz="1023948" rtl="0" eaLnBrk="1" latinLnBrk="0" hangingPunct="1">
      <a:defRPr sz="2000" kern="1200">
        <a:solidFill>
          <a:schemeClr val="tx1"/>
        </a:solidFill>
        <a:latin typeface="+mn-lt"/>
        <a:ea typeface="+mn-ea"/>
        <a:cs typeface="+mn-cs"/>
      </a:defRPr>
    </a:lvl1pPr>
    <a:lvl2pPr marL="511973" algn="l" defTabSz="1023948" rtl="0" eaLnBrk="1" latinLnBrk="0" hangingPunct="1">
      <a:defRPr sz="2000" kern="1200">
        <a:solidFill>
          <a:schemeClr val="tx1"/>
        </a:solidFill>
        <a:latin typeface="+mn-lt"/>
        <a:ea typeface="+mn-ea"/>
        <a:cs typeface="+mn-cs"/>
      </a:defRPr>
    </a:lvl2pPr>
    <a:lvl3pPr marL="1023948" algn="l" defTabSz="1023948" rtl="0" eaLnBrk="1" latinLnBrk="0" hangingPunct="1">
      <a:defRPr sz="2000" kern="1200">
        <a:solidFill>
          <a:schemeClr val="tx1"/>
        </a:solidFill>
        <a:latin typeface="+mn-lt"/>
        <a:ea typeface="+mn-ea"/>
        <a:cs typeface="+mn-cs"/>
      </a:defRPr>
    </a:lvl3pPr>
    <a:lvl4pPr marL="1535922" algn="l" defTabSz="1023948" rtl="0" eaLnBrk="1" latinLnBrk="0" hangingPunct="1">
      <a:defRPr sz="2000" kern="1200">
        <a:solidFill>
          <a:schemeClr val="tx1"/>
        </a:solidFill>
        <a:latin typeface="+mn-lt"/>
        <a:ea typeface="+mn-ea"/>
        <a:cs typeface="+mn-cs"/>
      </a:defRPr>
    </a:lvl4pPr>
    <a:lvl5pPr marL="2047896" algn="l" defTabSz="1023948" rtl="0" eaLnBrk="1" latinLnBrk="0" hangingPunct="1">
      <a:defRPr sz="2000" kern="1200">
        <a:solidFill>
          <a:schemeClr val="tx1"/>
        </a:solidFill>
        <a:latin typeface="+mn-lt"/>
        <a:ea typeface="+mn-ea"/>
        <a:cs typeface="+mn-cs"/>
      </a:defRPr>
    </a:lvl5pPr>
    <a:lvl6pPr marL="2559870" algn="l" defTabSz="1023948" rtl="0" eaLnBrk="1" latinLnBrk="0" hangingPunct="1">
      <a:defRPr sz="2000" kern="1200">
        <a:solidFill>
          <a:schemeClr val="tx1"/>
        </a:solidFill>
        <a:latin typeface="+mn-lt"/>
        <a:ea typeface="+mn-ea"/>
        <a:cs typeface="+mn-cs"/>
      </a:defRPr>
    </a:lvl6pPr>
    <a:lvl7pPr marL="3071843" algn="l" defTabSz="1023948" rtl="0" eaLnBrk="1" latinLnBrk="0" hangingPunct="1">
      <a:defRPr sz="2000" kern="1200">
        <a:solidFill>
          <a:schemeClr val="tx1"/>
        </a:solidFill>
        <a:latin typeface="+mn-lt"/>
        <a:ea typeface="+mn-ea"/>
        <a:cs typeface="+mn-cs"/>
      </a:defRPr>
    </a:lvl7pPr>
    <a:lvl8pPr marL="3583817" algn="l" defTabSz="1023948" rtl="0" eaLnBrk="1" latinLnBrk="0" hangingPunct="1">
      <a:defRPr sz="2000" kern="1200">
        <a:solidFill>
          <a:schemeClr val="tx1"/>
        </a:solidFill>
        <a:latin typeface="+mn-lt"/>
        <a:ea typeface="+mn-ea"/>
        <a:cs typeface="+mn-cs"/>
      </a:defRPr>
    </a:lvl8pPr>
    <a:lvl9pPr marL="4095791" algn="l" defTabSz="102394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3788" autoAdjust="0"/>
  </p:normalViewPr>
  <p:slideViewPr>
    <p:cSldViewPr>
      <p:cViewPr varScale="1">
        <p:scale>
          <a:sx n="29" d="100"/>
          <a:sy n="29" d="100"/>
        </p:scale>
        <p:origin x="1104" y="43"/>
      </p:cViewPr>
      <p:guideLst>
        <p:guide orient="horz"/>
        <p:guide pos="5759"/>
      </p:guideLst>
    </p:cSldViewPr>
  </p:slideViewPr>
  <p:notesTextViewPr>
    <p:cViewPr>
      <p:scale>
        <a:sx n="1" d="1"/>
        <a:sy n="1" d="1"/>
      </p:scale>
      <p:origin x="0" y="0"/>
    </p:cViewPr>
  </p:notesTextViewPr>
  <p:sorterViewPr>
    <p:cViewPr>
      <p:scale>
        <a:sx n="100" d="100"/>
        <a:sy n="100" d="100"/>
      </p:scale>
      <p:origin x="0" y="-1146"/>
    </p:cViewPr>
  </p:sorterViewPr>
  <p:notesViewPr>
    <p:cSldViewPr showGuides="1">
      <p:cViewPr varScale="1">
        <p:scale>
          <a:sx n="130" d="100"/>
          <a:sy n="130" d="100"/>
        </p:scale>
        <p:origin x="-4722" y="-7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1"/>
            <a:ext cx="2945659" cy="496331"/>
          </a:xfrm>
          <a:prstGeom prst="rect">
            <a:avLst/>
          </a:prstGeom>
        </p:spPr>
        <p:txBody>
          <a:bodyPr vert="horz" lIns="91440" tIns="45720" rIns="91440" bIns="45720" rtlCol="0"/>
          <a:lstStyle>
            <a:lvl1pPr algn="r">
              <a:defRPr sz="1200"/>
            </a:lvl1pPr>
          </a:lstStyle>
          <a:p>
            <a:fld id="{F5452C61-3E14-4463-915A-8DABD3DCBA96}" type="datetimeFigureOut">
              <a:rPr lang="sv-SE" smtClean="0"/>
              <a:t>2017-02-13</a:t>
            </a:fld>
            <a:endParaRPr lang="sv-SE"/>
          </a:p>
        </p:txBody>
      </p:sp>
      <p:sp>
        <p:nvSpPr>
          <p:cNvPr id="4" name="Platshållare för sidfot 3"/>
          <p:cNvSpPr>
            <a:spLocks noGrp="1"/>
          </p:cNvSpPr>
          <p:nvPr>
            <p:ph type="ftr" sz="quarter" idx="2"/>
          </p:nvPr>
        </p:nvSpPr>
        <p:spPr>
          <a:xfrm>
            <a:off x="1" y="9428584"/>
            <a:ext cx="2945659" cy="49633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6331"/>
          </a:xfrm>
          <a:prstGeom prst="rect">
            <a:avLst/>
          </a:prstGeom>
        </p:spPr>
        <p:txBody>
          <a:bodyPr vert="horz" lIns="91440" tIns="45720" rIns="91440" bIns="45720" rtlCol="0" anchor="b"/>
          <a:lstStyle>
            <a:lvl1pPr algn="r">
              <a:defRPr sz="1200"/>
            </a:lvl1pPr>
          </a:lstStyle>
          <a:p>
            <a:fld id="{AD5572DC-5D43-4C3C-BCD3-74C759D2FFEA}" type="slidenum">
              <a:rPr lang="sv-SE" smtClean="0"/>
              <a:t>‹#›</a:t>
            </a:fld>
            <a:endParaRPr lang="sv-SE"/>
          </a:p>
        </p:txBody>
      </p:sp>
    </p:spTree>
    <p:extLst>
      <p:ext uri="{BB962C8B-B14F-4D97-AF65-F5344CB8AC3E}">
        <p14:creationId xmlns:p14="http://schemas.microsoft.com/office/powerpoint/2010/main" val="905251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1"/>
            <a:ext cx="2945659" cy="496331"/>
          </a:xfrm>
          <a:prstGeom prst="rect">
            <a:avLst/>
          </a:prstGeom>
        </p:spPr>
        <p:txBody>
          <a:bodyPr vert="horz" lIns="91440" tIns="45720" rIns="91440" bIns="45720" rtlCol="0"/>
          <a:lstStyle>
            <a:lvl1pPr algn="r">
              <a:defRPr sz="1200"/>
            </a:lvl1pPr>
          </a:lstStyle>
          <a:p>
            <a:fld id="{E2B68BCB-87DA-4DBF-BFCD-BD3081FC275B}" type="datetimeFigureOut">
              <a:rPr lang="sv-SE" smtClean="0"/>
              <a:t>2017-02-13</a:t>
            </a:fld>
            <a:endParaRPr lang="sv-SE"/>
          </a:p>
        </p:txBody>
      </p:sp>
      <p:sp>
        <p:nvSpPr>
          <p:cNvPr id="4" name="Platshållare för bildobjekt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4"/>
            <a:ext cx="2945659" cy="49633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6331"/>
          </a:xfrm>
          <a:prstGeom prst="rect">
            <a:avLst/>
          </a:prstGeom>
        </p:spPr>
        <p:txBody>
          <a:bodyPr vert="horz" lIns="91440" tIns="45720" rIns="91440" bIns="45720" rtlCol="0" anchor="b"/>
          <a:lstStyle>
            <a:lvl1pPr algn="r">
              <a:defRPr sz="1200"/>
            </a:lvl1pPr>
          </a:lstStyle>
          <a:p>
            <a:fld id="{BC50D5AC-5E80-4A63-A161-45EBE857773B}" type="slidenum">
              <a:rPr lang="sv-SE" smtClean="0"/>
              <a:t>‹#›</a:t>
            </a:fld>
            <a:endParaRPr lang="sv-SE"/>
          </a:p>
        </p:txBody>
      </p:sp>
    </p:spTree>
    <p:extLst>
      <p:ext uri="{BB962C8B-B14F-4D97-AF65-F5344CB8AC3E}">
        <p14:creationId xmlns:p14="http://schemas.microsoft.com/office/powerpoint/2010/main" val="1777735065"/>
      </p:ext>
    </p:extLst>
  </p:cSld>
  <p:clrMap bg1="lt1" tx1="dk1" bg2="lt2" tx2="dk2" accent1="accent1" accent2="accent2" accent3="accent3" accent4="accent4" accent5="accent5" accent6="accent6" hlink="hlink" folHlink="folHlink"/>
  <p:notesStyle>
    <a:lvl1pPr marL="0" algn="l" defTabSz="767822" rtl="0" eaLnBrk="1" latinLnBrk="0" hangingPunct="1">
      <a:defRPr sz="1000" kern="1200">
        <a:solidFill>
          <a:schemeClr val="tx1"/>
        </a:solidFill>
        <a:latin typeface="+mn-lt"/>
        <a:ea typeface="+mn-ea"/>
        <a:cs typeface="+mn-cs"/>
      </a:defRPr>
    </a:lvl1pPr>
    <a:lvl2pPr marL="383911" algn="l" defTabSz="767822" rtl="0" eaLnBrk="1" latinLnBrk="0" hangingPunct="1">
      <a:defRPr sz="1000" kern="1200">
        <a:solidFill>
          <a:schemeClr val="tx1"/>
        </a:solidFill>
        <a:latin typeface="+mn-lt"/>
        <a:ea typeface="+mn-ea"/>
        <a:cs typeface="+mn-cs"/>
      </a:defRPr>
    </a:lvl2pPr>
    <a:lvl3pPr marL="767822" algn="l" defTabSz="767822" rtl="0" eaLnBrk="1" latinLnBrk="0" hangingPunct="1">
      <a:defRPr sz="1000" kern="1200">
        <a:solidFill>
          <a:schemeClr val="tx1"/>
        </a:solidFill>
        <a:latin typeface="+mn-lt"/>
        <a:ea typeface="+mn-ea"/>
        <a:cs typeface="+mn-cs"/>
      </a:defRPr>
    </a:lvl3pPr>
    <a:lvl4pPr marL="1151733" algn="l" defTabSz="767822" rtl="0" eaLnBrk="1" latinLnBrk="0" hangingPunct="1">
      <a:defRPr sz="1000" kern="1200">
        <a:solidFill>
          <a:schemeClr val="tx1"/>
        </a:solidFill>
        <a:latin typeface="+mn-lt"/>
        <a:ea typeface="+mn-ea"/>
        <a:cs typeface="+mn-cs"/>
      </a:defRPr>
    </a:lvl4pPr>
    <a:lvl5pPr marL="1535643" algn="l" defTabSz="767822" rtl="0" eaLnBrk="1" latinLnBrk="0" hangingPunct="1">
      <a:defRPr sz="1000" kern="1200">
        <a:solidFill>
          <a:schemeClr val="tx1"/>
        </a:solidFill>
        <a:latin typeface="+mn-lt"/>
        <a:ea typeface="+mn-ea"/>
        <a:cs typeface="+mn-cs"/>
      </a:defRPr>
    </a:lvl5pPr>
    <a:lvl6pPr marL="1919554" algn="l" defTabSz="767822" rtl="0" eaLnBrk="1" latinLnBrk="0" hangingPunct="1">
      <a:defRPr sz="1000" kern="1200">
        <a:solidFill>
          <a:schemeClr val="tx1"/>
        </a:solidFill>
        <a:latin typeface="+mn-lt"/>
        <a:ea typeface="+mn-ea"/>
        <a:cs typeface="+mn-cs"/>
      </a:defRPr>
    </a:lvl6pPr>
    <a:lvl7pPr marL="2303465" algn="l" defTabSz="767822" rtl="0" eaLnBrk="1" latinLnBrk="0" hangingPunct="1">
      <a:defRPr sz="1000" kern="1200">
        <a:solidFill>
          <a:schemeClr val="tx1"/>
        </a:solidFill>
        <a:latin typeface="+mn-lt"/>
        <a:ea typeface="+mn-ea"/>
        <a:cs typeface="+mn-cs"/>
      </a:defRPr>
    </a:lvl7pPr>
    <a:lvl8pPr marL="2687376" algn="l" defTabSz="767822" rtl="0" eaLnBrk="1" latinLnBrk="0" hangingPunct="1">
      <a:defRPr sz="1000" kern="1200">
        <a:solidFill>
          <a:schemeClr val="tx1"/>
        </a:solidFill>
        <a:latin typeface="+mn-lt"/>
        <a:ea typeface="+mn-ea"/>
        <a:cs typeface="+mn-cs"/>
      </a:defRPr>
    </a:lvl8pPr>
    <a:lvl9pPr marL="3071287" algn="l" defTabSz="76782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Initiativet </a:t>
            </a:r>
            <a:r>
              <a:rPr lang="sv-SE" dirty="0"/>
              <a:t>ska komma från deltagarna själva och det var precis så det var i detta fallet</a:t>
            </a:r>
            <a:r>
              <a:rPr lang="sv-SE" dirty="0" smtClean="0"/>
              <a:t>. Projektet startade för fem år sedan. </a:t>
            </a:r>
            <a:r>
              <a:rPr lang="sv-SE" dirty="0"/>
              <a:t>En förening kom med en ”önskelista”. Detta vill vi starta studiecirklar kring. Vi såg genast den röda tråden: Att leva som familj i ett nytt land. </a:t>
            </a:r>
            <a:endParaRPr lang="sv-SE" dirty="0" smtClean="0"/>
          </a:p>
          <a:p>
            <a:endParaRPr lang="sv-SE" dirty="0" smtClean="0"/>
          </a:p>
          <a:p>
            <a:r>
              <a:rPr lang="sv-SE" dirty="0" smtClean="0"/>
              <a:t>Hur är det att vara en familj i det nya landet Sverige? Hur</a:t>
            </a:r>
            <a:r>
              <a:rPr lang="sv-SE" baseline="0" dirty="0" smtClean="0"/>
              <a:t> gör man? </a:t>
            </a:r>
            <a:r>
              <a:rPr lang="sv-SE" dirty="0" smtClean="0"/>
              <a:t>Hur fungerar</a:t>
            </a:r>
            <a:r>
              <a:rPr lang="sv-SE" baseline="0" dirty="0" smtClean="0"/>
              <a:t> saker och ting i Sverige? Vad gör man på fritiden? Etc.</a:t>
            </a:r>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1</a:t>
            </a:fld>
            <a:endParaRPr lang="sv-SE"/>
          </a:p>
        </p:txBody>
      </p:sp>
    </p:spTree>
    <p:extLst>
      <p:ext uri="{BB962C8B-B14F-4D97-AF65-F5344CB8AC3E}">
        <p14:creationId xmlns:p14="http://schemas.microsoft.com/office/powerpoint/2010/main" val="267357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Samarbete startat på olika håll i landet. Positiva</a:t>
            </a:r>
            <a:r>
              <a:rPr lang="sv-SE" baseline="0" dirty="0"/>
              <a:t> erfarenheter. Vi vill utveckla samarbetet.</a:t>
            </a:r>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11</a:t>
            </a:fld>
            <a:endParaRPr lang="sv-SE"/>
          </a:p>
        </p:txBody>
      </p:sp>
    </p:spTree>
    <p:extLst>
      <p:ext uri="{BB962C8B-B14F-4D97-AF65-F5344CB8AC3E}">
        <p14:creationId xmlns:p14="http://schemas.microsoft.com/office/powerpoint/2010/main" val="404584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år respektive två år innan projektet kom</a:t>
            </a:r>
            <a:r>
              <a:rPr lang="sv-SE" baseline="0" dirty="0" smtClean="0"/>
              <a:t> igång.</a:t>
            </a:r>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12</a:t>
            </a:fld>
            <a:endParaRPr lang="sv-SE"/>
          </a:p>
        </p:txBody>
      </p:sp>
    </p:spTree>
    <p:extLst>
      <p:ext uri="{BB962C8B-B14F-4D97-AF65-F5344CB8AC3E}">
        <p14:creationId xmlns:p14="http://schemas.microsoft.com/office/powerpoint/2010/main" val="2433239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https://dreambroker.com/channel/e9bzrdo4/qpwsh59j</a:t>
            </a:r>
          </a:p>
          <a:p>
            <a:endParaRPr lang="sv-SE" dirty="0" smtClean="0"/>
          </a:p>
          <a:p>
            <a:r>
              <a:rPr lang="sv-SE" dirty="0" smtClean="0"/>
              <a:t>Se film på länken</a:t>
            </a:r>
            <a:r>
              <a:rPr lang="sv-SE" baseline="0" dirty="0" smtClean="0"/>
              <a:t> ovan.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13</a:t>
            </a:fld>
            <a:endParaRPr lang="sv-SE"/>
          </a:p>
        </p:txBody>
      </p:sp>
    </p:spTree>
    <p:extLst>
      <p:ext uri="{BB962C8B-B14F-4D97-AF65-F5344CB8AC3E}">
        <p14:creationId xmlns:p14="http://schemas.microsoft.com/office/powerpoint/2010/main" val="270318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Ansökan ledde så småningom till pilotprojektet Samordnat föräldrastöd i Järva – ett förortsområde utanför Stockholm. Projektet genomfördes under tre år och sammanlagt nåddes ungefär</a:t>
            </a:r>
            <a:r>
              <a:rPr lang="sv-SE" baseline="0" dirty="0"/>
              <a:t> </a:t>
            </a:r>
            <a:r>
              <a:rPr lang="sv-SE" dirty="0" smtClean="0"/>
              <a:t>4000 </a:t>
            </a:r>
            <a:r>
              <a:rPr lang="sv-SE" dirty="0"/>
              <a:t>föräldrar</a:t>
            </a:r>
            <a:r>
              <a:rPr lang="sv-SE" baseline="0" dirty="0"/>
              <a:t> via cirka150 studiecirklar och 70 föreläsningar. </a:t>
            </a:r>
            <a:endParaRPr lang="sv-SE" baseline="0" dirty="0" smtClean="0"/>
          </a:p>
          <a:p>
            <a:endParaRPr lang="sv-SE" baseline="0" dirty="0" smtClean="0"/>
          </a:p>
          <a:p>
            <a:pPr marL="0" marR="0" lvl="0" indent="0" algn="l" defTabSz="767822" rtl="0" eaLnBrk="1" fontAlgn="auto" latinLnBrk="0" hangingPunct="1">
              <a:lnSpc>
                <a:spcPct val="100000"/>
              </a:lnSpc>
              <a:spcBef>
                <a:spcPts val="0"/>
              </a:spcBef>
              <a:spcAft>
                <a:spcPts val="0"/>
              </a:spcAft>
              <a:buClrTx/>
              <a:buSzTx/>
              <a:buFontTx/>
              <a:buNone/>
              <a:tabLst/>
              <a:defRPr/>
            </a:pPr>
            <a:r>
              <a:rPr lang="sv-SE" baseline="0" dirty="0" smtClean="0"/>
              <a:t>Tvådagarsutbildningar för cirkelledare. Föreläsningar </a:t>
            </a:r>
            <a:r>
              <a:rPr lang="sv-SE" baseline="0" dirty="0" err="1" smtClean="0"/>
              <a:t>som”Varför</a:t>
            </a:r>
            <a:r>
              <a:rPr lang="sv-SE" baseline="0" dirty="0" smtClean="0"/>
              <a:t> tar Socialtjänsten våra barn?” och ”Hur hjälper man med läxor?” och allt där emellan. Pengar från Arvsfonden tog slut och i jakt på nya samarbeten påbörjades samarbetet med Stadsdelsförvaltningen Tensta/Rinkeby för ungefär ett år sedan. </a:t>
            </a:r>
          </a:p>
          <a:p>
            <a:pPr marL="0" marR="0" lvl="0" indent="0" algn="l" defTabSz="767822" rtl="0" eaLnBrk="1" fontAlgn="auto" latinLnBrk="0" hangingPunct="1">
              <a:lnSpc>
                <a:spcPct val="100000"/>
              </a:lnSpc>
              <a:spcBef>
                <a:spcPts val="0"/>
              </a:spcBef>
              <a:spcAft>
                <a:spcPts val="0"/>
              </a:spcAft>
              <a:buClrTx/>
              <a:buSzTx/>
              <a:buFontTx/>
              <a:buNone/>
              <a:tabLst/>
              <a:defRPr/>
            </a:pP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2</a:t>
            </a:fld>
            <a:endParaRPr lang="sv-SE"/>
          </a:p>
        </p:txBody>
      </p:sp>
    </p:spTree>
    <p:extLst>
      <p:ext uri="{BB962C8B-B14F-4D97-AF65-F5344CB8AC3E}">
        <p14:creationId xmlns:p14="http://schemas.microsoft.com/office/powerpoint/2010/main" val="415748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Abdibashir Hirsiguled: ”Några </a:t>
            </a:r>
            <a:r>
              <a:rPr lang="sv-SE" dirty="0"/>
              <a:t>av framgångsfaktorerna var</a:t>
            </a:r>
            <a:r>
              <a:rPr lang="sv-SE" baseline="0" dirty="0"/>
              <a:t> att jag hade ett stort nätverk i Järva. Jag delade dessutom ledarnas och deltagarnas erfarenheter av att ha startat ett nytt liv i Sverige. Dessutom, eftersom jag är man, var det lättare för mig att komma i kontakt med andra män. Över hälften av våra ledare och deltagare var </a:t>
            </a:r>
            <a:r>
              <a:rPr lang="sv-SE" baseline="0" dirty="0" smtClean="0"/>
              <a:t>pappor”.</a:t>
            </a:r>
          </a:p>
          <a:p>
            <a:endParaRPr lang="sv-SE" baseline="0" dirty="0" smtClean="0"/>
          </a:p>
          <a:p>
            <a:pPr marL="0" marR="0" lvl="0" indent="0" algn="l" defTabSz="767822" rtl="0" eaLnBrk="1" fontAlgn="auto" latinLnBrk="0" hangingPunct="1">
              <a:lnSpc>
                <a:spcPct val="100000"/>
              </a:lnSpc>
              <a:spcBef>
                <a:spcPts val="0"/>
              </a:spcBef>
              <a:spcAft>
                <a:spcPts val="0"/>
              </a:spcAft>
              <a:buClrTx/>
              <a:buSzTx/>
              <a:buFontTx/>
              <a:buNone/>
              <a:tabLst/>
              <a:defRPr/>
            </a:pPr>
            <a:r>
              <a:rPr lang="sv-SE" baseline="0" dirty="0" smtClean="0"/>
              <a:t>Unikt- de har nått mycket pappor, över 50% är pappor och det är för att de har jobbat med att hitta cirkelledare samt deltagare via föreningar. </a:t>
            </a:r>
          </a:p>
          <a:p>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3</a:t>
            </a:fld>
            <a:endParaRPr lang="sv-SE"/>
          </a:p>
        </p:txBody>
      </p:sp>
    </p:spTree>
    <p:extLst>
      <p:ext uri="{BB962C8B-B14F-4D97-AF65-F5344CB8AC3E}">
        <p14:creationId xmlns:p14="http://schemas.microsoft.com/office/powerpoint/2010/main" val="154089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heter Abdibashir Hirsiguled och var projektledare i Samordnat föräldrastöd i Järva. Jag ansvarade bland</a:t>
            </a:r>
            <a:r>
              <a:rPr lang="sv-SE" baseline="0" dirty="0"/>
              <a:t> annat för rekryteringen av cirkelledare </a:t>
            </a:r>
            <a:r>
              <a:rPr lang="sv-SE" baseline="0" dirty="0" smtClean="0"/>
              <a:t>och deltagare</a:t>
            </a:r>
            <a:r>
              <a:rPr lang="sv-SE" baseline="0" dirty="0"/>
              <a:t>. Vi samarbetade med de etniska föreningarna i Järva ett samarbete som byggts upp under många år. Föreningarna hjälpte till att föreslå cirkelledare som var betrodda och respekterade. Dessutom var de flerspråkiga. Dessa personer utbildades till ledare och hjälpte sedan i sin tur till med att rekrytera deltagare till cirklarna</a:t>
            </a:r>
            <a:r>
              <a:rPr lang="sv-SE" baseline="0" dirty="0" smtClean="0"/>
              <a:t>.</a:t>
            </a:r>
          </a:p>
          <a:p>
            <a:endParaRPr lang="sv-SE" baseline="0" dirty="0" smtClean="0"/>
          </a:p>
          <a:p>
            <a:r>
              <a:rPr lang="sv-SE" baseline="0" dirty="0" smtClean="0"/>
              <a:t>En manlig och en kvinnlig projektledare. </a:t>
            </a:r>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4</a:t>
            </a:fld>
            <a:endParaRPr lang="sv-SE"/>
          </a:p>
        </p:txBody>
      </p:sp>
    </p:spTree>
    <p:extLst>
      <p:ext uri="{BB962C8B-B14F-4D97-AF65-F5344CB8AC3E}">
        <p14:creationId xmlns:p14="http://schemas.microsoft.com/office/powerpoint/2010/main" val="422301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låter enkelt men det var det inte. I snitt krävdes åtta</a:t>
            </a:r>
            <a:r>
              <a:rPr lang="sv-SE" baseline="0" dirty="0"/>
              <a:t> kontakter innan vi verkligen hade deltagare till ledarutbildningar och till studiecirklar. Ett råd till alla er som nu startar projekt är att inte ge upp. Tänk på att skriftliga meddelanden inte räcker. Det behövs personliga möten, förklaringar och påminnelser. En bekräftelse betyder inte nödvändigtvis ett ja. Därför behövs ett envist och långsiktigt arbete och mycket tålamod och tid. </a:t>
            </a:r>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5</a:t>
            </a:fld>
            <a:endParaRPr lang="sv-SE"/>
          </a:p>
        </p:txBody>
      </p:sp>
    </p:spTree>
    <p:extLst>
      <p:ext uri="{BB962C8B-B14F-4D97-AF65-F5344CB8AC3E}">
        <p14:creationId xmlns:p14="http://schemas.microsoft.com/office/powerpoint/2010/main" val="396967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solidFill>
                  <a:srgbClr val="FF0000"/>
                </a:solidFill>
              </a:rPr>
              <a:t>Fika är en bra grej, drar många deltagare. Bra att mötas i lokalerna där</a:t>
            </a:r>
            <a:r>
              <a:rPr lang="sv-SE" baseline="0" dirty="0" smtClean="0">
                <a:solidFill>
                  <a:srgbClr val="FF0000"/>
                </a:solidFill>
              </a:rPr>
              <a:t> deltagarna vistas.</a:t>
            </a:r>
            <a:r>
              <a:rPr lang="sv-SE" dirty="0" smtClean="0">
                <a:solidFill>
                  <a:srgbClr val="FF0000"/>
                </a:solidFill>
              </a:rPr>
              <a:t> </a:t>
            </a:r>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BC50D5AC-5E80-4A63-A161-45EBE857773B}" type="slidenum">
              <a:rPr lang="sv-SE" smtClean="0"/>
              <a:t>6</a:t>
            </a:fld>
            <a:endParaRPr lang="sv-SE"/>
          </a:p>
        </p:txBody>
      </p:sp>
    </p:spTree>
    <p:extLst>
      <p:ext uri="{BB962C8B-B14F-4D97-AF65-F5344CB8AC3E}">
        <p14:creationId xmlns:p14="http://schemas.microsoft.com/office/powerpoint/2010/main" val="26701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Studiematerial Älskade</a:t>
            </a:r>
            <a:r>
              <a:rPr lang="sv-SE" baseline="0" dirty="0" smtClean="0"/>
              <a:t> Barn</a:t>
            </a:r>
            <a:r>
              <a:rPr lang="sv-SE" dirty="0" smtClean="0"/>
              <a:t>,</a:t>
            </a:r>
            <a:r>
              <a:rPr lang="sv-SE" baseline="0" dirty="0" smtClean="0"/>
              <a:t> </a:t>
            </a:r>
            <a:r>
              <a:rPr lang="sv-SE" baseline="0" dirty="0"/>
              <a:t>men eftersom det handlar om folkbildning så är det så mycket mer: u</a:t>
            </a:r>
            <a:r>
              <a:rPr lang="sv-SE" dirty="0"/>
              <a:t>ppsökande verksamhet,</a:t>
            </a:r>
            <a:r>
              <a:rPr lang="sv-SE" baseline="0" dirty="0"/>
              <a:t> samarbeten med etniska föreningar och andra lokala organisationer. Utbildningar och kontinuerligt stöd till studiecirklarna</a:t>
            </a:r>
            <a:r>
              <a:rPr lang="sv-SE" baseline="0" dirty="0" smtClean="0"/>
              <a:t>.</a:t>
            </a:r>
          </a:p>
          <a:p>
            <a:endParaRPr lang="sv-SE" baseline="0" dirty="0" smtClean="0"/>
          </a:p>
          <a:p>
            <a:r>
              <a:rPr lang="sv-SE" baseline="0" dirty="0" smtClean="0"/>
              <a:t>Finns översatt till olika språk, 18 träffar sammanlagt. Skolhälsovård, etc. Kort med diskussionsfrågor- prata om olika frågor om skolhälsovård, tonåren, vikten av sitt eget språk, barnens behov generellt. </a:t>
            </a:r>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7</a:t>
            </a:fld>
            <a:endParaRPr lang="sv-SE"/>
          </a:p>
        </p:txBody>
      </p:sp>
    </p:spTree>
    <p:extLst>
      <p:ext uri="{BB962C8B-B14F-4D97-AF65-F5344CB8AC3E}">
        <p14:creationId xmlns:p14="http://schemas.microsoft.com/office/powerpoint/2010/main" val="92531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a:t>
            </a:r>
            <a:r>
              <a:rPr lang="sv-SE" baseline="0" dirty="0"/>
              <a:t> Studiefrämjandet är det e</a:t>
            </a:r>
            <a:r>
              <a:rPr lang="sv-SE" dirty="0"/>
              <a:t>n självklarhet</a:t>
            </a:r>
            <a:r>
              <a:rPr lang="sv-SE" baseline="0" dirty="0"/>
              <a:t> att barnens rättigheter är i fokus. Barnens rättigheter kommer att uppmärksammas alltmer nu när FN:s konvention om barnens rättigheter kommer att bli lag i Sverige.</a:t>
            </a:r>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8</a:t>
            </a:fld>
            <a:endParaRPr lang="sv-SE"/>
          </a:p>
        </p:txBody>
      </p:sp>
    </p:spTree>
    <p:extLst>
      <p:ext uri="{BB962C8B-B14F-4D97-AF65-F5344CB8AC3E}">
        <p14:creationId xmlns:p14="http://schemas.microsoft.com/office/powerpoint/2010/main" val="35305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C50D5AC-5E80-4A63-A161-45EBE857773B}" type="slidenum">
              <a:rPr lang="sv-SE" smtClean="0"/>
              <a:t>9</a:t>
            </a:fld>
            <a:endParaRPr lang="sv-SE"/>
          </a:p>
        </p:txBody>
      </p:sp>
    </p:spTree>
    <p:extLst>
      <p:ext uri="{BB962C8B-B14F-4D97-AF65-F5344CB8AC3E}">
        <p14:creationId xmlns:p14="http://schemas.microsoft.com/office/powerpoint/2010/main" val="1267297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5668"/>
            <a:ext cx="9151200" cy="2301527"/>
          </a:xfrm>
          <a:prstGeom prst="rect">
            <a:avLst/>
          </a:prstGeom>
        </p:spPr>
      </p:pic>
      <p:sp>
        <p:nvSpPr>
          <p:cNvPr id="2" name="Rubrik 1"/>
          <p:cNvSpPr>
            <a:spLocks noGrp="1"/>
          </p:cNvSpPr>
          <p:nvPr>
            <p:ph type="ctrTitle"/>
          </p:nvPr>
        </p:nvSpPr>
        <p:spPr>
          <a:xfrm>
            <a:off x="956979" y="1197269"/>
            <a:ext cx="5965446" cy="1614008"/>
          </a:xfrm>
        </p:spPr>
        <p:txBody>
          <a:bodyPr anchor="b" anchorCtr="0">
            <a:normAutofit/>
          </a:bodyPr>
          <a:lstStyle>
            <a:lvl1pPr>
              <a:defRPr sz="4500"/>
            </a:lvl1pPr>
          </a:lstStyle>
          <a:p>
            <a:r>
              <a:rPr lang="sv-SE"/>
              <a:t>Klicka här för att ändra format</a:t>
            </a:r>
          </a:p>
        </p:txBody>
      </p:sp>
      <p:sp>
        <p:nvSpPr>
          <p:cNvPr id="3" name="Underrubrik 2"/>
          <p:cNvSpPr>
            <a:spLocks noGrp="1"/>
          </p:cNvSpPr>
          <p:nvPr>
            <p:ph type="subTitle" idx="1"/>
          </p:nvPr>
        </p:nvSpPr>
        <p:spPr>
          <a:xfrm>
            <a:off x="956979" y="2900252"/>
            <a:ext cx="5965446" cy="899792"/>
          </a:xfrm>
        </p:spPr>
        <p:txBody>
          <a:bodyPr/>
          <a:lstStyle>
            <a:lvl1pPr marL="0" indent="0" algn="l">
              <a:buNone/>
              <a:defRPr>
                <a:solidFill>
                  <a:schemeClr val="tx1"/>
                </a:solidFill>
              </a:defRPr>
            </a:lvl1pPr>
            <a:lvl2pPr marL="511973" indent="0" algn="ctr">
              <a:buNone/>
              <a:defRPr>
                <a:solidFill>
                  <a:schemeClr val="tx1">
                    <a:tint val="75000"/>
                  </a:schemeClr>
                </a:solidFill>
              </a:defRPr>
            </a:lvl2pPr>
            <a:lvl3pPr marL="1023948" indent="0" algn="ctr">
              <a:buNone/>
              <a:defRPr>
                <a:solidFill>
                  <a:schemeClr val="tx1">
                    <a:tint val="75000"/>
                  </a:schemeClr>
                </a:solidFill>
              </a:defRPr>
            </a:lvl3pPr>
            <a:lvl4pPr marL="1535922" indent="0" algn="ctr">
              <a:buNone/>
              <a:defRPr>
                <a:solidFill>
                  <a:schemeClr val="tx1">
                    <a:tint val="75000"/>
                  </a:schemeClr>
                </a:solidFill>
              </a:defRPr>
            </a:lvl4pPr>
            <a:lvl5pPr marL="2047896" indent="0" algn="ctr">
              <a:buNone/>
              <a:defRPr>
                <a:solidFill>
                  <a:schemeClr val="tx1">
                    <a:tint val="75000"/>
                  </a:schemeClr>
                </a:solidFill>
              </a:defRPr>
            </a:lvl5pPr>
            <a:lvl6pPr marL="2559870" indent="0" algn="ctr">
              <a:buNone/>
              <a:defRPr>
                <a:solidFill>
                  <a:schemeClr val="tx1">
                    <a:tint val="75000"/>
                  </a:schemeClr>
                </a:solidFill>
              </a:defRPr>
            </a:lvl6pPr>
            <a:lvl7pPr marL="3071843" indent="0" algn="ctr">
              <a:buNone/>
              <a:defRPr>
                <a:solidFill>
                  <a:schemeClr val="tx1">
                    <a:tint val="75000"/>
                  </a:schemeClr>
                </a:solidFill>
              </a:defRPr>
            </a:lvl7pPr>
            <a:lvl8pPr marL="3583817" indent="0" algn="ctr">
              <a:buNone/>
              <a:defRPr>
                <a:solidFill>
                  <a:schemeClr val="tx1">
                    <a:tint val="75000"/>
                  </a:schemeClr>
                </a:solidFill>
              </a:defRPr>
            </a:lvl8pPr>
            <a:lvl9pPr marL="4095791" indent="0" algn="ctr">
              <a:buNone/>
              <a:defRPr>
                <a:solidFill>
                  <a:schemeClr val="tx1">
                    <a:tint val="75000"/>
                  </a:schemeClr>
                </a:solidFill>
              </a:defRPr>
            </a:lvl9pPr>
          </a:lstStyle>
          <a:p>
            <a:r>
              <a:rPr lang="sv-SE"/>
              <a:t>Klicka här för att ändra format på underrubrik i bakgrunden</a:t>
            </a:r>
          </a:p>
        </p:txBody>
      </p:sp>
      <p:pic>
        <p:nvPicPr>
          <p:cNvPr id="8" name="Bildobjekt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376" y="234000"/>
            <a:ext cx="1137600" cy="678756"/>
          </a:xfrm>
          <a:prstGeom prst="rect">
            <a:avLst/>
          </a:prstGeom>
        </p:spPr>
      </p:pic>
    </p:spTree>
    <p:extLst>
      <p:ext uri="{BB962C8B-B14F-4D97-AF65-F5344CB8AC3E}">
        <p14:creationId xmlns:p14="http://schemas.microsoft.com/office/powerpoint/2010/main" val="369699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två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a:xfrm>
            <a:off x="607762" y="1341252"/>
            <a:ext cx="4342181" cy="453545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E60972-BE76-4051-86E7-106CE3ADDF1F}" type="slidenum">
              <a:rPr lang="sv-SE" smtClean="0"/>
              <a:t>‹#›</a:t>
            </a:fld>
            <a:endParaRPr lang="sv-SE"/>
          </a:p>
        </p:txBody>
      </p:sp>
      <p:sp>
        <p:nvSpPr>
          <p:cNvPr id="10" name="Platshållare för bild 9"/>
          <p:cNvSpPr>
            <a:spLocks noGrp="1"/>
          </p:cNvSpPr>
          <p:nvPr>
            <p:ph type="pic" sz="quarter" idx="14"/>
          </p:nvPr>
        </p:nvSpPr>
        <p:spPr>
          <a:xfrm>
            <a:off x="5274287" y="1341127"/>
            <a:ext cx="3238847" cy="2177496"/>
          </a:xfrm>
          <a:solidFill>
            <a:schemeClr val="bg1">
              <a:lumMod val="85000"/>
            </a:schemeClr>
          </a:solidFill>
        </p:spPr>
        <p:txBody>
          <a:bodyPr anchor="ctr" anchorCtr="0"/>
          <a:lstStyle>
            <a:lvl1pPr marL="0" indent="0" algn="ctr">
              <a:buFontTx/>
              <a:buNone/>
              <a:defRPr>
                <a:solidFill>
                  <a:schemeClr val="tx1"/>
                </a:solidFill>
              </a:defRPr>
            </a:lvl1pPr>
          </a:lstStyle>
          <a:p>
            <a:endParaRPr lang="sv-SE"/>
          </a:p>
        </p:txBody>
      </p:sp>
      <p:sp>
        <p:nvSpPr>
          <p:cNvPr id="9" name="Platshållare för bild 9"/>
          <p:cNvSpPr>
            <a:spLocks noGrp="1"/>
          </p:cNvSpPr>
          <p:nvPr>
            <p:ph type="pic" sz="quarter" idx="15"/>
          </p:nvPr>
        </p:nvSpPr>
        <p:spPr>
          <a:xfrm>
            <a:off x="5274287" y="3699210"/>
            <a:ext cx="3238847" cy="2177496"/>
          </a:xfrm>
          <a:solidFill>
            <a:schemeClr val="bg1">
              <a:lumMod val="85000"/>
            </a:schemeClr>
          </a:solidFill>
        </p:spPr>
        <p:txBody>
          <a:bodyPr anchor="ctr" anchorCtr="0"/>
          <a:lstStyle>
            <a:lvl1pPr marL="0" indent="0" algn="ctr">
              <a:buFontTx/>
              <a:buNone/>
              <a:defRPr>
                <a:solidFill>
                  <a:schemeClr val="tx1"/>
                </a:solidFill>
              </a:defRPr>
            </a:lvl1pPr>
          </a:lstStyle>
          <a:p>
            <a:endParaRPr lang="sv-SE"/>
          </a:p>
        </p:txBody>
      </p:sp>
    </p:spTree>
    <p:extLst>
      <p:ext uri="{BB962C8B-B14F-4D97-AF65-F5344CB8AC3E}">
        <p14:creationId xmlns:p14="http://schemas.microsoft.com/office/powerpoint/2010/main" val="183027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sidfot">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0" y="1341128"/>
            <a:ext cx="9162000" cy="4536025"/>
          </a:xfrm>
          <a:solidFill>
            <a:schemeClr val="bg1">
              <a:lumMod val="85000"/>
            </a:schemeClr>
          </a:solidFill>
        </p:spPr>
        <p:txBody>
          <a:bodyPr anchor="ctr" anchorCtr="0"/>
          <a:lstStyle>
            <a:lvl1pPr marL="0" indent="0" algn="ctr">
              <a:buFontTx/>
              <a:buNone/>
              <a:defRPr>
                <a:solidFill>
                  <a:schemeClr val="tx1"/>
                </a:solidFill>
              </a:defRPr>
            </a:lvl1pPr>
          </a:lstStyle>
          <a:p>
            <a:endParaRPr lang="sv-SE"/>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a:xfrm>
            <a:off x="306636" y="3285017"/>
            <a:ext cx="3401492" cy="2015758"/>
          </a:xfrm>
          <a:prstGeom prst="roundRect">
            <a:avLst>
              <a:gd name="adj" fmla="val 8639"/>
            </a:avLst>
          </a:prstGeom>
          <a:solidFill>
            <a:schemeClr val="bg1">
              <a:alpha val="50000"/>
            </a:schemeClr>
          </a:solidFill>
          <a:ln>
            <a:noFill/>
          </a:ln>
        </p:spPr>
        <p:txBody>
          <a:bodyPr lIns="211604" tIns="181375" rIns="211604" bIns="181375">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E60972-BE76-4051-86E7-106CE3ADDF1F}" type="slidenum">
              <a:rPr lang="sv-SE" smtClean="0"/>
              <a:t>‹#›</a:t>
            </a:fld>
            <a:endParaRPr lang="sv-SE"/>
          </a:p>
        </p:txBody>
      </p:sp>
    </p:spTree>
    <p:extLst>
      <p:ext uri="{BB962C8B-B14F-4D97-AF65-F5344CB8AC3E}">
        <p14:creationId xmlns:p14="http://schemas.microsoft.com/office/powerpoint/2010/main" val="162863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utan sidfot">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0" y="1341127"/>
            <a:ext cx="9162000" cy="5516873"/>
          </a:xfrm>
          <a:solidFill>
            <a:schemeClr val="bg1">
              <a:lumMod val="85000"/>
            </a:schemeClr>
          </a:solidFill>
        </p:spPr>
        <p:txBody>
          <a:bodyPr anchor="ctr" anchorCtr="0"/>
          <a:lstStyle>
            <a:lvl1pPr marL="0" indent="0" algn="ctr">
              <a:buFontTx/>
              <a:buNone/>
              <a:defRPr>
                <a:solidFill>
                  <a:schemeClr val="tx1"/>
                </a:solidFill>
              </a:defRPr>
            </a:lvl1pPr>
          </a:lstStyle>
          <a:p>
            <a:endParaRPr lang="sv-SE"/>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a:xfrm>
            <a:off x="5327887" y="4148913"/>
            <a:ext cx="3401492" cy="2159741"/>
          </a:xfrm>
          <a:prstGeom prst="roundRect">
            <a:avLst>
              <a:gd name="adj" fmla="val 8639"/>
            </a:avLst>
          </a:prstGeom>
          <a:solidFill>
            <a:schemeClr val="bg1">
              <a:alpha val="50000"/>
            </a:schemeClr>
          </a:solidFill>
          <a:ln>
            <a:noFill/>
          </a:ln>
        </p:spPr>
        <p:txBody>
          <a:bodyPr lIns="211604" tIns="181375" rIns="211604" bIns="181375">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92851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0" y="1341127"/>
            <a:ext cx="9162000" cy="5516873"/>
          </a:xfrm>
          <a:solidFill>
            <a:schemeClr val="bg1">
              <a:lumMod val="85000"/>
            </a:schemeClr>
          </a:solidFill>
        </p:spPr>
        <p:txBody>
          <a:bodyPr anchor="ctr" anchorCtr="0"/>
          <a:lstStyle>
            <a:lvl1pPr marL="0" indent="0" algn="ctr">
              <a:buFontTx/>
              <a:buNone/>
              <a:defRPr>
                <a:solidFill>
                  <a:schemeClr val="tx1"/>
                </a:solidFill>
              </a:defRPr>
            </a:lvl1pPr>
          </a:lstStyle>
          <a:p>
            <a:endParaRPr lang="sv-SE"/>
          </a:p>
        </p:txBody>
      </p:sp>
      <p:sp>
        <p:nvSpPr>
          <p:cNvPr id="2" name="Rubrik 1"/>
          <p:cNvSpPr>
            <a:spLocks noGrp="1"/>
          </p:cNvSpPr>
          <p:nvPr>
            <p:ph type="title" hasCustomPrompt="1"/>
          </p:nvPr>
        </p:nvSpPr>
        <p:spPr>
          <a:xfrm>
            <a:off x="576596" y="2564904"/>
            <a:ext cx="7288102" cy="1368035"/>
          </a:xfrm>
        </p:spPr>
        <p:txBody>
          <a:bodyPr>
            <a:noAutofit/>
          </a:bodyPr>
          <a:lstStyle>
            <a:lvl1pPr>
              <a:defRPr sz="4000">
                <a:solidFill>
                  <a:schemeClr val="bg1"/>
                </a:solidFill>
              </a:defRPr>
            </a:lvl1pPr>
          </a:lstStyle>
          <a:p>
            <a:r>
              <a:rPr lang="sv-SE" dirty="0"/>
              <a:t>Klicka här för att </a:t>
            </a:r>
            <a:r>
              <a:rPr lang="sv-SE"/>
              <a:t>ändra formats</a:t>
            </a:r>
            <a:endParaRPr lang="sv-SE" dirty="0"/>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6376" y="234000"/>
            <a:ext cx="965380" cy="576000"/>
          </a:xfrm>
          <a:prstGeom prst="rect">
            <a:avLst/>
          </a:prstGeom>
        </p:spPr>
      </p:pic>
    </p:spTree>
    <p:extLst>
      <p:ext uri="{BB962C8B-B14F-4D97-AF65-F5344CB8AC3E}">
        <p14:creationId xmlns:p14="http://schemas.microsoft.com/office/powerpoint/2010/main" val="133222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E60972-BE76-4051-86E7-106CE3ADDF1F}" type="slidenum">
              <a:rPr lang="sv-SE" smtClean="0"/>
              <a:t>‹#›</a:t>
            </a:fld>
            <a:endParaRPr lang="sv-SE"/>
          </a:p>
        </p:txBody>
      </p:sp>
    </p:spTree>
    <p:extLst>
      <p:ext uri="{BB962C8B-B14F-4D97-AF65-F5344CB8AC3E}">
        <p14:creationId xmlns:p14="http://schemas.microsoft.com/office/powerpoint/2010/main" val="115807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a:xfrm>
            <a:off x="607763" y="1341252"/>
            <a:ext cx="3819505" cy="45354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E60972-BE76-4051-86E7-106CE3ADDF1F}" type="slidenum">
              <a:rPr lang="sv-SE" smtClean="0"/>
              <a:t>‹#›</a:t>
            </a:fld>
            <a:endParaRPr lang="sv-SE"/>
          </a:p>
        </p:txBody>
      </p:sp>
      <p:sp>
        <p:nvSpPr>
          <p:cNvPr id="8" name="Platshållare för innehåll 2"/>
          <p:cNvSpPr>
            <a:spLocks noGrp="1"/>
          </p:cNvSpPr>
          <p:nvPr>
            <p:ph idx="13"/>
          </p:nvPr>
        </p:nvSpPr>
        <p:spPr>
          <a:xfrm>
            <a:off x="4696777" y="1341252"/>
            <a:ext cx="3819505" cy="45354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3647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E60972-BE76-4051-86E7-106CE3ADDF1F}" type="slidenum">
              <a:rPr lang="sv-SE" smtClean="0"/>
              <a:t>‹#›</a:t>
            </a:fld>
            <a:endParaRPr lang="sv-SE"/>
          </a:p>
        </p:txBody>
      </p:sp>
    </p:spTree>
    <p:extLst>
      <p:ext uri="{BB962C8B-B14F-4D97-AF65-F5344CB8AC3E}">
        <p14:creationId xmlns:p14="http://schemas.microsoft.com/office/powerpoint/2010/main" val="340596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E60972-BE76-4051-86E7-106CE3ADDF1F}" type="slidenum">
              <a:rPr lang="sv-SE" smtClean="0"/>
              <a:t>‹#›</a:t>
            </a:fld>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6376" y="234000"/>
            <a:ext cx="965380" cy="576000"/>
          </a:xfrm>
          <a:prstGeom prst="rect">
            <a:avLst/>
          </a:prstGeom>
        </p:spPr>
      </p:pic>
    </p:spTree>
    <p:extLst>
      <p:ext uri="{BB962C8B-B14F-4D97-AF65-F5344CB8AC3E}">
        <p14:creationId xmlns:p14="http://schemas.microsoft.com/office/powerpoint/2010/main" val="290737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1332484" y="2709088"/>
            <a:ext cx="6479033" cy="431948"/>
          </a:xfrm>
        </p:spPr>
        <p:txBody>
          <a:bodyPr/>
          <a:lstStyle>
            <a:lvl1pPr marL="0" indent="0" algn="ctr">
              <a:buFontTx/>
              <a:buNone/>
              <a:defRPr sz="2300"/>
            </a:lvl1pPr>
            <a:lvl2pPr marL="147966" indent="0">
              <a:buFontTx/>
              <a:buNone/>
              <a:defRPr/>
            </a:lvl2pPr>
            <a:lvl3pPr marL="373247" indent="0">
              <a:buFontTx/>
              <a:buNone/>
              <a:defRPr/>
            </a:lvl3pPr>
            <a:lvl4pPr marL="605193" indent="0">
              <a:buFontTx/>
              <a:buNone/>
              <a:defRPr/>
            </a:lvl4pPr>
            <a:lvl5pPr marL="831807" indent="0">
              <a:buFontTx/>
              <a:buNone/>
              <a:defRPr/>
            </a:lvl5pPr>
          </a:lstStyle>
          <a:p>
            <a:pPr lvl="0"/>
            <a:r>
              <a:rPr lang="sv-SE" dirty="0"/>
              <a:t>Klicka </a:t>
            </a:r>
            <a:r>
              <a:rPr lang="sv-SE"/>
              <a:t>här och skriv namn</a:t>
            </a:r>
            <a:endParaRPr lang="sv-SE" dirty="0"/>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E60972-BE76-4051-86E7-106CE3ADDF1F}" type="slidenum">
              <a:rPr lang="sv-SE" smtClean="0"/>
              <a:t>‹#›</a:t>
            </a:fld>
            <a:endParaRPr lang="sv-SE"/>
          </a:p>
        </p:txBody>
      </p:sp>
      <p:sp>
        <p:nvSpPr>
          <p:cNvPr id="9" name="Platshållare för innehåll 2"/>
          <p:cNvSpPr>
            <a:spLocks noGrp="1"/>
          </p:cNvSpPr>
          <p:nvPr>
            <p:ph idx="13" hasCustomPrompt="1"/>
          </p:nvPr>
        </p:nvSpPr>
        <p:spPr>
          <a:xfrm>
            <a:off x="1332484" y="3213024"/>
            <a:ext cx="6479033" cy="431900"/>
          </a:xfrm>
        </p:spPr>
        <p:txBody>
          <a:bodyPr/>
          <a:lstStyle>
            <a:lvl1pPr marL="0" indent="0" algn="ctr">
              <a:buFontTx/>
              <a:buNone/>
              <a:defRPr sz="2300"/>
            </a:lvl1pPr>
            <a:lvl2pPr marL="147966" indent="0">
              <a:buFontTx/>
              <a:buNone/>
              <a:defRPr/>
            </a:lvl2pPr>
            <a:lvl3pPr marL="373247" indent="0">
              <a:buFontTx/>
              <a:buNone/>
              <a:defRPr/>
            </a:lvl3pPr>
            <a:lvl4pPr marL="605193" indent="0">
              <a:buFontTx/>
              <a:buNone/>
              <a:defRPr/>
            </a:lvl4pPr>
            <a:lvl5pPr marL="831807" indent="0">
              <a:buFontTx/>
              <a:buNone/>
              <a:defRPr/>
            </a:lvl5pPr>
          </a:lstStyle>
          <a:p>
            <a:pPr lvl="0"/>
            <a:r>
              <a:rPr lang="sv-SE" dirty="0"/>
              <a:t>Klicka </a:t>
            </a:r>
            <a:r>
              <a:rPr lang="sv-SE"/>
              <a:t>här och skriv e-postadress</a:t>
            </a:r>
            <a:endParaRPr lang="sv-SE" dirty="0"/>
          </a:p>
        </p:txBody>
      </p:sp>
      <p:sp>
        <p:nvSpPr>
          <p:cNvPr id="10" name="textruta 9"/>
          <p:cNvSpPr txBox="1"/>
          <p:nvPr userDrawn="1"/>
        </p:nvSpPr>
        <p:spPr>
          <a:xfrm>
            <a:off x="3492161" y="2133156"/>
            <a:ext cx="2159678" cy="477641"/>
          </a:xfrm>
          <a:prstGeom prst="rect">
            <a:avLst/>
          </a:prstGeom>
          <a:noFill/>
        </p:spPr>
        <p:txBody>
          <a:bodyPr wrap="square" lIns="76782" tIns="38391" rIns="76782" bIns="38391" rtlCol="0">
            <a:spAutoFit/>
          </a:bodyPr>
          <a:lstStyle/>
          <a:p>
            <a:pPr algn="ctr"/>
            <a:r>
              <a:rPr lang="sv-SE" sz="2600" b="1"/>
              <a:t>Kontakt</a:t>
            </a:r>
          </a:p>
        </p:txBody>
      </p:sp>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15143"/>
            <a:ext cx="9150617" cy="1647440"/>
          </a:xfrm>
          <a:prstGeom prst="rect">
            <a:avLst/>
          </a:prstGeom>
        </p:spPr>
      </p:pic>
    </p:spTree>
    <p:extLst>
      <p:ext uri="{BB962C8B-B14F-4D97-AF65-F5344CB8AC3E}">
        <p14:creationId xmlns:p14="http://schemas.microsoft.com/office/powerpoint/2010/main" val="202086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E60972-BE76-4051-86E7-106CE3ADDF1F}" type="slidenum">
              <a:rPr lang="sv-SE" smtClean="0"/>
              <a:t>‹#›</a:t>
            </a:fld>
            <a:endParaRPr lang="sv-SE"/>
          </a:p>
        </p:txBody>
      </p:sp>
      <p:sp>
        <p:nvSpPr>
          <p:cNvPr id="10" name="textruta 9"/>
          <p:cNvSpPr txBox="1"/>
          <p:nvPr userDrawn="1"/>
        </p:nvSpPr>
        <p:spPr>
          <a:xfrm>
            <a:off x="2771800" y="3500991"/>
            <a:ext cx="3600400" cy="431475"/>
          </a:xfrm>
          <a:prstGeom prst="rect">
            <a:avLst/>
          </a:prstGeom>
          <a:noFill/>
        </p:spPr>
        <p:txBody>
          <a:bodyPr wrap="square" lIns="76782" tIns="38391" rIns="76782" bIns="38391" rtlCol="0">
            <a:spAutoFit/>
          </a:bodyPr>
          <a:lstStyle/>
          <a:p>
            <a:pPr algn="ctr"/>
            <a:r>
              <a:rPr lang="sv-SE" sz="2300" b="0"/>
              <a:t>www.studieframjandet.se</a:t>
            </a:r>
            <a:r>
              <a:rPr lang="sv-SE" sz="2300" b="0" baseline="0"/>
              <a:t> </a:t>
            </a:r>
            <a:endParaRPr lang="sv-SE" sz="2300" b="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15143"/>
            <a:ext cx="9150617" cy="1647440"/>
          </a:xfrm>
          <a:prstGeom prst="rect">
            <a:avLst/>
          </a:prstGeom>
        </p:spPr>
      </p:pic>
      <p:pic>
        <p:nvPicPr>
          <p:cNvPr id="3" name="Bildobjekt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8060" y="2119504"/>
            <a:ext cx="2087880" cy="1237488"/>
          </a:xfrm>
          <a:prstGeom prst="rect">
            <a:avLst/>
          </a:prstGeom>
        </p:spPr>
      </p:pic>
    </p:spTree>
    <p:extLst>
      <p:ext uri="{BB962C8B-B14F-4D97-AF65-F5344CB8AC3E}">
        <p14:creationId xmlns:p14="http://schemas.microsoft.com/office/powerpoint/2010/main" val="164509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Rubrikbild med smal bård">
    <p:spTree>
      <p:nvGrpSpPr>
        <p:cNvPr id="1" name=""/>
        <p:cNvGrpSpPr/>
        <p:nvPr/>
      </p:nvGrpSpPr>
      <p:grpSpPr>
        <a:xfrm>
          <a:off x="0" y="0"/>
          <a:ext cx="0" cy="0"/>
          <a:chOff x="0" y="0"/>
          <a:chExt cx="0" cy="0"/>
        </a:xfrm>
      </p:grpSpPr>
      <p:sp>
        <p:nvSpPr>
          <p:cNvPr id="2" name="Rubrik 1"/>
          <p:cNvSpPr>
            <a:spLocks noGrp="1"/>
          </p:cNvSpPr>
          <p:nvPr>
            <p:ph type="ctrTitle"/>
          </p:nvPr>
        </p:nvSpPr>
        <p:spPr>
          <a:xfrm>
            <a:off x="956979" y="1197269"/>
            <a:ext cx="5965446" cy="1614008"/>
          </a:xfrm>
        </p:spPr>
        <p:txBody>
          <a:bodyPr anchor="b" anchorCtr="0">
            <a:normAutofit/>
          </a:bodyPr>
          <a:lstStyle>
            <a:lvl1pPr>
              <a:defRPr sz="4200"/>
            </a:lvl1pPr>
          </a:lstStyle>
          <a:p>
            <a:r>
              <a:rPr lang="sv-SE"/>
              <a:t>Klicka här för att ändra format</a:t>
            </a:r>
          </a:p>
        </p:txBody>
      </p:sp>
      <p:sp>
        <p:nvSpPr>
          <p:cNvPr id="3" name="Underrubrik 2"/>
          <p:cNvSpPr>
            <a:spLocks noGrp="1"/>
          </p:cNvSpPr>
          <p:nvPr>
            <p:ph type="subTitle" idx="1"/>
          </p:nvPr>
        </p:nvSpPr>
        <p:spPr>
          <a:xfrm>
            <a:off x="956979" y="2900252"/>
            <a:ext cx="5965446" cy="528748"/>
          </a:xfrm>
        </p:spPr>
        <p:txBody>
          <a:bodyPr/>
          <a:lstStyle>
            <a:lvl1pPr marL="0" indent="0" algn="l">
              <a:buNone/>
              <a:defRPr>
                <a:solidFill>
                  <a:schemeClr val="tx1"/>
                </a:solidFill>
              </a:defRPr>
            </a:lvl1pPr>
            <a:lvl2pPr marL="511973" indent="0" algn="ctr">
              <a:buNone/>
              <a:defRPr>
                <a:solidFill>
                  <a:schemeClr val="tx1">
                    <a:tint val="75000"/>
                  </a:schemeClr>
                </a:solidFill>
              </a:defRPr>
            </a:lvl2pPr>
            <a:lvl3pPr marL="1023948" indent="0" algn="ctr">
              <a:buNone/>
              <a:defRPr>
                <a:solidFill>
                  <a:schemeClr val="tx1">
                    <a:tint val="75000"/>
                  </a:schemeClr>
                </a:solidFill>
              </a:defRPr>
            </a:lvl3pPr>
            <a:lvl4pPr marL="1535922" indent="0" algn="ctr">
              <a:buNone/>
              <a:defRPr>
                <a:solidFill>
                  <a:schemeClr val="tx1">
                    <a:tint val="75000"/>
                  </a:schemeClr>
                </a:solidFill>
              </a:defRPr>
            </a:lvl4pPr>
            <a:lvl5pPr marL="2047896" indent="0" algn="ctr">
              <a:buNone/>
              <a:defRPr>
                <a:solidFill>
                  <a:schemeClr val="tx1">
                    <a:tint val="75000"/>
                  </a:schemeClr>
                </a:solidFill>
              </a:defRPr>
            </a:lvl5pPr>
            <a:lvl6pPr marL="2559870" indent="0" algn="ctr">
              <a:buNone/>
              <a:defRPr>
                <a:solidFill>
                  <a:schemeClr val="tx1">
                    <a:tint val="75000"/>
                  </a:schemeClr>
                </a:solidFill>
              </a:defRPr>
            </a:lvl6pPr>
            <a:lvl7pPr marL="3071843" indent="0" algn="ctr">
              <a:buNone/>
              <a:defRPr>
                <a:solidFill>
                  <a:schemeClr val="tx1">
                    <a:tint val="75000"/>
                  </a:schemeClr>
                </a:solidFill>
              </a:defRPr>
            </a:lvl7pPr>
            <a:lvl8pPr marL="3583817" indent="0" algn="ctr">
              <a:buNone/>
              <a:defRPr>
                <a:solidFill>
                  <a:schemeClr val="tx1">
                    <a:tint val="75000"/>
                  </a:schemeClr>
                </a:solidFill>
              </a:defRPr>
            </a:lvl8pPr>
            <a:lvl9pPr marL="4095791" indent="0" algn="ctr">
              <a:buNone/>
              <a:defRPr>
                <a:solidFill>
                  <a:schemeClr val="tx1">
                    <a:tint val="75000"/>
                  </a:schemeClr>
                </a:solidFill>
              </a:defRPr>
            </a:lvl9pPr>
          </a:lstStyle>
          <a:p>
            <a:r>
              <a:rPr lang="sv-SE"/>
              <a:t>Klicka här för att ändra format på underrubrik i bakgrunden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3294"/>
            <a:ext cx="9151200" cy="886522"/>
          </a:xfrm>
          <a:prstGeom prst="rect">
            <a:avLst/>
          </a:prstGeom>
        </p:spPr>
      </p:pic>
      <p:pic>
        <p:nvPicPr>
          <p:cNvPr id="8" name="Bildobjekt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376" y="234000"/>
            <a:ext cx="1137600" cy="678756"/>
          </a:xfrm>
          <a:prstGeom prst="rect">
            <a:avLst/>
          </a:prstGeom>
        </p:spPr>
      </p:pic>
    </p:spTree>
    <p:extLst>
      <p:ext uri="{BB962C8B-B14F-4D97-AF65-F5344CB8AC3E}">
        <p14:creationId xmlns:p14="http://schemas.microsoft.com/office/powerpoint/2010/main" val="123633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a:xfrm>
            <a:off x="607762" y="1341252"/>
            <a:ext cx="4342181" cy="453545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E60972-BE76-4051-86E7-106CE3ADDF1F}" type="slidenum">
              <a:rPr lang="sv-SE" smtClean="0"/>
              <a:t>‹#›</a:t>
            </a:fld>
            <a:endParaRPr lang="sv-SE"/>
          </a:p>
        </p:txBody>
      </p:sp>
      <p:sp>
        <p:nvSpPr>
          <p:cNvPr id="10" name="Platshållare för bild 9"/>
          <p:cNvSpPr>
            <a:spLocks noGrp="1"/>
          </p:cNvSpPr>
          <p:nvPr>
            <p:ph type="pic" sz="quarter" idx="14"/>
          </p:nvPr>
        </p:nvSpPr>
        <p:spPr>
          <a:xfrm>
            <a:off x="5274287" y="1341128"/>
            <a:ext cx="3238847" cy="4536025"/>
          </a:xfrm>
          <a:solidFill>
            <a:schemeClr val="bg1">
              <a:lumMod val="85000"/>
            </a:schemeClr>
          </a:solidFill>
        </p:spPr>
        <p:txBody>
          <a:bodyPr anchor="ctr" anchorCtr="0"/>
          <a:lstStyle>
            <a:lvl1pPr marL="0" indent="0" algn="ctr">
              <a:buFontTx/>
              <a:buNone/>
              <a:defRPr>
                <a:solidFill>
                  <a:schemeClr val="tx1"/>
                </a:solidFill>
              </a:defRPr>
            </a:lvl1pPr>
          </a:lstStyle>
          <a:p>
            <a:endParaRPr lang="sv-SE"/>
          </a:p>
        </p:txBody>
      </p:sp>
    </p:spTree>
    <p:extLst>
      <p:ext uri="{BB962C8B-B14F-4D97-AF65-F5344CB8AC3E}">
        <p14:creationId xmlns:p14="http://schemas.microsoft.com/office/powerpoint/2010/main" val="125954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7763" y="332656"/>
            <a:ext cx="7132589" cy="674556"/>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7763" y="1341252"/>
            <a:ext cx="7132589" cy="4535454"/>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1026000" y="6408000"/>
            <a:ext cx="2159438" cy="179958"/>
          </a:xfrm>
          <a:prstGeom prst="rect">
            <a:avLst/>
          </a:prstGeom>
        </p:spPr>
        <p:txBody>
          <a:bodyPr vert="horz" lIns="0" tIns="0" rIns="0" bIns="0" rtlCol="0" anchor="ctr">
            <a:noAutofit/>
          </a:bodyPr>
          <a:lstStyle>
            <a:lvl1pPr algn="l">
              <a:defRPr sz="1100">
                <a:solidFill>
                  <a:schemeClr val="tx1">
                    <a:lumMod val="50000"/>
                    <a:lumOff val="50000"/>
                  </a:schemeClr>
                </a:solidFill>
              </a:defRPr>
            </a:lvl1pPr>
          </a:lstStyle>
          <a:p>
            <a:endParaRPr lang="sv-SE"/>
          </a:p>
        </p:txBody>
      </p:sp>
      <p:sp>
        <p:nvSpPr>
          <p:cNvPr id="4" name="Platshållare för datum 3"/>
          <p:cNvSpPr>
            <a:spLocks noGrp="1"/>
          </p:cNvSpPr>
          <p:nvPr>
            <p:ph type="dt" sz="half" idx="2"/>
          </p:nvPr>
        </p:nvSpPr>
        <p:spPr>
          <a:xfrm>
            <a:off x="234000" y="6409213"/>
            <a:ext cx="756000" cy="179958"/>
          </a:xfrm>
          <a:prstGeom prst="rect">
            <a:avLst/>
          </a:prstGeom>
        </p:spPr>
        <p:txBody>
          <a:bodyPr vert="horz" lIns="0" tIns="0" rIns="0" bIns="0" rtlCol="0" anchor="ctr">
            <a:noAutofit/>
          </a:bodyPr>
          <a:lstStyle>
            <a:lvl1pPr algn="l">
              <a:defRPr sz="1100">
                <a:solidFill>
                  <a:schemeClr val="tx1">
                    <a:lumMod val="50000"/>
                    <a:lumOff val="50000"/>
                  </a:schemeClr>
                </a:solidFill>
              </a:defRPr>
            </a:lvl1pPr>
          </a:lstStyle>
          <a:p>
            <a:endParaRPr lang="sv-SE"/>
          </a:p>
        </p:txBody>
      </p:sp>
      <p:sp>
        <p:nvSpPr>
          <p:cNvPr id="6" name="Platshållare för bildnummer 5"/>
          <p:cNvSpPr>
            <a:spLocks noGrp="1"/>
          </p:cNvSpPr>
          <p:nvPr>
            <p:ph type="sldNum" sz="quarter" idx="4"/>
          </p:nvPr>
        </p:nvSpPr>
        <p:spPr>
          <a:xfrm>
            <a:off x="8352621" y="6409213"/>
            <a:ext cx="539859" cy="179958"/>
          </a:xfrm>
          <a:prstGeom prst="rect">
            <a:avLst/>
          </a:prstGeom>
        </p:spPr>
        <p:txBody>
          <a:bodyPr vert="horz" lIns="0" tIns="0" rIns="0" bIns="0" rtlCol="0" anchor="ctr">
            <a:noAutofit/>
          </a:bodyPr>
          <a:lstStyle>
            <a:lvl1pPr algn="r">
              <a:defRPr sz="1100">
                <a:solidFill>
                  <a:schemeClr val="tx1">
                    <a:lumMod val="50000"/>
                    <a:lumOff val="50000"/>
                  </a:schemeClr>
                </a:solidFill>
              </a:defRPr>
            </a:lvl1pPr>
          </a:lstStyle>
          <a:p>
            <a:fld id="{F7E60972-BE76-4051-86E7-106CE3ADDF1F}" type="slidenum">
              <a:rPr lang="sv-SE" smtClean="0"/>
              <a:pPr/>
              <a:t>‹#›</a:t>
            </a:fld>
            <a:endParaRPr lang="sv-SE"/>
          </a:p>
        </p:txBody>
      </p:sp>
      <p:pic>
        <p:nvPicPr>
          <p:cNvPr id="8" name="Bildobjekt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56376" y="234000"/>
            <a:ext cx="965380" cy="576000"/>
          </a:xfrm>
          <a:prstGeom prst="rect">
            <a:avLst/>
          </a:prstGeom>
        </p:spPr>
      </p:pic>
      <p:pic>
        <p:nvPicPr>
          <p:cNvPr id="9" name="Bildobjekt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583787"/>
            <a:ext cx="445654" cy="252925"/>
          </a:xfrm>
          <a:prstGeom prst="rect">
            <a:avLst/>
          </a:prstGeom>
        </p:spPr>
      </p:pic>
    </p:spTree>
    <p:extLst>
      <p:ext uri="{BB962C8B-B14F-4D97-AF65-F5344CB8AC3E}">
        <p14:creationId xmlns:p14="http://schemas.microsoft.com/office/powerpoint/2010/main" val="280862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55" r:id="rId5"/>
    <p:sldLayoutId id="2147483666" r:id="rId6"/>
    <p:sldLayoutId id="2147483667" r:id="rId7"/>
    <p:sldLayoutId id="2147483677" r:id="rId8"/>
  </p:sldLayoutIdLst>
  <p:hf sldNum="0" hdr="0" ftr="0" dt="0"/>
  <p:txStyles>
    <p:titleStyle>
      <a:lvl1pPr algn="l" defTabSz="1023948" rtl="0" eaLnBrk="1" latinLnBrk="0" hangingPunct="1">
        <a:spcBef>
          <a:spcPct val="0"/>
        </a:spcBef>
        <a:buNone/>
        <a:defRPr sz="3400" b="1" kern="1200">
          <a:solidFill>
            <a:schemeClr val="tx1"/>
          </a:solidFill>
          <a:latin typeface="+mj-lt"/>
          <a:ea typeface="+mj-ea"/>
          <a:cs typeface="+mj-cs"/>
        </a:defRPr>
      </a:lvl1pPr>
    </p:titleStyle>
    <p:bodyStyle>
      <a:lvl1pPr marL="181375" indent="-181375" algn="l" defTabSz="1023948" rtl="0" eaLnBrk="1" latinLnBrk="0" hangingPunct="1">
        <a:spcBef>
          <a:spcPts val="1511"/>
        </a:spcBef>
        <a:buClr>
          <a:schemeClr val="accent1"/>
        </a:buClr>
        <a:buFont typeface="Arial" pitchFamily="34" charset="0"/>
        <a:buChar char="•"/>
        <a:defRPr sz="2600" kern="1200">
          <a:solidFill>
            <a:schemeClr val="tx1"/>
          </a:solidFill>
          <a:latin typeface="+mn-lt"/>
          <a:ea typeface="+mn-ea"/>
          <a:cs typeface="+mn-cs"/>
        </a:defRPr>
      </a:lvl1pPr>
      <a:lvl2pPr marL="453438" indent="-226719" algn="l" defTabSz="1023948" rtl="0" eaLnBrk="1" latinLnBrk="0" hangingPunct="1">
        <a:spcBef>
          <a:spcPts val="252"/>
        </a:spcBef>
        <a:buFont typeface="Arial" pitchFamily="34" charset="0"/>
        <a:buChar char="–"/>
        <a:tabLst>
          <a:tab pos="447896" algn="l"/>
        </a:tabLst>
        <a:defRPr sz="2200" kern="1200">
          <a:solidFill>
            <a:schemeClr val="tx1"/>
          </a:solidFill>
          <a:latin typeface="+mn-lt"/>
          <a:ea typeface="+mn-ea"/>
          <a:cs typeface="+mn-cs"/>
        </a:defRPr>
      </a:lvl2pPr>
      <a:lvl3pPr marL="695272" indent="-226719" algn="l" defTabSz="1023948" rtl="0" eaLnBrk="1" latinLnBrk="0" hangingPunct="1">
        <a:spcBef>
          <a:spcPts val="252"/>
        </a:spcBef>
        <a:buFont typeface="Arial" pitchFamily="34" charset="0"/>
        <a:buChar char="–"/>
        <a:defRPr sz="2200" kern="1200">
          <a:solidFill>
            <a:schemeClr val="tx1"/>
          </a:solidFill>
          <a:latin typeface="+mn-lt"/>
          <a:ea typeface="+mn-ea"/>
          <a:cs typeface="+mn-cs"/>
        </a:defRPr>
      </a:lvl3pPr>
      <a:lvl4pPr marL="967334" indent="-226719" algn="l" defTabSz="1023948" rtl="0" eaLnBrk="1" latinLnBrk="0" hangingPunct="1">
        <a:spcBef>
          <a:spcPts val="252"/>
        </a:spcBef>
        <a:buFont typeface="Arial" pitchFamily="34" charset="0"/>
        <a:buChar char="–"/>
        <a:defRPr sz="2200" kern="1200">
          <a:solidFill>
            <a:schemeClr val="tx1"/>
          </a:solidFill>
          <a:latin typeface="+mn-lt"/>
          <a:ea typeface="+mn-ea"/>
          <a:cs typeface="+mn-cs"/>
        </a:defRPr>
      </a:lvl4pPr>
      <a:lvl5pPr marL="1239397" indent="-226719" algn="l" defTabSz="1023948" rtl="0" eaLnBrk="1" latinLnBrk="0" hangingPunct="1">
        <a:spcBef>
          <a:spcPts val="252"/>
        </a:spcBef>
        <a:buFont typeface="Arial" pitchFamily="34" charset="0"/>
        <a:buChar char="–"/>
        <a:defRPr sz="2200" kern="1200">
          <a:solidFill>
            <a:schemeClr val="tx1"/>
          </a:solidFill>
          <a:latin typeface="+mn-lt"/>
          <a:ea typeface="+mn-ea"/>
          <a:cs typeface="+mn-cs"/>
        </a:defRPr>
      </a:lvl5pPr>
      <a:lvl6pPr marL="2815857" indent="-255988" algn="l" defTabSz="102394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27831" indent="-255988" algn="l" defTabSz="102394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39805" indent="-255988" algn="l" defTabSz="102394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51778" indent="-255988" algn="l" defTabSz="102394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sv-SE"/>
      </a:defPPr>
      <a:lvl1pPr marL="0" algn="l" defTabSz="1023948" rtl="0" eaLnBrk="1" latinLnBrk="0" hangingPunct="1">
        <a:defRPr sz="2000" kern="1200">
          <a:solidFill>
            <a:schemeClr val="tx1"/>
          </a:solidFill>
          <a:latin typeface="+mn-lt"/>
          <a:ea typeface="+mn-ea"/>
          <a:cs typeface="+mn-cs"/>
        </a:defRPr>
      </a:lvl1pPr>
      <a:lvl2pPr marL="511973" algn="l" defTabSz="1023948" rtl="0" eaLnBrk="1" latinLnBrk="0" hangingPunct="1">
        <a:defRPr sz="2000" kern="1200">
          <a:solidFill>
            <a:schemeClr val="tx1"/>
          </a:solidFill>
          <a:latin typeface="+mn-lt"/>
          <a:ea typeface="+mn-ea"/>
          <a:cs typeface="+mn-cs"/>
        </a:defRPr>
      </a:lvl2pPr>
      <a:lvl3pPr marL="1023948" algn="l" defTabSz="1023948" rtl="0" eaLnBrk="1" latinLnBrk="0" hangingPunct="1">
        <a:defRPr sz="2000" kern="1200">
          <a:solidFill>
            <a:schemeClr val="tx1"/>
          </a:solidFill>
          <a:latin typeface="+mn-lt"/>
          <a:ea typeface="+mn-ea"/>
          <a:cs typeface="+mn-cs"/>
        </a:defRPr>
      </a:lvl3pPr>
      <a:lvl4pPr marL="1535922" algn="l" defTabSz="1023948" rtl="0" eaLnBrk="1" latinLnBrk="0" hangingPunct="1">
        <a:defRPr sz="2000" kern="1200">
          <a:solidFill>
            <a:schemeClr val="tx1"/>
          </a:solidFill>
          <a:latin typeface="+mn-lt"/>
          <a:ea typeface="+mn-ea"/>
          <a:cs typeface="+mn-cs"/>
        </a:defRPr>
      </a:lvl4pPr>
      <a:lvl5pPr marL="2047896" algn="l" defTabSz="1023948" rtl="0" eaLnBrk="1" latinLnBrk="0" hangingPunct="1">
        <a:defRPr sz="2000" kern="1200">
          <a:solidFill>
            <a:schemeClr val="tx1"/>
          </a:solidFill>
          <a:latin typeface="+mn-lt"/>
          <a:ea typeface="+mn-ea"/>
          <a:cs typeface="+mn-cs"/>
        </a:defRPr>
      </a:lvl5pPr>
      <a:lvl6pPr marL="2559870" algn="l" defTabSz="1023948" rtl="0" eaLnBrk="1" latinLnBrk="0" hangingPunct="1">
        <a:defRPr sz="2000" kern="1200">
          <a:solidFill>
            <a:schemeClr val="tx1"/>
          </a:solidFill>
          <a:latin typeface="+mn-lt"/>
          <a:ea typeface="+mn-ea"/>
          <a:cs typeface="+mn-cs"/>
        </a:defRPr>
      </a:lvl6pPr>
      <a:lvl7pPr marL="3071843" algn="l" defTabSz="1023948" rtl="0" eaLnBrk="1" latinLnBrk="0" hangingPunct="1">
        <a:defRPr sz="2000" kern="1200">
          <a:solidFill>
            <a:schemeClr val="tx1"/>
          </a:solidFill>
          <a:latin typeface="+mn-lt"/>
          <a:ea typeface="+mn-ea"/>
          <a:cs typeface="+mn-cs"/>
        </a:defRPr>
      </a:lvl7pPr>
      <a:lvl8pPr marL="3583817" algn="l" defTabSz="1023948" rtl="0" eaLnBrk="1" latinLnBrk="0" hangingPunct="1">
        <a:defRPr sz="2000" kern="1200">
          <a:solidFill>
            <a:schemeClr val="tx1"/>
          </a:solidFill>
          <a:latin typeface="+mn-lt"/>
          <a:ea typeface="+mn-ea"/>
          <a:cs typeface="+mn-cs"/>
        </a:defRPr>
      </a:lvl8pPr>
      <a:lvl9pPr marL="4095791" algn="l" defTabSz="102394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7763" y="331200"/>
            <a:ext cx="7131600" cy="674556"/>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7763" y="1341252"/>
            <a:ext cx="7288102" cy="4535454"/>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1026000" y="6409213"/>
            <a:ext cx="2159438" cy="179958"/>
          </a:xfrm>
          <a:prstGeom prst="rect">
            <a:avLst/>
          </a:prstGeom>
        </p:spPr>
        <p:txBody>
          <a:bodyPr vert="horz" lIns="0" tIns="0" rIns="0" bIns="0" rtlCol="0" anchor="ctr">
            <a:noAutofit/>
          </a:bodyPr>
          <a:lstStyle>
            <a:lvl1pPr algn="l">
              <a:defRPr sz="1100">
                <a:solidFill>
                  <a:schemeClr val="tx1">
                    <a:lumMod val="50000"/>
                    <a:lumOff val="50000"/>
                  </a:schemeClr>
                </a:solidFill>
              </a:defRPr>
            </a:lvl1pPr>
          </a:lstStyle>
          <a:p>
            <a:endParaRPr lang="sv-SE"/>
          </a:p>
        </p:txBody>
      </p:sp>
      <p:sp>
        <p:nvSpPr>
          <p:cNvPr id="4" name="Platshållare för datum 3"/>
          <p:cNvSpPr>
            <a:spLocks noGrp="1"/>
          </p:cNvSpPr>
          <p:nvPr>
            <p:ph type="dt" sz="half" idx="2"/>
          </p:nvPr>
        </p:nvSpPr>
        <p:spPr>
          <a:xfrm>
            <a:off x="234000" y="6409213"/>
            <a:ext cx="756000" cy="179958"/>
          </a:xfrm>
          <a:prstGeom prst="rect">
            <a:avLst/>
          </a:prstGeom>
        </p:spPr>
        <p:txBody>
          <a:bodyPr vert="horz" lIns="0" tIns="0" rIns="0" bIns="0" rtlCol="0" anchor="ctr">
            <a:noAutofit/>
          </a:bodyPr>
          <a:lstStyle>
            <a:lvl1pPr algn="l">
              <a:defRPr sz="1100">
                <a:solidFill>
                  <a:schemeClr val="tx1">
                    <a:lumMod val="50000"/>
                    <a:lumOff val="50000"/>
                  </a:schemeClr>
                </a:solidFill>
              </a:defRPr>
            </a:lvl1pPr>
          </a:lstStyle>
          <a:p>
            <a:endParaRPr lang="sv-SE"/>
          </a:p>
        </p:txBody>
      </p:sp>
      <p:sp>
        <p:nvSpPr>
          <p:cNvPr id="6" name="Platshållare för bildnummer 5"/>
          <p:cNvSpPr>
            <a:spLocks noGrp="1"/>
          </p:cNvSpPr>
          <p:nvPr>
            <p:ph type="sldNum" sz="quarter" idx="4"/>
          </p:nvPr>
        </p:nvSpPr>
        <p:spPr>
          <a:xfrm>
            <a:off x="8352000" y="6409213"/>
            <a:ext cx="539859" cy="179958"/>
          </a:xfrm>
          <a:prstGeom prst="rect">
            <a:avLst/>
          </a:prstGeom>
        </p:spPr>
        <p:txBody>
          <a:bodyPr vert="horz" lIns="0" tIns="0" rIns="0" bIns="0" rtlCol="0" anchor="ctr">
            <a:noAutofit/>
          </a:bodyPr>
          <a:lstStyle>
            <a:lvl1pPr algn="r">
              <a:defRPr sz="1100">
                <a:solidFill>
                  <a:schemeClr val="tx1">
                    <a:lumMod val="50000"/>
                    <a:lumOff val="50000"/>
                  </a:schemeClr>
                </a:solidFill>
              </a:defRPr>
            </a:lvl1pPr>
          </a:lstStyle>
          <a:p>
            <a:fld id="{F7E60972-BE76-4051-86E7-106CE3ADDF1F}" type="slidenum">
              <a:rPr lang="sv-SE" smtClean="0"/>
              <a:pPr/>
              <a:t>‹#›</a:t>
            </a:fld>
            <a:endParaRPr lang="sv-SE"/>
          </a:p>
        </p:txBody>
      </p:sp>
      <p:pic>
        <p:nvPicPr>
          <p:cNvPr id="10" name="Bildobjekt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56376" y="234000"/>
            <a:ext cx="965380" cy="576000"/>
          </a:xfrm>
          <a:prstGeom prst="rect">
            <a:avLst/>
          </a:prstGeom>
        </p:spPr>
      </p:pic>
      <p:pic>
        <p:nvPicPr>
          <p:cNvPr id="9" name="Bildobjekt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83787"/>
            <a:ext cx="445654" cy="252925"/>
          </a:xfrm>
          <a:prstGeom prst="rect">
            <a:avLst/>
          </a:prstGeom>
        </p:spPr>
      </p:pic>
    </p:spTree>
    <p:extLst>
      <p:ext uri="{BB962C8B-B14F-4D97-AF65-F5344CB8AC3E}">
        <p14:creationId xmlns:p14="http://schemas.microsoft.com/office/powerpoint/2010/main" val="9164150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lvl1pPr algn="l" defTabSz="1023948" rtl="0" eaLnBrk="1" latinLnBrk="0" hangingPunct="1">
        <a:spcBef>
          <a:spcPct val="0"/>
        </a:spcBef>
        <a:buNone/>
        <a:defRPr sz="3400" b="1" kern="1200">
          <a:solidFill>
            <a:schemeClr val="tx1"/>
          </a:solidFill>
          <a:latin typeface="+mj-lt"/>
          <a:ea typeface="+mj-ea"/>
          <a:cs typeface="+mj-cs"/>
        </a:defRPr>
      </a:lvl1pPr>
    </p:titleStyle>
    <p:bodyStyle>
      <a:lvl1pPr marL="181375" indent="-181375" algn="l" defTabSz="1023948" rtl="0" eaLnBrk="1" latinLnBrk="0" hangingPunct="1">
        <a:spcBef>
          <a:spcPts val="1511"/>
        </a:spcBef>
        <a:buClr>
          <a:schemeClr val="accent1"/>
        </a:buClr>
        <a:buFont typeface="Arial" pitchFamily="34" charset="0"/>
        <a:buChar char="•"/>
        <a:defRPr sz="2600" kern="1200">
          <a:solidFill>
            <a:schemeClr val="tx1"/>
          </a:solidFill>
          <a:latin typeface="+mn-lt"/>
          <a:ea typeface="+mn-ea"/>
          <a:cs typeface="+mn-cs"/>
        </a:defRPr>
      </a:lvl1pPr>
      <a:lvl2pPr marL="453438" indent="-226719" algn="l" defTabSz="1023948" rtl="0" eaLnBrk="1" latinLnBrk="0" hangingPunct="1">
        <a:spcBef>
          <a:spcPts val="252"/>
        </a:spcBef>
        <a:buFont typeface="Arial" pitchFamily="34" charset="0"/>
        <a:buChar char="–"/>
        <a:tabLst>
          <a:tab pos="373247" algn="l"/>
        </a:tabLst>
        <a:defRPr sz="2200" kern="1200">
          <a:solidFill>
            <a:schemeClr val="tx1"/>
          </a:solidFill>
          <a:latin typeface="+mn-lt"/>
          <a:ea typeface="+mn-ea"/>
          <a:cs typeface="+mn-cs"/>
        </a:defRPr>
      </a:lvl2pPr>
      <a:lvl3pPr marL="695272" indent="-226719" algn="l" defTabSz="1023948" rtl="0" eaLnBrk="1" latinLnBrk="0" hangingPunct="1">
        <a:spcBef>
          <a:spcPts val="252"/>
        </a:spcBef>
        <a:buFont typeface="Arial" pitchFamily="34" charset="0"/>
        <a:buChar char="–"/>
        <a:defRPr sz="2200" kern="1200">
          <a:solidFill>
            <a:schemeClr val="tx1"/>
          </a:solidFill>
          <a:latin typeface="+mn-lt"/>
          <a:ea typeface="+mn-ea"/>
          <a:cs typeface="+mn-cs"/>
        </a:defRPr>
      </a:lvl3pPr>
      <a:lvl4pPr marL="967334" indent="-226614" algn="l" defTabSz="1023948" rtl="0" eaLnBrk="1" latinLnBrk="0" hangingPunct="1">
        <a:spcBef>
          <a:spcPts val="252"/>
        </a:spcBef>
        <a:buFont typeface="Arial" pitchFamily="34" charset="0"/>
        <a:buChar char="–"/>
        <a:defRPr sz="2200" kern="1200">
          <a:solidFill>
            <a:schemeClr val="tx1"/>
          </a:solidFill>
          <a:latin typeface="+mn-lt"/>
          <a:ea typeface="+mn-ea"/>
          <a:cs typeface="+mn-cs"/>
        </a:defRPr>
      </a:lvl4pPr>
      <a:lvl5pPr marL="1239397" indent="-225281" algn="l" defTabSz="1023948" rtl="0" eaLnBrk="1" latinLnBrk="0" hangingPunct="1">
        <a:spcBef>
          <a:spcPts val="252"/>
        </a:spcBef>
        <a:buFont typeface="Arial" pitchFamily="34" charset="0"/>
        <a:buChar char="–"/>
        <a:defRPr sz="2200" kern="1200">
          <a:solidFill>
            <a:schemeClr val="tx1"/>
          </a:solidFill>
          <a:latin typeface="+mn-lt"/>
          <a:ea typeface="+mn-ea"/>
          <a:cs typeface="+mn-cs"/>
        </a:defRPr>
      </a:lvl5pPr>
      <a:lvl6pPr marL="2815857" indent="-255988" algn="l" defTabSz="102394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27831" indent="-255988" algn="l" defTabSz="102394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39805" indent="-255988" algn="l" defTabSz="102394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51778" indent="-255988" algn="l" defTabSz="102394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sv-SE"/>
      </a:defPPr>
      <a:lvl1pPr marL="0" algn="l" defTabSz="1023948" rtl="0" eaLnBrk="1" latinLnBrk="0" hangingPunct="1">
        <a:defRPr sz="2000" kern="1200">
          <a:solidFill>
            <a:schemeClr val="tx1"/>
          </a:solidFill>
          <a:latin typeface="+mn-lt"/>
          <a:ea typeface="+mn-ea"/>
          <a:cs typeface="+mn-cs"/>
        </a:defRPr>
      </a:lvl1pPr>
      <a:lvl2pPr marL="511973" algn="l" defTabSz="1023948" rtl="0" eaLnBrk="1" latinLnBrk="0" hangingPunct="1">
        <a:defRPr sz="2000" kern="1200">
          <a:solidFill>
            <a:schemeClr val="tx1"/>
          </a:solidFill>
          <a:latin typeface="+mn-lt"/>
          <a:ea typeface="+mn-ea"/>
          <a:cs typeface="+mn-cs"/>
        </a:defRPr>
      </a:lvl2pPr>
      <a:lvl3pPr marL="1023948" algn="l" defTabSz="1023948" rtl="0" eaLnBrk="1" latinLnBrk="0" hangingPunct="1">
        <a:defRPr sz="2000" kern="1200">
          <a:solidFill>
            <a:schemeClr val="tx1"/>
          </a:solidFill>
          <a:latin typeface="+mn-lt"/>
          <a:ea typeface="+mn-ea"/>
          <a:cs typeface="+mn-cs"/>
        </a:defRPr>
      </a:lvl3pPr>
      <a:lvl4pPr marL="1535922" algn="l" defTabSz="1023948" rtl="0" eaLnBrk="1" latinLnBrk="0" hangingPunct="1">
        <a:defRPr sz="2000" kern="1200">
          <a:solidFill>
            <a:schemeClr val="tx1"/>
          </a:solidFill>
          <a:latin typeface="+mn-lt"/>
          <a:ea typeface="+mn-ea"/>
          <a:cs typeface="+mn-cs"/>
        </a:defRPr>
      </a:lvl4pPr>
      <a:lvl5pPr marL="2047896" algn="l" defTabSz="1023948" rtl="0" eaLnBrk="1" latinLnBrk="0" hangingPunct="1">
        <a:defRPr sz="2000" kern="1200">
          <a:solidFill>
            <a:schemeClr val="tx1"/>
          </a:solidFill>
          <a:latin typeface="+mn-lt"/>
          <a:ea typeface="+mn-ea"/>
          <a:cs typeface="+mn-cs"/>
        </a:defRPr>
      </a:lvl5pPr>
      <a:lvl6pPr marL="2559870" algn="l" defTabSz="1023948" rtl="0" eaLnBrk="1" latinLnBrk="0" hangingPunct="1">
        <a:defRPr sz="2000" kern="1200">
          <a:solidFill>
            <a:schemeClr val="tx1"/>
          </a:solidFill>
          <a:latin typeface="+mn-lt"/>
          <a:ea typeface="+mn-ea"/>
          <a:cs typeface="+mn-cs"/>
        </a:defRPr>
      </a:lvl6pPr>
      <a:lvl7pPr marL="3071843" algn="l" defTabSz="1023948" rtl="0" eaLnBrk="1" latinLnBrk="0" hangingPunct="1">
        <a:defRPr sz="2000" kern="1200">
          <a:solidFill>
            <a:schemeClr val="tx1"/>
          </a:solidFill>
          <a:latin typeface="+mn-lt"/>
          <a:ea typeface="+mn-ea"/>
          <a:cs typeface="+mn-cs"/>
        </a:defRPr>
      </a:lvl7pPr>
      <a:lvl8pPr marL="3583817" algn="l" defTabSz="1023948" rtl="0" eaLnBrk="1" latinLnBrk="0" hangingPunct="1">
        <a:defRPr sz="2000" kern="1200">
          <a:solidFill>
            <a:schemeClr val="tx1"/>
          </a:solidFill>
          <a:latin typeface="+mn-lt"/>
          <a:ea typeface="+mn-ea"/>
          <a:cs typeface="+mn-cs"/>
        </a:defRPr>
      </a:lvl8pPr>
      <a:lvl9pPr marL="4095791" algn="l" defTabSz="102394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Initiativ från föräldrar</a:t>
            </a:r>
          </a:p>
        </p:txBody>
      </p:sp>
      <p:sp>
        <p:nvSpPr>
          <p:cNvPr id="4" name="Platshållare för innehåll 3"/>
          <p:cNvSpPr>
            <a:spLocks noGrp="1"/>
          </p:cNvSpPr>
          <p:nvPr>
            <p:ph idx="13"/>
          </p:nvPr>
        </p:nvSpPr>
        <p:spPr/>
        <p:txBody>
          <a:bodyPr/>
          <a:lstStyle/>
          <a:p>
            <a:pPr marL="0" indent="0">
              <a:buNone/>
            </a:pPr>
            <a:endParaRPr lang="sv-SE" dirty="0"/>
          </a:p>
          <a:p>
            <a:r>
              <a:rPr lang="sv-SE" b="1" dirty="0"/>
              <a:t>Önskemål från föräldrar </a:t>
            </a:r>
          </a:p>
          <a:p>
            <a:r>
              <a:rPr lang="sv-SE" b="1" dirty="0"/>
              <a:t>Den röda tråden – att leva som familj i det nya landet</a:t>
            </a:r>
          </a:p>
          <a:p>
            <a:pPr marL="0" indent="0">
              <a:buNone/>
            </a:pPr>
            <a:endParaRPr lang="sv-SE" b="1" dirty="0"/>
          </a:p>
        </p:txBody>
      </p:sp>
      <p:pic>
        <p:nvPicPr>
          <p:cNvPr id="7" name="Platshållare för bild 7"/>
          <p:cNvPicPr>
            <a:picLocks noGrp="1" noChangeAspect="1"/>
          </p:cNvPicPr>
          <p:nvPr>
            <p:ph idx="1"/>
          </p:nvPr>
        </p:nvPicPr>
        <p:blipFill>
          <a:blip r:embed="rId3">
            <a:extLst>
              <a:ext uri="{28A0092B-C50C-407E-A947-70E740481C1C}">
                <a14:useLocalDpi xmlns:a14="http://schemas.microsoft.com/office/drawing/2010/main" val="0"/>
              </a:ext>
            </a:extLst>
          </a:blip>
          <a:srcRect l="8529" r="8529"/>
          <a:stretch>
            <a:fillRect/>
          </a:stretch>
        </p:blipFill>
        <p:spPr>
          <a:xfrm>
            <a:off x="897720" y="1341438"/>
            <a:ext cx="3240110" cy="4535487"/>
          </a:xfrm>
        </p:spPr>
      </p:pic>
    </p:spTree>
    <p:extLst>
      <p:ext uri="{BB962C8B-B14F-4D97-AF65-F5344CB8AC3E}">
        <p14:creationId xmlns:p14="http://schemas.microsoft.com/office/powerpoint/2010/main" val="107751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a:t> Engagemang </a:t>
            </a:r>
          </a:p>
        </p:txBody>
      </p:sp>
      <p:sp>
        <p:nvSpPr>
          <p:cNvPr id="3" name="Platshållare för innehåll 2"/>
          <p:cNvSpPr>
            <a:spLocks noGrp="1"/>
          </p:cNvSpPr>
          <p:nvPr>
            <p:ph idx="1"/>
          </p:nvPr>
        </p:nvSpPr>
        <p:spPr>
          <a:xfrm>
            <a:off x="4644008" y="1268760"/>
            <a:ext cx="3747497" cy="4535454"/>
          </a:xfrm>
        </p:spPr>
        <p:txBody>
          <a:bodyPr/>
          <a:lstStyle/>
          <a:p>
            <a:endParaRPr lang="sv-SE" sz="1800" b="1" dirty="0">
              <a:latin typeface="Arial" panose="020B0604020202020204" pitchFamily="34" charset="0"/>
              <a:cs typeface="Arial" panose="020B0604020202020204" pitchFamily="34" charset="0"/>
            </a:endParaRPr>
          </a:p>
          <a:p>
            <a:r>
              <a:rPr lang="sv-SE" sz="2800" b="1" dirty="0">
                <a:latin typeface="Arial" panose="020B0604020202020204" pitchFamily="34" charset="0"/>
                <a:cs typeface="Arial" panose="020B0604020202020204" pitchFamily="34" charset="0"/>
              </a:rPr>
              <a:t>Bilder och öppna frågor inspirerar till diskussioner </a:t>
            </a:r>
          </a:p>
          <a:p>
            <a:r>
              <a:rPr lang="sv-SE" sz="2800" b="1" dirty="0">
                <a:latin typeface="Arial" panose="020B0604020202020204" pitchFamily="34" charset="0"/>
                <a:cs typeface="Arial" panose="020B0604020202020204" pitchFamily="34" charset="0"/>
              </a:rPr>
              <a:t> Oberoende av språkkunnighet och läsförmåga</a:t>
            </a:r>
          </a:p>
          <a:p>
            <a:pPr marL="0" indent="0">
              <a:buNone/>
            </a:pPr>
            <a:endParaRPr lang="sv-SE" sz="1800" dirty="0"/>
          </a:p>
        </p:txBody>
      </p:sp>
      <p:pic>
        <p:nvPicPr>
          <p:cNvPr id="6" name="Platshållare för bild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20078"/>
            <a:ext cx="4427984" cy="3585041"/>
          </a:xfrm>
          <a:prstGeom prst="rect">
            <a:avLst/>
          </a:prstGeom>
        </p:spPr>
      </p:pic>
      <p:sp>
        <p:nvSpPr>
          <p:cNvPr id="7" name="textruta 6"/>
          <p:cNvSpPr txBox="1"/>
          <p:nvPr/>
        </p:nvSpPr>
        <p:spPr>
          <a:xfrm>
            <a:off x="755576" y="5589240"/>
            <a:ext cx="7776864" cy="400110"/>
          </a:xfrm>
          <a:prstGeom prst="rect">
            <a:avLst/>
          </a:prstGeom>
          <a:noFill/>
        </p:spPr>
        <p:txBody>
          <a:bodyPr wrap="square" rtlCol="0">
            <a:spAutoFit/>
          </a:bodyPr>
          <a:lstStyle/>
          <a:p>
            <a:r>
              <a:rPr lang="sv-SE" dirty="0"/>
              <a:t>      </a:t>
            </a:r>
            <a:endParaRPr lang="sv-SE" b="1" dirty="0"/>
          </a:p>
        </p:txBody>
      </p:sp>
    </p:spTree>
    <p:extLst>
      <p:ext uri="{BB962C8B-B14F-4D97-AF65-F5344CB8AC3E}">
        <p14:creationId xmlns:p14="http://schemas.microsoft.com/office/powerpoint/2010/main" val="30427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ÄLSKADE BARN – fördelar för alla</a:t>
            </a:r>
          </a:p>
        </p:txBody>
      </p:sp>
      <p:sp>
        <p:nvSpPr>
          <p:cNvPr id="3" name="Platshållare för innehåll 2"/>
          <p:cNvSpPr>
            <a:spLocks noGrp="1"/>
          </p:cNvSpPr>
          <p:nvPr>
            <p:ph idx="1"/>
          </p:nvPr>
        </p:nvSpPr>
        <p:spPr>
          <a:xfrm>
            <a:off x="827584" y="1628800"/>
            <a:ext cx="3819505" cy="5040560"/>
          </a:xfrm>
        </p:spPr>
        <p:txBody>
          <a:bodyPr/>
          <a:lstStyle/>
          <a:p>
            <a:r>
              <a:rPr lang="sv-SE" b="1" dirty="0"/>
              <a:t>Sakta men säkert</a:t>
            </a:r>
          </a:p>
          <a:p>
            <a:r>
              <a:rPr lang="sv-SE" b="1" dirty="0"/>
              <a:t>Alltfler samarbeten i hela landet</a:t>
            </a:r>
          </a:p>
          <a:p>
            <a:r>
              <a:rPr lang="sv-SE" b="1" dirty="0"/>
              <a:t>Kommuner, länsstyrelser, Rädda Barnen m </a:t>
            </a:r>
            <a:r>
              <a:rPr lang="sv-SE" b="1" dirty="0" err="1"/>
              <a:t>fl</a:t>
            </a:r>
            <a:endParaRPr lang="sv-SE" b="1" dirty="0"/>
          </a:p>
          <a:p>
            <a:pPr marL="0" indent="0">
              <a:buNone/>
            </a:pPr>
            <a:endParaRPr lang="sv-SE" b="1" dirty="0"/>
          </a:p>
          <a:p>
            <a:endParaRPr lang="sv-SE" dirty="0"/>
          </a:p>
          <a:p>
            <a:endParaRPr lang="sv-SE" dirty="0"/>
          </a:p>
          <a:p>
            <a:pPr marL="0" indent="0">
              <a:buNone/>
            </a:pPr>
            <a:r>
              <a:rPr lang="sv-SE" sz="1200" dirty="0"/>
              <a:t>Foto: Mattias Lundblad    Illustrationer: Eva </a:t>
            </a:r>
            <a:r>
              <a:rPr lang="sv-SE" sz="1200" dirty="0" err="1"/>
              <a:t>Thimgren</a:t>
            </a:r>
            <a:endParaRPr lang="sv-SE" sz="1200" dirty="0"/>
          </a:p>
          <a:p>
            <a:endParaRPr lang="sv-SE" dirty="0"/>
          </a:p>
        </p:txBody>
      </p:sp>
      <p:pic>
        <p:nvPicPr>
          <p:cNvPr id="6" name="Platshållare för innehåll 9"/>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860032" y="1628800"/>
            <a:ext cx="3600400" cy="3744416"/>
          </a:xfrm>
          <a:prstGeom prst="rect">
            <a:avLst/>
          </a:prstGeom>
        </p:spPr>
      </p:pic>
    </p:spTree>
    <p:extLst>
      <p:ext uri="{BB962C8B-B14F-4D97-AF65-F5344CB8AC3E}">
        <p14:creationId xmlns:p14="http://schemas.microsoft.com/office/powerpoint/2010/main" val="17864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Nu läge</a:t>
            </a:r>
            <a:endParaRPr lang="sv-SE" dirty="0"/>
          </a:p>
        </p:txBody>
      </p:sp>
      <p:sp>
        <p:nvSpPr>
          <p:cNvPr id="4" name="Platshållare för innehåll 3"/>
          <p:cNvSpPr>
            <a:spLocks noGrp="1"/>
          </p:cNvSpPr>
          <p:nvPr>
            <p:ph idx="13"/>
          </p:nvPr>
        </p:nvSpPr>
        <p:spPr/>
        <p:txBody>
          <a:bodyPr/>
          <a:lstStyle/>
          <a:p>
            <a:endParaRPr lang="sv-SE" b="1" dirty="0"/>
          </a:p>
          <a:p>
            <a:r>
              <a:rPr lang="sv-SE" b="1" dirty="0"/>
              <a:t>Rinkeby efter ett år</a:t>
            </a:r>
          </a:p>
          <a:p>
            <a:r>
              <a:rPr lang="sv-SE" b="1" dirty="0"/>
              <a:t>Spånga-Tensta efter två år</a:t>
            </a:r>
          </a:p>
          <a:p>
            <a:r>
              <a:rPr lang="sv-SE" b="1" dirty="0"/>
              <a:t>Andra stadsdelar och kommuner på gång</a:t>
            </a:r>
          </a:p>
        </p:txBody>
      </p:sp>
      <p:pic>
        <p:nvPicPr>
          <p:cNvPr id="5"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8" y="1988840"/>
            <a:ext cx="3819525" cy="2995166"/>
          </a:xfrm>
          <a:prstGeom prst="rect">
            <a:avLst/>
          </a:prstGeom>
        </p:spPr>
      </p:pic>
    </p:spTree>
    <p:extLst>
      <p:ext uri="{BB962C8B-B14F-4D97-AF65-F5344CB8AC3E}">
        <p14:creationId xmlns:p14="http://schemas.microsoft.com/office/powerpoint/2010/main" val="25344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sz="1800" dirty="0"/>
              <a:t>https://dreambroker.com/channel/e9bzrdo4/qpwsh59j</a:t>
            </a:r>
          </a:p>
        </p:txBody>
      </p:sp>
    </p:spTree>
    <p:extLst>
      <p:ext uri="{BB962C8B-B14F-4D97-AF65-F5344CB8AC3E}">
        <p14:creationId xmlns:p14="http://schemas.microsoft.com/office/powerpoint/2010/main" val="22078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42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cs typeface="Arial" panose="020B0604020202020204" pitchFamily="34" charset="0"/>
              </a:rPr>
              <a:t>Pilotprojektet </a:t>
            </a:r>
            <a:endParaRPr lang="sv-SE" dirty="0"/>
          </a:p>
        </p:txBody>
      </p:sp>
      <p:sp>
        <p:nvSpPr>
          <p:cNvPr id="7" name="Platshållare för innehåll 6"/>
          <p:cNvSpPr>
            <a:spLocks noGrp="1"/>
          </p:cNvSpPr>
          <p:nvPr>
            <p:ph idx="1"/>
          </p:nvPr>
        </p:nvSpPr>
        <p:spPr>
          <a:xfrm>
            <a:off x="607763" y="1988840"/>
            <a:ext cx="7132589" cy="3887866"/>
          </a:xfrm>
        </p:spPr>
        <p:txBody>
          <a:bodyPr/>
          <a:lstStyle/>
          <a:p>
            <a:r>
              <a:rPr lang="sv-SE" sz="3200" b="1" dirty="0">
                <a:latin typeface="Arial" panose="020B0604020202020204" pitchFamily="34" charset="0"/>
                <a:cs typeface="Arial" panose="020B0604020202020204" pitchFamily="34" charset="0"/>
              </a:rPr>
              <a:t>”Samordnat föräldrastöd i Järva” 2011-14</a:t>
            </a:r>
          </a:p>
          <a:p>
            <a:r>
              <a:rPr lang="sv-SE" sz="3200" dirty="0" smtClean="0">
                <a:latin typeface="Arial" panose="020B0604020202020204" pitchFamily="34" charset="0"/>
                <a:cs typeface="Arial" panose="020B0604020202020204" pitchFamily="34" charset="0"/>
              </a:rPr>
              <a:t>Ungefär 4000 </a:t>
            </a:r>
            <a:r>
              <a:rPr lang="sv-SE" sz="3200" dirty="0">
                <a:latin typeface="Arial" panose="020B0604020202020204" pitchFamily="34" charset="0"/>
                <a:cs typeface="Arial" panose="020B0604020202020204" pitchFamily="34" charset="0"/>
              </a:rPr>
              <a:t>deltagare nåddes via 150 studiecirklar, 70 </a:t>
            </a:r>
            <a:r>
              <a:rPr lang="sv-SE" sz="3200" dirty="0" smtClean="0">
                <a:latin typeface="Arial" panose="020B0604020202020204" pitchFamily="34" charset="0"/>
                <a:cs typeface="Arial" panose="020B0604020202020204" pitchFamily="34" charset="0"/>
              </a:rPr>
              <a:t>föreläsningar.</a:t>
            </a:r>
          </a:p>
          <a:p>
            <a:r>
              <a:rPr lang="sv-SE" sz="3200" dirty="0" smtClean="0"/>
              <a:t>Sept.2015-okt 2016 ca 1000 föräldrar i Rinkeby – Kista </a:t>
            </a:r>
            <a:r>
              <a:rPr lang="sv-SE" sz="3200" dirty="0" err="1" smtClean="0"/>
              <a:t>sdf</a:t>
            </a:r>
            <a:r>
              <a:rPr lang="sv-SE" sz="3200" dirty="0" smtClean="0"/>
              <a:t>.</a:t>
            </a:r>
            <a:br>
              <a:rPr lang="sv-SE" sz="3200" dirty="0" smtClean="0"/>
            </a:br>
            <a:r>
              <a:rPr lang="sv-SE" sz="3200" dirty="0" smtClean="0"/>
              <a:t>Nu  5000 föräldrar nådda i Järva</a:t>
            </a:r>
            <a:endParaRPr lang="sv-SE" sz="3200" dirty="0"/>
          </a:p>
        </p:txBody>
      </p:sp>
    </p:spTree>
    <p:extLst>
      <p:ext uri="{BB962C8B-B14F-4D97-AF65-F5344CB8AC3E}">
        <p14:creationId xmlns:p14="http://schemas.microsoft.com/office/powerpoint/2010/main" val="425320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Framgångsfaktorer</a:t>
            </a:r>
          </a:p>
        </p:txBody>
      </p:sp>
      <p:sp>
        <p:nvSpPr>
          <p:cNvPr id="4" name="Platshållare för innehåll 3"/>
          <p:cNvSpPr>
            <a:spLocks noGrp="1"/>
          </p:cNvSpPr>
          <p:nvPr>
            <p:ph idx="1"/>
          </p:nvPr>
        </p:nvSpPr>
        <p:spPr/>
        <p:txBody>
          <a:bodyPr/>
          <a:lstStyle/>
          <a:p>
            <a:r>
              <a:rPr lang="sv-SE" sz="3200" b="1" dirty="0"/>
              <a:t>Projektledarnas  nätverk och bakgrund</a:t>
            </a:r>
          </a:p>
          <a:p>
            <a:r>
              <a:rPr lang="sv-SE" sz="3200" b="1" dirty="0"/>
              <a:t>Cirkelledare som delar deltagarnas erfarenheter</a:t>
            </a:r>
          </a:p>
          <a:p>
            <a:r>
              <a:rPr lang="sv-SE" sz="3200" b="1" dirty="0"/>
              <a:t>Manlig projektledare - mer än hälften av deltagarna var pappor</a:t>
            </a:r>
          </a:p>
          <a:p>
            <a:endParaRPr lang="sv-SE" dirty="0"/>
          </a:p>
        </p:txBody>
      </p:sp>
    </p:spTree>
    <p:extLst>
      <p:ext uri="{BB962C8B-B14F-4D97-AF65-F5344CB8AC3E}">
        <p14:creationId xmlns:p14="http://schemas.microsoft.com/office/powerpoint/2010/main" val="206611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Samarbete med föreningar</a:t>
            </a:r>
          </a:p>
        </p:txBody>
      </p:sp>
      <p:sp>
        <p:nvSpPr>
          <p:cNvPr id="3" name="Platshållare för innehåll 2"/>
          <p:cNvSpPr>
            <a:spLocks noGrp="1"/>
          </p:cNvSpPr>
          <p:nvPr>
            <p:ph idx="1"/>
          </p:nvPr>
        </p:nvSpPr>
        <p:spPr>
          <a:xfrm>
            <a:off x="637782" y="1341252"/>
            <a:ext cx="3819505" cy="4535454"/>
          </a:xfrm>
        </p:spPr>
        <p:txBody>
          <a:bodyPr/>
          <a:lstStyle/>
          <a:p>
            <a:r>
              <a:rPr lang="sv-SE" b="1" dirty="0"/>
              <a:t>Abdibashir Hirsiguled </a:t>
            </a:r>
            <a:r>
              <a:rPr lang="sv-SE" sz="1800" b="1" dirty="0"/>
              <a:t>projektledare</a:t>
            </a:r>
          </a:p>
          <a:p>
            <a:r>
              <a:rPr lang="sv-SE" sz="2800" dirty="0"/>
              <a:t>Rekrytering av cirkelledare och deltagare via etniska </a:t>
            </a:r>
            <a:r>
              <a:rPr lang="sv-SE" sz="2800" dirty="0" smtClean="0"/>
              <a:t>föreningar, </a:t>
            </a:r>
            <a:r>
              <a:rPr lang="sv-SE" sz="2800" dirty="0" smtClean="0">
                <a:latin typeface="Arial" panose="020B0604020202020204" pitchFamily="34" charset="0"/>
                <a:cs typeface="Arial" panose="020B0604020202020204" pitchFamily="34" charset="0"/>
              </a:rPr>
              <a:t>Betrodda</a:t>
            </a:r>
            <a:r>
              <a:rPr lang="sv-SE" sz="2800" dirty="0">
                <a:latin typeface="Arial" panose="020B0604020202020204" pitchFamily="34" charset="0"/>
                <a:cs typeface="Arial" panose="020B0604020202020204" pitchFamily="34" charset="0"/>
              </a:rPr>
              <a:t>, flerspråkiga föräldrar utbildas till ledare  </a:t>
            </a:r>
          </a:p>
          <a:p>
            <a:pPr marL="0" indent="0">
              <a:buNone/>
            </a:pPr>
            <a:endParaRPr lang="sv-SE" dirty="0"/>
          </a:p>
        </p:txBody>
      </p:sp>
      <p:pic>
        <p:nvPicPr>
          <p:cNvPr id="5" name="Platshållare för innehåll 7" descr="C:\Users\karin.ekermann.SFR\Pictures\från telefonen\IMG_1373.JPG"/>
          <p:cNvPicPr>
            <a:picLocks noGrp="1"/>
          </p:cNvPicPr>
          <p:nvPr>
            <p:ph idx="13"/>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341252"/>
            <a:ext cx="3453938" cy="2664229"/>
          </a:xfrm>
          <a:prstGeom prst="rect">
            <a:avLst/>
          </a:prstGeom>
          <a:noFill/>
          <a:ln>
            <a:noFill/>
          </a:ln>
        </p:spPr>
      </p:pic>
    </p:spTree>
    <p:extLst>
      <p:ext uri="{BB962C8B-B14F-4D97-AF65-F5344CB8AC3E}">
        <p14:creationId xmlns:p14="http://schemas.microsoft.com/office/powerpoint/2010/main" val="203339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Ge aldrig upp</a:t>
            </a:r>
          </a:p>
        </p:txBody>
      </p:sp>
      <p:sp>
        <p:nvSpPr>
          <p:cNvPr id="3" name="Platshållare för innehåll 2"/>
          <p:cNvSpPr>
            <a:spLocks noGrp="1"/>
          </p:cNvSpPr>
          <p:nvPr>
            <p:ph idx="1"/>
          </p:nvPr>
        </p:nvSpPr>
        <p:spPr>
          <a:xfrm>
            <a:off x="607763" y="1844824"/>
            <a:ext cx="7132589" cy="4031882"/>
          </a:xfrm>
        </p:spPr>
        <p:txBody>
          <a:bodyPr/>
          <a:lstStyle/>
          <a:p>
            <a:r>
              <a:rPr lang="sv-SE" sz="3200" b="1" dirty="0"/>
              <a:t>I snitt </a:t>
            </a:r>
            <a:r>
              <a:rPr lang="sv-SE" sz="3200" b="1" dirty="0" smtClean="0"/>
              <a:t>åtta </a:t>
            </a:r>
            <a:r>
              <a:rPr lang="sv-SE" sz="3200" b="1" dirty="0"/>
              <a:t>kontakter</a:t>
            </a:r>
          </a:p>
          <a:p>
            <a:r>
              <a:rPr lang="sv-SE" sz="3200" b="1" dirty="0"/>
              <a:t>Bekräftelse betyder inte ja</a:t>
            </a:r>
          </a:p>
          <a:p>
            <a:r>
              <a:rPr lang="sv-SE" sz="3200" b="1" dirty="0"/>
              <a:t>Skriftliga meddelanden räcker inte</a:t>
            </a:r>
          </a:p>
          <a:p>
            <a:r>
              <a:rPr lang="sv-SE" sz="3200" b="1" dirty="0"/>
              <a:t>Tålamod, tid, långsiktighet</a:t>
            </a:r>
          </a:p>
        </p:txBody>
      </p:sp>
    </p:spTree>
    <p:extLst>
      <p:ext uri="{BB962C8B-B14F-4D97-AF65-F5344CB8AC3E}">
        <p14:creationId xmlns:p14="http://schemas.microsoft.com/office/powerpoint/2010/main" val="309913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Åtta stegsmetoden</a:t>
            </a:r>
            <a:endParaRPr lang="sv-SE" dirty="0"/>
          </a:p>
        </p:txBody>
      </p:sp>
      <p:sp>
        <p:nvSpPr>
          <p:cNvPr id="4" name="Platshållare för innehåll 3"/>
          <p:cNvSpPr>
            <a:spLocks noGrp="1"/>
          </p:cNvSpPr>
          <p:nvPr>
            <p:ph idx="13"/>
          </p:nvPr>
        </p:nvSpPr>
        <p:spPr>
          <a:xfrm>
            <a:off x="4716017" y="1341471"/>
            <a:ext cx="3672408" cy="4535454"/>
          </a:xfrm>
        </p:spPr>
        <p:txBody>
          <a:bodyPr/>
          <a:lstStyle/>
          <a:p>
            <a:pPr marL="0" indent="0">
              <a:buNone/>
            </a:pPr>
            <a:r>
              <a:rPr lang="sv-SE" sz="2000" dirty="0" smtClean="0">
                <a:solidFill>
                  <a:schemeClr val="accent2">
                    <a:lumMod val="75000"/>
                  </a:schemeClr>
                </a:solidFill>
              </a:rPr>
              <a:t>6</a:t>
            </a:r>
            <a:r>
              <a:rPr lang="sv-SE" sz="2000" dirty="0" smtClean="0"/>
              <a:t>.Ledarna</a:t>
            </a:r>
            <a:r>
              <a:rPr lang="sv-SE" sz="2000" dirty="0"/>
              <a:t>, mailar, </a:t>
            </a:r>
            <a:r>
              <a:rPr lang="sv-SE" sz="2000" dirty="0" err="1"/>
              <a:t>smsar</a:t>
            </a:r>
            <a:r>
              <a:rPr lang="sv-SE" sz="2000" dirty="0"/>
              <a:t> eller kommer personligen för att lämna anmälan till utbildning</a:t>
            </a:r>
            <a:r>
              <a:rPr lang="sv-SE" sz="2000" dirty="0" smtClean="0"/>
              <a:t>.</a:t>
            </a:r>
            <a:endParaRPr lang="sv-SE" sz="2000" dirty="0"/>
          </a:p>
          <a:p>
            <a:pPr marL="0" indent="0">
              <a:buNone/>
            </a:pPr>
            <a:r>
              <a:rPr lang="sv-SE" sz="2000" dirty="0" smtClean="0">
                <a:solidFill>
                  <a:schemeClr val="accent2">
                    <a:lumMod val="75000"/>
                  </a:schemeClr>
                </a:solidFill>
              </a:rPr>
              <a:t>7</a:t>
            </a:r>
            <a:r>
              <a:rPr lang="sv-SE" sz="2000" dirty="0" smtClean="0"/>
              <a:t>.Sms </a:t>
            </a:r>
            <a:r>
              <a:rPr lang="sv-SE" sz="2000" dirty="0"/>
              <a:t>och mail om plats och tid för utbildning</a:t>
            </a:r>
          </a:p>
          <a:p>
            <a:pPr marL="0" indent="0">
              <a:buNone/>
            </a:pPr>
            <a:r>
              <a:rPr lang="sv-SE" sz="2000" dirty="0" smtClean="0">
                <a:solidFill>
                  <a:schemeClr val="accent2">
                    <a:lumMod val="75000"/>
                  </a:schemeClr>
                </a:solidFill>
              </a:rPr>
              <a:t>8</a:t>
            </a:r>
            <a:r>
              <a:rPr lang="sv-SE" sz="2000" dirty="0" smtClean="0"/>
              <a:t>.Ringer </a:t>
            </a:r>
            <a:r>
              <a:rPr lang="sv-SE" sz="2000" dirty="0"/>
              <a:t>och </a:t>
            </a:r>
            <a:r>
              <a:rPr lang="sv-SE" sz="2000" dirty="0" err="1"/>
              <a:t>smsar</a:t>
            </a:r>
            <a:r>
              <a:rPr lang="sv-SE" sz="2000" dirty="0"/>
              <a:t> kvällen innan för att påminna om utbildningen.</a:t>
            </a:r>
          </a:p>
          <a:p>
            <a:r>
              <a:rPr lang="sv-SE" sz="2000" dirty="0"/>
              <a:t>Utbildningen sker två dagar</a:t>
            </a:r>
          </a:p>
          <a:p>
            <a:r>
              <a:rPr lang="sv-SE" sz="2000" dirty="0"/>
              <a:t>Inspirations föreläsningar 8 steg igen.</a:t>
            </a:r>
          </a:p>
          <a:p>
            <a:r>
              <a:rPr lang="sv-SE" sz="2000" dirty="0"/>
              <a:t>Ca 3-4 personliga kontakter innan studiecirkeln startar.</a:t>
            </a:r>
            <a:br>
              <a:rPr lang="sv-SE" sz="2000" dirty="0"/>
            </a:br>
            <a:endParaRPr lang="sv-SE" sz="2000" dirty="0"/>
          </a:p>
          <a:p>
            <a:pPr marL="0" indent="0">
              <a:buNone/>
            </a:pPr>
            <a:endParaRPr lang="sv-SE" sz="2000" dirty="0"/>
          </a:p>
          <a:p>
            <a:endParaRPr lang="sv-SE" sz="2000" b="1" dirty="0"/>
          </a:p>
        </p:txBody>
      </p:sp>
      <p:sp>
        <p:nvSpPr>
          <p:cNvPr id="3" name="Platshållare för innehåll 2"/>
          <p:cNvSpPr>
            <a:spLocks noGrp="1"/>
          </p:cNvSpPr>
          <p:nvPr>
            <p:ph idx="1"/>
          </p:nvPr>
        </p:nvSpPr>
        <p:spPr>
          <a:xfrm>
            <a:off x="607763" y="1341252"/>
            <a:ext cx="3820221" cy="4535454"/>
          </a:xfrm>
        </p:spPr>
        <p:txBody>
          <a:bodyPr/>
          <a:lstStyle/>
          <a:p>
            <a:pPr marL="514350" indent="-514350">
              <a:buFont typeface="+mj-lt"/>
              <a:buAutoNum type="arabicPeriod"/>
            </a:pPr>
            <a:r>
              <a:rPr lang="sv-SE" sz="2000" dirty="0" smtClean="0"/>
              <a:t>Kontaktar föreningsordförande.</a:t>
            </a:r>
          </a:p>
          <a:p>
            <a:pPr marL="514350" indent="-514350">
              <a:buFont typeface="+mj-lt"/>
              <a:buAutoNum type="arabicPeriod"/>
            </a:pPr>
            <a:r>
              <a:rPr lang="sv-SE" sz="2000" dirty="0" smtClean="0"/>
              <a:t>Träffa föreningsrepresentanter.</a:t>
            </a:r>
          </a:p>
          <a:p>
            <a:pPr marL="514350" indent="-514350">
              <a:buFont typeface="+mj-lt"/>
              <a:buAutoNum type="arabicPeriod"/>
            </a:pPr>
            <a:r>
              <a:rPr lang="sv-SE" sz="2000" dirty="0" smtClean="0"/>
              <a:t>Föreningen lämnar kontaktuppgifter om ledare</a:t>
            </a:r>
          </a:p>
          <a:p>
            <a:pPr marL="514350" indent="-514350">
              <a:buFont typeface="+mj-lt"/>
              <a:buAutoNum type="arabicPeriod"/>
            </a:pPr>
            <a:r>
              <a:rPr lang="sv-SE" sz="2000" dirty="0" smtClean="0"/>
              <a:t>Skicka info och inbjudan  till </a:t>
            </a:r>
            <a:r>
              <a:rPr lang="sv-SE" sz="2000" dirty="0" err="1" smtClean="0"/>
              <a:t>ledare,via</a:t>
            </a:r>
            <a:r>
              <a:rPr lang="sv-SE" sz="2000" dirty="0" smtClean="0"/>
              <a:t> mail</a:t>
            </a:r>
            <a:r>
              <a:rPr lang="sv-SE" sz="2000" dirty="0"/>
              <a:t> </a:t>
            </a:r>
            <a:r>
              <a:rPr lang="sv-SE" sz="2000" dirty="0" smtClean="0"/>
              <a:t>och  brev.</a:t>
            </a:r>
          </a:p>
          <a:p>
            <a:pPr marL="514350" indent="-514350">
              <a:buFont typeface="+mj-lt"/>
              <a:buAutoNum type="arabicPeriod"/>
            </a:pPr>
            <a:r>
              <a:rPr lang="sv-SE" sz="2000" dirty="0" smtClean="0"/>
              <a:t>Ringa ledare, för att bekräfta att de fått info.</a:t>
            </a:r>
          </a:p>
          <a:p>
            <a:pPr marL="0" indent="0">
              <a:buNone/>
            </a:pPr>
            <a:r>
              <a:rPr lang="sv-SE" sz="2000" dirty="0" smtClean="0"/>
              <a:t/>
            </a:r>
            <a:br>
              <a:rPr lang="sv-SE" sz="2000" dirty="0" smtClean="0"/>
            </a:br>
            <a:r>
              <a:rPr lang="sv-SE" sz="2000" dirty="0" smtClean="0"/>
              <a:t/>
            </a:r>
            <a:br>
              <a:rPr lang="sv-SE" sz="2000" dirty="0" smtClean="0"/>
            </a:br>
            <a:endParaRPr lang="sv-SE" sz="2000" dirty="0"/>
          </a:p>
        </p:txBody>
      </p:sp>
    </p:spTree>
    <p:extLst>
      <p:ext uri="{BB962C8B-B14F-4D97-AF65-F5344CB8AC3E}">
        <p14:creationId xmlns:p14="http://schemas.microsoft.com/office/powerpoint/2010/main" val="383679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 ÄLSKADE BARN</a:t>
            </a:r>
            <a:endParaRPr lang="sv-SE" dirty="0"/>
          </a:p>
        </p:txBody>
      </p:sp>
      <p:sp>
        <p:nvSpPr>
          <p:cNvPr id="3" name="Platshållare för innehåll 2"/>
          <p:cNvSpPr>
            <a:spLocks noGrp="1"/>
          </p:cNvSpPr>
          <p:nvPr>
            <p:ph idx="1"/>
          </p:nvPr>
        </p:nvSpPr>
        <p:spPr/>
        <p:txBody>
          <a:bodyPr/>
          <a:lstStyle/>
          <a:p>
            <a:endParaRPr lang="sv-SE" b="1" dirty="0"/>
          </a:p>
          <a:p>
            <a:r>
              <a:rPr lang="sv-SE" b="1" dirty="0"/>
              <a:t>Utifrån samlade erfarenheter</a:t>
            </a:r>
          </a:p>
          <a:p>
            <a:r>
              <a:rPr lang="sv-SE" b="1" dirty="0"/>
              <a:t>Koncept för föräldrastöd i nytt land</a:t>
            </a:r>
          </a:p>
          <a:p>
            <a:pPr marL="0" indent="0">
              <a:buNone/>
            </a:pPr>
            <a:endParaRPr lang="sv-SE" dirty="0"/>
          </a:p>
        </p:txBody>
      </p:sp>
      <p:pic>
        <p:nvPicPr>
          <p:cNvPr id="5" name="Platshållare för innehåll 4"/>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860032" y="1556792"/>
            <a:ext cx="3240360" cy="3456384"/>
          </a:xfrm>
          <a:prstGeom prst="rect">
            <a:avLst/>
          </a:prstGeom>
          <a:solidFill>
            <a:schemeClr val="accent2">
              <a:lumMod val="20000"/>
              <a:lumOff val="80000"/>
            </a:schemeClr>
          </a:solidFill>
        </p:spPr>
      </p:pic>
    </p:spTree>
    <p:extLst>
      <p:ext uri="{BB962C8B-B14F-4D97-AF65-F5344CB8AC3E}">
        <p14:creationId xmlns:p14="http://schemas.microsoft.com/office/powerpoint/2010/main" val="193763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Barns rätt i fokus</a:t>
            </a:r>
          </a:p>
        </p:txBody>
      </p:sp>
      <p:sp>
        <p:nvSpPr>
          <p:cNvPr id="5" name="Platshållare för innehåll 4"/>
          <p:cNvSpPr>
            <a:spLocks noGrp="1"/>
          </p:cNvSpPr>
          <p:nvPr>
            <p:ph idx="1"/>
          </p:nvPr>
        </p:nvSpPr>
        <p:spPr/>
        <p:txBody>
          <a:bodyPr/>
          <a:lstStyle/>
          <a:p>
            <a:pPr marL="0" indent="0">
              <a:buNone/>
            </a:pPr>
            <a:endParaRPr lang="sv-SE" dirty="0"/>
          </a:p>
        </p:txBody>
      </p:sp>
      <p:pic>
        <p:nvPicPr>
          <p:cNvPr id="4" name="Platshållare för 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628800"/>
            <a:ext cx="6048672" cy="4247906"/>
          </a:xfrm>
          <a:prstGeom prst="rect">
            <a:avLst/>
          </a:prstGeom>
        </p:spPr>
      </p:pic>
    </p:spTree>
    <p:extLst>
      <p:ext uri="{BB962C8B-B14F-4D97-AF65-F5344CB8AC3E}">
        <p14:creationId xmlns:p14="http://schemas.microsoft.com/office/powerpoint/2010/main" val="370917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Flexibilitet</a:t>
            </a:r>
          </a:p>
        </p:txBody>
      </p:sp>
      <p:sp>
        <p:nvSpPr>
          <p:cNvPr id="3" name="Platshållare för innehåll 2"/>
          <p:cNvSpPr>
            <a:spLocks noGrp="1"/>
          </p:cNvSpPr>
          <p:nvPr>
            <p:ph idx="1"/>
          </p:nvPr>
        </p:nvSpPr>
        <p:spPr>
          <a:xfrm>
            <a:off x="827585" y="1484784"/>
            <a:ext cx="3888431" cy="5256584"/>
          </a:xfrm>
        </p:spPr>
        <p:txBody>
          <a:bodyPr/>
          <a:lstStyle/>
          <a:p>
            <a:endParaRPr lang="sv-SE" b="1"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6 valbara studiecirklar </a:t>
            </a:r>
          </a:p>
          <a:p>
            <a:r>
              <a:rPr lang="sv-SE" b="1" dirty="0">
                <a:latin typeface="Arial" panose="020B0604020202020204" pitchFamily="34" charset="0"/>
                <a:cs typeface="Arial" panose="020B0604020202020204" pitchFamily="34" charset="0"/>
              </a:rPr>
              <a:t> Yngre barn till tonåringar</a:t>
            </a:r>
          </a:p>
          <a:p>
            <a:r>
              <a:rPr lang="sv-SE" b="1" dirty="0">
                <a:latin typeface="Arial" panose="020B0604020202020204" pitchFamily="34" charset="0"/>
                <a:cs typeface="Arial" panose="020B0604020202020204" pitchFamily="34" charset="0"/>
              </a:rPr>
              <a:t>Många tips för cirkelledarna</a:t>
            </a:r>
          </a:p>
          <a:p>
            <a:endParaRPr lang="sv-SE" dirty="0"/>
          </a:p>
        </p:txBody>
      </p:sp>
      <p:pic>
        <p:nvPicPr>
          <p:cNvPr id="4" name="Platshållare för 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484784"/>
            <a:ext cx="4464496" cy="4176464"/>
          </a:xfrm>
          <a:prstGeom prst="rect">
            <a:avLst/>
          </a:prstGeom>
        </p:spPr>
      </p:pic>
    </p:spTree>
    <p:extLst>
      <p:ext uri="{BB962C8B-B14F-4D97-AF65-F5344CB8AC3E}">
        <p14:creationId xmlns:p14="http://schemas.microsoft.com/office/powerpoint/2010/main" val="254455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Studiefrämjandet - standardlayouter">
  <a:themeElements>
    <a:clrScheme name="Studiefrämjandet">
      <a:dk1>
        <a:sysClr val="windowText" lastClr="000000"/>
      </a:dk1>
      <a:lt1>
        <a:sysClr val="window" lastClr="FFFFFF"/>
      </a:lt1>
      <a:dk2>
        <a:srgbClr val="0091D2"/>
      </a:dk2>
      <a:lt2>
        <a:srgbClr val="46C8F0"/>
      </a:lt2>
      <a:accent1>
        <a:srgbClr val="990033"/>
      </a:accent1>
      <a:accent2>
        <a:srgbClr val="D20096"/>
      </a:accent2>
      <a:accent3>
        <a:srgbClr val="EC1B34"/>
      </a:accent3>
      <a:accent4>
        <a:srgbClr val="FF8C00"/>
      </a:accent4>
      <a:accent5>
        <a:srgbClr val="FFBE00"/>
      </a:accent5>
      <a:accent6>
        <a:srgbClr val="BED72D"/>
      </a:accent6>
      <a:hlink>
        <a:srgbClr val="000000"/>
      </a:hlink>
      <a:folHlink>
        <a:srgbClr val="000000"/>
      </a:folHlink>
    </a:clrScheme>
    <a:fontScheme name="Studiefrämjand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ldlayouter">
  <a:themeElements>
    <a:clrScheme name="Studiefrämjandet">
      <a:dk1>
        <a:sysClr val="windowText" lastClr="000000"/>
      </a:dk1>
      <a:lt1>
        <a:sysClr val="window" lastClr="FFFFFF"/>
      </a:lt1>
      <a:dk2>
        <a:srgbClr val="0091D2"/>
      </a:dk2>
      <a:lt2>
        <a:srgbClr val="46C8F0"/>
      </a:lt2>
      <a:accent1>
        <a:srgbClr val="990033"/>
      </a:accent1>
      <a:accent2>
        <a:srgbClr val="D20096"/>
      </a:accent2>
      <a:accent3>
        <a:srgbClr val="EC1B34"/>
      </a:accent3>
      <a:accent4>
        <a:srgbClr val="FF8C00"/>
      </a:accent4>
      <a:accent5>
        <a:srgbClr val="FFBE00"/>
      </a:accent5>
      <a:accent6>
        <a:srgbClr val="BED72D"/>
      </a:accent6>
      <a:hlink>
        <a:srgbClr val="000000"/>
      </a:hlink>
      <a:folHlink>
        <a:srgbClr val="000000"/>
      </a:folHlink>
    </a:clrScheme>
    <a:fontScheme name="Studiefrämjand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Studiefrämjandet 4-3</Template>
  <TotalTime>1707</TotalTime>
  <Words>886</Words>
  <Application>Microsoft Office PowerPoint</Application>
  <PresentationFormat>Bildspel på skärmen (4:3)</PresentationFormat>
  <Paragraphs>97</Paragraphs>
  <Slides>14</Slides>
  <Notes>12</Notes>
  <HiddenSlides>3</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14</vt:i4>
      </vt:variant>
    </vt:vector>
  </HeadingPairs>
  <TitlesOfParts>
    <vt:vector size="18" baseType="lpstr">
      <vt:lpstr>Arial</vt:lpstr>
      <vt:lpstr>Calibri</vt:lpstr>
      <vt:lpstr>Studiefrämjandet - standardlayouter</vt:lpstr>
      <vt:lpstr>Bildlayouter</vt:lpstr>
      <vt:lpstr>Initiativ från föräldrar</vt:lpstr>
      <vt:lpstr>Pilotprojektet </vt:lpstr>
      <vt:lpstr> Framgångsfaktorer</vt:lpstr>
      <vt:lpstr>Samarbete med föreningar</vt:lpstr>
      <vt:lpstr>Ge aldrig upp</vt:lpstr>
      <vt:lpstr>Åtta stegsmetoden</vt:lpstr>
      <vt:lpstr> ÄLSKADE BARN</vt:lpstr>
      <vt:lpstr>Barns rätt i fokus</vt:lpstr>
      <vt:lpstr>Flexibilitet</vt:lpstr>
      <vt:lpstr> Engagemang </vt:lpstr>
      <vt:lpstr>ÄLSKADE BARN – fördelar för alla</vt:lpstr>
      <vt:lpstr>Nu läge</vt:lpstr>
      <vt:lpstr>PowerPoint-presentation</vt:lpstr>
      <vt:lpstr>PowerPoint-presentation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här är Studiefrämjandet</dc:title>
  <dc:creator>Katarina Kjerfve</dc:creator>
  <cp:lastModifiedBy>Radwan Samira</cp:lastModifiedBy>
  <cp:revision>153</cp:revision>
  <cp:lastPrinted>2016-07-01T15:34:44Z</cp:lastPrinted>
  <dcterms:created xsi:type="dcterms:W3CDTF">2015-04-07T09:02:00Z</dcterms:created>
  <dcterms:modified xsi:type="dcterms:W3CDTF">2017-02-13T10:33:14Z</dcterms:modified>
</cp:coreProperties>
</file>