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2" r:id="rId2"/>
  </p:sldMasterIdLst>
  <p:notesMasterIdLst>
    <p:notesMasterId r:id="rId30"/>
  </p:notesMasterIdLst>
  <p:handoutMasterIdLst>
    <p:handoutMasterId r:id="rId31"/>
  </p:handoutMasterIdLst>
  <p:sldIdLst>
    <p:sldId id="771" r:id="rId3"/>
    <p:sldId id="772" r:id="rId4"/>
    <p:sldId id="773" r:id="rId5"/>
    <p:sldId id="694" r:id="rId6"/>
    <p:sldId id="695" r:id="rId7"/>
    <p:sldId id="696" r:id="rId8"/>
    <p:sldId id="697" r:id="rId9"/>
    <p:sldId id="698" r:id="rId10"/>
    <p:sldId id="699" r:id="rId11"/>
    <p:sldId id="700" r:id="rId12"/>
    <p:sldId id="701" r:id="rId13"/>
    <p:sldId id="702" r:id="rId14"/>
    <p:sldId id="703" r:id="rId15"/>
    <p:sldId id="704" r:id="rId16"/>
    <p:sldId id="705" r:id="rId17"/>
    <p:sldId id="706" r:id="rId18"/>
    <p:sldId id="707" r:id="rId19"/>
    <p:sldId id="708" r:id="rId20"/>
    <p:sldId id="760" r:id="rId21"/>
    <p:sldId id="761" r:id="rId22"/>
    <p:sldId id="711" r:id="rId23"/>
    <p:sldId id="712" r:id="rId24"/>
    <p:sldId id="713" r:id="rId25"/>
    <p:sldId id="714" r:id="rId26"/>
    <p:sldId id="715" r:id="rId27"/>
    <p:sldId id="717" r:id="rId28"/>
    <p:sldId id="718" r:id="rId29"/>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63043" autoAdjust="0"/>
  </p:normalViewPr>
  <p:slideViewPr>
    <p:cSldViewPr showGuides="1">
      <p:cViewPr varScale="1">
        <p:scale>
          <a:sx n="71" d="100"/>
          <a:sy n="71" d="100"/>
        </p:scale>
        <p:origin x="1157"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366D071-9702-46E4-97AD-39C5AD65AA7A}" type="datetimeFigureOut">
              <a:rPr lang="sv-SE" smtClean="0"/>
              <a:t>2017-02-14</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32660D3-8F8A-44FC-BB52-7727D390EBBE}" type="slidenum">
              <a:rPr lang="sv-SE" smtClean="0"/>
              <a:t>‹#›</a:t>
            </a:fld>
            <a:endParaRPr lang="sv-SE"/>
          </a:p>
        </p:txBody>
      </p:sp>
    </p:spTree>
    <p:extLst>
      <p:ext uri="{BB962C8B-B14F-4D97-AF65-F5344CB8AC3E}">
        <p14:creationId xmlns:p14="http://schemas.microsoft.com/office/powerpoint/2010/main" val="2818365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4C4F331-7427-4F6F-A6DC-523D7753C36A}" type="datetimeFigureOut">
              <a:rPr lang="sv-SE" smtClean="0"/>
              <a:t>2017-02-14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EC6F5F-D5F5-4E62-9BB9-6698135D0FF0}" type="slidenum">
              <a:rPr lang="sv-SE" smtClean="0"/>
              <a:t>‹#›</a:t>
            </a:fld>
            <a:endParaRPr lang="sv-SE"/>
          </a:p>
        </p:txBody>
      </p:sp>
    </p:spTree>
    <p:extLst>
      <p:ext uri="{BB962C8B-B14F-4D97-AF65-F5344CB8AC3E}">
        <p14:creationId xmlns:p14="http://schemas.microsoft.com/office/powerpoint/2010/main" val="128483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kl.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a:t>
            </a:fld>
            <a:endParaRPr lang="sv-SE"/>
          </a:p>
        </p:txBody>
      </p:sp>
    </p:spTree>
    <p:extLst>
      <p:ext uri="{BB962C8B-B14F-4D97-AF65-F5344CB8AC3E}">
        <p14:creationId xmlns:p14="http://schemas.microsoft.com/office/powerpoint/2010/main" val="2449358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10</a:t>
            </a:fld>
            <a:endParaRPr lang="sv-SE"/>
          </a:p>
        </p:txBody>
      </p:sp>
    </p:spTree>
    <p:extLst>
      <p:ext uri="{BB962C8B-B14F-4D97-AF65-F5344CB8AC3E}">
        <p14:creationId xmlns:p14="http://schemas.microsoft.com/office/powerpoint/2010/main" val="3416714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11</a:t>
            </a:fld>
            <a:endParaRPr lang="sv-SE"/>
          </a:p>
        </p:txBody>
      </p:sp>
    </p:spTree>
    <p:extLst>
      <p:ext uri="{BB962C8B-B14F-4D97-AF65-F5344CB8AC3E}">
        <p14:creationId xmlns:p14="http://schemas.microsoft.com/office/powerpoint/2010/main" val="129508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12</a:t>
            </a:fld>
            <a:endParaRPr lang="sv-SE"/>
          </a:p>
        </p:txBody>
      </p:sp>
    </p:spTree>
    <p:extLst>
      <p:ext uri="{BB962C8B-B14F-4D97-AF65-F5344CB8AC3E}">
        <p14:creationId xmlns:p14="http://schemas.microsoft.com/office/powerpoint/2010/main" val="119460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r>
              <a:rPr lang="sv-SE" dirty="0" smtClean="0"/>
              <a:t>Filmen</a:t>
            </a:r>
            <a:r>
              <a:rPr lang="sv-SE" baseline="0" dirty="0" smtClean="0"/>
              <a:t> finns på https://vimeo.com/184825882</a:t>
            </a:r>
          </a:p>
          <a:p>
            <a:endParaRPr lang="sv-SE" baseline="0" dirty="0" smtClean="0"/>
          </a:p>
          <a:p>
            <a:r>
              <a:rPr lang="sv-SE" baseline="0" dirty="0" smtClean="0"/>
              <a:t>Bäst kvalitet får du om du laddar ner filmen från </a:t>
            </a:r>
            <a:r>
              <a:rPr lang="sv-SE" baseline="0" dirty="0" err="1" smtClean="0"/>
              <a:t>Vimeo</a:t>
            </a:r>
            <a:r>
              <a:rPr lang="sv-SE" baseline="0" dirty="0" smtClean="0"/>
              <a:t> till din egen dator, och infogar filmen från Powerpoint. Vi rekommenderar att du gör så när du utbildar med din egen dator. </a:t>
            </a:r>
          </a:p>
          <a:p>
            <a:endParaRPr lang="sv-SE" baseline="0" dirty="0" smtClean="0"/>
          </a:p>
          <a:p>
            <a:r>
              <a:rPr lang="sv-SE" baseline="0" dirty="0" smtClean="0"/>
              <a:t>Nackdelen är att Powerpoint-filen blir mycket stor eftersom den sparar själva filmen som en del av dokumentet. </a:t>
            </a:r>
          </a:p>
          <a:p>
            <a:endParaRPr lang="sv-SE"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solidFill>
                  <a:prstClr val="black"/>
                </a:solidFill>
              </a:rPr>
              <a:pPr/>
              <a:t>13</a:t>
            </a:fld>
            <a:endParaRPr lang="sv-SE">
              <a:solidFill>
                <a:prstClr val="black"/>
              </a:solidFill>
            </a:endParaRPr>
          </a:p>
        </p:txBody>
      </p:sp>
    </p:spTree>
    <p:extLst>
      <p:ext uri="{BB962C8B-B14F-4D97-AF65-F5344CB8AC3E}">
        <p14:creationId xmlns:p14="http://schemas.microsoft.com/office/powerpoint/2010/main" val="3567103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14</a:t>
            </a:fld>
            <a:endParaRPr lang="sv-SE"/>
          </a:p>
        </p:txBody>
      </p:sp>
    </p:spTree>
    <p:extLst>
      <p:ext uri="{BB962C8B-B14F-4D97-AF65-F5344CB8AC3E}">
        <p14:creationId xmlns:p14="http://schemas.microsoft.com/office/powerpoint/2010/main" val="3450880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15</a:t>
            </a:fld>
            <a:endParaRPr lang="sv-SE"/>
          </a:p>
        </p:txBody>
      </p:sp>
    </p:spTree>
    <p:extLst>
      <p:ext uri="{BB962C8B-B14F-4D97-AF65-F5344CB8AC3E}">
        <p14:creationId xmlns:p14="http://schemas.microsoft.com/office/powerpoint/2010/main" val="112285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solidFill>
                  <a:prstClr val="black"/>
                </a:solidFill>
              </a:rPr>
              <a:pPr/>
              <a:t>16</a:t>
            </a:fld>
            <a:endParaRPr lang="sv-SE">
              <a:solidFill>
                <a:prstClr val="black"/>
              </a:solidFill>
            </a:endParaRPr>
          </a:p>
        </p:txBody>
      </p:sp>
    </p:spTree>
    <p:extLst>
      <p:ext uri="{BB962C8B-B14F-4D97-AF65-F5344CB8AC3E}">
        <p14:creationId xmlns:p14="http://schemas.microsoft.com/office/powerpoint/2010/main" val="267936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Kontaktuppgifter</a:t>
            </a:r>
            <a:r>
              <a:rPr lang="en-US" dirty="0"/>
              <a:t> till </a:t>
            </a:r>
            <a:r>
              <a:rPr lang="en-US" dirty="0" err="1"/>
              <a:t>samordnaren</a:t>
            </a:r>
            <a:r>
              <a:rPr lang="en-US" dirty="0"/>
              <a:t> </a:t>
            </a:r>
            <a:r>
              <a:rPr lang="en-US" dirty="0" err="1"/>
              <a:t>finns</a:t>
            </a:r>
            <a:r>
              <a:rPr lang="en-US" baseline="0" dirty="0"/>
              <a:t> </a:t>
            </a:r>
            <a:r>
              <a:rPr lang="en-US" baseline="0" dirty="0" err="1"/>
              <a:t>på</a:t>
            </a:r>
            <a:r>
              <a:rPr lang="en-US" baseline="0" dirty="0"/>
              <a:t> </a:t>
            </a:r>
            <a:r>
              <a:rPr lang="en-US" baseline="0" dirty="0" err="1"/>
              <a:t>nästa</a:t>
            </a:r>
            <a:r>
              <a:rPr lang="en-US" baseline="0" dirty="0"/>
              <a:t> </a:t>
            </a:r>
            <a:r>
              <a:rPr lang="en-US" baseline="0" dirty="0" err="1"/>
              <a:t>sida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varje kurs du ska sprida till en viss målgrupp behöver du planera ett eller flera utbildningstillfällen. Hur många utbildningstillfällen du väljer att ha beror bland annat på hur stor gruppen är, hur stor lokal du har tillgång till och huruvida du kan utbilda under redan befintliga forum (exempelvis ATP-träffar, lunchmöten) eller inte.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 </a:t>
            </a:r>
            <a:r>
              <a:rPr lang="en-US" sz="1200" dirty="0" err="1"/>
              <a:t>får</a:t>
            </a:r>
            <a:r>
              <a:rPr lang="en-US" sz="1200" dirty="0"/>
              <a:t> du </a:t>
            </a:r>
            <a:r>
              <a:rPr lang="en-US" sz="1200" dirty="0" err="1"/>
              <a:t>tid</a:t>
            </a:r>
            <a:r>
              <a:rPr lang="en-US" sz="1200" dirty="0"/>
              <a:t> till </a:t>
            </a:r>
            <a:r>
              <a:rPr lang="en-US" sz="1200" dirty="0" err="1"/>
              <a:t>att</a:t>
            </a:r>
            <a:r>
              <a:rPr lang="en-US" sz="1200" dirty="0"/>
              <a:t> </a:t>
            </a:r>
            <a:r>
              <a:rPr lang="en-US" sz="1200" dirty="0" err="1"/>
              <a:t>börja</a:t>
            </a:r>
            <a:r>
              <a:rPr lang="en-US" sz="1200" dirty="0"/>
              <a:t> </a:t>
            </a:r>
            <a:r>
              <a:rPr lang="en-US" sz="1200" dirty="0" err="1"/>
              <a:t>fylla</a:t>
            </a:r>
            <a:r>
              <a:rPr lang="en-US" sz="1200" dirty="0"/>
              <a:t> i din </a:t>
            </a:r>
            <a:r>
              <a:rPr lang="en-US" sz="1200" dirty="0" err="1"/>
              <a:t>personliga</a:t>
            </a:r>
            <a:r>
              <a:rPr lang="en-US" sz="1200" dirty="0"/>
              <a:t> </a:t>
            </a:r>
            <a:r>
              <a:rPr lang="en-US" sz="1200" dirty="0" err="1"/>
              <a:t>spridningsplan</a:t>
            </a:r>
            <a:r>
              <a:rPr lang="en-US"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sv-SE" baseline="0" dirty="0" smtClean="0"/>
              <a:t>----------------------------------------------------------------</a:t>
            </a:r>
          </a:p>
          <a:p>
            <a:r>
              <a:rPr lang="sv-SE" baseline="0" dirty="0" smtClean="0"/>
              <a:t>Källa: Uppdrag Psykisk Hälsa, SKL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Slide Number Placeholder 3"/>
          <p:cNvSpPr>
            <a:spLocks noGrp="1"/>
          </p:cNvSpPr>
          <p:nvPr>
            <p:ph type="sldNum" sz="quarter" idx="10"/>
          </p:nvPr>
        </p:nvSpPr>
        <p:spPr/>
        <p:txBody>
          <a:bodyPr/>
          <a:lstStyle/>
          <a:p>
            <a:fld id="{C4EC6F5F-D5F5-4E62-9BB9-6698135D0FF0}" type="slidenum">
              <a:rPr lang="sv-SE" smtClean="0">
                <a:solidFill>
                  <a:prstClr val="black"/>
                </a:solidFill>
              </a:rPr>
              <a:pPr/>
              <a:t>17</a:t>
            </a:fld>
            <a:endParaRPr lang="sv-SE">
              <a:solidFill>
                <a:prstClr val="black"/>
              </a:solidFill>
            </a:endParaRPr>
          </a:p>
        </p:txBody>
      </p:sp>
    </p:spTree>
    <p:extLst>
      <p:ext uri="{BB962C8B-B14F-4D97-AF65-F5344CB8AC3E}">
        <p14:creationId xmlns:p14="http://schemas.microsoft.com/office/powerpoint/2010/main" val="1513310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varje kurs du ska sprida till en viss målgrupp behöver du planera ett eller flera utbildningstillfällen. Hur många utbildningstillfällen du väljer att ha beror bland annat på hur stor gruppen är, hur stor lokal du har tillgång till och huruvida du kan utbilda under redan befintliga forum (exempelvis ATP-träffar, lunchmöten) eller inte. </a:t>
            </a:r>
          </a:p>
          <a:p>
            <a:endParaRPr lang="sv-SE" dirty="0" smtClean="0"/>
          </a:p>
          <a:p>
            <a:endParaRPr lang="sv-SE" dirty="0" smtClean="0"/>
          </a:p>
          <a:p>
            <a:r>
              <a:rPr lang="sv-SE" baseline="0" dirty="0" smtClean="0"/>
              <a:t>----------------------------------------------------------------</a:t>
            </a:r>
          </a:p>
          <a:p>
            <a:r>
              <a:rPr lang="sv-SE" baseline="0" dirty="0" smtClean="0"/>
              <a:t>Källa: Uppdrag Psykisk Hälsa, SKL (2017)</a:t>
            </a:r>
          </a:p>
          <a:p>
            <a:endParaRPr lang="sv-SE" dirty="0"/>
          </a:p>
        </p:txBody>
      </p:sp>
      <p:sp>
        <p:nvSpPr>
          <p:cNvPr id="4" name="Slide Number Placeholder 3"/>
          <p:cNvSpPr>
            <a:spLocks noGrp="1"/>
          </p:cNvSpPr>
          <p:nvPr>
            <p:ph type="sldNum" sz="quarter" idx="10"/>
          </p:nvPr>
        </p:nvSpPr>
        <p:spPr/>
        <p:txBody>
          <a:bodyPr/>
          <a:lstStyle/>
          <a:p>
            <a:fld id="{C4EC6F5F-D5F5-4E62-9BB9-6698135D0FF0}"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val="4226029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4EC6F5F-D5F5-4E62-9BB9-6698135D0FF0}" type="slidenum">
              <a:rPr lang="sv-SE" smtClean="0"/>
              <a:t>19</a:t>
            </a:fld>
            <a:endParaRPr lang="sv-SE"/>
          </a:p>
        </p:txBody>
      </p:sp>
    </p:spTree>
    <p:extLst>
      <p:ext uri="{BB962C8B-B14F-4D97-AF65-F5344CB8AC3E}">
        <p14:creationId xmlns:p14="http://schemas.microsoft.com/office/powerpoint/2010/main" val="320475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effectLst/>
              </a:rPr>
              <a:t>Uppdrag Psykisk Hälsa är resultatet av överenskommelsen mellan regeringen och </a:t>
            </a:r>
            <a:r>
              <a:rPr lang="sv-SE" dirty="0" smtClean="0">
                <a:effectLst/>
                <a:hlinkClick r:id="rId3"/>
              </a:rPr>
              <a:t>Sveriges Kommuner och Landsting (SKL</a:t>
            </a:r>
            <a:r>
              <a:rPr lang="sv-SE" dirty="0" smtClean="0">
                <a:effectLst/>
              </a:rPr>
              <a:t>) för 2016. Socialdepartementet finansierar arbetet som har sin organisatoriska placering på SKL</a:t>
            </a:r>
          </a:p>
          <a:p>
            <a:endParaRPr lang="sv-SE" baseline="0" dirty="0" smtClean="0"/>
          </a:p>
          <a:p>
            <a:r>
              <a:rPr lang="sv-SE" dirty="0" smtClean="0"/>
              <a:t>Uppdrag Psykisk</a:t>
            </a:r>
            <a:r>
              <a:rPr lang="sv-SE" baseline="0" dirty="0" smtClean="0"/>
              <a:t> Hälsa leds av psykiatrisamordnare Ing-Marie Wieselgren.</a:t>
            </a:r>
            <a:br>
              <a:rPr lang="sv-SE" baseline="0" dirty="0" smtClean="0"/>
            </a:br>
            <a:r>
              <a:rPr lang="sv-SE" baseline="0" dirty="0" smtClean="0"/>
              <a:t>Utbildningsmodulen </a:t>
            </a:r>
            <a:r>
              <a:rPr lang="sv-SE" i="1" baseline="0" dirty="0" smtClean="0"/>
              <a:t>HiS10 Migration och psykisk hälsa- för elevhälsan </a:t>
            </a:r>
            <a:r>
              <a:rPr lang="sv-SE" baseline="0" dirty="0" smtClean="0"/>
              <a:t>är en del av utbildningssatsningen Hälsa i Sverige.</a:t>
            </a:r>
          </a:p>
          <a:p>
            <a:endParaRPr lang="sv-SE" baseline="0" dirty="0" smtClean="0"/>
          </a:p>
          <a:p>
            <a:endParaRPr lang="sv-SE" baseline="0"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9754FAC0-967C-4E35-949A-76881856BB32}" type="slidenum">
              <a:rPr lang="sv-SE" smtClean="0"/>
              <a:t>2</a:t>
            </a:fld>
            <a:endParaRPr lang="sv-SE"/>
          </a:p>
        </p:txBody>
      </p:sp>
    </p:spTree>
    <p:extLst>
      <p:ext uri="{BB962C8B-B14F-4D97-AF65-F5344CB8AC3E}">
        <p14:creationId xmlns:p14="http://schemas.microsoft.com/office/powerpoint/2010/main" val="4150483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4EC6F5F-D5F5-4E62-9BB9-6698135D0FF0}" type="slidenum">
              <a:rPr lang="sv-SE" smtClean="0"/>
              <a:t>20</a:t>
            </a:fld>
            <a:endParaRPr lang="sv-SE"/>
          </a:p>
        </p:txBody>
      </p:sp>
    </p:spTree>
    <p:extLst>
      <p:ext uri="{BB962C8B-B14F-4D97-AF65-F5344CB8AC3E}">
        <p14:creationId xmlns:p14="http://schemas.microsoft.com/office/powerpoint/2010/main" val="335476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21</a:t>
            </a:fld>
            <a:endParaRPr lang="sv-SE"/>
          </a:p>
        </p:txBody>
      </p:sp>
    </p:spTree>
    <p:extLst>
      <p:ext uri="{BB962C8B-B14F-4D97-AF65-F5344CB8AC3E}">
        <p14:creationId xmlns:p14="http://schemas.microsoft.com/office/powerpoint/2010/main" val="2125648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22</a:t>
            </a:fld>
            <a:endParaRPr lang="sv-SE"/>
          </a:p>
        </p:txBody>
      </p:sp>
    </p:spTree>
    <p:extLst>
      <p:ext uri="{BB962C8B-B14F-4D97-AF65-F5344CB8AC3E}">
        <p14:creationId xmlns:p14="http://schemas.microsoft.com/office/powerpoint/2010/main" val="1857762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23</a:t>
            </a:fld>
            <a:endParaRPr lang="sv-SE"/>
          </a:p>
        </p:txBody>
      </p:sp>
    </p:spTree>
    <p:extLst>
      <p:ext uri="{BB962C8B-B14F-4D97-AF65-F5344CB8AC3E}">
        <p14:creationId xmlns:p14="http://schemas.microsoft.com/office/powerpoint/2010/main" val="1223603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24</a:t>
            </a:fld>
            <a:endParaRPr lang="sv-SE"/>
          </a:p>
        </p:txBody>
      </p:sp>
    </p:spTree>
    <p:extLst>
      <p:ext uri="{BB962C8B-B14F-4D97-AF65-F5344CB8AC3E}">
        <p14:creationId xmlns:p14="http://schemas.microsoft.com/office/powerpoint/2010/main" val="3048739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25</a:t>
            </a:fld>
            <a:endParaRPr lang="sv-SE"/>
          </a:p>
        </p:txBody>
      </p:sp>
    </p:spTree>
    <p:extLst>
      <p:ext uri="{BB962C8B-B14F-4D97-AF65-F5344CB8AC3E}">
        <p14:creationId xmlns:p14="http://schemas.microsoft.com/office/powerpoint/2010/main" val="2572935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26</a:t>
            </a:fld>
            <a:endParaRPr lang="sv-SE"/>
          </a:p>
        </p:txBody>
      </p:sp>
    </p:spTree>
    <p:extLst>
      <p:ext uri="{BB962C8B-B14F-4D97-AF65-F5344CB8AC3E}">
        <p14:creationId xmlns:p14="http://schemas.microsoft.com/office/powerpoint/2010/main" val="3859586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r>
              <a:rPr lang="sv-SE" dirty="0" smtClean="0"/>
              <a:t>Verktyg</a:t>
            </a:r>
            <a:r>
              <a:rPr lang="sv-SE" baseline="0" dirty="0" smtClean="0"/>
              <a:t> för att ta del av goda exempel, och för att dela goda exempel</a:t>
            </a:r>
          </a:p>
          <a:p>
            <a:endParaRPr lang="sv-SE" baseline="0" dirty="0" smtClean="0"/>
          </a:p>
          <a:p>
            <a:endParaRPr lang="sv-SE" baseline="0" dirty="0" smtClean="0"/>
          </a:p>
          <a:p>
            <a:endParaRPr lang="sv-SE" baseline="0"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27</a:t>
            </a:fld>
            <a:endParaRPr lang="sv-SE"/>
          </a:p>
        </p:txBody>
      </p:sp>
    </p:spTree>
    <p:extLst>
      <p:ext uri="{BB962C8B-B14F-4D97-AF65-F5344CB8AC3E}">
        <p14:creationId xmlns:p14="http://schemas.microsoft.com/office/powerpoint/2010/main" val="297806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Filmen finns på https://vimeo.com/184823991</a:t>
            </a:r>
          </a:p>
          <a:p>
            <a:endParaRPr lang="sv-SE" baseline="0" dirty="0" smtClean="0"/>
          </a:p>
          <a:p>
            <a:r>
              <a:rPr lang="sv-SE" baseline="0" dirty="0" smtClean="0"/>
              <a:t>Du kan ladda ner filmen från </a:t>
            </a:r>
            <a:r>
              <a:rPr lang="sv-SE" baseline="0" dirty="0" err="1" smtClean="0"/>
              <a:t>Vimeo</a:t>
            </a:r>
            <a:r>
              <a:rPr lang="sv-SE" baseline="0" dirty="0" smtClean="0"/>
              <a:t> och visa den från din egen dator.</a:t>
            </a:r>
          </a:p>
          <a:p>
            <a:endParaRPr lang="sv-SE" baseline="0" dirty="0" smtClean="0"/>
          </a:p>
          <a:p>
            <a:endParaRPr lang="sv-SE" baseline="0" dirty="0" smtClean="0"/>
          </a:p>
          <a:p>
            <a:endParaRPr lang="sv-SE" baseline="0" dirty="0" smtClean="0"/>
          </a:p>
          <a:p>
            <a:endParaRPr lang="sv-SE" baseline="0" dirty="0" smtClean="0"/>
          </a:p>
          <a:p>
            <a:r>
              <a:rPr lang="sv-SE" baseline="0" dirty="0" smtClean="0"/>
              <a:t>----------------------------------------------------------------</a:t>
            </a:r>
          </a:p>
          <a:p>
            <a:r>
              <a:rPr lang="sv-SE" baseline="0" dirty="0" smtClean="0"/>
              <a:t>Källa: Uppdrag Psykisk Hälsa, SKL (2016)</a:t>
            </a:r>
          </a:p>
          <a:p>
            <a:endParaRPr lang="sv-SE" baseline="0" dirty="0" smtClean="0"/>
          </a:p>
        </p:txBody>
      </p:sp>
      <p:sp>
        <p:nvSpPr>
          <p:cNvPr id="4" name="Platshållare för bildnummer 3"/>
          <p:cNvSpPr>
            <a:spLocks noGrp="1"/>
          </p:cNvSpPr>
          <p:nvPr>
            <p:ph type="sldNum" sz="quarter" idx="10"/>
          </p:nvPr>
        </p:nvSpPr>
        <p:spPr/>
        <p:txBody>
          <a:bodyPr/>
          <a:lstStyle/>
          <a:p>
            <a:fld id="{9754FAC0-967C-4E35-949A-76881856BB32}" type="slidenum">
              <a:rPr lang="sv-SE" smtClean="0"/>
              <a:t>3</a:t>
            </a:fld>
            <a:endParaRPr lang="sv-SE"/>
          </a:p>
        </p:txBody>
      </p:sp>
    </p:spTree>
    <p:extLst>
      <p:ext uri="{BB962C8B-B14F-4D97-AF65-F5344CB8AC3E}">
        <p14:creationId xmlns:p14="http://schemas.microsoft.com/office/powerpoint/2010/main" val="308725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4EC6F5F-D5F5-4E62-9BB9-6698135D0FF0}" type="slidenum">
              <a:rPr lang="sv-SE" smtClean="0"/>
              <a:t>4</a:t>
            </a:fld>
            <a:endParaRPr lang="sv-SE"/>
          </a:p>
        </p:txBody>
      </p:sp>
    </p:spTree>
    <p:extLst>
      <p:ext uri="{BB962C8B-B14F-4D97-AF65-F5344CB8AC3E}">
        <p14:creationId xmlns:p14="http://schemas.microsoft.com/office/powerpoint/2010/main" val="299619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Visa var på hemsidan man hittar uppdaterad</a:t>
            </a:r>
            <a:r>
              <a:rPr lang="sv-SE" baseline="0" dirty="0" smtClean="0"/>
              <a:t> information om hälsa i Sverige och våra utbildningar</a:t>
            </a:r>
          </a:p>
          <a:p>
            <a:endParaRPr lang="sv-SE" baseline="0" dirty="0" smtClean="0"/>
          </a:p>
          <a:p>
            <a:endParaRPr lang="sv-SE" baseline="0"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5</a:t>
            </a:fld>
            <a:endParaRPr lang="sv-SE"/>
          </a:p>
        </p:txBody>
      </p:sp>
    </p:spTree>
    <p:extLst>
      <p:ext uri="{BB962C8B-B14F-4D97-AF65-F5344CB8AC3E}">
        <p14:creationId xmlns:p14="http://schemas.microsoft.com/office/powerpoint/2010/main" val="2094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6</a:t>
            </a:fld>
            <a:endParaRPr lang="sv-SE"/>
          </a:p>
        </p:txBody>
      </p:sp>
    </p:spTree>
    <p:extLst>
      <p:ext uri="{BB962C8B-B14F-4D97-AF65-F5344CB8AC3E}">
        <p14:creationId xmlns:p14="http://schemas.microsoft.com/office/powerpoint/2010/main" val="426028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7</a:t>
            </a:fld>
            <a:endParaRPr lang="sv-SE"/>
          </a:p>
        </p:txBody>
      </p:sp>
    </p:spTree>
    <p:extLst>
      <p:ext uri="{BB962C8B-B14F-4D97-AF65-F5344CB8AC3E}">
        <p14:creationId xmlns:p14="http://schemas.microsoft.com/office/powerpoint/2010/main" val="3609346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8</a:t>
            </a:fld>
            <a:endParaRPr lang="sv-SE"/>
          </a:p>
        </p:txBody>
      </p:sp>
    </p:spTree>
    <p:extLst>
      <p:ext uri="{BB962C8B-B14F-4D97-AF65-F5344CB8AC3E}">
        <p14:creationId xmlns:p14="http://schemas.microsoft.com/office/powerpoint/2010/main" val="312006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solidFill>
                  <a:prstClr val="black"/>
                </a:solidFill>
              </a:rPr>
              <a:pPr/>
              <a:t>9</a:t>
            </a:fld>
            <a:endParaRPr lang="sv-SE">
              <a:solidFill>
                <a:prstClr val="black"/>
              </a:solidFill>
            </a:endParaRPr>
          </a:p>
        </p:txBody>
      </p:sp>
    </p:spTree>
    <p:extLst>
      <p:ext uri="{BB962C8B-B14F-4D97-AF65-F5344CB8AC3E}">
        <p14:creationId xmlns:p14="http://schemas.microsoft.com/office/powerpoint/2010/main" val="330137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375"/>
            <a:ext cx="6858000" cy="1790700"/>
          </a:xfrm>
        </p:spPr>
        <p:txBody>
          <a:bodyPr anchor="b">
            <a:normAutofit/>
          </a:bodyPr>
          <a:lstStyle>
            <a:lvl1pPr algn="ctr">
              <a:defRPr sz="4800"/>
            </a:lvl1pPr>
          </a:lstStyle>
          <a:p>
            <a:r>
              <a:rPr lang="sv-SE" smtClean="0"/>
              <a:t>Klicka här för att ändra format</a:t>
            </a:r>
            <a:endParaRPr lang="sv-SE"/>
          </a:p>
        </p:txBody>
      </p:sp>
      <p:sp>
        <p:nvSpPr>
          <p:cNvPr id="3" name="Underrubrik 2"/>
          <p:cNvSpPr>
            <a:spLocks noGrp="1"/>
          </p:cNvSpPr>
          <p:nvPr>
            <p:ph type="subTitle" idx="1"/>
          </p:nvPr>
        </p:nvSpPr>
        <p:spPr>
          <a:xfrm>
            <a:off x="1143000" y="2701925"/>
            <a:ext cx="6858000" cy="12414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23166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282700"/>
            <a:ext cx="7886700" cy="2139950"/>
          </a:xfrm>
        </p:spPr>
        <p:txBody>
          <a:bodyPr anchor="b">
            <a:normAutofit/>
          </a:bodyPr>
          <a:lstStyle>
            <a:lvl1pPr>
              <a:defRPr sz="48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3441700"/>
            <a:ext cx="7886700" cy="11255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7928993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3" name="Platshållare för innehåll 2"/>
          <p:cNvSpPr>
            <a:spLocks noGrp="1"/>
          </p:cNvSpPr>
          <p:nvPr>
            <p:ph sz="half" idx="1"/>
          </p:nvPr>
        </p:nvSpPr>
        <p:spPr>
          <a:xfrm>
            <a:off x="628650" y="1370013"/>
            <a:ext cx="3867150" cy="32623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370013"/>
            <a:ext cx="3867150" cy="32623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A62AB12-C470-4820-B7C8-25E0B0B01683}" type="datetimeFigureOut">
              <a:rPr lang="sv-SE" smtClean="0"/>
              <a:t>2017-02-14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9776681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A62AB12-C470-4820-B7C8-25E0B0B01683}" type="datetimeFigureOut">
              <a:rPr lang="sv-SE" smtClean="0"/>
              <a:t>2017-02-14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8872801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A62AB12-C470-4820-B7C8-25E0B0B01683}" type="datetimeFigureOut">
              <a:rPr lang="sv-SE" smtClean="0"/>
              <a:t>2017-02-14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5141683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baseline="0"/>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13145061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282700"/>
            <a:ext cx="7886700" cy="2139950"/>
          </a:xfrm>
        </p:spPr>
        <p:txBody>
          <a:bodyPr anchor="b">
            <a:normAutofit/>
          </a:bodyPr>
          <a:lstStyle>
            <a:lvl1pPr>
              <a:defRPr sz="48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3441700"/>
            <a:ext cx="7886700" cy="11255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35938749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4" name="Platshållare för innehåll 3"/>
          <p:cNvSpPr>
            <a:spLocks noGrp="1"/>
          </p:cNvSpPr>
          <p:nvPr>
            <p:ph sz="half" idx="2"/>
          </p:nvPr>
        </p:nvSpPr>
        <p:spPr>
          <a:xfrm>
            <a:off x="4648200" y="1370013"/>
            <a:ext cx="3867150" cy="3262312"/>
          </a:xfrm>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36846AF-60B0-4DC8-9AA3-A64CD4541FC4}" type="datetimeFigureOut">
              <a:rPr lang="sv-SE" smtClean="0"/>
              <a:t>2017-02-14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435C51C-587D-45A3-9602-0439908A6C55}" type="slidenum">
              <a:rPr lang="sv-SE" smtClean="0"/>
              <a:t>‹#›</a:t>
            </a:fld>
            <a:endParaRPr lang="sv-SE"/>
          </a:p>
        </p:txBody>
      </p:sp>
      <p:sp>
        <p:nvSpPr>
          <p:cNvPr id="8" name="Platshållare för innehåll 3"/>
          <p:cNvSpPr>
            <a:spLocks noGrp="1"/>
          </p:cNvSpPr>
          <p:nvPr>
            <p:ph sz="half" idx="13"/>
          </p:nvPr>
        </p:nvSpPr>
        <p:spPr>
          <a:xfrm>
            <a:off x="628650" y="1370013"/>
            <a:ext cx="3867150" cy="3262312"/>
          </a:xfrm>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9287762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36846AF-60B0-4DC8-9AA3-A64CD4541FC4}" type="datetimeFigureOut">
              <a:rPr lang="sv-SE" smtClean="0"/>
              <a:t>2017-02-14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9005868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36846AF-60B0-4DC8-9AA3-A64CD4541FC4}" type="datetimeFigureOut">
              <a:rPr lang="sv-SE" smtClean="0"/>
              <a:t>2017-02-14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320438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elsida - Färgrutor alt 1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342901"/>
            <a:ext cx="5508000" cy="2970610"/>
          </a:xfrm>
          <a:prstGeom prst="rect">
            <a:avLst/>
          </a:prstGeom>
          <a:solidFill>
            <a:schemeClr val="accent5"/>
          </a:solidFill>
          <a:ln>
            <a:noFill/>
          </a:ln>
        </p:spPr>
        <p:txBody>
          <a:bodyPr lIns="175500" rIns="175500"/>
          <a:lstStyle>
            <a:lvl1pPr>
              <a:buNone/>
              <a:defRPr/>
            </a:lvl1pPr>
          </a:lstStyle>
          <a:p>
            <a:pPr fontAlgn="auto">
              <a:lnSpc>
                <a:spcPts val="1500"/>
              </a:lnSpc>
              <a:spcBef>
                <a:spcPts val="0"/>
              </a:spcBef>
              <a:spcAft>
                <a:spcPts val="0"/>
              </a:spcAft>
              <a:buFont typeface="Arial" pitchFamily="34" charset="0"/>
              <a:buNone/>
              <a:defRPr/>
            </a:pPr>
            <a:r>
              <a:rPr lang="sv-SE" sz="1500" dirty="0" smtClean="0">
                <a:solidFill>
                  <a:srgbClr val="000000"/>
                </a:solidFill>
                <a:latin typeface="+mn-lt"/>
                <a:ea typeface="+mn-ea"/>
                <a:cs typeface="+mn-cs"/>
              </a:rPr>
              <a:t>  </a:t>
            </a:r>
            <a:endParaRPr lang="sv-SE" sz="1500" dirty="0">
              <a:solidFill>
                <a:srgbClr val="000000"/>
              </a:solidFill>
              <a:latin typeface="+mn-lt"/>
              <a:ea typeface="+mn-ea"/>
              <a:cs typeface="+mn-cs"/>
            </a:endParaRPr>
          </a:p>
        </p:txBody>
      </p:sp>
      <p:sp>
        <p:nvSpPr>
          <p:cNvPr id="2" name="Rubrik 1"/>
          <p:cNvSpPr>
            <a:spLocks noGrp="1"/>
          </p:cNvSpPr>
          <p:nvPr>
            <p:ph type="title"/>
          </p:nvPr>
        </p:nvSpPr>
        <p:spPr bwMode="white">
          <a:xfrm>
            <a:off x="683568" y="471012"/>
            <a:ext cx="5112568" cy="858600"/>
          </a:xfrm>
        </p:spPr>
        <p:txBody>
          <a:bodyPr/>
          <a:lstStyle>
            <a:lvl1pPr>
              <a:defRPr>
                <a:solidFill>
                  <a:schemeClr val="bg1"/>
                </a:solidFill>
              </a:defRPr>
            </a:lvl1pPr>
          </a:lstStyle>
          <a:p>
            <a:r>
              <a:rPr lang="sv-SE" dirty="0" smtClean="0"/>
              <a:t>Klicka här för att ändra format</a:t>
            </a:r>
            <a:endParaRPr lang="sv-SE" dirty="0"/>
          </a:p>
        </p:txBody>
      </p:sp>
      <p:sp>
        <p:nvSpPr>
          <p:cNvPr id="10" name="Platshållare för text 9"/>
          <p:cNvSpPr>
            <a:spLocks noGrp="1"/>
          </p:cNvSpPr>
          <p:nvPr>
            <p:ph type="body" sz="quarter" idx="14"/>
          </p:nvPr>
        </p:nvSpPr>
        <p:spPr bwMode="white">
          <a:xfrm>
            <a:off x="683568" y="1383507"/>
            <a:ext cx="5112568" cy="178231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p:txBody>
      </p:sp>
      <p:sp>
        <p:nvSpPr>
          <p:cNvPr id="8" name="Platshållare för bild 7"/>
          <p:cNvSpPr>
            <a:spLocks noGrp="1"/>
          </p:cNvSpPr>
          <p:nvPr>
            <p:ph type="pic" sz="quarter" idx="13"/>
          </p:nvPr>
        </p:nvSpPr>
        <p:spPr>
          <a:xfrm>
            <a:off x="5947200" y="3313509"/>
            <a:ext cx="2739600" cy="1485000"/>
          </a:xfrm>
          <a:solidFill>
            <a:schemeClr val="accent1"/>
          </a:solidFill>
        </p:spPr>
        <p:txBody>
          <a:bodyPr anchor="t" anchorCtr="1"/>
          <a:lstStyle>
            <a:lvl1pPr marL="0" indent="0">
              <a:buFontTx/>
              <a:buNone/>
              <a:defRPr>
                <a:solidFill>
                  <a:schemeClr val="bg1"/>
                </a:solidFill>
              </a:defRPr>
            </a:lvl1pPr>
          </a:lstStyle>
          <a:p>
            <a:endParaRPr lang="sv-SE"/>
          </a:p>
        </p:txBody>
      </p:sp>
      <p:pic>
        <p:nvPicPr>
          <p:cNvPr id="9" name="Bildobjekt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660800" y="350897"/>
            <a:ext cx="1026000" cy="351207"/>
          </a:xfrm>
          <a:prstGeom prst="rect">
            <a:avLst/>
          </a:prstGeom>
        </p:spPr>
      </p:pic>
      <p:sp>
        <p:nvSpPr>
          <p:cNvPr id="11" name="textruta 10"/>
          <p:cNvSpPr txBox="1"/>
          <p:nvPr userDrawn="1"/>
        </p:nvSpPr>
        <p:spPr>
          <a:xfrm>
            <a:off x="9216516" y="3362516"/>
            <a:ext cx="1188132" cy="1708160"/>
          </a:xfrm>
          <a:prstGeom prst="rect">
            <a:avLst/>
          </a:prstGeom>
          <a:noFill/>
        </p:spPr>
        <p:txBody>
          <a:bodyPr wrap="square" rtlCol="0">
            <a:spAutoFit/>
          </a:bodyPr>
          <a:lstStyle/>
          <a:p>
            <a:r>
              <a:rPr lang="sv-SE" sz="1050" dirty="0" smtClean="0">
                <a:solidFill>
                  <a:schemeClr val="tx2"/>
                </a:solidFill>
              </a:rPr>
              <a:t>Klicka på </a:t>
            </a:r>
            <a:r>
              <a:rPr lang="sv-SE" sz="1050" b="1" dirty="0" smtClean="0">
                <a:solidFill>
                  <a:schemeClr val="tx2"/>
                </a:solidFill>
              </a:rPr>
              <a:t>STHLM</a:t>
            </a:r>
            <a:r>
              <a:rPr lang="sv-SE" sz="1050" baseline="0" dirty="0" smtClean="0">
                <a:solidFill>
                  <a:schemeClr val="tx2"/>
                </a:solidFill>
              </a:rPr>
              <a:t> </a:t>
            </a:r>
            <a:r>
              <a:rPr lang="sv-SE" sz="1050" b="1" baseline="0" dirty="0" smtClean="0">
                <a:solidFill>
                  <a:schemeClr val="tx2"/>
                </a:solidFill>
              </a:rPr>
              <a:t>bilder</a:t>
            </a:r>
            <a:r>
              <a:rPr lang="sv-SE" sz="1050" baseline="0" dirty="0" smtClean="0">
                <a:solidFill>
                  <a:schemeClr val="tx2"/>
                </a:solidFill>
              </a:rPr>
              <a:t> för att lägga till en bild. Om du har en egen bild, klicka direkt på ikonen som visas i rutan här till vänster på sidan.</a:t>
            </a:r>
            <a:endParaRPr lang="sv-SE" sz="1050" dirty="0" smtClean="0">
              <a:solidFill>
                <a:schemeClr val="tx2"/>
              </a:solidFill>
            </a:endParaRPr>
          </a:p>
        </p:txBody>
      </p:sp>
    </p:spTree>
    <p:extLst>
      <p:ext uri="{BB962C8B-B14F-4D97-AF65-F5344CB8AC3E}">
        <p14:creationId xmlns:p14="http://schemas.microsoft.com/office/powerpoint/2010/main" val="362257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375"/>
            <a:ext cx="6858000" cy="1790700"/>
          </a:xfrm>
        </p:spPr>
        <p:txBody>
          <a:bodyPr anchor="b">
            <a:normAutofit/>
          </a:bodyPr>
          <a:lstStyle>
            <a:lvl1pPr algn="ctr">
              <a:defRPr sz="4800"/>
            </a:lvl1pPr>
          </a:lstStyle>
          <a:p>
            <a:r>
              <a:rPr lang="sv-SE" smtClean="0"/>
              <a:t>Klicka här för att ändra format</a:t>
            </a:r>
            <a:endParaRPr lang="sv-SE"/>
          </a:p>
        </p:txBody>
      </p:sp>
      <p:sp>
        <p:nvSpPr>
          <p:cNvPr id="3" name="Underrubrik 2"/>
          <p:cNvSpPr>
            <a:spLocks noGrp="1"/>
          </p:cNvSpPr>
          <p:nvPr>
            <p:ph type="subTitle" idx="1"/>
          </p:nvPr>
        </p:nvSpPr>
        <p:spPr>
          <a:xfrm>
            <a:off x="1143000" y="2701925"/>
            <a:ext cx="6858000" cy="12414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7426027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marL="2286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smtClean="0">
                <a:ln>
                  <a:noFill/>
                </a:ln>
                <a:solidFill>
                  <a:prstClr val="black"/>
                </a:solidFill>
                <a:effectLst/>
                <a:uLnTx/>
                <a:uFillTx/>
                <a:latin typeface="+mn-lt"/>
                <a:ea typeface="+mn-ea"/>
                <a:cs typeface="+mn-cs"/>
              </a:rPr>
              <a:t>Klicka här för att ändra format på bakgrundstexten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400" b="0" i="0" u="none" strike="noStrike" kern="1200" cap="none" spc="0" normalizeH="0" baseline="0" noProof="0" smtClean="0">
                <a:ln>
                  <a:noFill/>
                </a:ln>
                <a:solidFill>
                  <a:prstClr val="black"/>
                </a:solidFill>
                <a:effectLst/>
                <a:uLnTx/>
                <a:uFillTx/>
                <a:latin typeface="+mn-lt"/>
                <a:ea typeface="+mn-ea"/>
                <a:cs typeface="+mn-cs"/>
              </a:rPr>
              <a:t>Nivå två</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smtClean="0">
                <a:ln>
                  <a:noFill/>
                </a:ln>
                <a:solidFill>
                  <a:prstClr val="black"/>
                </a:solidFill>
                <a:effectLst/>
                <a:uLnTx/>
                <a:uFillTx/>
                <a:latin typeface="+mn-lt"/>
                <a:ea typeface="+mn-ea"/>
                <a:cs typeface="+mn-cs"/>
              </a:rPr>
              <a:t>Nivå tre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fyra</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fem</a:t>
            </a:r>
            <a:endParaRPr kumimoji="0" lang="sv-SE" sz="1800" b="0" i="0" u="none" strike="noStrike" kern="1200" cap="none" spc="0" normalizeH="0" baseline="0" noProof="0">
              <a:ln>
                <a:noFill/>
              </a:ln>
              <a:solidFill>
                <a:prstClr val="black"/>
              </a:solidFill>
              <a:effectLst/>
              <a:uLnTx/>
              <a:uFillTx/>
              <a:latin typeface="+mn-lt"/>
              <a:ea typeface="+mn-ea"/>
              <a:cs typeface="+mn-cs"/>
            </a:endParaRPr>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13407243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36846AF-60B0-4DC8-9AA3-A64CD4541FC4}" type="datetimeFigureOut">
              <a:rPr lang="sv-SE" smtClean="0"/>
              <a:t>2017-02-14</a:t>
            </a:fld>
            <a:endParaRPr lang="sv-SE"/>
          </a:p>
        </p:txBody>
      </p:sp>
      <p:sp>
        <p:nvSpPr>
          <p:cNvPr id="5" name="Platshållare för sidfo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435C51C-587D-45A3-9602-0439908A6C55}" type="slidenum">
              <a:rPr lang="sv-SE" smtClean="0"/>
              <a:t>‹#›</a:t>
            </a:fld>
            <a:endParaRPr lang="sv-SE"/>
          </a:p>
        </p:txBody>
      </p:sp>
      <p:sp>
        <p:nvSpPr>
          <p:cNvPr id="7" name="Rectangle 6"/>
          <p:cNvSpPr/>
          <p:nvPr userDrawn="1"/>
        </p:nvSpPr>
        <p:spPr>
          <a:xfrm>
            <a:off x="-324544" y="4803998"/>
            <a:ext cx="12188825" cy="3395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330877" y="4659982"/>
            <a:ext cx="12188825"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952981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5" r:id="rId5"/>
    <p:sldLayoutId id="2147483676" r:id="rId6"/>
    <p:sldLayoutId id="2147483692"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smtClean="0">
                <a:ln>
                  <a:noFill/>
                </a:ln>
                <a:solidFill>
                  <a:prstClr val="black"/>
                </a:solidFill>
                <a:effectLst/>
                <a:uLnTx/>
                <a:uFillTx/>
                <a:latin typeface="+mn-lt"/>
                <a:ea typeface="+mn-ea"/>
                <a:cs typeface="+mn-cs"/>
              </a:rPr>
              <a:t>Klicka här för att ändra format på bakgrundstexten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400" b="0" i="0" u="none" strike="noStrike" kern="1200" cap="none" spc="0" normalizeH="0" baseline="0" noProof="0" smtClean="0">
                <a:ln>
                  <a:noFill/>
                </a:ln>
                <a:solidFill>
                  <a:prstClr val="black"/>
                </a:solidFill>
                <a:effectLst/>
                <a:uLnTx/>
                <a:uFillTx/>
                <a:latin typeface="+mn-lt"/>
                <a:ea typeface="+mn-ea"/>
                <a:cs typeface="+mn-cs"/>
              </a:rPr>
              <a:t>Nivå två</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smtClean="0">
                <a:ln>
                  <a:noFill/>
                </a:ln>
                <a:solidFill>
                  <a:prstClr val="black"/>
                </a:solidFill>
                <a:effectLst/>
                <a:uLnTx/>
                <a:uFillTx/>
                <a:latin typeface="+mn-lt"/>
                <a:ea typeface="+mn-ea"/>
                <a:cs typeface="+mn-cs"/>
              </a:rPr>
              <a:t>Nivå tre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fyra</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fem</a:t>
            </a:r>
            <a:endParaRPr kumimoji="0" lang="sv-SE" sz="1800" b="0" i="0" u="none" strike="noStrike" kern="1200" cap="none" spc="0" normalizeH="0" baseline="0" noProof="0">
              <a:ln>
                <a:noFill/>
              </a:ln>
              <a:solidFill>
                <a:prstClr val="black"/>
              </a:solidFill>
              <a:effectLst/>
              <a:uLnTx/>
              <a:uFillTx/>
              <a:latin typeface="+mn-lt"/>
              <a:ea typeface="+mn-ea"/>
              <a:cs typeface="+mn-cs"/>
            </a:endParaRPr>
          </a:p>
        </p:txBody>
      </p:sp>
      <p:sp>
        <p:nvSpPr>
          <p:cNvPr id="4" name="Platshållare fö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A62AB12-C470-4820-B7C8-25E0B0B01683}" type="datetimeFigureOut">
              <a:rPr lang="sv-SE" smtClean="0"/>
              <a:t>2017-02-14</a:t>
            </a:fld>
            <a:endParaRPr lang="sv-SE"/>
          </a:p>
        </p:txBody>
      </p:sp>
      <p:sp>
        <p:nvSpPr>
          <p:cNvPr id="5" name="Platshållare för sidfo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5CA1677-9921-48BF-9A17-F1DE7F752667}" type="slidenum">
              <a:rPr lang="sv-SE" smtClean="0"/>
              <a:t>‹#›</a:t>
            </a:fld>
            <a:endParaRPr lang="sv-SE"/>
          </a:p>
        </p:txBody>
      </p:sp>
      <p:sp>
        <p:nvSpPr>
          <p:cNvPr id="7" name="Rectangle 6"/>
          <p:cNvSpPr/>
          <p:nvPr userDrawn="1"/>
        </p:nvSpPr>
        <p:spPr>
          <a:xfrm>
            <a:off x="-324544" y="4803998"/>
            <a:ext cx="12188825" cy="3395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330877" y="4659982"/>
            <a:ext cx="12188825"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264953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8" r:id="rId5"/>
    <p:sldLayoutId id="214748368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vimeo.com/18482588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oleObject1.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uppdragpsykiskhalsa.se/asylsokande-och-nyanlanda/verktygsbank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www.uppdragpsykiskhals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3284" y="483518"/>
            <a:ext cx="7317432" cy="2304256"/>
          </a:xfrm>
        </p:spPr>
        <p:txBody>
          <a:bodyPr>
            <a:normAutofit/>
          </a:bodyPr>
          <a:lstStyle/>
          <a:p>
            <a:r>
              <a:rPr lang="sv-SE" sz="4400" dirty="0"/>
              <a:t>Utbildning, spridning och var ni hittar alla verktyg</a:t>
            </a:r>
            <a:br>
              <a:rPr lang="sv-SE" sz="4400" dirty="0"/>
            </a:br>
            <a:endParaRPr lang="sv-SE" sz="4200" dirty="0"/>
          </a:p>
        </p:txBody>
      </p:sp>
      <p:sp>
        <p:nvSpPr>
          <p:cNvPr id="3" name="Underrubrik 2"/>
          <p:cNvSpPr>
            <a:spLocks noGrp="1"/>
          </p:cNvSpPr>
          <p:nvPr>
            <p:ph type="subTitle" idx="1"/>
          </p:nvPr>
        </p:nvSpPr>
        <p:spPr>
          <a:xfrm>
            <a:off x="1143000" y="2427734"/>
            <a:ext cx="6858000" cy="1886049"/>
          </a:xfrm>
        </p:spPr>
        <p:txBody>
          <a:bodyPr>
            <a:normAutofit fontScale="92500" lnSpcReduction="10000"/>
          </a:bodyPr>
          <a:lstStyle/>
          <a:p>
            <a:r>
              <a:rPr lang="sv-SE" sz="2400" dirty="0"/>
              <a:t>Migration och psykisk </a:t>
            </a:r>
            <a:r>
              <a:rPr lang="sv-SE" sz="2400" dirty="0" smtClean="0"/>
              <a:t>hälsa </a:t>
            </a:r>
            <a:r>
              <a:rPr lang="sv-SE" sz="2400" dirty="0"/>
              <a:t>- för </a:t>
            </a:r>
            <a:r>
              <a:rPr lang="sv-SE" sz="2400" dirty="0" smtClean="0"/>
              <a:t>elevhälsan</a:t>
            </a:r>
          </a:p>
          <a:p>
            <a:r>
              <a:rPr lang="sv-SE" sz="2400" i="1" dirty="0"/>
              <a:t>Talarstöd 6</a:t>
            </a:r>
            <a:r>
              <a:rPr lang="sv-SE" sz="2400" i="1" dirty="0" smtClean="0"/>
              <a:t>/6</a:t>
            </a:r>
            <a:endParaRPr lang="sv-SE" sz="2400" i="1" dirty="0"/>
          </a:p>
          <a:p>
            <a:endParaRPr lang="sv-SE" sz="2400" dirty="0" smtClean="0"/>
          </a:p>
          <a:p>
            <a:endParaRPr lang="sv-SE" sz="2400" dirty="0"/>
          </a:p>
          <a:p>
            <a:r>
              <a:rPr lang="sv-SE" dirty="0"/>
              <a:t>3</a:t>
            </a:r>
            <a:r>
              <a:rPr lang="sv-SE" dirty="0" smtClean="0"/>
              <a:t> februari 2017</a:t>
            </a:r>
            <a:endParaRPr lang="sv-SE" dirty="0"/>
          </a:p>
          <a:p>
            <a:endParaRPr lang="sv-SE" sz="2400" dirty="0" smtClean="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333132"/>
            <a:ext cx="1116124" cy="856625"/>
          </a:xfrm>
          <a:prstGeom prst="rect">
            <a:avLst/>
          </a:prstGeom>
        </p:spPr>
      </p:pic>
    </p:spTree>
    <p:extLst>
      <p:ext uri="{BB962C8B-B14F-4D97-AF65-F5344CB8AC3E}">
        <p14:creationId xmlns:p14="http://schemas.microsoft.com/office/powerpoint/2010/main" val="3538394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1972878" y="1059582"/>
            <a:ext cx="5054228" cy="3483490"/>
          </a:xfrm>
          <a:prstGeom prst="rect">
            <a:avLst/>
          </a:prstGeom>
        </p:spPr>
      </p:pic>
      <p:sp>
        <p:nvSpPr>
          <p:cNvPr id="2" name="Rubrik 1"/>
          <p:cNvSpPr>
            <a:spLocks noGrp="1"/>
          </p:cNvSpPr>
          <p:nvPr>
            <p:ph type="title"/>
          </p:nvPr>
        </p:nvSpPr>
        <p:spPr/>
        <p:txBody>
          <a:bodyPr/>
          <a:lstStyle/>
          <a:p>
            <a:r>
              <a:rPr lang="sv-SE" dirty="0" smtClean="0"/>
              <a:t>Till din hjälp när du ska utbilda andra</a:t>
            </a:r>
            <a:endParaRPr lang="sv-SE" dirty="0"/>
          </a:p>
        </p:txBody>
      </p:sp>
      <p:sp>
        <p:nvSpPr>
          <p:cNvPr id="4" name="Ellips 3"/>
          <p:cNvSpPr/>
          <p:nvPr/>
        </p:nvSpPr>
        <p:spPr>
          <a:xfrm>
            <a:off x="3707904" y="2931790"/>
            <a:ext cx="3024336" cy="4248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cxnSp>
        <p:nvCxnSpPr>
          <p:cNvPr id="5" name="Rak pil 4"/>
          <p:cNvCxnSpPr/>
          <p:nvPr/>
        </p:nvCxnSpPr>
        <p:spPr>
          <a:xfrm flipH="1" flipV="1">
            <a:off x="6499126" y="3409799"/>
            <a:ext cx="2016224" cy="108012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980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Manual</a:t>
            </a:r>
            <a:endParaRPr lang="sv-SE"/>
          </a:p>
        </p:txBody>
      </p:sp>
      <p:sp>
        <p:nvSpPr>
          <p:cNvPr id="4" name="Platshållare för innehåll 2"/>
          <p:cNvSpPr txBox="1">
            <a:spLocks/>
          </p:cNvSpPr>
          <p:nvPr/>
        </p:nvSpPr>
        <p:spPr>
          <a:xfrm>
            <a:off x="628652" y="1370013"/>
            <a:ext cx="4015356" cy="3262312"/>
          </a:xfrm>
          <a:prstGeom prst="rect">
            <a:avLst/>
          </a:prstGeom>
        </p:spPr>
        <p:txBody>
          <a:bodyPr>
            <a:normAutofit/>
          </a:bodyPr>
          <a:lstStyle>
            <a:lvl1pPr marL="228603" indent="-228603" algn="l" defTabSz="914411"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smtClean="0"/>
              <a:t>Hur gör jag för att planera och genomföra en utbildning?</a:t>
            </a:r>
          </a:p>
          <a:p>
            <a:pPr marL="0" indent="0">
              <a:buFont typeface="Arial" panose="020B0604020202020204" pitchFamily="34" charset="0"/>
              <a:buNone/>
            </a:pPr>
            <a:r>
              <a:rPr lang="sv-SE" dirty="0" smtClean="0"/>
              <a:t>För att utbilda personal, och för att utbilda utbildare</a:t>
            </a:r>
          </a:p>
          <a:p>
            <a:pPr marL="0" indent="0">
              <a:buFont typeface="Arial" panose="020B0604020202020204" pitchFamily="34" charset="0"/>
              <a:buNone/>
            </a:pPr>
            <a:endParaRPr lang="sv-SE" dirty="0"/>
          </a:p>
        </p:txBody>
      </p:sp>
      <p:pic>
        <p:nvPicPr>
          <p:cNvPr id="6" name="Bildobjekt 5"/>
          <p:cNvPicPr>
            <a:picLocks noChangeAspect="1"/>
          </p:cNvPicPr>
          <p:nvPr/>
        </p:nvPicPr>
        <p:blipFill>
          <a:blip r:embed="rId3"/>
          <a:stretch>
            <a:fillRect/>
          </a:stretch>
        </p:blipFill>
        <p:spPr>
          <a:xfrm rot="2447209">
            <a:off x="6035945" y="593231"/>
            <a:ext cx="2284963" cy="3241675"/>
          </a:xfrm>
          <a:prstGeom prst="rect">
            <a:avLst/>
          </a:prstGeom>
        </p:spPr>
      </p:pic>
      <p:pic>
        <p:nvPicPr>
          <p:cNvPr id="7" name="Bildobjekt 6"/>
          <p:cNvPicPr>
            <a:picLocks noChangeAspect="1"/>
          </p:cNvPicPr>
          <p:nvPr/>
        </p:nvPicPr>
        <p:blipFill>
          <a:blip r:embed="rId4"/>
          <a:stretch>
            <a:fillRect/>
          </a:stretch>
        </p:blipFill>
        <p:spPr>
          <a:xfrm rot="20847746">
            <a:off x="4527576" y="440167"/>
            <a:ext cx="2302816" cy="3257642"/>
          </a:xfrm>
          <a:prstGeom prst="rect">
            <a:avLst/>
          </a:prstGeom>
        </p:spPr>
      </p:pic>
    </p:spTree>
    <p:extLst>
      <p:ext uri="{BB962C8B-B14F-4D97-AF65-F5344CB8AC3E}">
        <p14:creationId xmlns:p14="http://schemas.microsoft.com/office/powerpoint/2010/main" val="2093029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9"/>
            <a:ext cx="7886700" cy="683216"/>
          </a:xfrm>
        </p:spPr>
        <p:txBody>
          <a:bodyPr>
            <a:normAutofit/>
          </a:bodyPr>
          <a:lstStyle/>
          <a:p>
            <a:r>
              <a:rPr lang="sv-SE" dirty="0" smtClean="0">
                <a:latin typeface="+mn-lt"/>
              </a:rPr>
              <a:t>Vad är din roll?</a:t>
            </a:r>
            <a:endParaRPr lang="sv-SE"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7" y="1088123"/>
            <a:ext cx="790213" cy="790213"/>
          </a:xfrm>
          <a:prstGeom prst="rect">
            <a:avLst/>
          </a:prstGeom>
        </p:spPr>
      </p:pic>
      <p:sp>
        <p:nvSpPr>
          <p:cNvPr id="8" name="Platshållare för innehåll 2"/>
          <p:cNvSpPr txBox="1">
            <a:spLocks/>
          </p:cNvSpPr>
          <p:nvPr/>
        </p:nvSpPr>
        <p:spPr>
          <a:xfrm>
            <a:off x="628650" y="1964461"/>
            <a:ext cx="4159374" cy="802255"/>
          </a:xfrm>
          <a:prstGeom prst="rect">
            <a:avLst/>
          </a:prstGeom>
        </p:spPr>
        <p:txBody>
          <a:bodyPr vert="horz" lIns="0" tIns="25718" rIns="51435" bIns="25718" rtlCol="0">
            <a:noAutofit/>
          </a:bodyPr>
          <a:lstStyle>
            <a:lvl1pPr marL="342900" indent="-342900" algn="l" defTabSz="914400" rtl="0" eaLnBrk="1" latinLnBrk="0" hangingPunct="1">
              <a:spcBef>
                <a:spcPct val="20000"/>
              </a:spcBef>
              <a:buFont typeface="Wingdings" pitchFamily="2" charset="2"/>
              <a:buChar char="§"/>
              <a:defRPr sz="21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Verdana"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Verdana"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800" dirty="0">
                <a:solidFill>
                  <a:prstClr val="black"/>
                </a:solidFill>
                <a:latin typeface="+mn-lt"/>
              </a:rPr>
              <a:t>1. Varje landsting gör en spridningsplan utifrån lokala förutsättningar</a:t>
            </a:r>
          </a:p>
        </p:txBody>
      </p:sp>
      <p:sp>
        <p:nvSpPr>
          <p:cNvPr id="12" name="Platshållare för innehåll 2"/>
          <p:cNvSpPr txBox="1">
            <a:spLocks/>
          </p:cNvSpPr>
          <p:nvPr/>
        </p:nvSpPr>
        <p:spPr>
          <a:xfrm>
            <a:off x="628650" y="3777401"/>
            <a:ext cx="3566056" cy="537276"/>
          </a:xfrm>
          <a:prstGeom prst="rect">
            <a:avLst/>
          </a:prstGeom>
        </p:spPr>
        <p:txBody>
          <a:bodyPr vert="horz" lIns="0" tIns="25718" rIns="51435" bIns="25718" rtlCol="0">
            <a:noAutofit/>
          </a:bodyPr>
          <a:lstStyle>
            <a:lvl1pPr marL="342900" indent="-342900" algn="l" defTabSz="914400" rtl="0" eaLnBrk="1" latinLnBrk="0" hangingPunct="1">
              <a:spcBef>
                <a:spcPct val="20000"/>
              </a:spcBef>
              <a:buFont typeface="Wingdings" pitchFamily="2" charset="2"/>
              <a:buChar char="§"/>
              <a:defRPr sz="1900" kern="1200">
                <a:solidFill>
                  <a:schemeClr val="tx1"/>
                </a:solidFill>
                <a:latin typeface="+mn-lt"/>
                <a:ea typeface="+mn-ea"/>
                <a:cs typeface="+mn-cs"/>
              </a:defRPr>
            </a:lvl1pPr>
            <a:lvl2pPr marL="742950" indent="-285750" algn="l" defTabSz="914400" rtl="0" eaLnBrk="1" latinLnBrk="0" hangingPunct="1">
              <a:spcBef>
                <a:spcPct val="20000"/>
              </a:spcBef>
              <a:buFont typeface="Verdana"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Font typeface="Verdana"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Verdana"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Verdana"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800" dirty="0">
                <a:solidFill>
                  <a:prstClr val="black"/>
                </a:solidFill>
              </a:rPr>
              <a:t>2. Spridningsledare deltar i nationella utbildningar</a:t>
            </a:r>
          </a:p>
        </p:txBody>
      </p:sp>
      <p:sp>
        <p:nvSpPr>
          <p:cNvPr id="13" name="Platshållare för innehåll 2"/>
          <p:cNvSpPr txBox="1">
            <a:spLocks/>
          </p:cNvSpPr>
          <p:nvPr/>
        </p:nvSpPr>
        <p:spPr>
          <a:xfrm>
            <a:off x="4802770" y="3767067"/>
            <a:ext cx="3744416" cy="547609"/>
          </a:xfrm>
          <a:prstGeom prst="rect">
            <a:avLst/>
          </a:prstGeom>
        </p:spPr>
        <p:txBody>
          <a:bodyPr vert="horz" lIns="0" tIns="25718" rIns="51435" bIns="25718" rtlCol="0">
            <a:noAutofit/>
          </a:bodyPr>
          <a:lstStyle>
            <a:lvl1pPr marL="342900" indent="-342900" algn="l" defTabSz="914400" rtl="0" eaLnBrk="1" latinLnBrk="0" hangingPunct="1">
              <a:spcBef>
                <a:spcPct val="20000"/>
              </a:spcBef>
              <a:buFont typeface="Wingdings" pitchFamily="2" charset="2"/>
              <a:buChar char="§"/>
              <a:defRPr sz="21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Verdana"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Verdana"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800" dirty="0">
                <a:solidFill>
                  <a:prstClr val="black"/>
                </a:solidFill>
                <a:latin typeface="+mn-lt"/>
              </a:rPr>
              <a:t>3. Spridningsledare utbildar medarbetare och andra utbildare</a:t>
            </a:r>
          </a:p>
        </p:txBody>
      </p:sp>
      <p:grpSp>
        <p:nvGrpSpPr>
          <p:cNvPr id="35" name="Group 34"/>
          <p:cNvGrpSpPr/>
          <p:nvPr/>
        </p:nvGrpSpPr>
        <p:grpSpPr>
          <a:xfrm>
            <a:off x="1355313" y="2766716"/>
            <a:ext cx="838548" cy="809064"/>
            <a:chOff x="7308304" y="1721395"/>
            <a:chExt cx="798827" cy="769646"/>
          </a:xfrm>
        </p:grpSpPr>
        <p:pic>
          <p:nvPicPr>
            <p:cNvPr id="36" name="Picture 5"/>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artisticCutout/>
                      </a14:imgEffect>
                    </a14:imgLayer>
                  </a14:imgProps>
                </a:ext>
              </a:extLst>
            </a:blip>
            <a:stretch>
              <a:fillRect/>
            </a:stretch>
          </p:blipFill>
          <p:spPr>
            <a:xfrm>
              <a:off x="7308304" y="1721395"/>
              <a:ext cx="798827" cy="769646"/>
            </a:xfrm>
            <a:prstGeom prst="rect">
              <a:avLst/>
            </a:prstGeom>
          </p:spPr>
        </p:pic>
        <p:sp>
          <p:nvSpPr>
            <p:cNvPr id="37" name="Isosceles Triangle 22"/>
            <p:cNvSpPr/>
            <p:nvPr/>
          </p:nvSpPr>
          <p:spPr>
            <a:xfrm>
              <a:off x="7421967" y="1901053"/>
              <a:ext cx="227410" cy="182762"/>
            </a:xfrm>
            <a:prstGeom prst="triangle">
              <a:avLst/>
            </a:prstGeom>
            <a:solidFill>
              <a:sysClr val="window" lastClr="FFFFFF">
                <a:lumMod val="85000"/>
              </a:sysClr>
            </a:solidFill>
            <a:ln w="12700" cap="flat" cmpd="sng" algn="ctr">
              <a:solidFill>
                <a:sysClr val="window" lastClr="FFFFFF"/>
              </a:solidFill>
              <a:prstDash val="solid"/>
            </a:ln>
            <a:effectLst/>
          </p:spPr>
          <p:txBody>
            <a:bodyPr rtlCol="0" anchor="t" anchorCtr="0"/>
            <a:lstStyle/>
            <a:p>
              <a:endParaRPr lang="en-US" sz="1013">
                <a:solidFill>
                  <a:prstClr val="black"/>
                </a:solidFill>
              </a:endParaRPr>
            </a:p>
          </p:txBody>
        </p:sp>
      </p:grpSp>
      <p:grpSp>
        <p:nvGrpSpPr>
          <p:cNvPr id="22" name="Grupp 21"/>
          <p:cNvGrpSpPr/>
          <p:nvPr/>
        </p:nvGrpSpPr>
        <p:grpSpPr>
          <a:xfrm>
            <a:off x="5220072" y="699542"/>
            <a:ext cx="2000365" cy="2758852"/>
            <a:chOff x="3033789" y="2112973"/>
            <a:chExt cx="2377409" cy="3446155"/>
          </a:xfrm>
        </p:grpSpPr>
        <p:pic>
          <p:nvPicPr>
            <p:cNvPr id="2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035887"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226771"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417657"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608543"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033789"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224674"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415560"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606446"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035887"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226771"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608543" y="4155968"/>
              <a:ext cx="205743" cy="440289"/>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102"/>
            <p:cNvCxnSpPr/>
            <p:nvPr/>
          </p:nvCxnSpPr>
          <p:spPr>
            <a:xfrm flipH="1">
              <a:off x="3606447" y="2687488"/>
              <a:ext cx="285456" cy="1109071"/>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2"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843434"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034319"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225205"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416091"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841338"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032222"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223109"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413994"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843434"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034319"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416091"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632798"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823684"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014569"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205455"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630702"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821587"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012473"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203358"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632798"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823684"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205455" y="4155968"/>
              <a:ext cx="205743" cy="44028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Arrow Connector 125"/>
            <p:cNvCxnSpPr/>
            <p:nvPr/>
          </p:nvCxnSpPr>
          <p:spPr>
            <a:xfrm>
              <a:off x="4187399" y="2687488"/>
              <a:ext cx="85459" cy="1109071"/>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126"/>
            <p:cNvCxnSpPr/>
            <p:nvPr/>
          </p:nvCxnSpPr>
          <p:spPr>
            <a:xfrm>
              <a:off x="4568354" y="2784661"/>
              <a:ext cx="444119" cy="1011898"/>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6"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71618" y="2112973"/>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115" y="2112973"/>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2611" y="2112973"/>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5559" y="3921825"/>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954" y="3921825"/>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4292" y="3921825"/>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98601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Hej spridningsledare!</a:t>
            </a:r>
            <a:endParaRPr lang="sv-SE"/>
          </a:p>
        </p:txBody>
      </p:sp>
      <p:sp>
        <p:nvSpPr>
          <p:cNvPr id="6" name="textruta 5"/>
          <p:cNvSpPr txBox="1"/>
          <p:nvPr/>
        </p:nvSpPr>
        <p:spPr>
          <a:xfrm>
            <a:off x="6729699" y="2067694"/>
            <a:ext cx="1440160" cy="369332"/>
          </a:xfrm>
          <a:prstGeom prst="rect">
            <a:avLst/>
          </a:prstGeom>
          <a:noFill/>
        </p:spPr>
        <p:txBody>
          <a:bodyPr wrap="square" rtlCol="0">
            <a:spAutoFit/>
          </a:bodyPr>
          <a:lstStyle/>
          <a:p>
            <a:r>
              <a:rPr lang="sv-SE" sz="900" dirty="0">
                <a:solidFill>
                  <a:prstClr val="black"/>
                </a:solidFill>
              </a:rPr>
              <a:t>Klicka på bilden för att spela filmen på webben</a:t>
            </a:r>
          </a:p>
        </p:txBody>
      </p:sp>
      <p:pic>
        <p:nvPicPr>
          <p:cNvPr id="5" name="Platshållare för innehåll 4"/>
          <p:cNvPicPr>
            <a:picLocks noGrp="1" noChangeAspect="1"/>
          </p:cNvPicPr>
          <p:nvPr>
            <p:ph idx="1"/>
          </p:nvPr>
        </p:nvPicPr>
        <p:blipFill>
          <a:blip r:embed="rId3"/>
          <a:stretch>
            <a:fillRect/>
          </a:stretch>
        </p:blipFill>
        <p:spPr>
          <a:xfrm>
            <a:off x="539552" y="1275606"/>
            <a:ext cx="5248275" cy="2952750"/>
          </a:xfrm>
          <a:prstGeom prst="rect">
            <a:avLst/>
          </a:prstGeom>
        </p:spPr>
      </p:pic>
      <p:pic>
        <p:nvPicPr>
          <p:cNvPr id="10" name="Bildobjekt 9">
            <a:hlinkClick r:id="rId4"/>
          </p:cNvPr>
          <p:cNvPicPr>
            <a:picLocks noChangeAspect="1"/>
          </p:cNvPicPr>
          <p:nvPr/>
        </p:nvPicPr>
        <p:blipFill>
          <a:blip r:embed="rId3"/>
          <a:stretch>
            <a:fillRect/>
          </a:stretch>
        </p:blipFill>
        <p:spPr>
          <a:xfrm>
            <a:off x="6732240" y="1289868"/>
            <a:ext cx="1088901" cy="612630"/>
          </a:xfrm>
          <a:prstGeom prst="rect">
            <a:avLst/>
          </a:prstGeom>
        </p:spPr>
      </p:pic>
    </p:spTree>
    <p:extLst>
      <p:ext uri="{BB962C8B-B14F-4D97-AF65-F5344CB8AC3E}">
        <p14:creationId xmlns:p14="http://schemas.microsoft.com/office/powerpoint/2010/main" val="2058151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mtClean="0">
                <a:latin typeface="+mn-lt"/>
              </a:rPr>
              <a:t>Min personliga spridningsplan</a:t>
            </a:r>
            <a:endParaRPr lang="sv-SE"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395528"/>
            <a:ext cx="412676" cy="412676"/>
          </a:xfrm>
          <a:prstGeom prst="rect">
            <a:avLst/>
          </a:prstGeom>
        </p:spPr>
      </p:pic>
      <p:sp>
        <p:nvSpPr>
          <p:cNvPr id="8" name="Platshållare för innehåll 2"/>
          <p:cNvSpPr txBox="1">
            <a:spLocks/>
          </p:cNvSpPr>
          <p:nvPr/>
        </p:nvSpPr>
        <p:spPr>
          <a:xfrm>
            <a:off x="827584" y="1964461"/>
            <a:ext cx="4032448" cy="802255"/>
          </a:xfrm>
          <a:prstGeom prst="rect">
            <a:avLst/>
          </a:prstGeom>
        </p:spPr>
        <p:txBody>
          <a:bodyPr vert="horz" lIns="0" tIns="25718" rIns="51435" bIns="25718" rtlCol="0">
            <a:noAutofit/>
          </a:bodyPr>
          <a:lstStyle>
            <a:lvl1pPr marL="342900" indent="-342900" algn="l" defTabSz="914400" rtl="0" eaLnBrk="1" latinLnBrk="0" hangingPunct="1">
              <a:spcBef>
                <a:spcPct val="20000"/>
              </a:spcBef>
              <a:buFont typeface="Wingdings" pitchFamily="2" charset="2"/>
              <a:buChar char="§"/>
              <a:defRPr sz="21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Verdana"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Verdana"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sv-SE" sz="1600">
                <a:solidFill>
                  <a:prstClr val="black"/>
                </a:solidFill>
                <a:latin typeface="Arial" panose="020B0604020202020204"/>
              </a:rPr>
              <a:t>1. Varje landsting gör en övergripande  spridningsplan utifrån lokala förutsättningar</a:t>
            </a:r>
            <a:endParaRPr lang="sv-SE" sz="1600" dirty="0">
              <a:solidFill>
                <a:prstClr val="black"/>
              </a:solidFill>
              <a:latin typeface="Arial" panose="020B0604020202020204"/>
            </a:endParaRPr>
          </a:p>
        </p:txBody>
      </p:sp>
      <p:sp>
        <p:nvSpPr>
          <p:cNvPr id="12" name="Platshållare för innehåll 2"/>
          <p:cNvSpPr txBox="1">
            <a:spLocks/>
          </p:cNvSpPr>
          <p:nvPr/>
        </p:nvSpPr>
        <p:spPr>
          <a:xfrm>
            <a:off x="753296" y="3725102"/>
            <a:ext cx="3566056" cy="537276"/>
          </a:xfrm>
          <a:prstGeom prst="rect">
            <a:avLst/>
          </a:prstGeom>
        </p:spPr>
        <p:txBody>
          <a:bodyPr vert="horz" lIns="0" tIns="25718" rIns="51435" bIns="25718" rtlCol="0">
            <a:noAutofit/>
          </a:bodyPr>
          <a:lstStyle>
            <a:lvl1pPr marL="342900" indent="-342900" algn="l" defTabSz="914400" rtl="0" eaLnBrk="1" latinLnBrk="0" hangingPunct="1">
              <a:spcBef>
                <a:spcPct val="20000"/>
              </a:spcBef>
              <a:buFont typeface="Wingdings" pitchFamily="2" charset="2"/>
              <a:buChar char="§"/>
              <a:defRPr sz="1900" kern="1200">
                <a:solidFill>
                  <a:schemeClr val="tx1"/>
                </a:solidFill>
                <a:latin typeface="+mn-lt"/>
                <a:ea typeface="+mn-ea"/>
                <a:cs typeface="+mn-cs"/>
              </a:defRPr>
            </a:lvl1pPr>
            <a:lvl2pPr marL="742950" indent="-285750" algn="l" defTabSz="914400" rtl="0" eaLnBrk="1" latinLnBrk="0" hangingPunct="1">
              <a:spcBef>
                <a:spcPct val="20000"/>
              </a:spcBef>
              <a:buFont typeface="Verdana"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Font typeface="Verdana"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Verdana"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Verdana"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sv-SE" sz="1600">
                <a:solidFill>
                  <a:prstClr val="black"/>
                </a:solidFill>
              </a:rPr>
              <a:t>2. Varje spridningsledare tar fram ”Min personliga spridningsplan”</a:t>
            </a:r>
            <a:endParaRPr lang="sv-SE" sz="1600" dirty="0">
              <a:solidFill>
                <a:prstClr val="black"/>
              </a:solidFill>
            </a:endParaRPr>
          </a:p>
        </p:txBody>
      </p:sp>
      <p:sp>
        <p:nvSpPr>
          <p:cNvPr id="13" name="Platshållare för innehåll 2"/>
          <p:cNvSpPr txBox="1">
            <a:spLocks/>
          </p:cNvSpPr>
          <p:nvPr/>
        </p:nvSpPr>
        <p:spPr>
          <a:xfrm>
            <a:off x="5076056" y="3767068"/>
            <a:ext cx="3342746" cy="547609"/>
          </a:xfrm>
          <a:prstGeom prst="rect">
            <a:avLst/>
          </a:prstGeom>
        </p:spPr>
        <p:txBody>
          <a:bodyPr vert="horz" lIns="0" tIns="25718" rIns="51435" bIns="25718" rtlCol="0">
            <a:noAutofit/>
          </a:bodyPr>
          <a:lstStyle>
            <a:lvl1pPr marL="342900" indent="-342900" algn="l" defTabSz="914400" rtl="0" eaLnBrk="1" latinLnBrk="0" hangingPunct="1">
              <a:spcBef>
                <a:spcPct val="20000"/>
              </a:spcBef>
              <a:buFont typeface="Wingdings" pitchFamily="2" charset="2"/>
              <a:buChar char="§"/>
              <a:defRPr sz="21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Verdana"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Verdana"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sv-SE" sz="1600">
                <a:solidFill>
                  <a:prstClr val="black"/>
                </a:solidFill>
                <a:latin typeface="Arial" panose="020B0604020202020204"/>
              </a:rPr>
              <a:t>3. Spridningsledare genomför den personliga spridningsplanen</a:t>
            </a:r>
            <a:endParaRPr lang="sv-SE" sz="1600" dirty="0">
              <a:solidFill>
                <a:prstClr val="black"/>
              </a:solidFill>
              <a:latin typeface="Arial" panose="020B0604020202020204"/>
            </a:endParaRPr>
          </a:p>
        </p:txBody>
      </p:sp>
      <p:grpSp>
        <p:nvGrpSpPr>
          <p:cNvPr id="35" name="Group 34"/>
          <p:cNvGrpSpPr/>
          <p:nvPr/>
        </p:nvGrpSpPr>
        <p:grpSpPr>
          <a:xfrm>
            <a:off x="1357188" y="2958003"/>
            <a:ext cx="599120" cy="577235"/>
            <a:chOff x="7308304" y="1721395"/>
            <a:chExt cx="798827" cy="769646"/>
          </a:xfrm>
        </p:grpSpPr>
        <p:pic>
          <p:nvPicPr>
            <p:cNvPr id="36" name="Picture 5"/>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artisticCutout/>
                      </a14:imgEffect>
                    </a14:imgLayer>
                  </a14:imgProps>
                </a:ext>
              </a:extLst>
            </a:blip>
            <a:stretch>
              <a:fillRect/>
            </a:stretch>
          </p:blipFill>
          <p:spPr>
            <a:xfrm>
              <a:off x="7308304" y="1721395"/>
              <a:ext cx="798827" cy="769646"/>
            </a:xfrm>
            <a:prstGeom prst="rect">
              <a:avLst/>
            </a:prstGeom>
          </p:spPr>
        </p:pic>
        <p:sp>
          <p:nvSpPr>
            <p:cNvPr id="37" name="Isosceles Triangle 22"/>
            <p:cNvSpPr/>
            <p:nvPr/>
          </p:nvSpPr>
          <p:spPr>
            <a:xfrm>
              <a:off x="7421967" y="1901053"/>
              <a:ext cx="227410" cy="182762"/>
            </a:xfrm>
            <a:prstGeom prst="triangle">
              <a:avLst/>
            </a:prstGeom>
            <a:solidFill>
              <a:sysClr val="window" lastClr="FFFFFF">
                <a:lumMod val="85000"/>
              </a:sysClr>
            </a:solidFill>
            <a:ln w="12700" cap="flat" cmpd="sng" algn="ctr">
              <a:solidFill>
                <a:sysClr val="window" lastClr="FFFFFF"/>
              </a:solidFill>
              <a:prstDash val="solid"/>
            </a:ln>
            <a:effectLst/>
          </p:spPr>
          <p:txBody>
            <a:bodyPr rtlCol="0" anchor="t" anchorCtr="0"/>
            <a:lstStyle/>
            <a:p>
              <a:endParaRPr lang="en-US" sz="1013">
                <a:solidFill>
                  <a:prstClr val="black"/>
                </a:solidFill>
              </a:endParaRPr>
            </a:p>
          </p:txBody>
        </p:sp>
      </p:grpSp>
      <p:grpSp>
        <p:nvGrpSpPr>
          <p:cNvPr id="22" name="Grupp 21"/>
          <p:cNvGrpSpPr/>
          <p:nvPr/>
        </p:nvGrpSpPr>
        <p:grpSpPr>
          <a:xfrm>
            <a:off x="5667979" y="1344790"/>
            <a:ext cx="1408442" cy="2041596"/>
            <a:chOff x="3033789" y="2112973"/>
            <a:chExt cx="2377409" cy="3446155"/>
          </a:xfrm>
        </p:grpSpPr>
        <p:pic>
          <p:nvPicPr>
            <p:cNvPr id="2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035887"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226771"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417657"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608543"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033789"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224674"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415560"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606446"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035887"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226771"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608543" y="4155968"/>
              <a:ext cx="205743" cy="440289"/>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102"/>
            <p:cNvCxnSpPr/>
            <p:nvPr/>
          </p:nvCxnSpPr>
          <p:spPr>
            <a:xfrm flipH="1">
              <a:off x="3606447" y="2687488"/>
              <a:ext cx="285456" cy="1109071"/>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2"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843434"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034319"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225205"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416091"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841338"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032222"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223109"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413994"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843434"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034319"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416091"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632798"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823684"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014569"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205455"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630702"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821587"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012473"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203358"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632798"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823684"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205455" y="4155968"/>
              <a:ext cx="205743" cy="44028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Arrow Connector 125"/>
            <p:cNvCxnSpPr/>
            <p:nvPr/>
          </p:nvCxnSpPr>
          <p:spPr>
            <a:xfrm>
              <a:off x="4187399" y="2687488"/>
              <a:ext cx="85459" cy="1109071"/>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126"/>
            <p:cNvCxnSpPr/>
            <p:nvPr/>
          </p:nvCxnSpPr>
          <p:spPr>
            <a:xfrm>
              <a:off x="4568354" y="2784661"/>
              <a:ext cx="444119" cy="1011898"/>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6"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71618" y="2112973"/>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115" y="2112973"/>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2611" y="2112973"/>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5559" y="3921825"/>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954" y="3921825"/>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4292" y="3921825"/>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53176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2" y="274639"/>
            <a:ext cx="7886700" cy="993775"/>
          </a:xfrm>
          <a:prstGeom prst="rect">
            <a:avLst/>
          </a:prstGeom>
        </p:spPr>
        <p:txBody>
          <a:bodyPr>
            <a:normAutofit/>
          </a:bodyPr>
          <a:lstStyle>
            <a:lvl1pPr algn="l" defTabSz="914411" rtl="0" eaLnBrk="1" latinLnBrk="0" hangingPunct="1">
              <a:lnSpc>
                <a:spcPct val="90000"/>
              </a:lnSpc>
              <a:spcBef>
                <a:spcPct val="0"/>
              </a:spcBef>
              <a:buNone/>
              <a:defRPr sz="4000" b="1" kern="1200" baseline="0">
                <a:solidFill>
                  <a:schemeClr val="tx1"/>
                </a:solidFill>
                <a:latin typeface="+mj-lt"/>
                <a:ea typeface="+mj-ea"/>
                <a:cs typeface="+mj-cs"/>
              </a:defRPr>
            </a:lvl1pPr>
          </a:lstStyle>
          <a:p>
            <a:r>
              <a:rPr lang="sv-SE" smtClean="0">
                <a:latin typeface="+mn-lt"/>
              </a:rPr>
              <a:t>Min personliga spridningsplan</a:t>
            </a:r>
            <a:endParaRPr lang="sv-SE" dirty="0">
              <a:latin typeface="+mn-lt"/>
            </a:endParaRPr>
          </a:p>
        </p:txBody>
      </p:sp>
      <p:pic>
        <p:nvPicPr>
          <p:cNvPr id="5" name="Bildobjekt 4"/>
          <p:cNvPicPr>
            <a:picLocks noChangeAspect="1"/>
          </p:cNvPicPr>
          <p:nvPr/>
        </p:nvPicPr>
        <p:blipFill>
          <a:blip r:embed="rId3"/>
          <a:stretch>
            <a:fillRect/>
          </a:stretch>
        </p:blipFill>
        <p:spPr>
          <a:xfrm rot="332577">
            <a:off x="4470759" y="1755145"/>
            <a:ext cx="3636520" cy="2552694"/>
          </a:xfrm>
          <a:prstGeom prst="rect">
            <a:avLst/>
          </a:prstGeom>
        </p:spPr>
      </p:pic>
      <p:pic>
        <p:nvPicPr>
          <p:cNvPr id="3" name="Bildobjekt 2"/>
          <p:cNvPicPr>
            <a:picLocks noChangeAspect="1"/>
          </p:cNvPicPr>
          <p:nvPr/>
        </p:nvPicPr>
        <p:blipFill>
          <a:blip r:embed="rId4"/>
          <a:stretch>
            <a:fillRect/>
          </a:stretch>
        </p:blipFill>
        <p:spPr>
          <a:xfrm rot="21189394">
            <a:off x="1122929" y="1478097"/>
            <a:ext cx="3931344" cy="2775066"/>
          </a:xfrm>
          <a:prstGeom prst="rect">
            <a:avLst/>
          </a:prstGeom>
        </p:spPr>
      </p:pic>
    </p:spTree>
    <p:extLst>
      <p:ext uri="{BB962C8B-B14F-4D97-AF65-F5344CB8AC3E}">
        <p14:creationId xmlns:p14="http://schemas.microsoft.com/office/powerpoint/2010/main" val="2588847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90" y="130863"/>
            <a:ext cx="7886700" cy="993775"/>
          </a:xfrm>
        </p:spPr>
        <p:txBody>
          <a:bodyPr>
            <a:noAutofit/>
          </a:bodyPr>
          <a:lstStyle/>
          <a:p>
            <a:r>
              <a:rPr lang="sv-SE" dirty="0" smtClean="0"/>
              <a:t>Ett stöd för dig att sprida kunskapen</a:t>
            </a:r>
            <a:endParaRPr lang="sv-SE" dirty="0"/>
          </a:p>
        </p:txBody>
      </p:sp>
      <p:sp>
        <p:nvSpPr>
          <p:cNvPr id="3" name="Content Placeholder 2"/>
          <p:cNvSpPr>
            <a:spLocks noGrp="1"/>
          </p:cNvSpPr>
          <p:nvPr>
            <p:ph idx="1"/>
          </p:nvPr>
        </p:nvSpPr>
        <p:spPr>
          <a:xfrm>
            <a:off x="755576" y="1059582"/>
            <a:ext cx="6480720" cy="3456383"/>
          </a:xfrm>
          <a:ln w="28575">
            <a:noFill/>
          </a:ln>
        </p:spPr>
        <p:txBody>
          <a:bodyPr>
            <a:noAutofit/>
          </a:bodyPr>
          <a:lstStyle/>
          <a:p>
            <a:pPr marL="0" indent="0">
              <a:spcBef>
                <a:spcPts val="1200"/>
              </a:spcBef>
              <a:buNone/>
            </a:pPr>
            <a:r>
              <a:rPr lang="sv-SE" sz="1800" b="1" dirty="0"/>
              <a:t>”Min personliga spridningsplan” hjälper dig </a:t>
            </a:r>
            <a:r>
              <a:rPr lang="sv-SE" sz="1800" b="1" dirty="0" smtClean="0"/>
              <a:t>att:</a:t>
            </a:r>
            <a:endParaRPr lang="sv-SE" sz="1800" b="1" dirty="0"/>
          </a:p>
          <a:p>
            <a:pPr lvl="1">
              <a:spcBef>
                <a:spcPts val="1200"/>
              </a:spcBef>
            </a:pPr>
            <a:r>
              <a:rPr lang="sv-SE" sz="1800" dirty="0"/>
              <a:t>Tydliggöra vad ditt mål är</a:t>
            </a:r>
          </a:p>
          <a:p>
            <a:pPr lvl="1">
              <a:spcBef>
                <a:spcPts val="1200"/>
              </a:spcBef>
            </a:pPr>
            <a:r>
              <a:rPr lang="sv-SE" sz="1800" dirty="0"/>
              <a:t>Planera hur du når målet</a:t>
            </a:r>
          </a:p>
          <a:p>
            <a:pPr lvl="1">
              <a:spcBef>
                <a:spcPts val="1200"/>
              </a:spcBef>
            </a:pPr>
            <a:r>
              <a:rPr lang="sv-SE" sz="1800" dirty="0"/>
              <a:t>Rapportera status till samordnaren i ditt landsting/region och SKL</a:t>
            </a:r>
          </a:p>
          <a:p>
            <a:pPr marL="0" indent="0">
              <a:spcBef>
                <a:spcPts val="1200"/>
              </a:spcBef>
              <a:buNone/>
            </a:pPr>
            <a:r>
              <a:rPr lang="sv-SE" sz="1800" b="1" dirty="0"/>
              <a:t>Samma dokument hjälper samordnaren </a:t>
            </a:r>
            <a:r>
              <a:rPr lang="sv-SE" sz="1800" b="1" dirty="0" smtClean="0"/>
              <a:t>att:</a:t>
            </a:r>
            <a:endParaRPr lang="sv-SE" sz="1800" b="1" dirty="0"/>
          </a:p>
          <a:p>
            <a:pPr lvl="1">
              <a:spcBef>
                <a:spcPts val="1200"/>
              </a:spcBef>
            </a:pPr>
            <a:r>
              <a:rPr lang="sv-SE" sz="1800" dirty="0"/>
              <a:t>Få information kring hur spridningen går i ditt landsting/region</a:t>
            </a:r>
          </a:p>
          <a:p>
            <a:pPr lvl="1">
              <a:spcBef>
                <a:spcPts val="1200"/>
              </a:spcBef>
            </a:pPr>
            <a:r>
              <a:rPr lang="sv-SE" sz="1800" dirty="0"/>
              <a:t>Sammanställa status för ditt landsting/region</a:t>
            </a:r>
          </a:p>
          <a:p>
            <a:pPr marL="457206" lvl="1" indent="0">
              <a:buNone/>
            </a:pPr>
            <a:endParaRPr lang="sv-SE" sz="1600" dirty="0"/>
          </a:p>
        </p:txBody>
      </p:sp>
      <p:pic>
        <p:nvPicPr>
          <p:cNvPr id="9" name="Picture 8" descr="Zie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4559" r="8900" b="8981"/>
          <a:stretch>
            <a:fillRect/>
          </a:stretch>
        </p:blipFill>
        <p:spPr bwMode="gray">
          <a:xfrm>
            <a:off x="7088995" y="1212438"/>
            <a:ext cx="1359596" cy="105549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088994" y="2354290"/>
            <a:ext cx="1359597" cy="1945652"/>
            <a:chOff x="1942783" y="1054100"/>
            <a:chExt cx="2629218" cy="3035300"/>
          </a:xfrm>
        </p:grpSpPr>
        <p:pic>
          <p:nvPicPr>
            <p:cNvPr id="6" name="Picture 5" descr="C:\Users\josefin.klingvall\AppData\Local\Microsoft\Windows\INetCache\Content.Outlook\Y7REAJL9\utbildare_manual2 (002).jpg"/>
            <p:cNvPicPr/>
            <p:nvPr/>
          </p:nvPicPr>
          <p:blipFill rotWithShape="1">
            <a:blip r:embed="rId5" cstate="print">
              <a:extLst>
                <a:ext uri="{28A0092B-C50C-407E-A947-70E740481C1C}">
                  <a14:useLocalDpi xmlns:a14="http://schemas.microsoft.com/office/drawing/2010/main" val="0"/>
                </a:ext>
              </a:extLst>
            </a:blip>
            <a:srcRect r="50000"/>
            <a:stretch/>
          </p:blipFill>
          <p:spPr bwMode="auto">
            <a:xfrm>
              <a:off x="1942783" y="1054100"/>
              <a:ext cx="2629218" cy="3035300"/>
            </a:xfrm>
            <a:prstGeom prst="rect">
              <a:avLst/>
            </a:prstGeom>
            <a:noFill/>
            <a:ln>
              <a:noFill/>
            </a:ln>
          </p:spPr>
        </p:pic>
        <p:sp>
          <p:nvSpPr>
            <p:cNvPr id="4" name="Rectangle 3"/>
            <p:cNvSpPr/>
            <p:nvPr/>
          </p:nvSpPr>
          <p:spPr>
            <a:xfrm>
              <a:off x="3635896" y="1203598"/>
              <a:ext cx="93610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Rectangle 7"/>
            <p:cNvSpPr/>
            <p:nvPr/>
          </p:nvSpPr>
          <p:spPr>
            <a:xfrm>
              <a:off x="4283968" y="1781365"/>
              <a:ext cx="288032"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spTree>
    <p:extLst>
      <p:ext uri="{BB962C8B-B14F-4D97-AF65-F5344CB8AC3E}">
        <p14:creationId xmlns:p14="http://schemas.microsoft.com/office/powerpoint/2010/main" val="1869561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Så</a:t>
            </a:r>
            <a:r>
              <a:rPr lang="en-US" dirty="0"/>
              <a:t> </a:t>
            </a:r>
            <a:r>
              <a:rPr lang="en-US" dirty="0" err="1"/>
              <a:t>här</a:t>
            </a:r>
            <a:r>
              <a:rPr lang="en-US" dirty="0"/>
              <a:t> </a:t>
            </a:r>
            <a:r>
              <a:rPr lang="en-US" dirty="0" err="1"/>
              <a:t>fyller</a:t>
            </a:r>
            <a:r>
              <a:rPr lang="en-US" dirty="0"/>
              <a:t> </a:t>
            </a:r>
            <a:r>
              <a:rPr lang="en-US"/>
              <a:t>du </a:t>
            </a:r>
            <a:r>
              <a:rPr lang="en-US" smtClean="0"/>
              <a:t>i spridningsplanen</a:t>
            </a:r>
            <a:endParaRPr lang="sv-SE" dirty="0"/>
          </a:p>
        </p:txBody>
      </p:sp>
      <p:sp>
        <p:nvSpPr>
          <p:cNvPr id="5" name="Content Placeholder 2"/>
          <p:cNvSpPr>
            <a:spLocks noGrp="1"/>
          </p:cNvSpPr>
          <p:nvPr>
            <p:ph idx="1"/>
          </p:nvPr>
        </p:nvSpPr>
        <p:spPr>
          <a:xfrm>
            <a:off x="755576" y="1153990"/>
            <a:ext cx="7759774" cy="2353865"/>
          </a:xfrm>
          <a:ln w="28575">
            <a:noFill/>
          </a:ln>
        </p:spPr>
        <p:txBody>
          <a:bodyPr>
            <a:normAutofit fontScale="92500" lnSpcReduction="10000"/>
          </a:bodyPr>
          <a:lstStyle/>
          <a:p>
            <a:pPr marL="0" indent="0">
              <a:lnSpc>
                <a:spcPct val="110000"/>
              </a:lnSpc>
              <a:buNone/>
            </a:pPr>
            <a:r>
              <a:rPr lang="sv-SE" sz="2200" b="1" dirty="0"/>
              <a:t>Fyll i…</a:t>
            </a:r>
          </a:p>
          <a:p>
            <a:pPr lvl="1">
              <a:lnSpc>
                <a:spcPct val="110000"/>
              </a:lnSpc>
            </a:pPr>
            <a:r>
              <a:rPr lang="sv-SE" sz="2200" dirty="0"/>
              <a:t>Dina kontaktuppgifter</a:t>
            </a:r>
          </a:p>
          <a:p>
            <a:pPr lvl="1">
              <a:lnSpc>
                <a:spcPct val="110000"/>
              </a:lnSpc>
            </a:pPr>
            <a:r>
              <a:rPr lang="sv-SE" sz="2200" dirty="0"/>
              <a:t>Kontaktuppgifter till samordnaren i ditt landsting/region</a:t>
            </a:r>
          </a:p>
          <a:p>
            <a:pPr lvl="1">
              <a:lnSpc>
                <a:spcPct val="110000"/>
              </a:lnSpc>
            </a:pPr>
            <a:r>
              <a:rPr lang="sv-SE" sz="2200" dirty="0"/>
              <a:t>Dina spridningsmål. Dessa får du antingen av samordnaren eller formulerar själv.</a:t>
            </a:r>
          </a:p>
          <a:p>
            <a:pPr lvl="1">
              <a:lnSpc>
                <a:spcPct val="110000"/>
              </a:lnSpc>
            </a:pPr>
            <a:r>
              <a:rPr lang="sv-SE" sz="2200" dirty="0"/>
              <a:t>Dina spridningsaktiviteter</a:t>
            </a:r>
          </a:p>
        </p:txBody>
      </p:sp>
      <p:sp>
        <p:nvSpPr>
          <p:cNvPr id="6" name="Oval 5"/>
          <p:cNvSpPr/>
          <p:nvPr/>
        </p:nvSpPr>
        <p:spPr>
          <a:xfrm>
            <a:off x="1187624" y="1605801"/>
            <a:ext cx="288032"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1</a:t>
            </a:r>
            <a:endParaRPr lang="sv-SE" b="1" dirty="0">
              <a:solidFill>
                <a:prstClr val="white"/>
              </a:solidFill>
            </a:endParaRPr>
          </a:p>
        </p:txBody>
      </p:sp>
      <p:sp>
        <p:nvSpPr>
          <p:cNvPr id="8" name="Oval 7"/>
          <p:cNvSpPr/>
          <p:nvPr/>
        </p:nvSpPr>
        <p:spPr>
          <a:xfrm>
            <a:off x="1187624" y="1981095"/>
            <a:ext cx="288032"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2</a:t>
            </a:r>
            <a:endParaRPr lang="sv-SE" b="1" dirty="0">
              <a:solidFill>
                <a:prstClr val="white"/>
              </a:solidFill>
            </a:endParaRPr>
          </a:p>
        </p:txBody>
      </p:sp>
      <p:sp>
        <p:nvSpPr>
          <p:cNvPr id="9" name="Oval 8"/>
          <p:cNvSpPr/>
          <p:nvPr/>
        </p:nvSpPr>
        <p:spPr>
          <a:xfrm>
            <a:off x="1187624" y="2357915"/>
            <a:ext cx="288032"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3</a:t>
            </a:r>
            <a:endParaRPr lang="sv-SE" b="1" dirty="0">
              <a:solidFill>
                <a:prstClr val="white"/>
              </a:solidFill>
            </a:endParaRPr>
          </a:p>
        </p:txBody>
      </p:sp>
      <p:sp>
        <p:nvSpPr>
          <p:cNvPr id="10" name="Oval 9"/>
          <p:cNvSpPr/>
          <p:nvPr/>
        </p:nvSpPr>
        <p:spPr>
          <a:xfrm>
            <a:off x="1187624" y="3004462"/>
            <a:ext cx="288032"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4</a:t>
            </a:r>
            <a:endParaRPr lang="sv-SE" b="1" dirty="0">
              <a:solidFill>
                <a:prstClr val="white"/>
              </a:solidFill>
            </a:endParaRPr>
          </a:p>
        </p:txBody>
      </p:sp>
      <p:sp>
        <p:nvSpPr>
          <p:cNvPr id="11" name="Rectangle 10"/>
          <p:cNvSpPr/>
          <p:nvPr/>
        </p:nvSpPr>
        <p:spPr>
          <a:xfrm>
            <a:off x="1187624" y="3739133"/>
            <a:ext cx="6120679" cy="4888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prstClr val="white"/>
                </a:solidFill>
              </a:rPr>
              <a:t>Dokumentet</a:t>
            </a:r>
            <a:r>
              <a:rPr lang="en-US" dirty="0">
                <a:solidFill>
                  <a:prstClr val="white"/>
                </a:solidFill>
              </a:rPr>
              <a:t> </a:t>
            </a:r>
            <a:r>
              <a:rPr lang="en-US" dirty="0" err="1">
                <a:solidFill>
                  <a:prstClr val="white"/>
                </a:solidFill>
              </a:rPr>
              <a:t>är</a:t>
            </a:r>
            <a:r>
              <a:rPr lang="en-US" dirty="0">
                <a:solidFill>
                  <a:prstClr val="white"/>
                </a:solidFill>
              </a:rPr>
              <a:t> </a:t>
            </a:r>
            <a:r>
              <a:rPr lang="en-US" dirty="0" err="1">
                <a:solidFill>
                  <a:prstClr val="white"/>
                </a:solidFill>
              </a:rPr>
              <a:t>ditt</a:t>
            </a:r>
            <a:r>
              <a:rPr lang="en-US" dirty="0">
                <a:solidFill>
                  <a:prstClr val="white"/>
                </a:solidFill>
              </a:rPr>
              <a:t> </a:t>
            </a:r>
            <a:r>
              <a:rPr lang="en-US" dirty="0" err="1">
                <a:solidFill>
                  <a:prstClr val="white"/>
                </a:solidFill>
              </a:rPr>
              <a:t>arbetsverktyg</a:t>
            </a:r>
            <a:r>
              <a:rPr lang="en-US" dirty="0">
                <a:solidFill>
                  <a:prstClr val="white"/>
                </a:solidFill>
              </a:rPr>
              <a:t> – </a:t>
            </a:r>
            <a:r>
              <a:rPr lang="en-US" dirty="0" err="1">
                <a:solidFill>
                  <a:prstClr val="white"/>
                </a:solidFill>
              </a:rPr>
              <a:t>uppdatera</a:t>
            </a:r>
            <a:r>
              <a:rPr lang="en-US" dirty="0">
                <a:solidFill>
                  <a:prstClr val="white"/>
                </a:solidFill>
              </a:rPr>
              <a:t> </a:t>
            </a:r>
            <a:r>
              <a:rPr lang="en-US" dirty="0" err="1">
                <a:solidFill>
                  <a:prstClr val="white"/>
                </a:solidFill>
              </a:rPr>
              <a:t>det</a:t>
            </a:r>
            <a:r>
              <a:rPr lang="en-US" dirty="0">
                <a:solidFill>
                  <a:prstClr val="white"/>
                </a:solidFill>
              </a:rPr>
              <a:t> </a:t>
            </a:r>
            <a:r>
              <a:rPr lang="en-US" dirty="0" err="1">
                <a:solidFill>
                  <a:prstClr val="white"/>
                </a:solidFill>
              </a:rPr>
              <a:t>löpande</a:t>
            </a:r>
            <a:endParaRPr lang="en-US" dirty="0">
              <a:solidFill>
                <a:prstClr val="white"/>
              </a:solidFill>
            </a:endParaRPr>
          </a:p>
        </p:txBody>
      </p:sp>
    </p:spTree>
    <p:extLst>
      <p:ext uri="{BB962C8B-B14F-4D97-AF65-F5344CB8AC3E}">
        <p14:creationId xmlns:p14="http://schemas.microsoft.com/office/powerpoint/2010/main" val="1984476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Kontakt med samordnaren</a:t>
            </a:r>
            <a:endParaRPr lang="sv-SE" dirty="0"/>
          </a:p>
        </p:txBody>
      </p:sp>
      <p:sp>
        <p:nvSpPr>
          <p:cNvPr id="3" name="Content Placeholder 2"/>
          <p:cNvSpPr>
            <a:spLocks noGrp="1"/>
          </p:cNvSpPr>
          <p:nvPr>
            <p:ph idx="1"/>
          </p:nvPr>
        </p:nvSpPr>
        <p:spPr>
          <a:xfrm>
            <a:off x="606846" y="1491630"/>
            <a:ext cx="7886700" cy="2664296"/>
          </a:xfrm>
          <a:ln w="28575">
            <a:noFill/>
          </a:ln>
        </p:spPr>
        <p:txBody>
          <a:bodyPr>
            <a:noAutofit/>
          </a:bodyPr>
          <a:lstStyle/>
          <a:p>
            <a:pPr>
              <a:spcBef>
                <a:spcPts val="1800"/>
              </a:spcBef>
            </a:pPr>
            <a:r>
              <a:rPr lang="en-US" dirty="0" err="1" smtClean="0"/>
              <a:t>Maila</a:t>
            </a:r>
            <a:r>
              <a:rPr lang="en-US" dirty="0" smtClean="0"/>
              <a:t> </a:t>
            </a:r>
            <a:r>
              <a:rPr lang="en-US" dirty="0" err="1" smtClean="0"/>
              <a:t>spridningsplanen</a:t>
            </a:r>
            <a:r>
              <a:rPr lang="en-US" dirty="0" smtClean="0"/>
              <a:t> </a:t>
            </a:r>
            <a:r>
              <a:rPr lang="en-US" dirty="0" err="1" smtClean="0"/>
              <a:t>när</a:t>
            </a:r>
            <a:r>
              <a:rPr lang="en-US" dirty="0" smtClean="0"/>
              <a:t> </a:t>
            </a:r>
            <a:r>
              <a:rPr lang="en-US" dirty="0"/>
              <a:t>du </a:t>
            </a:r>
            <a:r>
              <a:rPr lang="en-US" dirty="0" err="1"/>
              <a:t>färdigställt</a:t>
            </a:r>
            <a:r>
              <a:rPr lang="en-US" dirty="0"/>
              <a:t> din plan </a:t>
            </a:r>
            <a:r>
              <a:rPr lang="sv-SE" dirty="0" smtClean="0"/>
              <a:t>första</a:t>
            </a:r>
            <a:r>
              <a:rPr lang="en-US" dirty="0" smtClean="0"/>
              <a:t> </a:t>
            </a:r>
            <a:r>
              <a:rPr lang="en-US" dirty="0" err="1"/>
              <a:t>gången</a:t>
            </a:r>
            <a:endParaRPr lang="en-US" dirty="0"/>
          </a:p>
          <a:p>
            <a:pPr>
              <a:spcBef>
                <a:spcPts val="1800"/>
              </a:spcBef>
            </a:pPr>
            <a:r>
              <a:rPr lang="en-US" dirty="0" err="1" smtClean="0"/>
              <a:t>Samordnaren</a:t>
            </a:r>
            <a:r>
              <a:rPr lang="en-US" dirty="0" smtClean="0"/>
              <a:t> </a:t>
            </a:r>
            <a:r>
              <a:rPr lang="en-US" dirty="0" err="1" smtClean="0"/>
              <a:t>kommer</a:t>
            </a:r>
            <a:r>
              <a:rPr lang="en-US" dirty="0" smtClean="0"/>
              <a:t> </a:t>
            </a:r>
            <a:r>
              <a:rPr lang="en-US" dirty="0" err="1" smtClean="0"/>
              <a:t>vilja</a:t>
            </a:r>
            <a:r>
              <a:rPr lang="en-US" dirty="0" smtClean="0"/>
              <a:t> ha </a:t>
            </a:r>
            <a:r>
              <a:rPr lang="en-US" dirty="0" err="1" smtClean="0"/>
              <a:t>en</a:t>
            </a:r>
            <a:r>
              <a:rPr lang="en-US" dirty="0" smtClean="0"/>
              <a:t> </a:t>
            </a:r>
            <a:r>
              <a:rPr lang="en-US" dirty="0" err="1" smtClean="0"/>
              <a:t>uppdaterad</a:t>
            </a:r>
            <a:r>
              <a:rPr lang="en-US" dirty="0" smtClean="0"/>
              <a:t> version </a:t>
            </a:r>
            <a:r>
              <a:rPr lang="en-US" dirty="0" err="1" smtClean="0"/>
              <a:t>mailad</a:t>
            </a:r>
            <a:r>
              <a:rPr lang="en-US" dirty="0" smtClean="0"/>
              <a:t> </a:t>
            </a:r>
            <a:r>
              <a:rPr lang="en-US" dirty="0" err="1" smtClean="0"/>
              <a:t>två</a:t>
            </a:r>
            <a:r>
              <a:rPr lang="en-US" dirty="0" smtClean="0"/>
              <a:t> </a:t>
            </a:r>
            <a:r>
              <a:rPr lang="en-US" dirty="0" err="1"/>
              <a:t>gånger</a:t>
            </a:r>
            <a:r>
              <a:rPr lang="en-US" dirty="0"/>
              <a:t> </a:t>
            </a:r>
            <a:r>
              <a:rPr lang="en-US" dirty="0" err="1" smtClean="0"/>
              <a:t>i</a:t>
            </a:r>
            <a:r>
              <a:rPr lang="en-US" dirty="0" smtClean="0"/>
              <a:t> </a:t>
            </a:r>
            <a:r>
              <a:rPr lang="en-US" dirty="0" err="1" smtClean="0"/>
              <a:t>februari</a:t>
            </a:r>
            <a:r>
              <a:rPr lang="en-US" dirty="0" smtClean="0"/>
              <a:t> </a:t>
            </a:r>
            <a:r>
              <a:rPr lang="en-US" dirty="0" err="1" smtClean="0"/>
              <a:t>och</a:t>
            </a:r>
            <a:r>
              <a:rPr lang="en-US" dirty="0" smtClean="0"/>
              <a:t> </a:t>
            </a:r>
            <a:r>
              <a:rPr lang="en-US" dirty="0" err="1" smtClean="0"/>
              <a:t>i</a:t>
            </a:r>
            <a:r>
              <a:rPr lang="en-US" dirty="0" smtClean="0"/>
              <a:t> mars 2017 </a:t>
            </a:r>
            <a:r>
              <a:rPr lang="sv-SE" dirty="0" smtClean="0"/>
              <a:t>(samordnaren </a:t>
            </a:r>
            <a:r>
              <a:rPr lang="sv-SE" dirty="0"/>
              <a:t>skickar ut mejl om detta)</a:t>
            </a:r>
          </a:p>
        </p:txBody>
      </p:sp>
    </p:spTree>
    <p:extLst>
      <p:ext uri="{BB962C8B-B14F-4D97-AF65-F5344CB8AC3E}">
        <p14:creationId xmlns:p14="http://schemas.microsoft.com/office/powerpoint/2010/main" val="1799817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Följande personer är samordnare i respektive landsting/region (1/2)</a:t>
            </a:r>
            <a:endParaRPr lang="sv-SE" dirty="0"/>
          </a:p>
        </p:txBody>
      </p:sp>
      <p:sp>
        <p:nvSpPr>
          <p:cNvPr id="3" name="Rectangle 2"/>
          <p:cNvSpPr>
            <a:spLocks noChangeArrowheads="1"/>
          </p:cNvSpPr>
          <p:nvPr/>
        </p:nvSpPr>
        <p:spPr bwMode="gray">
          <a:xfrm>
            <a:off x="1485900" y="1167595"/>
            <a:ext cx="1007042" cy="15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858" tIns="0" rIns="2858" bIns="0" anchor="b">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en-US" altLang="ko-KR" sz="975" b="1" dirty="0" err="1">
                <a:ea typeface="Gulim" panose="020B0600000101010101" pitchFamily="34" charset="-127"/>
                <a:cs typeface="Arial" panose="020B0604020202020204" pitchFamily="34" charset="0"/>
              </a:rPr>
              <a:t>Landsting</a:t>
            </a:r>
            <a:r>
              <a:rPr lang="en-US" altLang="ko-KR" sz="975" b="1" dirty="0">
                <a:ea typeface="Gulim" panose="020B0600000101010101" pitchFamily="34" charset="-127"/>
                <a:cs typeface="Arial" panose="020B0604020202020204" pitchFamily="34" charset="0"/>
              </a:rPr>
              <a:t> </a:t>
            </a:r>
          </a:p>
        </p:txBody>
      </p:sp>
      <p:sp>
        <p:nvSpPr>
          <p:cNvPr id="4" name="Line 16"/>
          <p:cNvSpPr>
            <a:spLocks noChangeShapeType="1"/>
          </p:cNvSpPr>
          <p:nvPr/>
        </p:nvSpPr>
        <p:spPr bwMode="gray">
          <a:xfrm>
            <a:off x="1485901" y="1351753"/>
            <a:ext cx="1006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endParaRPr lang="en-US" sz="975"/>
          </a:p>
        </p:txBody>
      </p:sp>
      <p:sp>
        <p:nvSpPr>
          <p:cNvPr id="30" name="Rectangle 29"/>
          <p:cNvSpPr>
            <a:spLocks noChangeArrowheads="1"/>
          </p:cNvSpPr>
          <p:nvPr/>
        </p:nvSpPr>
        <p:spPr bwMode="gray">
          <a:xfrm>
            <a:off x="2552433" y="1167596"/>
            <a:ext cx="1209478" cy="15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858" tIns="0" rIns="2858" bIns="0" anchor="b">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en-US" altLang="ko-KR" sz="975" b="1" dirty="0" err="1">
                <a:ea typeface="Gulim" panose="020B0600000101010101" pitchFamily="34" charset="-127"/>
                <a:cs typeface="Arial" panose="020B0604020202020204" pitchFamily="34" charset="0"/>
              </a:rPr>
              <a:t>Namn</a:t>
            </a:r>
            <a:endParaRPr lang="en-US" altLang="ko-KR" sz="975" b="1" dirty="0">
              <a:ea typeface="Gulim" panose="020B0600000101010101" pitchFamily="34" charset="-127"/>
              <a:cs typeface="Arial" panose="020B0604020202020204" pitchFamily="34" charset="0"/>
            </a:endParaRPr>
          </a:p>
        </p:txBody>
      </p:sp>
      <p:sp>
        <p:nvSpPr>
          <p:cNvPr id="31" name="Line 23"/>
          <p:cNvSpPr>
            <a:spLocks noChangeShapeType="1"/>
          </p:cNvSpPr>
          <p:nvPr/>
        </p:nvSpPr>
        <p:spPr bwMode="gray">
          <a:xfrm>
            <a:off x="2552432" y="1351754"/>
            <a:ext cx="12077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endParaRPr lang="en-US" sz="975" dirty="0"/>
          </a:p>
        </p:txBody>
      </p:sp>
      <p:sp>
        <p:nvSpPr>
          <p:cNvPr id="5" name="Rectangle 4"/>
          <p:cNvSpPr/>
          <p:nvPr/>
        </p:nvSpPr>
        <p:spPr>
          <a:xfrm>
            <a:off x="1485901" y="1426513"/>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err="1"/>
              <a:t>Blekinge</a:t>
            </a:r>
            <a:endParaRPr lang="sv-SE" sz="975" dirty="0"/>
          </a:p>
        </p:txBody>
      </p:sp>
      <p:cxnSp>
        <p:nvCxnSpPr>
          <p:cNvPr id="6" name="Straight Connector 5"/>
          <p:cNvCxnSpPr/>
          <p:nvPr/>
        </p:nvCxnSpPr>
        <p:spPr>
          <a:xfrm>
            <a:off x="2552433" y="1704700"/>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485901" y="1715794"/>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Dalarna</a:t>
            </a:r>
            <a:endParaRPr lang="sv-SE" sz="975" dirty="0"/>
          </a:p>
        </p:txBody>
      </p:sp>
      <p:cxnSp>
        <p:nvCxnSpPr>
          <p:cNvPr id="8" name="Straight Connector 7"/>
          <p:cNvCxnSpPr/>
          <p:nvPr/>
        </p:nvCxnSpPr>
        <p:spPr>
          <a:xfrm>
            <a:off x="2552433" y="1993980"/>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85901" y="2005073"/>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Gotland</a:t>
            </a:r>
            <a:endParaRPr lang="sv-SE" sz="975" dirty="0"/>
          </a:p>
        </p:txBody>
      </p:sp>
      <p:cxnSp>
        <p:nvCxnSpPr>
          <p:cNvPr id="10" name="Straight Connector 9"/>
          <p:cNvCxnSpPr/>
          <p:nvPr/>
        </p:nvCxnSpPr>
        <p:spPr>
          <a:xfrm>
            <a:off x="2552433" y="2283260"/>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85901" y="2294354"/>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Gävleborg</a:t>
            </a:r>
            <a:endParaRPr lang="sv-SE" sz="975" dirty="0"/>
          </a:p>
        </p:txBody>
      </p:sp>
      <p:cxnSp>
        <p:nvCxnSpPr>
          <p:cNvPr id="12" name="Straight Connector 11"/>
          <p:cNvCxnSpPr/>
          <p:nvPr/>
        </p:nvCxnSpPr>
        <p:spPr>
          <a:xfrm>
            <a:off x="2552433" y="2572541"/>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85901" y="2583635"/>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Halland</a:t>
            </a:r>
            <a:endParaRPr lang="sv-SE" sz="975" dirty="0"/>
          </a:p>
        </p:txBody>
      </p:sp>
      <p:cxnSp>
        <p:nvCxnSpPr>
          <p:cNvPr id="14" name="Straight Connector 13"/>
          <p:cNvCxnSpPr/>
          <p:nvPr/>
        </p:nvCxnSpPr>
        <p:spPr>
          <a:xfrm>
            <a:off x="2552433" y="2861821"/>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85901" y="2872915"/>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Jämtland</a:t>
            </a:r>
            <a:endParaRPr lang="sv-SE" sz="975" dirty="0"/>
          </a:p>
        </p:txBody>
      </p:sp>
      <p:cxnSp>
        <p:nvCxnSpPr>
          <p:cNvPr id="16" name="Straight Connector 15"/>
          <p:cNvCxnSpPr/>
          <p:nvPr/>
        </p:nvCxnSpPr>
        <p:spPr>
          <a:xfrm>
            <a:off x="2552433" y="3151102"/>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85901" y="3162196"/>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Jönköping</a:t>
            </a:r>
            <a:endParaRPr lang="sv-SE" sz="975" dirty="0"/>
          </a:p>
        </p:txBody>
      </p:sp>
      <p:cxnSp>
        <p:nvCxnSpPr>
          <p:cNvPr id="18" name="Straight Connector 17"/>
          <p:cNvCxnSpPr/>
          <p:nvPr/>
        </p:nvCxnSpPr>
        <p:spPr>
          <a:xfrm>
            <a:off x="2552433" y="3440382"/>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85901" y="3740756"/>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Kronoberg</a:t>
            </a:r>
            <a:endParaRPr lang="sv-SE" sz="975" dirty="0"/>
          </a:p>
        </p:txBody>
      </p:sp>
      <p:cxnSp>
        <p:nvCxnSpPr>
          <p:cNvPr id="20" name="Straight Connector 19"/>
          <p:cNvCxnSpPr/>
          <p:nvPr/>
        </p:nvCxnSpPr>
        <p:spPr>
          <a:xfrm>
            <a:off x="2552433" y="4018943"/>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485901" y="4319317"/>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Skåne</a:t>
            </a:r>
            <a:endParaRPr lang="sv-SE" sz="975" dirty="0"/>
          </a:p>
        </p:txBody>
      </p:sp>
      <p:sp>
        <p:nvSpPr>
          <p:cNvPr id="26" name="Rectangle 25"/>
          <p:cNvSpPr/>
          <p:nvPr/>
        </p:nvSpPr>
        <p:spPr>
          <a:xfrm>
            <a:off x="1485901" y="4030037"/>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Norrbotten</a:t>
            </a:r>
            <a:endParaRPr lang="sv-SE" sz="975" dirty="0"/>
          </a:p>
        </p:txBody>
      </p:sp>
      <p:cxnSp>
        <p:nvCxnSpPr>
          <p:cNvPr id="27" name="Straight Connector 26"/>
          <p:cNvCxnSpPr/>
          <p:nvPr/>
        </p:nvCxnSpPr>
        <p:spPr>
          <a:xfrm>
            <a:off x="2552433" y="4308224"/>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485901" y="3451475"/>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Kalmar</a:t>
            </a:r>
            <a:endParaRPr lang="sv-SE" sz="975" dirty="0"/>
          </a:p>
        </p:txBody>
      </p:sp>
      <p:cxnSp>
        <p:nvCxnSpPr>
          <p:cNvPr id="29" name="Straight Connector 28"/>
          <p:cNvCxnSpPr/>
          <p:nvPr/>
        </p:nvCxnSpPr>
        <p:spPr>
          <a:xfrm>
            <a:off x="2552433" y="3729662"/>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552432" y="1426514"/>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Ingla Blåder</a:t>
            </a:r>
            <a:endParaRPr lang="sv-SE" sz="975" dirty="0">
              <a:solidFill>
                <a:schemeClr val="tx1"/>
              </a:solidFill>
            </a:endParaRPr>
          </a:p>
        </p:txBody>
      </p:sp>
      <p:sp>
        <p:nvSpPr>
          <p:cNvPr id="33" name="Rectangle 32"/>
          <p:cNvSpPr/>
          <p:nvPr/>
        </p:nvSpPr>
        <p:spPr>
          <a:xfrm>
            <a:off x="2552432" y="1715795"/>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Carl Widman</a:t>
            </a:r>
            <a:endParaRPr lang="sv-SE" sz="975" dirty="0">
              <a:solidFill>
                <a:schemeClr val="tx1"/>
              </a:solidFill>
            </a:endParaRPr>
          </a:p>
        </p:txBody>
      </p:sp>
      <p:sp>
        <p:nvSpPr>
          <p:cNvPr id="34" name="Rectangle 33"/>
          <p:cNvSpPr/>
          <p:nvPr/>
        </p:nvSpPr>
        <p:spPr>
          <a:xfrm>
            <a:off x="2552432" y="2005076"/>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Kajsa Lingström</a:t>
            </a:r>
            <a:endParaRPr lang="sv-SE" sz="975" dirty="0">
              <a:solidFill>
                <a:schemeClr val="tx1"/>
              </a:solidFill>
            </a:endParaRPr>
          </a:p>
        </p:txBody>
      </p:sp>
      <p:sp>
        <p:nvSpPr>
          <p:cNvPr id="35" name="Rectangle 34"/>
          <p:cNvSpPr/>
          <p:nvPr/>
        </p:nvSpPr>
        <p:spPr>
          <a:xfrm>
            <a:off x="2552432" y="2294356"/>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Kristina Nilsson</a:t>
            </a:r>
            <a:endParaRPr lang="sv-SE" sz="975" dirty="0">
              <a:solidFill>
                <a:schemeClr val="tx1"/>
              </a:solidFill>
            </a:endParaRPr>
          </a:p>
        </p:txBody>
      </p:sp>
      <p:sp>
        <p:nvSpPr>
          <p:cNvPr id="36" name="Rectangle 35"/>
          <p:cNvSpPr/>
          <p:nvPr/>
        </p:nvSpPr>
        <p:spPr>
          <a:xfrm>
            <a:off x="2552432" y="2583636"/>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Camilla Falk</a:t>
            </a:r>
            <a:endParaRPr lang="sv-SE" sz="975" dirty="0">
              <a:solidFill>
                <a:schemeClr val="tx1"/>
              </a:solidFill>
            </a:endParaRPr>
          </a:p>
        </p:txBody>
      </p:sp>
      <p:sp>
        <p:nvSpPr>
          <p:cNvPr id="37" name="Rectangle 36"/>
          <p:cNvSpPr/>
          <p:nvPr/>
        </p:nvSpPr>
        <p:spPr>
          <a:xfrm>
            <a:off x="2552432" y="2872916"/>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Anna Frisk</a:t>
            </a:r>
            <a:endParaRPr lang="sv-SE" sz="975" dirty="0">
              <a:solidFill>
                <a:schemeClr val="tx1"/>
              </a:solidFill>
            </a:endParaRPr>
          </a:p>
        </p:txBody>
      </p:sp>
      <p:sp>
        <p:nvSpPr>
          <p:cNvPr id="38" name="Rectangle 37"/>
          <p:cNvSpPr/>
          <p:nvPr/>
        </p:nvSpPr>
        <p:spPr>
          <a:xfrm>
            <a:off x="2552431" y="3139638"/>
            <a:ext cx="1317491" cy="268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Margareta Strindhall</a:t>
            </a:r>
            <a:endParaRPr lang="sv-SE" sz="975" dirty="0">
              <a:solidFill>
                <a:schemeClr val="tx1"/>
              </a:solidFill>
            </a:endParaRPr>
          </a:p>
        </p:txBody>
      </p:sp>
      <p:sp>
        <p:nvSpPr>
          <p:cNvPr id="39" name="Rectangle 38"/>
          <p:cNvSpPr/>
          <p:nvPr/>
        </p:nvSpPr>
        <p:spPr>
          <a:xfrm>
            <a:off x="2552432" y="3740758"/>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75">
                <a:solidFill>
                  <a:schemeClr val="tx1"/>
                </a:solidFill>
              </a:rPr>
              <a:t>Bodil Edvardsson</a:t>
            </a:r>
            <a:endParaRPr lang="sv-SE" sz="975" dirty="0">
              <a:solidFill>
                <a:schemeClr val="tx1"/>
              </a:solidFill>
            </a:endParaRPr>
          </a:p>
        </p:txBody>
      </p:sp>
      <p:sp>
        <p:nvSpPr>
          <p:cNvPr id="40" name="Rectangle 39"/>
          <p:cNvSpPr/>
          <p:nvPr/>
        </p:nvSpPr>
        <p:spPr>
          <a:xfrm>
            <a:off x="2552432" y="4319318"/>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Maria Sandor </a:t>
            </a:r>
            <a:endParaRPr lang="sv-SE" sz="975" dirty="0">
              <a:solidFill>
                <a:schemeClr val="tx1"/>
              </a:solidFill>
            </a:endParaRPr>
          </a:p>
        </p:txBody>
      </p:sp>
      <p:sp>
        <p:nvSpPr>
          <p:cNvPr id="43" name="Rectangle 42"/>
          <p:cNvSpPr/>
          <p:nvPr/>
        </p:nvSpPr>
        <p:spPr>
          <a:xfrm>
            <a:off x="2552432" y="4030038"/>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75" dirty="0">
                <a:solidFill>
                  <a:schemeClr val="tx1"/>
                </a:solidFill>
              </a:rPr>
              <a:t>Kirsti Jussila</a:t>
            </a:r>
          </a:p>
        </p:txBody>
      </p:sp>
      <p:sp>
        <p:nvSpPr>
          <p:cNvPr id="44" name="Rectangle 43"/>
          <p:cNvSpPr/>
          <p:nvPr/>
        </p:nvSpPr>
        <p:spPr>
          <a:xfrm>
            <a:off x="2552432" y="3451478"/>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Ann Arvidsson</a:t>
            </a:r>
            <a:endParaRPr lang="sv-SE" sz="975" dirty="0">
              <a:solidFill>
                <a:schemeClr val="tx1"/>
              </a:solidFill>
            </a:endParaRPr>
          </a:p>
        </p:txBody>
      </p:sp>
      <p:grpSp>
        <p:nvGrpSpPr>
          <p:cNvPr id="23" name="Group 22"/>
          <p:cNvGrpSpPr/>
          <p:nvPr/>
        </p:nvGrpSpPr>
        <p:grpSpPr>
          <a:xfrm>
            <a:off x="3869921" y="1167597"/>
            <a:ext cx="2643564" cy="3397548"/>
            <a:chOff x="3635895" y="1556795"/>
            <a:chExt cx="3240360" cy="4530064"/>
          </a:xfrm>
        </p:grpSpPr>
        <p:sp>
          <p:nvSpPr>
            <p:cNvPr id="45" name="Rectangle 44"/>
            <p:cNvSpPr>
              <a:spLocks noChangeArrowheads="1"/>
            </p:cNvSpPr>
            <p:nvPr/>
          </p:nvSpPr>
          <p:spPr bwMode="gray">
            <a:xfrm>
              <a:off x="3635896" y="1556795"/>
              <a:ext cx="302433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58" tIns="0" rIns="2858" bIns="0" anchor="b">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en-US" altLang="ko-KR" sz="975" b="1" dirty="0" err="1">
                  <a:ea typeface="Gulim" panose="020B0600000101010101" pitchFamily="34" charset="-127"/>
                  <a:cs typeface="Arial" panose="020B0604020202020204" pitchFamily="34" charset="0"/>
                </a:rPr>
                <a:t>Mejladress</a:t>
              </a:r>
              <a:endParaRPr lang="en-US" altLang="ko-KR" sz="975" b="1" dirty="0">
                <a:ea typeface="Gulim" panose="020B0600000101010101" pitchFamily="34" charset="-127"/>
                <a:cs typeface="Arial" panose="020B0604020202020204" pitchFamily="34" charset="0"/>
              </a:endParaRPr>
            </a:p>
          </p:txBody>
        </p:sp>
        <p:sp>
          <p:nvSpPr>
            <p:cNvPr id="46" name="Line 33"/>
            <p:cNvSpPr>
              <a:spLocks noChangeShapeType="1"/>
            </p:cNvSpPr>
            <p:nvPr/>
          </p:nvSpPr>
          <p:spPr bwMode="gray">
            <a:xfrm>
              <a:off x="3635895" y="1802338"/>
              <a:ext cx="32403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endParaRPr lang="en-US" sz="975"/>
            </a:p>
          </p:txBody>
        </p:sp>
        <p:sp>
          <p:nvSpPr>
            <p:cNvPr id="47" name="Rectangle 46"/>
            <p:cNvSpPr/>
            <p:nvPr/>
          </p:nvSpPr>
          <p:spPr>
            <a:xfrm>
              <a:off x="3640232" y="1902019"/>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ingla.blader@ltblekinge.se</a:t>
              </a:r>
              <a:endParaRPr lang="sv-SE" sz="975" dirty="0">
                <a:solidFill>
                  <a:schemeClr val="tx1"/>
                </a:solidFill>
              </a:endParaRPr>
            </a:p>
          </p:txBody>
        </p:sp>
        <p:sp>
          <p:nvSpPr>
            <p:cNvPr id="48" name="Rectangle 47"/>
            <p:cNvSpPr/>
            <p:nvPr/>
          </p:nvSpPr>
          <p:spPr>
            <a:xfrm>
              <a:off x="3640232" y="2287726"/>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carl.widman@ltdalarna.se</a:t>
              </a:r>
              <a:endParaRPr lang="sv-SE" sz="975" dirty="0">
                <a:solidFill>
                  <a:schemeClr val="tx1"/>
                </a:solidFill>
              </a:endParaRPr>
            </a:p>
          </p:txBody>
        </p:sp>
        <p:sp>
          <p:nvSpPr>
            <p:cNvPr id="49" name="Rectangle 48"/>
            <p:cNvSpPr/>
            <p:nvPr/>
          </p:nvSpPr>
          <p:spPr>
            <a:xfrm>
              <a:off x="3640232" y="2673434"/>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kajsa.lingstrom@gotland.se</a:t>
              </a:r>
              <a:endParaRPr lang="sv-SE" sz="975" dirty="0">
                <a:solidFill>
                  <a:schemeClr val="tx1"/>
                </a:solidFill>
              </a:endParaRPr>
            </a:p>
          </p:txBody>
        </p:sp>
        <p:sp>
          <p:nvSpPr>
            <p:cNvPr id="50" name="Rectangle 49"/>
            <p:cNvSpPr/>
            <p:nvPr/>
          </p:nvSpPr>
          <p:spPr>
            <a:xfrm>
              <a:off x="3640232" y="3059141"/>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kristina.nilsson@regiongavleborg.se</a:t>
              </a:r>
              <a:endParaRPr lang="sv-SE" sz="975" dirty="0">
                <a:solidFill>
                  <a:schemeClr val="tx1"/>
                </a:solidFill>
              </a:endParaRPr>
            </a:p>
          </p:txBody>
        </p:sp>
        <p:sp>
          <p:nvSpPr>
            <p:cNvPr id="51" name="Rectangle 50"/>
            <p:cNvSpPr/>
            <p:nvPr/>
          </p:nvSpPr>
          <p:spPr>
            <a:xfrm>
              <a:off x="3640232" y="3444848"/>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Camilla.Falk@regionhalland.se</a:t>
              </a:r>
              <a:endParaRPr lang="sv-SE" sz="975" dirty="0">
                <a:solidFill>
                  <a:schemeClr val="tx1"/>
                </a:solidFill>
              </a:endParaRPr>
            </a:p>
          </p:txBody>
        </p:sp>
        <p:sp>
          <p:nvSpPr>
            <p:cNvPr id="52" name="Rectangle 51"/>
            <p:cNvSpPr/>
            <p:nvPr/>
          </p:nvSpPr>
          <p:spPr>
            <a:xfrm>
              <a:off x="3640232" y="3830555"/>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anna.frisk@regionjh.se</a:t>
              </a:r>
              <a:endParaRPr lang="sv-SE" sz="975" dirty="0">
                <a:solidFill>
                  <a:schemeClr val="tx1"/>
                </a:solidFill>
              </a:endParaRPr>
            </a:p>
          </p:txBody>
        </p:sp>
        <p:sp>
          <p:nvSpPr>
            <p:cNvPr id="53" name="Rectangle 52"/>
            <p:cNvSpPr/>
            <p:nvPr/>
          </p:nvSpPr>
          <p:spPr>
            <a:xfrm>
              <a:off x="3640232" y="4216262"/>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margareta.strindhall@rjl.se</a:t>
              </a:r>
              <a:endParaRPr lang="sv-SE" sz="975" dirty="0">
                <a:solidFill>
                  <a:schemeClr val="tx1"/>
                </a:solidFill>
              </a:endParaRPr>
            </a:p>
          </p:txBody>
        </p:sp>
        <p:sp>
          <p:nvSpPr>
            <p:cNvPr id="54" name="Rectangle 53"/>
            <p:cNvSpPr/>
            <p:nvPr/>
          </p:nvSpPr>
          <p:spPr>
            <a:xfrm>
              <a:off x="3640232" y="4987677"/>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Bodil.edvardsson@kronoberg.se</a:t>
              </a:r>
              <a:endParaRPr lang="sv-SE" sz="975" dirty="0">
                <a:solidFill>
                  <a:schemeClr val="tx1"/>
                </a:solidFill>
              </a:endParaRPr>
            </a:p>
          </p:txBody>
        </p:sp>
        <p:sp>
          <p:nvSpPr>
            <p:cNvPr id="55" name="Rectangle 54"/>
            <p:cNvSpPr/>
            <p:nvPr/>
          </p:nvSpPr>
          <p:spPr>
            <a:xfrm>
              <a:off x="3640232" y="5759091"/>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Maria.sandor@skane.se </a:t>
              </a:r>
              <a:endParaRPr lang="sv-SE" sz="975" dirty="0">
                <a:solidFill>
                  <a:schemeClr val="tx1"/>
                </a:solidFill>
              </a:endParaRPr>
            </a:p>
          </p:txBody>
        </p:sp>
        <p:sp>
          <p:nvSpPr>
            <p:cNvPr id="58" name="Rectangle 57"/>
            <p:cNvSpPr/>
            <p:nvPr/>
          </p:nvSpPr>
          <p:spPr>
            <a:xfrm>
              <a:off x="3640232" y="5373384"/>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kirsti.jussila@nll.se</a:t>
              </a:r>
              <a:endParaRPr lang="sv-SE" sz="975" dirty="0">
                <a:solidFill>
                  <a:schemeClr val="tx1"/>
                </a:solidFill>
              </a:endParaRPr>
            </a:p>
          </p:txBody>
        </p:sp>
        <p:sp>
          <p:nvSpPr>
            <p:cNvPr id="59" name="Rectangle 58"/>
            <p:cNvSpPr/>
            <p:nvPr/>
          </p:nvSpPr>
          <p:spPr>
            <a:xfrm>
              <a:off x="3640232" y="4601970"/>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Ann.arvidsson@ltkalmar.se</a:t>
              </a:r>
              <a:endParaRPr lang="sv-SE" sz="975" dirty="0">
                <a:solidFill>
                  <a:schemeClr val="tx1"/>
                </a:solidFill>
              </a:endParaRPr>
            </a:p>
          </p:txBody>
        </p:sp>
      </p:grpSp>
      <p:grpSp>
        <p:nvGrpSpPr>
          <p:cNvPr id="22" name="Group 21"/>
          <p:cNvGrpSpPr/>
          <p:nvPr/>
        </p:nvGrpSpPr>
        <p:grpSpPr>
          <a:xfrm>
            <a:off x="6624228" y="1167596"/>
            <a:ext cx="1194457" cy="3397550"/>
            <a:chOff x="7020272" y="1556795"/>
            <a:chExt cx="1927278" cy="4530066"/>
          </a:xfrm>
        </p:grpSpPr>
        <p:sp>
          <p:nvSpPr>
            <p:cNvPr id="60" name="Rectangle 59"/>
            <p:cNvSpPr>
              <a:spLocks noChangeArrowheads="1"/>
            </p:cNvSpPr>
            <p:nvPr/>
          </p:nvSpPr>
          <p:spPr bwMode="gray">
            <a:xfrm>
              <a:off x="7020272" y="1556795"/>
              <a:ext cx="192727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58" tIns="0" rIns="2858" bIns="0" anchor="b">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en-US" altLang="ko-KR" sz="975" b="1" dirty="0" err="1">
                  <a:ea typeface="Gulim" panose="020B0600000101010101" pitchFamily="34" charset="-127"/>
                  <a:cs typeface="Arial" panose="020B0604020202020204" pitchFamily="34" charset="0"/>
                </a:rPr>
                <a:t>Telefonnummer</a:t>
              </a:r>
              <a:endParaRPr lang="en-US" altLang="ko-KR" sz="975" b="1" dirty="0">
                <a:ea typeface="Gulim" panose="020B0600000101010101" pitchFamily="34" charset="-127"/>
                <a:cs typeface="Arial" panose="020B0604020202020204" pitchFamily="34" charset="0"/>
              </a:endParaRPr>
            </a:p>
          </p:txBody>
        </p:sp>
        <p:sp>
          <p:nvSpPr>
            <p:cNvPr id="61" name="Line 16"/>
            <p:cNvSpPr>
              <a:spLocks noChangeShapeType="1"/>
            </p:cNvSpPr>
            <p:nvPr/>
          </p:nvSpPr>
          <p:spPr bwMode="gray">
            <a:xfrm>
              <a:off x="7020273" y="1802338"/>
              <a:ext cx="19259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endParaRPr lang="en-US" sz="975"/>
            </a:p>
          </p:txBody>
        </p:sp>
        <p:sp>
          <p:nvSpPr>
            <p:cNvPr id="62" name="Rectangle 61"/>
            <p:cNvSpPr/>
            <p:nvPr/>
          </p:nvSpPr>
          <p:spPr>
            <a:xfrm>
              <a:off x="7020272" y="1902017"/>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0455 73 62 28</a:t>
              </a:r>
              <a:endParaRPr lang="sv-SE" sz="975" dirty="0">
                <a:solidFill>
                  <a:schemeClr val="tx1"/>
                </a:solidFill>
              </a:endParaRPr>
            </a:p>
          </p:txBody>
        </p:sp>
        <p:sp>
          <p:nvSpPr>
            <p:cNvPr id="63" name="Rectangle 62"/>
            <p:cNvSpPr/>
            <p:nvPr/>
          </p:nvSpPr>
          <p:spPr>
            <a:xfrm>
              <a:off x="7020272" y="2287723"/>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75" dirty="0">
                  <a:solidFill>
                    <a:schemeClr val="tx1"/>
                  </a:solidFill>
                </a:rPr>
                <a:t>070-694 79 97</a:t>
              </a:r>
            </a:p>
          </p:txBody>
        </p:sp>
        <p:sp>
          <p:nvSpPr>
            <p:cNvPr id="64" name="Rectangle 63"/>
            <p:cNvSpPr/>
            <p:nvPr/>
          </p:nvSpPr>
          <p:spPr>
            <a:xfrm>
              <a:off x="7020272" y="2673431"/>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0704477995</a:t>
              </a:r>
              <a:endParaRPr lang="sv-SE" sz="975" dirty="0">
                <a:solidFill>
                  <a:schemeClr val="tx1"/>
                </a:solidFill>
              </a:endParaRPr>
            </a:p>
          </p:txBody>
        </p:sp>
        <p:sp>
          <p:nvSpPr>
            <p:cNvPr id="65" name="Rectangle 64"/>
            <p:cNvSpPr/>
            <p:nvPr/>
          </p:nvSpPr>
          <p:spPr>
            <a:xfrm>
              <a:off x="7020272" y="3059139"/>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0703660726</a:t>
              </a:r>
              <a:endParaRPr lang="sv-SE" sz="975" dirty="0">
                <a:solidFill>
                  <a:schemeClr val="tx1"/>
                </a:solidFill>
              </a:endParaRPr>
            </a:p>
          </p:txBody>
        </p:sp>
        <p:sp>
          <p:nvSpPr>
            <p:cNvPr id="66" name="Rectangle 65"/>
            <p:cNvSpPr/>
            <p:nvPr/>
          </p:nvSpPr>
          <p:spPr>
            <a:xfrm>
              <a:off x="7020272" y="3444845"/>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0721-71 55 50 </a:t>
              </a:r>
              <a:endParaRPr lang="sv-SE" sz="975" dirty="0">
                <a:solidFill>
                  <a:schemeClr val="tx1"/>
                </a:solidFill>
              </a:endParaRPr>
            </a:p>
          </p:txBody>
        </p:sp>
        <p:sp>
          <p:nvSpPr>
            <p:cNvPr id="67" name="Rectangle 66"/>
            <p:cNvSpPr/>
            <p:nvPr/>
          </p:nvSpPr>
          <p:spPr>
            <a:xfrm>
              <a:off x="7020272" y="3830553"/>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072-2017904</a:t>
              </a:r>
              <a:endParaRPr lang="sv-SE" sz="975" dirty="0">
                <a:solidFill>
                  <a:schemeClr val="tx1"/>
                </a:solidFill>
              </a:endParaRPr>
            </a:p>
          </p:txBody>
        </p:sp>
        <p:sp>
          <p:nvSpPr>
            <p:cNvPr id="68" name="Rectangle 67"/>
            <p:cNvSpPr/>
            <p:nvPr/>
          </p:nvSpPr>
          <p:spPr>
            <a:xfrm>
              <a:off x="7020272" y="4216259"/>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036-324577</a:t>
              </a:r>
              <a:endParaRPr lang="sv-SE" sz="975" dirty="0">
                <a:solidFill>
                  <a:schemeClr val="tx1"/>
                </a:solidFill>
              </a:endParaRPr>
            </a:p>
          </p:txBody>
        </p:sp>
        <p:sp>
          <p:nvSpPr>
            <p:cNvPr id="69" name="Rectangle 68"/>
            <p:cNvSpPr/>
            <p:nvPr/>
          </p:nvSpPr>
          <p:spPr>
            <a:xfrm>
              <a:off x="7020272" y="4987675"/>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0709-673245</a:t>
              </a:r>
              <a:endParaRPr lang="sv-SE" sz="975" dirty="0">
                <a:solidFill>
                  <a:schemeClr val="tx1"/>
                </a:solidFill>
              </a:endParaRPr>
            </a:p>
          </p:txBody>
        </p:sp>
        <p:sp>
          <p:nvSpPr>
            <p:cNvPr id="70" name="Rectangle 69"/>
            <p:cNvSpPr/>
            <p:nvPr/>
          </p:nvSpPr>
          <p:spPr>
            <a:xfrm>
              <a:off x="7020272" y="5759089"/>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0725-97 62 84</a:t>
              </a:r>
              <a:endParaRPr lang="sv-SE" sz="975" dirty="0">
                <a:solidFill>
                  <a:schemeClr val="tx1"/>
                </a:solidFill>
              </a:endParaRPr>
            </a:p>
          </p:txBody>
        </p:sp>
        <p:sp>
          <p:nvSpPr>
            <p:cNvPr id="73" name="Rectangle 72"/>
            <p:cNvSpPr/>
            <p:nvPr/>
          </p:nvSpPr>
          <p:spPr>
            <a:xfrm>
              <a:off x="7020272" y="5373381"/>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072-54 88 124</a:t>
              </a:r>
              <a:endParaRPr lang="sv-SE" sz="975" dirty="0">
                <a:solidFill>
                  <a:schemeClr val="tx1"/>
                </a:solidFill>
              </a:endParaRPr>
            </a:p>
          </p:txBody>
        </p:sp>
        <p:sp>
          <p:nvSpPr>
            <p:cNvPr id="74" name="Rectangle 73"/>
            <p:cNvSpPr/>
            <p:nvPr/>
          </p:nvSpPr>
          <p:spPr>
            <a:xfrm>
              <a:off x="7020272" y="4601967"/>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0495/155 80</a:t>
              </a:r>
              <a:endParaRPr lang="sv-SE" sz="975" dirty="0">
                <a:solidFill>
                  <a:schemeClr val="tx1"/>
                </a:solidFill>
              </a:endParaRPr>
            </a:p>
          </p:txBody>
        </p:sp>
      </p:grpSp>
    </p:spTree>
    <p:extLst>
      <p:ext uri="{BB962C8B-B14F-4D97-AF65-F5344CB8AC3E}">
        <p14:creationId xmlns:p14="http://schemas.microsoft.com/office/powerpoint/2010/main" val="4068612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latin typeface="+mn-lt"/>
              </a:rPr>
              <a:t>Om Uppdrag Psykisk Hälsa</a:t>
            </a:r>
            <a:endParaRPr lang="sv-SE">
              <a:latin typeface="+mn-lt"/>
            </a:endParaRP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970" y="1993411"/>
            <a:ext cx="1620180" cy="1243488"/>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746" y="1662774"/>
            <a:ext cx="1904762" cy="1904762"/>
          </a:xfrm>
          <a:prstGeom prst="rect">
            <a:avLst/>
          </a:prstGeom>
        </p:spPr>
      </p:pic>
    </p:spTree>
    <p:extLst>
      <p:ext uri="{BB962C8B-B14F-4D97-AF65-F5344CB8AC3E}">
        <p14:creationId xmlns:p14="http://schemas.microsoft.com/office/powerpoint/2010/main" val="4119575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ext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spid="_x0000_s3087" name="think-cell Slide" r:id="rId5" imgW="524" imgH="526" progId="TCLayout.ActiveDocument.1">
                  <p:embed/>
                </p:oleObj>
              </mc:Choice>
              <mc:Fallback>
                <p:oleObj name="think-cell Slide" r:id="rId5" imgW="524" imgH="526" progId="TCLayout.ActiveDocument.1">
                  <p:embed/>
                  <p:pic>
                    <p:nvPicPr>
                      <p:cNvPr id="0" name=""/>
                      <p:cNvPicPr/>
                      <p:nvPr/>
                    </p:nvPicPr>
                    <p:blipFill>
                      <a:blip r:embed="rId6"/>
                      <a:stretch>
                        <a:fillRect/>
                      </a:stretch>
                    </p:blipFill>
                    <p:spPr>
                      <a:xfrm>
                        <a:off x="1144192" y="1192"/>
                        <a:ext cx="1190" cy="1190"/>
                      </a:xfrm>
                      <a:prstGeom prst="rect">
                        <a:avLst/>
                      </a:prstGeom>
                    </p:spPr>
                  </p:pic>
                </p:oleObj>
              </mc:Fallback>
            </mc:AlternateContent>
          </a:graphicData>
        </a:graphic>
      </p:graphicFrame>
      <p:sp>
        <p:nvSpPr>
          <p:cNvPr id="2" name="Title 1"/>
          <p:cNvSpPr>
            <a:spLocks noGrp="1"/>
          </p:cNvSpPr>
          <p:nvPr>
            <p:ph type="title"/>
          </p:nvPr>
        </p:nvSpPr>
        <p:spPr/>
        <p:txBody>
          <a:bodyPr/>
          <a:lstStyle/>
          <a:p>
            <a:r>
              <a:rPr lang="sv-SE" sz="2400" dirty="0"/>
              <a:t>Följande personer är samordnare i respektive landsting/region (2/2)</a:t>
            </a:r>
            <a:endParaRPr lang="sv-SE" dirty="0"/>
          </a:p>
        </p:txBody>
      </p:sp>
      <p:sp>
        <p:nvSpPr>
          <p:cNvPr id="3" name="Rectangle 2"/>
          <p:cNvSpPr>
            <a:spLocks noChangeArrowheads="1"/>
          </p:cNvSpPr>
          <p:nvPr/>
        </p:nvSpPr>
        <p:spPr bwMode="gray">
          <a:xfrm>
            <a:off x="1485900" y="1167595"/>
            <a:ext cx="1007042" cy="15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858" tIns="0" rIns="2858" bIns="0" anchor="b">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en-US" altLang="ko-KR" sz="975" b="1" dirty="0" err="1">
                <a:ea typeface="Gulim" panose="020B0600000101010101" pitchFamily="34" charset="-127"/>
                <a:cs typeface="Arial" panose="020B0604020202020204" pitchFamily="34" charset="0"/>
              </a:rPr>
              <a:t>Landsting</a:t>
            </a:r>
            <a:r>
              <a:rPr lang="en-US" altLang="ko-KR" sz="975" b="1" dirty="0">
                <a:ea typeface="Gulim" panose="020B0600000101010101" pitchFamily="34" charset="-127"/>
                <a:cs typeface="Arial" panose="020B0604020202020204" pitchFamily="34" charset="0"/>
              </a:rPr>
              <a:t> </a:t>
            </a:r>
          </a:p>
        </p:txBody>
      </p:sp>
      <p:sp>
        <p:nvSpPr>
          <p:cNvPr id="4" name="Line 16"/>
          <p:cNvSpPr>
            <a:spLocks noChangeShapeType="1"/>
          </p:cNvSpPr>
          <p:nvPr/>
        </p:nvSpPr>
        <p:spPr bwMode="gray">
          <a:xfrm>
            <a:off x="1485901" y="1351753"/>
            <a:ext cx="1006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endParaRPr lang="en-US" sz="975"/>
          </a:p>
        </p:txBody>
      </p:sp>
      <p:sp>
        <p:nvSpPr>
          <p:cNvPr id="30" name="Rectangle 29"/>
          <p:cNvSpPr>
            <a:spLocks noChangeArrowheads="1"/>
          </p:cNvSpPr>
          <p:nvPr/>
        </p:nvSpPr>
        <p:spPr bwMode="gray">
          <a:xfrm>
            <a:off x="2552433" y="1167596"/>
            <a:ext cx="1209478" cy="15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858" tIns="0" rIns="2858" bIns="0" anchor="b">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en-US" altLang="ko-KR" sz="975" b="1" dirty="0" err="1">
                <a:ea typeface="Gulim" panose="020B0600000101010101" pitchFamily="34" charset="-127"/>
                <a:cs typeface="Arial" panose="020B0604020202020204" pitchFamily="34" charset="0"/>
              </a:rPr>
              <a:t>Namn</a:t>
            </a:r>
            <a:endParaRPr lang="en-US" altLang="ko-KR" sz="975" b="1" dirty="0">
              <a:ea typeface="Gulim" panose="020B0600000101010101" pitchFamily="34" charset="-127"/>
              <a:cs typeface="Arial" panose="020B0604020202020204" pitchFamily="34" charset="0"/>
            </a:endParaRPr>
          </a:p>
        </p:txBody>
      </p:sp>
      <p:sp>
        <p:nvSpPr>
          <p:cNvPr id="31" name="Line 23"/>
          <p:cNvSpPr>
            <a:spLocks noChangeShapeType="1"/>
          </p:cNvSpPr>
          <p:nvPr/>
        </p:nvSpPr>
        <p:spPr bwMode="gray">
          <a:xfrm>
            <a:off x="2552432" y="1351754"/>
            <a:ext cx="12077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endParaRPr lang="en-US" sz="975" dirty="0"/>
          </a:p>
        </p:txBody>
      </p:sp>
      <p:sp>
        <p:nvSpPr>
          <p:cNvPr id="5" name="Rectangle 4"/>
          <p:cNvSpPr/>
          <p:nvPr/>
        </p:nvSpPr>
        <p:spPr>
          <a:xfrm>
            <a:off x="1485901" y="1426513"/>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Stockholm</a:t>
            </a:r>
            <a:endParaRPr lang="sv-SE" sz="975" dirty="0"/>
          </a:p>
        </p:txBody>
      </p:sp>
      <p:cxnSp>
        <p:nvCxnSpPr>
          <p:cNvPr id="6" name="Straight Connector 5"/>
          <p:cNvCxnSpPr/>
          <p:nvPr/>
        </p:nvCxnSpPr>
        <p:spPr>
          <a:xfrm>
            <a:off x="2552433" y="1704700"/>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485901" y="1715794"/>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Sörmland</a:t>
            </a:r>
            <a:endParaRPr lang="sv-SE" sz="975" dirty="0"/>
          </a:p>
        </p:txBody>
      </p:sp>
      <p:cxnSp>
        <p:nvCxnSpPr>
          <p:cNvPr id="8" name="Straight Connector 7"/>
          <p:cNvCxnSpPr/>
          <p:nvPr/>
        </p:nvCxnSpPr>
        <p:spPr>
          <a:xfrm>
            <a:off x="2552433" y="1993980"/>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85901" y="2005073"/>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Uppsala</a:t>
            </a:r>
            <a:endParaRPr lang="sv-SE" sz="975" dirty="0"/>
          </a:p>
        </p:txBody>
      </p:sp>
      <p:cxnSp>
        <p:nvCxnSpPr>
          <p:cNvPr id="10" name="Straight Connector 9"/>
          <p:cNvCxnSpPr/>
          <p:nvPr/>
        </p:nvCxnSpPr>
        <p:spPr>
          <a:xfrm>
            <a:off x="2552433" y="2283260"/>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85901" y="2294354"/>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VGR</a:t>
            </a:r>
            <a:endParaRPr lang="sv-SE" sz="975" dirty="0"/>
          </a:p>
        </p:txBody>
      </p:sp>
      <p:cxnSp>
        <p:nvCxnSpPr>
          <p:cNvPr id="12" name="Straight Connector 11"/>
          <p:cNvCxnSpPr/>
          <p:nvPr/>
        </p:nvCxnSpPr>
        <p:spPr>
          <a:xfrm>
            <a:off x="2552433" y="2572541"/>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85901" y="2583635"/>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Värmland</a:t>
            </a:r>
            <a:endParaRPr lang="sv-SE" sz="975" dirty="0"/>
          </a:p>
        </p:txBody>
      </p:sp>
      <p:cxnSp>
        <p:nvCxnSpPr>
          <p:cNvPr id="14" name="Straight Connector 13"/>
          <p:cNvCxnSpPr/>
          <p:nvPr/>
        </p:nvCxnSpPr>
        <p:spPr>
          <a:xfrm>
            <a:off x="2552433" y="2861821"/>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85901" y="2872915"/>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Västerbotten</a:t>
            </a:r>
            <a:endParaRPr lang="sv-SE" sz="975" dirty="0"/>
          </a:p>
        </p:txBody>
      </p:sp>
      <p:cxnSp>
        <p:nvCxnSpPr>
          <p:cNvPr id="16" name="Straight Connector 15"/>
          <p:cNvCxnSpPr/>
          <p:nvPr/>
        </p:nvCxnSpPr>
        <p:spPr>
          <a:xfrm>
            <a:off x="2552433" y="3151102"/>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85901" y="3162196"/>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Västernorrland</a:t>
            </a:r>
            <a:endParaRPr lang="sv-SE" sz="975" dirty="0"/>
          </a:p>
        </p:txBody>
      </p:sp>
      <p:cxnSp>
        <p:nvCxnSpPr>
          <p:cNvPr id="18" name="Straight Connector 17"/>
          <p:cNvCxnSpPr/>
          <p:nvPr/>
        </p:nvCxnSpPr>
        <p:spPr>
          <a:xfrm>
            <a:off x="2552433" y="3440382"/>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85901" y="3740756"/>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Örebro</a:t>
            </a:r>
            <a:endParaRPr lang="sv-SE" sz="975" dirty="0"/>
          </a:p>
        </p:txBody>
      </p:sp>
      <p:cxnSp>
        <p:nvCxnSpPr>
          <p:cNvPr id="20" name="Straight Connector 19"/>
          <p:cNvCxnSpPr/>
          <p:nvPr/>
        </p:nvCxnSpPr>
        <p:spPr>
          <a:xfrm>
            <a:off x="2552433" y="4018943"/>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485901" y="4030037"/>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Östergötland</a:t>
            </a:r>
            <a:endParaRPr lang="sv-SE" sz="975" dirty="0"/>
          </a:p>
        </p:txBody>
      </p:sp>
      <p:sp>
        <p:nvSpPr>
          <p:cNvPr id="28" name="Rectangle 27"/>
          <p:cNvSpPr/>
          <p:nvPr/>
        </p:nvSpPr>
        <p:spPr>
          <a:xfrm>
            <a:off x="1485901" y="3451475"/>
            <a:ext cx="1066531" cy="245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t>Västmanland</a:t>
            </a:r>
            <a:endParaRPr lang="sv-SE" sz="975" dirty="0"/>
          </a:p>
        </p:txBody>
      </p:sp>
      <p:cxnSp>
        <p:nvCxnSpPr>
          <p:cNvPr id="29" name="Straight Connector 28"/>
          <p:cNvCxnSpPr/>
          <p:nvPr/>
        </p:nvCxnSpPr>
        <p:spPr>
          <a:xfrm>
            <a:off x="2552433" y="3729662"/>
            <a:ext cx="5266252" cy="0"/>
          </a:xfrm>
          <a:prstGeom prst="line">
            <a:avLst/>
          </a:prstGeom>
          <a:ln>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552432" y="1426514"/>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Mehrnaz Aram</a:t>
            </a:r>
            <a:endParaRPr lang="sv-SE" sz="975" dirty="0">
              <a:solidFill>
                <a:schemeClr val="tx1"/>
              </a:solidFill>
            </a:endParaRPr>
          </a:p>
        </p:txBody>
      </p:sp>
      <p:sp>
        <p:nvSpPr>
          <p:cNvPr id="33" name="Rectangle 32"/>
          <p:cNvSpPr/>
          <p:nvPr/>
        </p:nvSpPr>
        <p:spPr>
          <a:xfrm>
            <a:off x="2552432" y="1715795"/>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Anthony Ericson</a:t>
            </a:r>
            <a:endParaRPr lang="sv-SE" sz="975" dirty="0">
              <a:solidFill>
                <a:schemeClr val="tx1"/>
              </a:solidFill>
            </a:endParaRPr>
          </a:p>
        </p:txBody>
      </p:sp>
      <p:sp>
        <p:nvSpPr>
          <p:cNvPr id="34" name="Rectangle 33"/>
          <p:cNvSpPr/>
          <p:nvPr/>
        </p:nvSpPr>
        <p:spPr>
          <a:xfrm>
            <a:off x="2552432" y="2005076"/>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Monica Jonsson</a:t>
            </a:r>
            <a:endParaRPr lang="sv-SE" sz="975" dirty="0">
              <a:solidFill>
                <a:schemeClr val="tx1"/>
              </a:solidFill>
            </a:endParaRPr>
          </a:p>
        </p:txBody>
      </p:sp>
      <p:sp>
        <p:nvSpPr>
          <p:cNvPr id="35" name="Rectangle 34"/>
          <p:cNvSpPr/>
          <p:nvPr/>
        </p:nvSpPr>
        <p:spPr>
          <a:xfrm>
            <a:off x="2552432" y="2294356"/>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Lina Gustin</a:t>
            </a:r>
            <a:endParaRPr lang="sv-SE" sz="975" dirty="0">
              <a:solidFill>
                <a:schemeClr val="tx1"/>
              </a:solidFill>
            </a:endParaRPr>
          </a:p>
        </p:txBody>
      </p:sp>
      <p:sp>
        <p:nvSpPr>
          <p:cNvPr id="36" name="Rectangle 35"/>
          <p:cNvSpPr/>
          <p:nvPr/>
        </p:nvSpPr>
        <p:spPr>
          <a:xfrm>
            <a:off x="2552432" y="2583636"/>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Gunilla Klar</a:t>
            </a:r>
            <a:endParaRPr lang="sv-SE" sz="975" dirty="0">
              <a:solidFill>
                <a:schemeClr val="tx1"/>
              </a:solidFill>
            </a:endParaRPr>
          </a:p>
        </p:txBody>
      </p:sp>
      <p:sp>
        <p:nvSpPr>
          <p:cNvPr id="37" name="Rectangle 36"/>
          <p:cNvSpPr/>
          <p:nvPr/>
        </p:nvSpPr>
        <p:spPr>
          <a:xfrm>
            <a:off x="2552432" y="2872916"/>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Helen Björklund</a:t>
            </a:r>
            <a:endParaRPr lang="sv-SE" sz="975" dirty="0">
              <a:solidFill>
                <a:schemeClr val="tx1"/>
              </a:solidFill>
            </a:endParaRPr>
          </a:p>
        </p:txBody>
      </p:sp>
      <p:sp>
        <p:nvSpPr>
          <p:cNvPr id="38" name="Rectangle 37"/>
          <p:cNvSpPr/>
          <p:nvPr/>
        </p:nvSpPr>
        <p:spPr>
          <a:xfrm>
            <a:off x="2552431" y="3139638"/>
            <a:ext cx="1317491" cy="268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Anna-Karin Öberg </a:t>
            </a:r>
            <a:endParaRPr lang="sv-SE" sz="975" dirty="0">
              <a:solidFill>
                <a:schemeClr val="tx1"/>
              </a:solidFill>
            </a:endParaRPr>
          </a:p>
        </p:txBody>
      </p:sp>
      <p:sp>
        <p:nvSpPr>
          <p:cNvPr id="39" name="Rectangle 38"/>
          <p:cNvSpPr/>
          <p:nvPr/>
        </p:nvSpPr>
        <p:spPr>
          <a:xfrm>
            <a:off x="2552432" y="3740758"/>
            <a:ext cx="1317490"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75" dirty="0">
                <a:solidFill>
                  <a:schemeClr val="tx1"/>
                </a:solidFill>
              </a:rPr>
              <a:t>Gunnel Arvidsson</a:t>
            </a:r>
          </a:p>
        </p:txBody>
      </p:sp>
      <p:sp>
        <p:nvSpPr>
          <p:cNvPr id="43" name="Rectangle 42"/>
          <p:cNvSpPr/>
          <p:nvPr/>
        </p:nvSpPr>
        <p:spPr>
          <a:xfrm>
            <a:off x="2552432" y="4030038"/>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75">
                <a:solidFill>
                  <a:schemeClr val="tx1"/>
                </a:solidFill>
              </a:rPr>
              <a:t>Andreas Westöö</a:t>
            </a:r>
            <a:endParaRPr lang="sv-SE" sz="975" dirty="0">
              <a:solidFill>
                <a:schemeClr val="tx1"/>
              </a:solidFill>
            </a:endParaRPr>
          </a:p>
        </p:txBody>
      </p:sp>
      <p:sp>
        <p:nvSpPr>
          <p:cNvPr id="44" name="Rectangle 43"/>
          <p:cNvSpPr/>
          <p:nvPr/>
        </p:nvSpPr>
        <p:spPr>
          <a:xfrm>
            <a:off x="2552432" y="3451478"/>
            <a:ext cx="1206748" cy="245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Pia Carlsson</a:t>
            </a:r>
            <a:endParaRPr lang="sv-SE" sz="975" dirty="0">
              <a:solidFill>
                <a:schemeClr val="tx1"/>
              </a:solidFill>
            </a:endParaRPr>
          </a:p>
        </p:txBody>
      </p:sp>
      <p:grpSp>
        <p:nvGrpSpPr>
          <p:cNvPr id="23" name="Group 22"/>
          <p:cNvGrpSpPr/>
          <p:nvPr/>
        </p:nvGrpSpPr>
        <p:grpSpPr>
          <a:xfrm>
            <a:off x="3869922" y="1167596"/>
            <a:ext cx="2700301" cy="3108268"/>
            <a:chOff x="3635895" y="1556795"/>
            <a:chExt cx="3309905" cy="4144357"/>
          </a:xfrm>
        </p:grpSpPr>
        <p:sp>
          <p:nvSpPr>
            <p:cNvPr id="45" name="Rectangle 44"/>
            <p:cNvSpPr>
              <a:spLocks noChangeArrowheads="1"/>
            </p:cNvSpPr>
            <p:nvPr/>
          </p:nvSpPr>
          <p:spPr bwMode="gray">
            <a:xfrm>
              <a:off x="3635896" y="1556795"/>
              <a:ext cx="302433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58" tIns="0" rIns="2858" bIns="0" anchor="b">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en-US" altLang="ko-KR" sz="975" b="1" dirty="0" err="1">
                  <a:ea typeface="Gulim" panose="020B0600000101010101" pitchFamily="34" charset="-127"/>
                  <a:cs typeface="Arial" panose="020B0604020202020204" pitchFamily="34" charset="0"/>
                </a:rPr>
                <a:t>Mejladress</a:t>
              </a:r>
              <a:endParaRPr lang="en-US" altLang="ko-KR" sz="975" b="1" dirty="0">
                <a:ea typeface="Gulim" panose="020B0600000101010101" pitchFamily="34" charset="-127"/>
                <a:cs typeface="Arial" panose="020B0604020202020204" pitchFamily="34" charset="0"/>
              </a:endParaRPr>
            </a:p>
          </p:txBody>
        </p:sp>
        <p:sp>
          <p:nvSpPr>
            <p:cNvPr id="46" name="Line 33"/>
            <p:cNvSpPr>
              <a:spLocks noChangeShapeType="1"/>
            </p:cNvSpPr>
            <p:nvPr/>
          </p:nvSpPr>
          <p:spPr bwMode="gray">
            <a:xfrm>
              <a:off x="3635895" y="1802338"/>
              <a:ext cx="32403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endParaRPr lang="en-US" sz="975"/>
            </a:p>
          </p:txBody>
        </p:sp>
        <p:sp>
          <p:nvSpPr>
            <p:cNvPr id="47" name="Rectangle 46"/>
            <p:cNvSpPr/>
            <p:nvPr/>
          </p:nvSpPr>
          <p:spPr>
            <a:xfrm>
              <a:off x="3640232" y="1902019"/>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mehrnaz.aram@sll.se</a:t>
              </a:r>
              <a:endParaRPr lang="sv-SE" sz="975" dirty="0">
                <a:solidFill>
                  <a:schemeClr val="tx1"/>
                </a:solidFill>
              </a:endParaRPr>
            </a:p>
          </p:txBody>
        </p:sp>
        <p:sp>
          <p:nvSpPr>
            <p:cNvPr id="48" name="Rectangle 47"/>
            <p:cNvSpPr/>
            <p:nvPr/>
          </p:nvSpPr>
          <p:spPr>
            <a:xfrm>
              <a:off x="3640232" y="2287726"/>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anthony.ericson@dll.se</a:t>
              </a:r>
              <a:endParaRPr lang="sv-SE" sz="975" dirty="0">
                <a:solidFill>
                  <a:schemeClr val="tx1"/>
                </a:solidFill>
              </a:endParaRPr>
            </a:p>
          </p:txBody>
        </p:sp>
        <p:sp>
          <p:nvSpPr>
            <p:cNvPr id="49" name="Rectangle 48"/>
            <p:cNvSpPr/>
            <p:nvPr/>
          </p:nvSpPr>
          <p:spPr>
            <a:xfrm>
              <a:off x="3640232" y="2673434"/>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monica.jonsson@lul.se</a:t>
              </a:r>
              <a:endParaRPr lang="sv-SE" sz="975" dirty="0">
                <a:solidFill>
                  <a:schemeClr val="tx1"/>
                </a:solidFill>
              </a:endParaRPr>
            </a:p>
          </p:txBody>
        </p:sp>
        <p:sp>
          <p:nvSpPr>
            <p:cNvPr id="50" name="Rectangle 49"/>
            <p:cNvSpPr/>
            <p:nvPr/>
          </p:nvSpPr>
          <p:spPr>
            <a:xfrm>
              <a:off x="3640232" y="3059141"/>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lina.gustin@vgregion.se </a:t>
              </a:r>
              <a:endParaRPr lang="sv-SE" sz="975" dirty="0">
                <a:solidFill>
                  <a:schemeClr val="tx1"/>
                </a:solidFill>
              </a:endParaRPr>
            </a:p>
          </p:txBody>
        </p:sp>
        <p:sp>
          <p:nvSpPr>
            <p:cNvPr id="51" name="Rectangle 50"/>
            <p:cNvSpPr/>
            <p:nvPr/>
          </p:nvSpPr>
          <p:spPr>
            <a:xfrm>
              <a:off x="3640232" y="3444848"/>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gunilla.klar@liv.se </a:t>
              </a:r>
              <a:endParaRPr lang="sv-SE" sz="975" dirty="0">
                <a:solidFill>
                  <a:schemeClr val="tx1"/>
                </a:solidFill>
              </a:endParaRPr>
            </a:p>
          </p:txBody>
        </p:sp>
        <p:sp>
          <p:nvSpPr>
            <p:cNvPr id="52" name="Rectangle 51"/>
            <p:cNvSpPr/>
            <p:nvPr/>
          </p:nvSpPr>
          <p:spPr>
            <a:xfrm>
              <a:off x="3640232" y="3830555"/>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Helen.Bjorklund@vll.se</a:t>
              </a:r>
              <a:endParaRPr lang="sv-SE" sz="975" dirty="0">
                <a:solidFill>
                  <a:schemeClr val="tx1"/>
                </a:solidFill>
              </a:endParaRPr>
            </a:p>
          </p:txBody>
        </p:sp>
        <p:sp>
          <p:nvSpPr>
            <p:cNvPr id="53" name="Rectangle 52"/>
            <p:cNvSpPr/>
            <p:nvPr/>
          </p:nvSpPr>
          <p:spPr>
            <a:xfrm>
              <a:off x="3640232" y="4216262"/>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anna-karin.oberg@lvn.se</a:t>
              </a:r>
              <a:endParaRPr lang="sv-SE" sz="975" dirty="0">
                <a:solidFill>
                  <a:schemeClr val="tx1"/>
                </a:solidFill>
              </a:endParaRPr>
            </a:p>
          </p:txBody>
        </p:sp>
        <p:sp>
          <p:nvSpPr>
            <p:cNvPr id="54" name="Rectangle 53"/>
            <p:cNvSpPr/>
            <p:nvPr/>
          </p:nvSpPr>
          <p:spPr>
            <a:xfrm>
              <a:off x="3640232" y="4987677"/>
              <a:ext cx="3305568"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75" dirty="0">
                  <a:solidFill>
                    <a:schemeClr val="tx1"/>
                  </a:solidFill>
                </a:rPr>
                <a:t>gunnel.arvidsson@regionorebrolan.se </a:t>
              </a:r>
            </a:p>
          </p:txBody>
        </p:sp>
        <p:sp>
          <p:nvSpPr>
            <p:cNvPr id="58" name="Rectangle 57"/>
            <p:cNvSpPr/>
            <p:nvPr/>
          </p:nvSpPr>
          <p:spPr>
            <a:xfrm>
              <a:off x="3640231" y="5373384"/>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andreas.westoo@regionostergotland.se</a:t>
              </a:r>
              <a:endParaRPr lang="sv-SE" sz="975" dirty="0">
                <a:solidFill>
                  <a:schemeClr val="tx1"/>
                </a:solidFill>
              </a:endParaRPr>
            </a:p>
          </p:txBody>
        </p:sp>
        <p:sp>
          <p:nvSpPr>
            <p:cNvPr id="59" name="Rectangle 58"/>
            <p:cNvSpPr/>
            <p:nvPr/>
          </p:nvSpPr>
          <p:spPr>
            <a:xfrm>
              <a:off x="3640232" y="4601970"/>
              <a:ext cx="3236023" cy="327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pia.carlsson@ltv.se</a:t>
              </a:r>
              <a:endParaRPr lang="sv-SE" sz="975" dirty="0">
                <a:solidFill>
                  <a:schemeClr val="tx1"/>
                </a:solidFill>
              </a:endParaRPr>
            </a:p>
          </p:txBody>
        </p:sp>
      </p:grpSp>
      <p:grpSp>
        <p:nvGrpSpPr>
          <p:cNvPr id="21" name="Group 20"/>
          <p:cNvGrpSpPr/>
          <p:nvPr/>
        </p:nvGrpSpPr>
        <p:grpSpPr>
          <a:xfrm>
            <a:off x="6624228" y="1167596"/>
            <a:ext cx="1194457" cy="3108269"/>
            <a:chOff x="7020272" y="1556795"/>
            <a:chExt cx="1927278" cy="4144358"/>
          </a:xfrm>
        </p:grpSpPr>
        <p:sp>
          <p:nvSpPr>
            <p:cNvPr id="60" name="Rectangle 59"/>
            <p:cNvSpPr>
              <a:spLocks noChangeArrowheads="1"/>
            </p:cNvSpPr>
            <p:nvPr/>
          </p:nvSpPr>
          <p:spPr bwMode="gray">
            <a:xfrm>
              <a:off x="7020272" y="1556795"/>
              <a:ext cx="192727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58" tIns="0" rIns="2858" bIns="0" anchor="b">
              <a:spAutoFit/>
            </a:bodyP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r>
                <a:rPr lang="en-US" altLang="ko-KR" sz="975" b="1" dirty="0" err="1">
                  <a:ea typeface="Gulim" panose="020B0600000101010101" pitchFamily="34" charset="-127"/>
                  <a:cs typeface="Arial" panose="020B0604020202020204" pitchFamily="34" charset="0"/>
                </a:rPr>
                <a:t>Telefonnummer</a:t>
              </a:r>
              <a:endParaRPr lang="en-US" altLang="ko-KR" sz="975" b="1" dirty="0">
                <a:ea typeface="Gulim" panose="020B0600000101010101" pitchFamily="34" charset="-127"/>
                <a:cs typeface="Arial" panose="020B0604020202020204" pitchFamily="34" charset="0"/>
              </a:endParaRPr>
            </a:p>
          </p:txBody>
        </p:sp>
        <p:sp>
          <p:nvSpPr>
            <p:cNvPr id="61" name="Line 16"/>
            <p:cNvSpPr>
              <a:spLocks noChangeShapeType="1"/>
            </p:cNvSpPr>
            <p:nvPr/>
          </p:nvSpPr>
          <p:spPr bwMode="gray">
            <a:xfrm>
              <a:off x="7020273" y="1802338"/>
              <a:ext cx="19259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endParaRPr lang="en-US" sz="975"/>
            </a:p>
          </p:txBody>
        </p:sp>
        <p:sp>
          <p:nvSpPr>
            <p:cNvPr id="62" name="Rectangle 61"/>
            <p:cNvSpPr/>
            <p:nvPr/>
          </p:nvSpPr>
          <p:spPr>
            <a:xfrm>
              <a:off x="7020272" y="1902017"/>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08-12313443</a:t>
              </a:r>
              <a:endParaRPr lang="sv-SE" sz="975" dirty="0">
                <a:solidFill>
                  <a:schemeClr val="tx1"/>
                </a:solidFill>
              </a:endParaRPr>
            </a:p>
          </p:txBody>
        </p:sp>
        <p:sp>
          <p:nvSpPr>
            <p:cNvPr id="63" name="Rectangle 62"/>
            <p:cNvSpPr/>
            <p:nvPr/>
          </p:nvSpPr>
          <p:spPr>
            <a:xfrm>
              <a:off x="7020272" y="2287723"/>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75" dirty="0">
                  <a:solidFill>
                    <a:schemeClr val="tx1"/>
                  </a:solidFill>
                </a:rPr>
                <a:t>0721467948</a:t>
              </a:r>
            </a:p>
          </p:txBody>
        </p:sp>
        <p:sp>
          <p:nvSpPr>
            <p:cNvPr id="64" name="Rectangle 63"/>
            <p:cNvSpPr/>
            <p:nvPr/>
          </p:nvSpPr>
          <p:spPr>
            <a:xfrm>
              <a:off x="7020272" y="2673431"/>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75" dirty="0">
                  <a:solidFill>
                    <a:schemeClr val="tx1"/>
                  </a:solidFill>
                </a:rPr>
                <a:t>018-611 69 95</a:t>
              </a:r>
            </a:p>
          </p:txBody>
        </p:sp>
        <p:sp>
          <p:nvSpPr>
            <p:cNvPr id="65" name="Rectangle 64"/>
            <p:cNvSpPr/>
            <p:nvPr/>
          </p:nvSpPr>
          <p:spPr>
            <a:xfrm>
              <a:off x="7020272" y="3059139"/>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75" dirty="0">
                  <a:solidFill>
                    <a:schemeClr val="tx1"/>
                  </a:solidFill>
                </a:rPr>
                <a:t>076-940 2762</a:t>
              </a:r>
            </a:p>
          </p:txBody>
        </p:sp>
        <p:sp>
          <p:nvSpPr>
            <p:cNvPr id="66" name="Rectangle 65"/>
            <p:cNvSpPr/>
            <p:nvPr/>
          </p:nvSpPr>
          <p:spPr>
            <a:xfrm>
              <a:off x="7020272" y="3444845"/>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054-61 40 36</a:t>
              </a:r>
              <a:endParaRPr lang="sv-SE" sz="975" dirty="0">
                <a:solidFill>
                  <a:schemeClr val="tx1"/>
                </a:solidFill>
              </a:endParaRPr>
            </a:p>
          </p:txBody>
        </p:sp>
        <p:sp>
          <p:nvSpPr>
            <p:cNvPr id="67" name="Rectangle 66"/>
            <p:cNvSpPr/>
            <p:nvPr/>
          </p:nvSpPr>
          <p:spPr>
            <a:xfrm>
              <a:off x="7020272" y="3830553"/>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dirty="0">
                  <a:solidFill>
                    <a:schemeClr val="tx1"/>
                  </a:solidFill>
                </a:rPr>
                <a:t>072-570 18 66</a:t>
              </a:r>
              <a:endParaRPr lang="sv-SE" sz="975" dirty="0">
                <a:solidFill>
                  <a:schemeClr val="tx1"/>
                </a:solidFill>
              </a:endParaRPr>
            </a:p>
          </p:txBody>
        </p:sp>
        <p:sp>
          <p:nvSpPr>
            <p:cNvPr id="68" name="Rectangle 67"/>
            <p:cNvSpPr/>
            <p:nvPr/>
          </p:nvSpPr>
          <p:spPr>
            <a:xfrm>
              <a:off x="7020272" y="4216259"/>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75" dirty="0">
                  <a:solidFill>
                    <a:schemeClr val="tx1"/>
                  </a:solidFill>
                </a:rPr>
                <a:t>072-221 35 57 </a:t>
              </a:r>
            </a:p>
          </p:txBody>
        </p:sp>
        <p:sp>
          <p:nvSpPr>
            <p:cNvPr id="69" name="Rectangle 68"/>
            <p:cNvSpPr/>
            <p:nvPr/>
          </p:nvSpPr>
          <p:spPr>
            <a:xfrm>
              <a:off x="7020272" y="4987675"/>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75" dirty="0">
                  <a:solidFill>
                    <a:schemeClr val="tx1"/>
                  </a:solidFill>
                </a:rPr>
                <a:t>072 142 02 34</a:t>
              </a:r>
            </a:p>
          </p:txBody>
        </p:sp>
        <p:sp>
          <p:nvSpPr>
            <p:cNvPr id="73" name="Rectangle 72"/>
            <p:cNvSpPr/>
            <p:nvPr/>
          </p:nvSpPr>
          <p:spPr>
            <a:xfrm>
              <a:off x="7020272" y="5373381"/>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75" dirty="0">
                  <a:solidFill>
                    <a:schemeClr val="tx1"/>
                  </a:solidFill>
                </a:rPr>
                <a:t>0706-281522</a:t>
              </a:r>
            </a:p>
          </p:txBody>
        </p:sp>
        <p:sp>
          <p:nvSpPr>
            <p:cNvPr id="74" name="Rectangle 73"/>
            <p:cNvSpPr/>
            <p:nvPr/>
          </p:nvSpPr>
          <p:spPr>
            <a:xfrm>
              <a:off x="7020272" y="4601967"/>
              <a:ext cx="1922928" cy="32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75" dirty="0">
                  <a:solidFill>
                    <a:schemeClr val="tx1"/>
                  </a:solidFill>
                </a:rPr>
                <a:t>073- 85 26 234</a:t>
              </a:r>
            </a:p>
          </p:txBody>
        </p:sp>
      </p:grpSp>
    </p:spTree>
    <p:extLst>
      <p:ext uri="{BB962C8B-B14F-4D97-AF65-F5344CB8AC3E}">
        <p14:creationId xmlns:p14="http://schemas.microsoft.com/office/powerpoint/2010/main" val="3744907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mtClean="0">
                <a:latin typeface="+mn-lt"/>
              </a:rPr>
              <a:t>Vad gör du i morgon?</a:t>
            </a:r>
            <a:endParaRPr lang="sv-SE"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395528"/>
            <a:ext cx="412676" cy="412676"/>
          </a:xfrm>
          <a:prstGeom prst="rect">
            <a:avLst/>
          </a:prstGeom>
        </p:spPr>
      </p:pic>
      <p:sp>
        <p:nvSpPr>
          <p:cNvPr id="8" name="Platshållare för innehåll 2"/>
          <p:cNvSpPr txBox="1">
            <a:spLocks/>
          </p:cNvSpPr>
          <p:nvPr/>
        </p:nvSpPr>
        <p:spPr>
          <a:xfrm>
            <a:off x="827584" y="1964461"/>
            <a:ext cx="3672408" cy="802255"/>
          </a:xfrm>
          <a:prstGeom prst="rect">
            <a:avLst/>
          </a:prstGeom>
        </p:spPr>
        <p:txBody>
          <a:bodyPr vert="horz" lIns="0" tIns="25718" rIns="51435" bIns="25718" rtlCol="0">
            <a:noAutofit/>
          </a:bodyPr>
          <a:lstStyle>
            <a:lvl1pPr marL="342900" indent="-342900" algn="l" defTabSz="914400" rtl="0" eaLnBrk="1" latinLnBrk="0" hangingPunct="1">
              <a:spcBef>
                <a:spcPct val="20000"/>
              </a:spcBef>
              <a:buFont typeface="Wingdings" pitchFamily="2" charset="2"/>
              <a:buChar char="§"/>
              <a:defRPr sz="21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Verdana"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Verdana"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sv-SE" sz="1600">
                <a:solidFill>
                  <a:prstClr val="black"/>
                </a:solidFill>
                <a:latin typeface="Arial" panose="020B0604020202020204"/>
              </a:rPr>
              <a:t>1. Varje landsting gör en spridningsplan utifrån lokala förutsättningar</a:t>
            </a:r>
            <a:endParaRPr lang="sv-SE" sz="1600" dirty="0">
              <a:solidFill>
                <a:prstClr val="black"/>
              </a:solidFill>
              <a:latin typeface="Arial" panose="020B0604020202020204"/>
            </a:endParaRPr>
          </a:p>
        </p:txBody>
      </p:sp>
      <p:sp>
        <p:nvSpPr>
          <p:cNvPr id="12" name="Platshållare för innehåll 2"/>
          <p:cNvSpPr txBox="1">
            <a:spLocks/>
          </p:cNvSpPr>
          <p:nvPr/>
        </p:nvSpPr>
        <p:spPr>
          <a:xfrm>
            <a:off x="753296" y="3725102"/>
            <a:ext cx="3566056" cy="537276"/>
          </a:xfrm>
          <a:prstGeom prst="rect">
            <a:avLst/>
          </a:prstGeom>
        </p:spPr>
        <p:txBody>
          <a:bodyPr vert="horz" lIns="0" tIns="25718" rIns="51435" bIns="25718" rtlCol="0">
            <a:noAutofit/>
          </a:bodyPr>
          <a:lstStyle>
            <a:lvl1pPr marL="342900" indent="-342900" algn="l" defTabSz="914400" rtl="0" eaLnBrk="1" latinLnBrk="0" hangingPunct="1">
              <a:spcBef>
                <a:spcPct val="20000"/>
              </a:spcBef>
              <a:buFont typeface="Wingdings" pitchFamily="2" charset="2"/>
              <a:buChar char="§"/>
              <a:defRPr sz="1900" kern="1200">
                <a:solidFill>
                  <a:schemeClr val="tx1"/>
                </a:solidFill>
                <a:latin typeface="+mn-lt"/>
                <a:ea typeface="+mn-ea"/>
                <a:cs typeface="+mn-cs"/>
              </a:defRPr>
            </a:lvl1pPr>
            <a:lvl2pPr marL="742950" indent="-285750" algn="l" defTabSz="914400" rtl="0" eaLnBrk="1" latinLnBrk="0" hangingPunct="1">
              <a:spcBef>
                <a:spcPct val="20000"/>
              </a:spcBef>
              <a:buFont typeface="Verdana"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Font typeface="Verdana"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Verdana"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Verdana"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sv-SE" sz="1600">
                <a:solidFill>
                  <a:prstClr val="black"/>
                </a:solidFill>
              </a:rPr>
              <a:t>2. Spridningsledare </a:t>
            </a:r>
            <a:r>
              <a:rPr lang="sv-SE" sz="1600" dirty="0">
                <a:solidFill>
                  <a:prstClr val="black"/>
                </a:solidFill>
              </a:rPr>
              <a:t>deltar i </a:t>
            </a:r>
            <a:r>
              <a:rPr lang="sv-SE" sz="1600">
                <a:solidFill>
                  <a:prstClr val="black"/>
                </a:solidFill>
              </a:rPr>
              <a:t>nationella utbildningar</a:t>
            </a:r>
            <a:endParaRPr lang="sv-SE" sz="1600" dirty="0">
              <a:solidFill>
                <a:prstClr val="black"/>
              </a:solidFill>
            </a:endParaRPr>
          </a:p>
        </p:txBody>
      </p:sp>
      <p:sp>
        <p:nvSpPr>
          <p:cNvPr id="13" name="Platshållare för innehåll 2"/>
          <p:cNvSpPr txBox="1">
            <a:spLocks/>
          </p:cNvSpPr>
          <p:nvPr/>
        </p:nvSpPr>
        <p:spPr>
          <a:xfrm>
            <a:off x="4674386" y="3767068"/>
            <a:ext cx="3744416" cy="547609"/>
          </a:xfrm>
          <a:prstGeom prst="rect">
            <a:avLst/>
          </a:prstGeom>
        </p:spPr>
        <p:txBody>
          <a:bodyPr vert="horz" lIns="0" tIns="25718" rIns="51435" bIns="25718" rtlCol="0">
            <a:noAutofit/>
          </a:bodyPr>
          <a:lstStyle>
            <a:lvl1pPr marL="342900" indent="-342900" algn="l" defTabSz="914400" rtl="0" eaLnBrk="1" latinLnBrk="0" hangingPunct="1">
              <a:spcBef>
                <a:spcPct val="20000"/>
              </a:spcBef>
              <a:buFont typeface="Wingdings" pitchFamily="2" charset="2"/>
              <a:buChar char="§"/>
              <a:defRPr sz="21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Verdana"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Verdana"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sv-SE" sz="1600">
                <a:solidFill>
                  <a:prstClr val="black"/>
                </a:solidFill>
                <a:latin typeface="Arial" panose="020B0604020202020204"/>
              </a:rPr>
              <a:t>3. Spridningsledare utbildar medarbetare och andra utbildare</a:t>
            </a:r>
            <a:endParaRPr lang="sv-SE" sz="1600" dirty="0">
              <a:solidFill>
                <a:prstClr val="black"/>
              </a:solidFill>
              <a:latin typeface="Arial" panose="020B0604020202020204"/>
            </a:endParaRPr>
          </a:p>
        </p:txBody>
      </p:sp>
      <p:grpSp>
        <p:nvGrpSpPr>
          <p:cNvPr id="35" name="Group 34"/>
          <p:cNvGrpSpPr/>
          <p:nvPr/>
        </p:nvGrpSpPr>
        <p:grpSpPr>
          <a:xfrm>
            <a:off x="1357188" y="2958003"/>
            <a:ext cx="599120" cy="577235"/>
            <a:chOff x="7308304" y="1721395"/>
            <a:chExt cx="798827" cy="769646"/>
          </a:xfrm>
        </p:grpSpPr>
        <p:pic>
          <p:nvPicPr>
            <p:cNvPr id="36" name="Picture 5"/>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artisticCutout/>
                      </a14:imgEffect>
                    </a14:imgLayer>
                  </a14:imgProps>
                </a:ext>
              </a:extLst>
            </a:blip>
            <a:stretch>
              <a:fillRect/>
            </a:stretch>
          </p:blipFill>
          <p:spPr>
            <a:xfrm>
              <a:off x="7308304" y="1721395"/>
              <a:ext cx="798827" cy="769646"/>
            </a:xfrm>
            <a:prstGeom prst="rect">
              <a:avLst/>
            </a:prstGeom>
          </p:spPr>
        </p:pic>
        <p:sp>
          <p:nvSpPr>
            <p:cNvPr id="37" name="Isosceles Triangle 22"/>
            <p:cNvSpPr/>
            <p:nvPr/>
          </p:nvSpPr>
          <p:spPr>
            <a:xfrm>
              <a:off x="7421967" y="1901053"/>
              <a:ext cx="227410" cy="182762"/>
            </a:xfrm>
            <a:prstGeom prst="triangle">
              <a:avLst/>
            </a:prstGeom>
            <a:solidFill>
              <a:sysClr val="window" lastClr="FFFFFF">
                <a:lumMod val="85000"/>
              </a:sysClr>
            </a:solidFill>
            <a:ln w="12700" cap="flat" cmpd="sng" algn="ctr">
              <a:solidFill>
                <a:sysClr val="window" lastClr="FFFFFF"/>
              </a:solidFill>
              <a:prstDash val="solid"/>
            </a:ln>
            <a:effectLst/>
          </p:spPr>
          <p:txBody>
            <a:bodyPr rtlCol="0" anchor="t" anchorCtr="0"/>
            <a:lstStyle/>
            <a:p>
              <a:endParaRPr lang="en-US" sz="1013">
                <a:solidFill>
                  <a:prstClr val="black"/>
                </a:solidFill>
              </a:endParaRPr>
            </a:p>
          </p:txBody>
        </p:sp>
      </p:grpSp>
      <p:grpSp>
        <p:nvGrpSpPr>
          <p:cNvPr id="22" name="Grupp 21"/>
          <p:cNvGrpSpPr/>
          <p:nvPr/>
        </p:nvGrpSpPr>
        <p:grpSpPr>
          <a:xfrm>
            <a:off x="5667979" y="1344790"/>
            <a:ext cx="1408442" cy="2041596"/>
            <a:chOff x="3033789" y="2112973"/>
            <a:chExt cx="2377409" cy="3446155"/>
          </a:xfrm>
        </p:grpSpPr>
        <p:pic>
          <p:nvPicPr>
            <p:cNvPr id="2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035887"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226771"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417657"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608543"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033789"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224674"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415560"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606446"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035887"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226771"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608543" y="4155968"/>
              <a:ext cx="205743" cy="440289"/>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102"/>
            <p:cNvCxnSpPr/>
            <p:nvPr/>
          </p:nvCxnSpPr>
          <p:spPr>
            <a:xfrm flipH="1">
              <a:off x="3606447" y="2687488"/>
              <a:ext cx="285456" cy="1109071"/>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2"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843434"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034319"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225205"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416091"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841338"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032222"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223109"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413994"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3843434"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034319"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416091"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632798"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823684"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014569"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205455" y="465098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630702"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821587"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012473"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203358" y="5118839"/>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632798"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4823684" y="4155968"/>
              <a:ext cx="205743" cy="44028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Users\josefin.klingvall\AppData\Local\Microsoft\Windows\Temporary Internet Files\Content.IE5\H19BVCM1\noun_8201_cc.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6411" t="30045" r="36741" b="20792"/>
            <a:stretch/>
          </p:blipFill>
          <p:spPr bwMode="auto">
            <a:xfrm>
              <a:off x="5205455" y="4155968"/>
              <a:ext cx="205743" cy="44028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Straight Arrow Connector 125"/>
            <p:cNvCxnSpPr/>
            <p:nvPr/>
          </p:nvCxnSpPr>
          <p:spPr>
            <a:xfrm>
              <a:off x="4187399" y="2687488"/>
              <a:ext cx="85459" cy="1109071"/>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126"/>
            <p:cNvCxnSpPr/>
            <p:nvPr/>
          </p:nvCxnSpPr>
          <p:spPr>
            <a:xfrm>
              <a:off x="4568354" y="2784661"/>
              <a:ext cx="444119" cy="1011898"/>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6"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71618" y="2112973"/>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115" y="2112973"/>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2611" y="2112973"/>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5559" y="3921825"/>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954" y="3921825"/>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144"/>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4292" y="3921825"/>
              <a:ext cx="205743" cy="43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85880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Utbildning på </a:t>
            </a:r>
            <a:r>
              <a:rPr lang="sv-SE"/>
              <a:t>hemmaplan</a:t>
            </a:r>
          </a:p>
        </p:txBody>
      </p:sp>
      <p:sp>
        <p:nvSpPr>
          <p:cNvPr id="3" name="Platshållare för innehåll 2"/>
          <p:cNvSpPr>
            <a:spLocks noGrp="1"/>
          </p:cNvSpPr>
          <p:nvPr>
            <p:ph idx="1"/>
          </p:nvPr>
        </p:nvSpPr>
        <p:spPr/>
        <p:txBody>
          <a:bodyPr>
            <a:normAutofit/>
          </a:bodyPr>
          <a:lstStyle/>
          <a:p>
            <a:pPr marL="0" indent="0">
              <a:buNone/>
            </a:pPr>
            <a:r>
              <a:rPr lang="sv-SE" sz="2800"/>
              <a:t>V</a:t>
            </a:r>
            <a:r>
              <a:rPr lang="sv-SE" sz="2800" smtClean="0"/>
              <a:t>ilka </a:t>
            </a:r>
            <a:r>
              <a:rPr lang="sv-SE" sz="2800"/>
              <a:t>tillfällen finns för att utbilda medarbetare</a:t>
            </a:r>
            <a:r>
              <a:rPr lang="sv-SE" sz="2800" smtClean="0"/>
              <a:t>?</a:t>
            </a:r>
            <a:endParaRPr lang="sv-SE" sz="2800"/>
          </a:p>
          <a:p>
            <a:pPr marL="0" indent="0">
              <a:buNone/>
            </a:pPr>
            <a:r>
              <a:rPr lang="sv-SE" sz="2800" smtClean="0"/>
              <a:t>Utbildar </a:t>
            </a:r>
            <a:r>
              <a:rPr lang="sv-SE" sz="2800"/>
              <a:t>du </a:t>
            </a:r>
            <a:r>
              <a:rPr lang="sv-SE" sz="2800" smtClean="0"/>
              <a:t>alla, </a:t>
            </a:r>
            <a:r>
              <a:rPr lang="sv-SE" sz="2800"/>
              <a:t>eller utbildar du ombud på </a:t>
            </a:r>
            <a:r>
              <a:rPr lang="sv-SE" sz="2800" smtClean="0"/>
              <a:t>respektive </a:t>
            </a:r>
            <a:r>
              <a:rPr lang="sv-SE" sz="2800"/>
              <a:t>arbetsplats</a:t>
            </a:r>
            <a:r>
              <a:rPr lang="sv-SE" sz="2800" smtClean="0"/>
              <a:t>?</a:t>
            </a:r>
            <a:endParaRPr lang="sv-SE" sz="2800"/>
          </a:p>
          <a:p>
            <a:pPr marL="0" indent="0">
              <a:buNone/>
            </a:pPr>
            <a:r>
              <a:rPr lang="sv-SE" sz="2800"/>
              <a:t>Om du utbildar </a:t>
            </a:r>
            <a:r>
              <a:rPr lang="sv-SE" sz="2800" smtClean="0"/>
              <a:t>alla, </a:t>
            </a:r>
            <a:r>
              <a:rPr lang="sv-SE" sz="2800"/>
              <a:t>vilka olika typer av tillfällen finns</a:t>
            </a:r>
            <a:r>
              <a:rPr lang="sv-SE" sz="2800" smtClean="0"/>
              <a:t>?</a:t>
            </a:r>
            <a:endParaRPr lang="sv-SE" sz="2800" dirty="0"/>
          </a:p>
        </p:txBody>
      </p:sp>
    </p:spTree>
    <p:extLst>
      <p:ext uri="{BB962C8B-B14F-4D97-AF65-F5344CB8AC3E}">
        <p14:creationId xmlns:p14="http://schemas.microsoft.com/office/powerpoint/2010/main" val="1864493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Tillfällen att informera personal</a:t>
            </a:r>
          </a:p>
        </p:txBody>
      </p:sp>
      <p:sp>
        <p:nvSpPr>
          <p:cNvPr id="3" name="Platshållare för innehåll 2"/>
          <p:cNvSpPr>
            <a:spLocks noGrp="1"/>
          </p:cNvSpPr>
          <p:nvPr>
            <p:ph idx="1"/>
          </p:nvPr>
        </p:nvSpPr>
        <p:spPr/>
        <p:txBody>
          <a:bodyPr>
            <a:normAutofit/>
          </a:bodyPr>
          <a:lstStyle/>
          <a:p>
            <a:pPr marL="257179" indent="-257178"/>
            <a:r>
              <a:rPr lang="sv-SE" sz="2800" smtClean="0"/>
              <a:t>Temadagar </a:t>
            </a:r>
            <a:r>
              <a:rPr lang="sv-SE" sz="2800"/>
              <a:t>om asylsökande och nyanlända</a:t>
            </a:r>
          </a:p>
          <a:p>
            <a:pPr marL="257179" indent="-257178"/>
            <a:r>
              <a:rPr lang="sv-SE" sz="2800"/>
              <a:t>Kortare utbildningstillfällen om temat</a:t>
            </a:r>
          </a:p>
          <a:p>
            <a:pPr marL="257179" indent="-257178"/>
            <a:r>
              <a:rPr lang="sv-SE" sz="2800"/>
              <a:t>Som del av andra utbildningar</a:t>
            </a:r>
          </a:p>
          <a:p>
            <a:pPr marL="257179" indent="-257178"/>
            <a:r>
              <a:rPr lang="sv-SE" sz="2800"/>
              <a:t>Arbetsplatsmöten</a:t>
            </a:r>
          </a:p>
          <a:p>
            <a:pPr marL="257179" indent="-257178"/>
            <a:r>
              <a:rPr lang="sv-SE" sz="2800" smtClean="0"/>
              <a:t>Kortare infotillfällen</a:t>
            </a:r>
            <a:endParaRPr lang="sv-SE" sz="2800" dirty="0"/>
          </a:p>
        </p:txBody>
      </p:sp>
    </p:spTree>
    <p:extLst>
      <p:ext uri="{BB962C8B-B14F-4D97-AF65-F5344CB8AC3E}">
        <p14:creationId xmlns:p14="http://schemas.microsoft.com/office/powerpoint/2010/main" val="2475028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På vägen hem</a:t>
            </a:r>
            <a:endParaRPr lang="sv-SE" dirty="0"/>
          </a:p>
        </p:txBody>
      </p:sp>
      <p:sp>
        <p:nvSpPr>
          <p:cNvPr id="4" name="Platshållare för innehåll 3"/>
          <p:cNvSpPr>
            <a:spLocks noGrp="1"/>
          </p:cNvSpPr>
          <p:nvPr>
            <p:ph idx="1"/>
          </p:nvPr>
        </p:nvSpPr>
        <p:spPr/>
        <p:txBody>
          <a:bodyPr>
            <a:normAutofit/>
          </a:bodyPr>
          <a:lstStyle/>
          <a:p>
            <a:r>
              <a:rPr lang="sv-SE" sz="2000"/>
              <a:t>Tänk ut tre olika tillfällen under de närmaste veckorna där du kan sprida dagens information!</a:t>
            </a:r>
          </a:p>
          <a:p>
            <a:pPr marL="257178" indent="-257178"/>
            <a:r>
              <a:rPr lang="sv-SE" sz="2000"/>
              <a:t>Vilka hos dig behöver den här informationen?</a:t>
            </a:r>
          </a:p>
          <a:p>
            <a:pPr marL="257178" indent="-257178"/>
            <a:r>
              <a:rPr lang="sv-SE" sz="2000"/>
              <a:t>Hur kan du bjuda in dem? Eller hur kan du bjuda in dig själv till dem?</a:t>
            </a:r>
          </a:p>
          <a:p>
            <a:pPr marL="257178" indent="-257178"/>
            <a:r>
              <a:rPr lang="sv-SE" sz="2000"/>
              <a:t>Vad säger och gör du när ni träffas?</a:t>
            </a:r>
          </a:p>
          <a:p>
            <a:pPr marL="257178" indent="-257178"/>
            <a:r>
              <a:rPr lang="sv-SE" sz="2000"/>
              <a:t>Vad kan du ge dem så att de kan sprida informationen vidare?</a:t>
            </a:r>
          </a:p>
        </p:txBody>
      </p:sp>
    </p:spTree>
    <p:extLst>
      <p:ext uri="{BB962C8B-B14F-4D97-AF65-F5344CB8AC3E}">
        <p14:creationId xmlns:p14="http://schemas.microsoft.com/office/powerpoint/2010/main" val="438381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2" y="1347614"/>
            <a:ext cx="6858000" cy="1790700"/>
          </a:xfrm>
        </p:spPr>
        <p:txBody>
          <a:bodyPr>
            <a:normAutofit fontScale="90000"/>
          </a:bodyPr>
          <a:lstStyle/>
          <a:p>
            <a:r>
              <a:rPr lang="sv-SE">
                <a:solidFill>
                  <a:srgbClr val="000000"/>
                </a:solidFill>
              </a:rPr>
              <a:t>Tips på informationskällor och fördjupning</a:t>
            </a:r>
            <a:endParaRPr lang="sv-SE" dirty="0">
              <a:solidFill>
                <a:srgbClr val="000000"/>
              </a:solidFill>
            </a:endParaRPr>
          </a:p>
        </p:txBody>
      </p:sp>
    </p:spTree>
    <p:extLst>
      <p:ext uri="{BB962C8B-B14F-4D97-AF65-F5344CB8AC3E}">
        <p14:creationId xmlns:p14="http://schemas.microsoft.com/office/powerpoint/2010/main" val="1619240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Verktyg från våra utbildningar</a:t>
            </a:r>
            <a:endParaRPr lang="sv-SE"/>
          </a:p>
        </p:txBody>
      </p:sp>
      <p:sp>
        <p:nvSpPr>
          <p:cNvPr id="3" name="Platshållare för innehåll 2"/>
          <p:cNvSpPr>
            <a:spLocks noGrp="1"/>
          </p:cNvSpPr>
          <p:nvPr>
            <p:ph idx="1"/>
          </p:nvPr>
        </p:nvSpPr>
        <p:spPr>
          <a:xfrm>
            <a:off x="628650" y="1370013"/>
            <a:ext cx="3799334" cy="3262312"/>
          </a:xfrm>
        </p:spPr>
        <p:txBody>
          <a:bodyPr>
            <a:normAutofit/>
          </a:bodyPr>
          <a:lstStyle/>
          <a:p>
            <a:r>
              <a:rPr lang="sv-SE" sz="2000" smtClean="0"/>
              <a:t>Verktyg för att sprida kunskaper från alla våra utbildningar</a:t>
            </a:r>
          </a:p>
          <a:p>
            <a:r>
              <a:rPr lang="sv-SE" sz="2000" smtClean="0"/>
              <a:t>Manualer, talarstöd, filmer, inspelade föreläsningar och stödjande dokument</a:t>
            </a:r>
            <a:endParaRPr lang="sv-SE" sz="2000"/>
          </a:p>
        </p:txBody>
      </p:sp>
      <p:pic>
        <p:nvPicPr>
          <p:cNvPr id="4" name="Bildobjekt 3"/>
          <p:cNvPicPr>
            <a:picLocks noChangeAspect="1"/>
          </p:cNvPicPr>
          <p:nvPr/>
        </p:nvPicPr>
        <p:blipFill>
          <a:blip r:embed="rId3"/>
          <a:stretch>
            <a:fillRect/>
          </a:stretch>
        </p:blipFill>
        <p:spPr>
          <a:xfrm>
            <a:off x="5124213" y="1370013"/>
            <a:ext cx="3391137" cy="2675033"/>
          </a:xfrm>
          <a:prstGeom prst="rect">
            <a:avLst/>
          </a:prstGeom>
        </p:spPr>
      </p:pic>
      <p:sp>
        <p:nvSpPr>
          <p:cNvPr id="5" name="Ellips 4"/>
          <p:cNvSpPr/>
          <p:nvPr/>
        </p:nvSpPr>
        <p:spPr>
          <a:xfrm>
            <a:off x="7651865" y="1515491"/>
            <a:ext cx="1029045" cy="3579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cxnSp>
        <p:nvCxnSpPr>
          <p:cNvPr id="6" name="Rak pil 5"/>
          <p:cNvCxnSpPr/>
          <p:nvPr/>
        </p:nvCxnSpPr>
        <p:spPr>
          <a:xfrm flipH="1" flipV="1">
            <a:off x="8337635" y="1979645"/>
            <a:ext cx="343275" cy="97600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7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Goda exempel i Verktygsbanken</a:t>
            </a:r>
            <a:endParaRPr lang="sv-SE"/>
          </a:p>
        </p:txBody>
      </p:sp>
      <p:sp>
        <p:nvSpPr>
          <p:cNvPr id="3" name="Platshållare för innehåll 2"/>
          <p:cNvSpPr>
            <a:spLocks noGrp="1"/>
          </p:cNvSpPr>
          <p:nvPr>
            <p:ph idx="1"/>
          </p:nvPr>
        </p:nvSpPr>
        <p:spPr>
          <a:xfrm>
            <a:off x="628650" y="1370013"/>
            <a:ext cx="4159374" cy="3262312"/>
          </a:xfrm>
        </p:spPr>
        <p:txBody>
          <a:bodyPr>
            <a:normAutofit/>
          </a:bodyPr>
          <a:lstStyle/>
          <a:p>
            <a:pPr>
              <a:spcBef>
                <a:spcPts val="1800"/>
              </a:spcBef>
            </a:pPr>
            <a:r>
              <a:rPr lang="sv-SE" sz="1800" dirty="0"/>
              <a:t>Information, insatser, metodstöd och stödjande verktyg för att stärka arbetet med asylsökande och nyanlända</a:t>
            </a:r>
          </a:p>
          <a:p>
            <a:pPr>
              <a:spcBef>
                <a:spcPts val="1800"/>
              </a:spcBef>
            </a:pPr>
            <a:r>
              <a:rPr lang="sv-SE" sz="1800" dirty="0"/>
              <a:t>För personal som möter asylsökande och nyanlända samt för chefer och beslutsfattare</a:t>
            </a:r>
          </a:p>
        </p:txBody>
      </p:sp>
      <p:pic>
        <p:nvPicPr>
          <p:cNvPr id="4" name="Bildobjekt 3"/>
          <p:cNvPicPr>
            <a:picLocks noChangeAspect="1"/>
          </p:cNvPicPr>
          <p:nvPr/>
        </p:nvPicPr>
        <p:blipFill>
          <a:blip r:embed="rId3"/>
          <a:stretch>
            <a:fillRect/>
          </a:stretch>
        </p:blipFill>
        <p:spPr>
          <a:xfrm>
            <a:off x="5292080" y="1441852"/>
            <a:ext cx="3419852" cy="2138009"/>
          </a:xfrm>
          <a:prstGeom prst="rect">
            <a:avLst/>
          </a:prstGeom>
        </p:spPr>
      </p:pic>
      <p:sp>
        <p:nvSpPr>
          <p:cNvPr id="5" name="textruta 4"/>
          <p:cNvSpPr txBox="1"/>
          <p:nvPr/>
        </p:nvSpPr>
        <p:spPr>
          <a:xfrm>
            <a:off x="822960" y="3848149"/>
            <a:ext cx="7205424" cy="307777"/>
          </a:xfrm>
          <a:prstGeom prst="rect">
            <a:avLst/>
          </a:prstGeom>
          <a:noFill/>
        </p:spPr>
        <p:txBody>
          <a:bodyPr wrap="square" rtlCol="0">
            <a:spAutoFit/>
          </a:bodyPr>
          <a:lstStyle/>
          <a:p>
            <a:r>
              <a:rPr lang="sv-SE" sz="1400">
                <a:hlinkClick r:id="rId4"/>
              </a:rPr>
              <a:t>http://www.uppdragpsykiskhalsa.se/asylsokande-och-nyanlanda/verktygsbanken/</a:t>
            </a:r>
            <a:endParaRPr lang="sv-SE" sz="1400"/>
          </a:p>
        </p:txBody>
      </p:sp>
    </p:spTree>
    <p:extLst>
      <p:ext uri="{BB962C8B-B14F-4D97-AF65-F5344CB8AC3E}">
        <p14:creationId xmlns:p14="http://schemas.microsoft.com/office/powerpoint/2010/main" val="1834929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latin typeface="+mn-lt"/>
              </a:rPr>
              <a:t>Film om Hälsa i Sverige</a:t>
            </a:r>
            <a:endParaRPr lang="sv-SE">
              <a:latin typeface="+mn-lt"/>
            </a:endParaRPr>
          </a:p>
        </p:txBody>
      </p:sp>
      <p:pic>
        <p:nvPicPr>
          <p:cNvPr id="8" name="Platshållare för innehåll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3101" y="1254323"/>
            <a:ext cx="5797798" cy="3261643"/>
          </a:xfrm>
        </p:spPr>
      </p:pic>
    </p:spTree>
    <p:extLst>
      <p:ext uri="{BB962C8B-B14F-4D97-AF65-F5344CB8AC3E}">
        <p14:creationId xmlns:p14="http://schemas.microsoft.com/office/powerpoint/2010/main" val="3681026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mtClean="0"/>
              <a:t>Ditt uppdrag som utbildare</a:t>
            </a:r>
            <a:endParaRPr lang="sv-SE"/>
          </a:p>
        </p:txBody>
      </p:sp>
      <p:sp>
        <p:nvSpPr>
          <p:cNvPr id="3" name="Underrubrik 2"/>
          <p:cNvSpPr>
            <a:spLocks noGrp="1"/>
          </p:cNvSpPr>
          <p:nvPr>
            <p:ph type="subTitle" idx="1"/>
          </p:nvPr>
        </p:nvSpPr>
        <p:spPr/>
        <p:txBody>
          <a:bodyPr/>
          <a:lstStyle/>
          <a:p>
            <a:r>
              <a:rPr lang="sv-SE" smtClean="0"/>
              <a:t>Hur sprider du kunskaperna vidare?</a:t>
            </a:r>
            <a:endParaRPr lang="sv-SE"/>
          </a:p>
        </p:txBody>
      </p:sp>
    </p:spTree>
    <p:extLst>
      <p:ext uri="{BB962C8B-B14F-4D97-AF65-F5344CB8AC3E}">
        <p14:creationId xmlns:p14="http://schemas.microsoft.com/office/powerpoint/2010/main" val="1560950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2505312" y="195486"/>
            <a:ext cx="5457825" cy="4305300"/>
          </a:xfrm>
          <a:prstGeom prst="rect">
            <a:avLst/>
          </a:prstGeom>
        </p:spPr>
      </p:pic>
      <p:sp>
        <p:nvSpPr>
          <p:cNvPr id="5" name="textruta 4"/>
          <p:cNvSpPr txBox="1"/>
          <p:nvPr/>
        </p:nvSpPr>
        <p:spPr>
          <a:xfrm>
            <a:off x="107504" y="627534"/>
            <a:ext cx="2232248" cy="923330"/>
          </a:xfrm>
          <a:prstGeom prst="rect">
            <a:avLst/>
          </a:prstGeom>
          <a:noFill/>
        </p:spPr>
        <p:txBody>
          <a:bodyPr wrap="square" rtlCol="0">
            <a:spAutoFit/>
          </a:bodyPr>
          <a:lstStyle/>
          <a:p>
            <a:r>
              <a:rPr lang="sv-SE" dirty="0" smtClean="0"/>
              <a:t>Uppdaterad information </a:t>
            </a:r>
            <a:r>
              <a:rPr lang="sv-SE" smtClean="0"/>
              <a:t>på webben</a:t>
            </a:r>
            <a:endParaRPr lang="sv-SE" dirty="0"/>
          </a:p>
        </p:txBody>
      </p:sp>
      <p:sp>
        <p:nvSpPr>
          <p:cNvPr id="3" name="Ellips 2"/>
          <p:cNvSpPr/>
          <p:nvPr/>
        </p:nvSpPr>
        <p:spPr>
          <a:xfrm>
            <a:off x="6588224" y="411510"/>
            <a:ext cx="1656184"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cxnSp>
        <p:nvCxnSpPr>
          <p:cNvPr id="4" name="Rak pil 3"/>
          <p:cNvCxnSpPr/>
          <p:nvPr/>
        </p:nvCxnSpPr>
        <p:spPr>
          <a:xfrm flipH="1" flipV="1">
            <a:off x="8128697" y="1117506"/>
            <a:ext cx="533870" cy="80617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54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907704" y="267494"/>
            <a:ext cx="4755049" cy="4113671"/>
          </a:xfrm>
          <a:prstGeom prst="rect">
            <a:avLst/>
          </a:prstGeom>
        </p:spPr>
      </p:pic>
      <p:sp>
        <p:nvSpPr>
          <p:cNvPr id="3" name="Ellips 2"/>
          <p:cNvSpPr/>
          <p:nvPr/>
        </p:nvSpPr>
        <p:spPr>
          <a:xfrm>
            <a:off x="1475656" y="1707654"/>
            <a:ext cx="1512168"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cxnSp>
        <p:nvCxnSpPr>
          <p:cNvPr id="5" name="Rak pil 4"/>
          <p:cNvCxnSpPr/>
          <p:nvPr/>
        </p:nvCxnSpPr>
        <p:spPr>
          <a:xfrm>
            <a:off x="1043608" y="843558"/>
            <a:ext cx="576064" cy="7920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3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pil 3"/>
          <p:cNvCxnSpPr/>
          <p:nvPr/>
        </p:nvCxnSpPr>
        <p:spPr>
          <a:xfrm>
            <a:off x="1547664" y="2894448"/>
            <a:ext cx="360040" cy="108012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Bildobjekt 5"/>
          <p:cNvPicPr>
            <a:picLocks noChangeAspect="1"/>
          </p:cNvPicPr>
          <p:nvPr/>
        </p:nvPicPr>
        <p:blipFill>
          <a:blip r:embed="rId3"/>
          <a:stretch>
            <a:fillRect/>
          </a:stretch>
        </p:blipFill>
        <p:spPr>
          <a:xfrm>
            <a:off x="1907704" y="0"/>
            <a:ext cx="5413673" cy="4419437"/>
          </a:xfrm>
          <a:prstGeom prst="rect">
            <a:avLst/>
          </a:prstGeom>
        </p:spPr>
      </p:pic>
      <p:sp>
        <p:nvSpPr>
          <p:cNvPr id="3" name="Ellips 2"/>
          <p:cNvSpPr/>
          <p:nvPr/>
        </p:nvSpPr>
        <p:spPr>
          <a:xfrm>
            <a:off x="1353521" y="4028280"/>
            <a:ext cx="2736304" cy="4242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Tree>
    <p:extLst>
      <p:ext uri="{BB962C8B-B14F-4D97-AF65-F5344CB8AC3E}">
        <p14:creationId xmlns:p14="http://schemas.microsoft.com/office/powerpoint/2010/main" val="335014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2699792" y="915566"/>
            <a:ext cx="3802094" cy="3007394"/>
          </a:xfrm>
          <a:prstGeom prst="rect">
            <a:avLst/>
          </a:prstGeom>
        </p:spPr>
      </p:pic>
    </p:spTree>
    <p:extLst>
      <p:ext uri="{BB962C8B-B14F-4D97-AF65-F5344CB8AC3E}">
        <p14:creationId xmlns:p14="http://schemas.microsoft.com/office/powerpoint/2010/main" val="976346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6088893" y="123474"/>
            <a:ext cx="2695575" cy="4371975"/>
          </a:xfrm>
          <a:prstGeom prst="rect">
            <a:avLst/>
          </a:prstGeom>
        </p:spPr>
      </p:pic>
      <p:sp>
        <p:nvSpPr>
          <p:cNvPr id="7" name="textruta 6"/>
          <p:cNvSpPr txBox="1"/>
          <p:nvPr/>
        </p:nvSpPr>
        <p:spPr>
          <a:xfrm>
            <a:off x="2843808" y="123474"/>
            <a:ext cx="3354650" cy="4647426"/>
          </a:xfrm>
          <a:prstGeom prst="rect">
            <a:avLst/>
          </a:prstGeom>
          <a:noFill/>
        </p:spPr>
        <p:txBody>
          <a:bodyPr wrap="square" rtlCol="0">
            <a:spAutoFit/>
          </a:bodyPr>
          <a:lstStyle/>
          <a:p>
            <a:r>
              <a:rPr lang="sv-SE" sz="2800" b="1" dirty="0">
                <a:solidFill>
                  <a:prstClr val="black"/>
                </a:solidFill>
                <a:sym typeface="Wingdings" panose="05000000000000000000" pitchFamily="2" charset="2"/>
              </a:rPr>
              <a:t>M</a:t>
            </a:r>
            <a:r>
              <a:rPr lang="sv-SE" sz="2800" b="1" dirty="0" smtClean="0">
                <a:solidFill>
                  <a:prstClr val="black"/>
                </a:solidFill>
                <a:sym typeface="Wingdings" panose="05000000000000000000" pitchFamily="2" charset="2"/>
              </a:rPr>
              <a:t>obiltelefon</a:t>
            </a:r>
          </a:p>
          <a:p>
            <a:endParaRPr lang="sv-SE" sz="1600" b="1" dirty="0">
              <a:solidFill>
                <a:prstClr val="black"/>
              </a:solidFill>
              <a:sym typeface="Wingdings" panose="05000000000000000000" pitchFamily="2" charset="2"/>
            </a:endParaRPr>
          </a:p>
          <a:p>
            <a:r>
              <a:rPr lang="sv-SE" dirty="0" smtClean="0">
                <a:solidFill>
                  <a:prstClr val="black"/>
                </a:solidFill>
                <a:sym typeface="Wingdings" panose="05000000000000000000" pitchFamily="2" charset="2"/>
                <a:hlinkClick r:id="rId4"/>
              </a:rPr>
              <a:t>www.uppdragpsykiskhalsa.se</a:t>
            </a:r>
            <a:endParaRPr lang="sv-SE" dirty="0" smtClean="0">
              <a:solidFill>
                <a:prstClr val="black"/>
              </a:solidFill>
              <a:sym typeface="Wingdings" panose="05000000000000000000" pitchFamily="2" charset="2"/>
            </a:endParaRPr>
          </a:p>
          <a:p>
            <a:endParaRPr lang="sv-SE" dirty="0">
              <a:solidFill>
                <a:prstClr val="black"/>
              </a:solidFill>
              <a:sym typeface="Wingdings" panose="05000000000000000000" pitchFamily="2" charset="2"/>
            </a:endParaRPr>
          </a:p>
          <a:p>
            <a:pPr marL="285753" indent="-285753">
              <a:buFont typeface="Wingdings" panose="05000000000000000000" pitchFamily="2" charset="2"/>
              <a:buChar char="à"/>
            </a:pPr>
            <a:r>
              <a:rPr lang="sv-SE" dirty="0">
                <a:solidFill>
                  <a:prstClr val="black"/>
                </a:solidFill>
                <a:sym typeface="Wingdings" panose="05000000000000000000" pitchFamily="2" charset="2"/>
              </a:rPr>
              <a:t>Meny </a:t>
            </a:r>
          </a:p>
          <a:p>
            <a:endParaRPr lang="sv-SE" dirty="0">
              <a:solidFill>
                <a:prstClr val="black"/>
              </a:solidFill>
              <a:sym typeface="Wingdings" panose="05000000000000000000" pitchFamily="2" charset="2"/>
            </a:endParaRPr>
          </a:p>
          <a:p>
            <a:pPr marL="285753" indent="-285753">
              <a:buFont typeface="Wingdings" panose="05000000000000000000" pitchFamily="2" charset="2"/>
              <a:buChar char="à"/>
            </a:pPr>
            <a:r>
              <a:rPr lang="sv-SE" dirty="0">
                <a:solidFill>
                  <a:prstClr val="black"/>
                </a:solidFill>
                <a:sym typeface="Wingdings" panose="05000000000000000000" pitchFamily="2" charset="2"/>
              </a:rPr>
              <a:t>Asylsökande och nyanlända</a:t>
            </a:r>
          </a:p>
          <a:p>
            <a:endParaRPr lang="sv-SE" dirty="0">
              <a:solidFill>
                <a:prstClr val="black"/>
              </a:solidFill>
              <a:sym typeface="Wingdings" panose="05000000000000000000" pitchFamily="2" charset="2"/>
            </a:endParaRPr>
          </a:p>
          <a:p>
            <a:pPr marL="285753" indent="-285753">
              <a:buFont typeface="Wingdings" panose="05000000000000000000" pitchFamily="2" charset="2"/>
              <a:buChar char="à"/>
            </a:pPr>
            <a:r>
              <a:rPr lang="sv-SE" dirty="0">
                <a:solidFill>
                  <a:prstClr val="black"/>
                </a:solidFill>
                <a:sym typeface="Wingdings" panose="05000000000000000000" pitchFamily="2" charset="2"/>
              </a:rPr>
              <a:t>Öppna undermeny</a:t>
            </a:r>
          </a:p>
          <a:p>
            <a:endParaRPr lang="sv-SE" dirty="0">
              <a:solidFill>
                <a:prstClr val="black"/>
              </a:solidFill>
              <a:sym typeface="Wingdings" panose="05000000000000000000" pitchFamily="2" charset="2"/>
            </a:endParaRPr>
          </a:p>
          <a:p>
            <a:pPr marL="285753" indent="-285753">
              <a:buFont typeface="Wingdings" panose="05000000000000000000" pitchFamily="2" charset="2"/>
              <a:buChar char="à"/>
            </a:pPr>
            <a:r>
              <a:rPr lang="sv-SE" dirty="0">
                <a:solidFill>
                  <a:prstClr val="black"/>
                </a:solidFill>
                <a:sym typeface="Wingdings" panose="05000000000000000000" pitchFamily="2" charset="2"/>
              </a:rPr>
              <a:t>Om våra utbildningar</a:t>
            </a:r>
          </a:p>
          <a:p>
            <a:endParaRPr lang="sv-SE" dirty="0">
              <a:solidFill>
                <a:prstClr val="black"/>
              </a:solidFill>
              <a:sym typeface="Wingdings" panose="05000000000000000000" pitchFamily="2" charset="2"/>
            </a:endParaRPr>
          </a:p>
          <a:p>
            <a:pPr marL="285753" indent="-285753">
              <a:buFont typeface="Wingdings" panose="05000000000000000000" pitchFamily="2" charset="2"/>
              <a:buChar char="à"/>
            </a:pPr>
            <a:r>
              <a:rPr lang="sv-SE" dirty="0">
                <a:solidFill>
                  <a:prstClr val="black"/>
                </a:solidFill>
                <a:sym typeface="Wingdings" panose="05000000000000000000" pitchFamily="2" charset="2"/>
              </a:rPr>
              <a:t>Öppna undermeny</a:t>
            </a:r>
          </a:p>
          <a:p>
            <a:endParaRPr lang="sv-SE" dirty="0">
              <a:solidFill>
                <a:prstClr val="black"/>
              </a:solidFill>
              <a:sym typeface="Wingdings" panose="05000000000000000000" pitchFamily="2" charset="2"/>
            </a:endParaRPr>
          </a:p>
          <a:p>
            <a:pPr marL="285753" indent="-285753">
              <a:buFont typeface="Wingdings" panose="05000000000000000000" pitchFamily="2" charset="2"/>
              <a:buChar char="à"/>
            </a:pPr>
            <a:r>
              <a:rPr lang="sv-SE" dirty="0">
                <a:solidFill>
                  <a:prstClr val="black"/>
                </a:solidFill>
                <a:sym typeface="Wingdings" panose="05000000000000000000" pitchFamily="2" charset="2"/>
              </a:rPr>
              <a:t>Migration och psykisk hälsa för </a:t>
            </a:r>
            <a:r>
              <a:rPr lang="sv-SE" dirty="0" smtClean="0">
                <a:solidFill>
                  <a:prstClr val="black"/>
                </a:solidFill>
                <a:sym typeface="Wingdings" panose="05000000000000000000" pitchFamily="2" charset="2"/>
              </a:rPr>
              <a:t>elevhälsan (HiS10)</a:t>
            </a:r>
            <a:endParaRPr lang="sv-SE" dirty="0">
              <a:solidFill>
                <a:prstClr val="black"/>
              </a:solidFill>
            </a:endParaRPr>
          </a:p>
        </p:txBody>
      </p:sp>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948" y="516890"/>
            <a:ext cx="2208110" cy="3927492"/>
          </a:xfrm>
          <a:prstGeom prst="rect">
            <a:avLst/>
          </a:prstGeom>
        </p:spPr>
      </p:pic>
      <p:sp>
        <p:nvSpPr>
          <p:cNvPr id="10" name="Ellips 9"/>
          <p:cNvSpPr/>
          <p:nvPr/>
        </p:nvSpPr>
        <p:spPr>
          <a:xfrm>
            <a:off x="395537" y="2300808"/>
            <a:ext cx="2376264"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cxnSp>
        <p:nvCxnSpPr>
          <p:cNvPr id="11" name="Rak pil 10"/>
          <p:cNvCxnSpPr/>
          <p:nvPr/>
        </p:nvCxnSpPr>
        <p:spPr>
          <a:xfrm flipH="1">
            <a:off x="2441887" y="1779662"/>
            <a:ext cx="401921" cy="59315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Ellips 12"/>
          <p:cNvSpPr/>
          <p:nvPr/>
        </p:nvSpPr>
        <p:spPr>
          <a:xfrm>
            <a:off x="7272300" y="3734899"/>
            <a:ext cx="1656184" cy="8982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cxnSp>
        <p:nvCxnSpPr>
          <p:cNvPr id="14" name="Rak pil 13"/>
          <p:cNvCxnSpPr/>
          <p:nvPr/>
        </p:nvCxnSpPr>
        <p:spPr>
          <a:xfrm flipH="1">
            <a:off x="8496436" y="2853297"/>
            <a:ext cx="576064" cy="80917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k pil 14"/>
          <p:cNvCxnSpPr/>
          <p:nvPr/>
        </p:nvCxnSpPr>
        <p:spPr>
          <a:xfrm flipH="1">
            <a:off x="802669" y="1080907"/>
            <a:ext cx="289949" cy="39512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6957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öd bård för personal">
  <a:themeElements>
    <a:clrScheme name="SKL">
      <a:dk1>
        <a:sysClr val="windowText" lastClr="000000"/>
      </a:dk1>
      <a:lt1>
        <a:sysClr val="window" lastClr="FFFFFF"/>
      </a:lt1>
      <a:dk2>
        <a:srgbClr val="4D4D4D"/>
      </a:dk2>
      <a:lt2>
        <a:srgbClr val="EEECE1"/>
      </a:lt2>
      <a:accent1>
        <a:srgbClr val="006428"/>
      </a:accent1>
      <a:accent2>
        <a:srgbClr val="005A9B"/>
      </a:accent2>
      <a:accent3>
        <a:srgbClr val="B9141E"/>
      </a:accent3>
      <a:accent4>
        <a:srgbClr val="5A5A96"/>
      </a:accent4>
      <a:accent5>
        <a:srgbClr val="8C7D6E"/>
      </a:accent5>
      <a:accent6>
        <a:srgbClr val="E6460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å bård för målgrupp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10576</TotalTime>
  <Words>1222</Words>
  <Application>Microsoft Office PowerPoint</Application>
  <PresentationFormat>Bildspel på skärmen (16:9)</PresentationFormat>
  <Paragraphs>294</Paragraphs>
  <Slides>27</Slides>
  <Notes>27</Notes>
  <HiddenSlides>0</HiddenSlides>
  <MMClips>0</MMClips>
  <ScaleCrop>false</ScaleCrop>
  <HeadingPairs>
    <vt:vector size="8" baseType="variant">
      <vt:variant>
        <vt:lpstr>Använt teckensnitt</vt:lpstr>
      </vt:variant>
      <vt:variant>
        <vt:i4>4</vt:i4>
      </vt:variant>
      <vt:variant>
        <vt:lpstr>Tema</vt:lpstr>
      </vt:variant>
      <vt:variant>
        <vt:i4>2</vt:i4>
      </vt:variant>
      <vt:variant>
        <vt:lpstr>Serverprogram för OLE-inbäddning</vt:lpstr>
      </vt:variant>
      <vt:variant>
        <vt:i4>1</vt:i4>
      </vt:variant>
      <vt:variant>
        <vt:lpstr>Bildrubriker</vt:lpstr>
      </vt:variant>
      <vt:variant>
        <vt:i4>27</vt:i4>
      </vt:variant>
    </vt:vector>
  </HeadingPairs>
  <TitlesOfParts>
    <vt:vector size="34" baseType="lpstr">
      <vt:lpstr>Gulim</vt:lpstr>
      <vt:lpstr>Arial</vt:lpstr>
      <vt:lpstr>Calibri</vt:lpstr>
      <vt:lpstr>Wingdings</vt:lpstr>
      <vt:lpstr>Röd bård för personal</vt:lpstr>
      <vt:lpstr>Blå bård för målgruppen</vt:lpstr>
      <vt:lpstr>think-cell Slide</vt:lpstr>
      <vt:lpstr>Utbildning, spridning och var ni hittar alla verktyg </vt:lpstr>
      <vt:lpstr>Om Uppdrag Psykisk Hälsa</vt:lpstr>
      <vt:lpstr>Film om Hälsa i Sverige</vt:lpstr>
      <vt:lpstr>Ditt uppdrag som utbildare</vt:lpstr>
      <vt:lpstr>PowerPoint-presentation</vt:lpstr>
      <vt:lpstr>PowerPoint-presentation</vt:lpstr>
      <vt:lpstr>PowerPoint-presentation</vt:lpstr>
      <vt:lpstr>PowerPoint-presentation</vt:lpstr>
      <vt:lpstr>PowerPoint-presentation</vt:lpstr>
      <vt:lpstr>Till din hjälp när du ska utbilda andra</vt:lpstr>
      <vt:lpstr>Manual</vt:lpstr>
      <vt:lpstr>Vad är din roll?</vt:lpstr>
      <vt:lpstr>Hej spridningsledare!</vt:lpstr>
      <vt:lpstr>Min personliga spridningsplan</vt:lpstr>
      <vt:lpstr>PowerPoint-presentation</vt:lpstr>
      <vt:lpstr>Ett stöd för dig att sprida kunskapen</vt:lpstr>
      <vt:lpstr>Så här fyller du i spridningsplanen</vt:lpstr>
      <vt:lpstr>Kontakt med samordnaren</vt:lpstr>
      <vt:lpstr>Följande personer är samordnare i respektive landsting/region (1/2)</vt:lpstr>
      <vt:lpstr>Följande personer är samordnare i respektive landsting/region (2/2)</vt:lpstr>
      <vt:lpstr>Vad gör du i morgon?</vt:lpstr>
      <vt:lpstr>Utbildning på hemmaplan</vt:lpstr>
      <vt:lpstr>Tillfällen att informera personal</vt:lpstr>
      <vt:lpstr>På vägen hem</vt:lpstr>
      <vt:lpstr>Tips på informationskällor och fördjupning</vt:lpstr>
      <vt:lpstr>Verktyg från våra utbildningar</vt:lpstr>
      <vt:lpstr>Goda exempel i Verktygsbanken</vt:lpstr>
    </vt:vector>
  </TitlesOfParts>
  <Company>Sverige Kommuner och Landsting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bemöter du nyanlända barn</dc:title>
  <dc:creator>Tunér Henrik</dc:creator>
  <cp:lastModifiedBy>Radwan Samira</cp:lastModifiedBy>
  <cp:revision>375</cp:revision>
  <cp:lastPrinted>2017-02-13T14:13:35Z</cp:lastPrinted>
  <dcterms:created xsi:type="dcterms:W3CDTF">2016-10-25T08:57:07Z</dcterms:created>
  <dcterms:modified xsi:type="dcterms:W3CDTF">2017-02-14T14:59:45Z</dcterms:modified>
</cp:coreProperties>
</file>