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2" r:id="rId2"/>
  </p:sldMasterIdLst>
  <p:notesMasterIdLst>
    <p:notesMasterId r:id="rId54"/>
  </p:notesMasterIdLst>
  <p:handoutMasterIdLst>
    <p:handoutMasterId r:id="rId55"/>
  </p:handoutMasterIdLst>
  <p:sldIdLst>
    <p:sldId id="301" r:id="rId3"/>
    <p:sldId id="299" r:id="rId4"/>
    <p:sldId id="300"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95" r:id="rId32"/>
    <p:sldId id="296" r:id="rId33"/>
    <p:sldId id="297" r:id="rId34"/>
    <p:sldId id="283" r:id="rId35"/>
    <p:sldId id="284" r:id="rId36"/>
    <p:sldId id="285" r:id="rId37"/>
    <p:sldId id="286" r:id="rId38"/>
    <p:sldId id="287" r:id="rId39"/>
    <p:sldId id="288" r:id="rId40"/>
    <p:sldId id="289" r:id="rId41"/>
    <p:sldId id="307" r:id="rId42"/>
    <p:sldId id="308" r:id="rId43"/>
    <p:sldId id="290" r:id="rId44"/>
    <p:sldId id="291" r:id="rId45"/>
    <p:sldId id="292" r:id="rId46"/>
    <p:sldId id="293" r:id="rId47"/>
    <p:sldId id="294" r:id="rId48"/>
    <p:sldId id="309" r:id="rId49"/>
    <p:sldId id="310" r:id="rId50"/>
    <p:sldId id="311" r:id="rId51"/>
    <p:sldId id="312" r:id="rId52"/>
    <p:sldId id="313" r:id="rId53"/>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87C"/>
    <a:srgbClr val="E3256D"/>
    <a:srgbClr val="E4308E"/>
    <a:srgbClr val="EF4BD0"/>
    <a:srgbClr val="5F054C"/>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1" autoAdjust="0"/>
    <p:restoredTop sz="63033" autoAdjust="0"/>
  </p:normalViewPr>
  <p:slideViewPr>
    <p:cSldViewPr showGuides="1">
      <p:cViewPr varScale="1">
        <p:scale>
          <a:sx n="67" d="100"/>
          <a:sy n="67" d="100"/>
        </p:scale>
        <p:origin x="768"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03457-3850-4400-AAE6-5670BF72E3D6}" type="doc">
      <dgm:prSet loTypeId="urn:microsoft.com/office/officeart/2005/8/layout/process1" loCatId="process" qsTypeId="urn:microsoft.com/office/officeart/2005/8/quickstyle/3d1" qsCatId="3D" csTypeId="urn:microsoft.com/office/officeart/2005/8/colors/accent0_3" csCatId="mainScheme" phldr="1"/>
      <dgm:spPr/>
    </dgm:pt>
    <dgm:pt modelId="{5FA4346A-CD70-4F04-8BD9-65035211312E}">
      <dgm:prSet phldrT="[Text]" custT="1"/>
      <dgm:spPr/>
      <dgm:t>
        <a:bodyPr/>
        <a:lstStyle/>
        <a:p>
          <a:r>
            <a:rPr lang="sv-SE" sz="2800" b="1" dirty="0" err="1" smtClean="0">
              <a:latin typeface="+mj-lt"/>
            </a:rPr>
            <a:t>Sharaf</a:t>
          </a:r>
          <a:endParaRPr lang="sv-SE" sz="2800" b="1" dirty="0">
            <a:latin typeface="+mj-lt"/>
          </a:endParaRPr>
        </a:p>
      </dgm:t>
    </dgm:pt>
    <dgm:pt modelId="{6A454730-F148-4128-8A0B-D474D3F9303C}" type="parTrans" cxnId="{6F84CFE3-4C26-4B97-A2AE-AB8A2C2C8336}">
      <dgm:prSet/>
      <dgm:spPr/>
      <dgm:t>
        <a:bodyPr/>
        <a:lstStyle/>
        <a:p>
          <a:endParaRPr lang="sv-SE"/>
        </a:p>
      </dgm:t>
    </dgm:pt>
    <dgm:pt modelId="{64E4850F-B617-479F-81B5-BB3E344FCD8F}" type="sibTrans" cxnId="{6F84CFE3-4C26-4B97-A2AE-AB8A2C2C8336}">
      <dgm:prSet/>
      <dgm:spPr>
        <a:solidFill>
          <a:srgbClr val="DF087C"/>
        </a:solidFill>
      </dgm:spPr>
      <dgm:t>
        <a:bodyPr/>
        <a:lstStyle/>
        <a:p>
          <a:endParaRPr lang="sv-SE">
            <a:latin typeface="+mj-lt"/>
          </a:endParaRPr>
        </a:p>
      </dgm:t>
    </dgm:pt>
    <dgm:pt modelId="{6382E3E2-C30D-4282-8BAC-307A1839F4A6}">
      <dgm:prSet phldrT="[Text]" custT="1"/>
      <dgm:spPr/>
      <dgm:t>
        <a:bodyPr/>
        <a:lstStyle/>
        <a:p>
          <a:r>
            <a:rPr lang="sv-SE" sz="2800" b="1" dirty="0" err="1" smtClean="0">
              <a:latin typeface="+mj-lt"/>
            </a:rPr>
            <a:t>Namus</a:t>
          </a:r>
          <a:r>
            <a:rPr lang="sv-SE" sz="2800" b="1" dirty="0" smtClean="0">
              <a:latin typeface="+mj-lt"/>
            </a:rPr>
            <a:t>  </a:t>
          </a:r>
          <a:endParaRPr lang="sv-SE" sz="2800" b="0" dirty="0">
            <a:latin typeface="+mj-lt"/>
          </a:endParaRPr>
        </a:p>
      </dgm:t>
    </dgm:pt>
    <dgm:pt modelId="{412E1757-A84C-480C-AEA7-1C634C32C347}" type="parTrans" cxnId="{BD9F0A7B-0B5D-427E-B048-39A64AC10346}">
      <dgm:prSet/>
      <dgm:spPr/>
      <dgm:t>
        <a:bodyPr/>
        <a:lstStyle/>
        <a:p>
          <a:endParaRPr lang="sv-SE"/>
        </a:p>
      </dgm:t>
    </dgm:pt>
    <dgm:pt modelId="{8AB2DCEA-8B32-4BB3-BE0B-2985B438B11F}" type="sibTrans" cxnId="{BD9F0A7B-0B5D-427E-B048-39A64AC10346}">
      <dgm:prSet/>
      <dgm:spPr>
        <a:solidFill>
          <a:srgbClr val="DF087C"/>
        </a:solidFill>
      </dgm:spPr>
      <dgm:t>
        <a:bodyPr/>
        <a:lstStyle/>
        <a:p>
          <a:endParaRPr lang="sv-SE">
            <a:latin typeface="+mj-lt"/>
          </a:endParaRPr>
        </a:p>
      </dgm:t>
    </dgm:pt>
    <dgm:pt modelId="{0BF761E1-4193-4305-A4CD-9C2181E06FF0}">
      <dgm:prSet phldrT="[Text]" custT="1"/>
      <dgm:spPr/>
      <dgm:t>
        <a:bodyPr/>
        <a:lstStyle/>
        <a:p>
          <a:r>
            <a:rPr lang="sv-SE" sz="2800" b="1" dirty="0" smtClean="0">
              <a:latin typeface="+mj-lt"/>
            </a:rPr>
            <a:t>Optimalt</a:t>
          </a:r>
          <a:endParaRPr lang="sv-SE" sz="2800" b="1" dirty="0">
            <a:latin typeface="+mj-lt"/>
          </a:endParaRPr>
        </a:p>
      </dgm:t>
    </dgm:pt>
    <dgm:pt modelId="{228EC550-AACA-4723-84FC-2BE0BCEACC04}" type="parTrans" cxnId="{ACF96041-DEB3-4B76-A410-11E3CA3785C6}">
      <dgm:prSet/>
      <dgm:spPr/>
      <dgm:t>
        <a:bodyPr/>
        <a:lstStyle/>
        <a:p>
          <a:endParaRPr lang="sv-SE"/>
        </a:p>
      </dgm:t>
    </dgm:pt>
    <dgm:pt modelId="{C54BDC9B-F0FC-43F4-BAEE-E256D20F297B}" type="sibTrans" cxnId="{ACF96041-DEB3-4B76-A410-11E3CA3785C6}">
      <dgm:prSet/>
      <dgm:spPr/>
      <dgm:t>
        <a:bodyPr/>
        <a:lstStyle/>
        <a:p>
          <a:endParaRPr lang="sv-SE"/>
        </a:p>
      </dgm:t>
    </dgm:pt>
    <dgm:pt modelId="{605F18C8-49BE-4231-8567-787E4D0A4F8C}" type="pres">
      <dgm:prSet presAssocID="{BC303457-3850-4400-AAE6-5670BF72E3D6}" presName="Name0" presStyleCnt="0">
        <dgm:presLayoutVars>
          <dgm:dir/>
          <dgm:resizeHandles val="exact"/>
        </dgm:presLayoutVars>
      </dgm:prSet>
      <dgm:spPr/>
    </dgm:pt>
    <dgm:pt modelId="{226A7FED-EEBE-43C8-843F-306C19FB886F}" type="pres">
      <dgm:prSet presAssocID="{5FA4346A-CD70-4F04-8BD9-65035211312E}" presName="node" presStyleLbl="node1" presStyleIdx="0" presStyleCnt="3">
        <dgm:presLayoutVars>
          <dgm:bulletEnabled val="1"/>
        </dgm:presLayoutVars>
      </dgm:prSet>
      <dgm:spPr/>
      <dgm:t>
        <a:bodyPr/>
        <a:lstStyle/>
        <a:p>
          <a:endParaRPr lang="sv-SE"/>
        </a:p>
      </dgm:t>
    </dgm:pt>
    <dgm:pt modelId="{75195ED0-3650-4E2B-A2AE-2E3FE215DDA5}" type="pres">
      <dgm:prSet presAssocID="{64E4850F-B617-479F-81B5-BB3E344FCD8F}" presName="sibTrans" presStyleLbl="sibTrans2D1" presStyleIdx="0" presStyleCnt="2"/>
      <dgm:spPr>
        <a:prstGeom prst="mathPlus">
          <a:avLst/>
        </a:prstGeom>
      </dgm:spPr>
      <dgm:t>
        <a:bodyPr/>
        <a:lstStyle/>
        <a:p>
          <a:endParaRPr lang="sv-SE"/>
        </a:p>
      </dgm:t>
    </dgm:pt>
    <dgm:pt modelId="{ADBBC76B-E56B-4B9F-A5DB-BBB6EB1D6613}" type="pres">
      <dgm:prSet presAssocID="{64E4850F-B617-479F-81B5-BB3E344FCD8F}" presName="connectorText" presStyleLbl="sibTrans2D1" presStyleIdx="0" presStyleCnt="2"/>
      <dgm:spPr/>
      <dgm:t>
        <a:bodyPr/>
        <a:lstStyle/>
        <a:p>
          <a:endParaRPr lang="sv-SE"/>
        </a:p>
      </dgm:t>
    </dgm:pt>
    <dgm:pt modelId="{CBFD6DBF-9E91-41F4-B833-217D7ED3B53F}" type="pres">
      <dgm:prSet presAssocID="{6382E3E2-C30D-4282-8BAC-307A1839F4A6}" presName="node" presStyleLbl="node1" presStyleIdx="1" presStyleCnt="3">
        <dgm:presLayoutVars>
          <dgm:bulletEnabled val="1"/>
        </dgm:presLayoutVars>
      </dgm:prSet>
      <dgm:spPr/>
      <dgm:t>
        <a:bodyPr/>
        <a:lstStyle/>
        <a:p>
          <a:endParaRPr lang="sv-SE"/>
        </a:p>
      </dgm:t>
    </dgm:pt>
    <dgm:pt modelId="{751D78AA-C7CA-4E37-9C3C-995B9F65ED1C}" type="pres">
      <dgm:prSet presAssocID="{8AB2DCEA-8B32-4BB3-BE0B-2985B438B11F}" presName="sibTrans" presStyleLbl="sibTrans2D1" presStyleIdx="1" presStyleCnt="2"/>
      <dgm:spPr>
        <a:prstGeom prst="mathEqual">
          <a:avLst/>
        </a:prstGeom>
      </dgm:spPr>
      <dgm:t>
        <a:bodyPr/>
        <a:lstStyle/>
        <a:p>
          <a:endParaRPr lang="sv-SE"/>
        </a:p>
      </dgm:t>
    </dgm:pt>
    <dgm:pt modelId="{4088C1E1-C251-46A2-A0D9-CF620749ACD2}" type="pres">
      <dgm:prSet presAssocID="{8AB2DCEA-8B32-4BB3-BE0B-2985B438B11F}" presName="connectorText" presStyleLbl="sibTrans2D1" presStyleIdx="1" presStyleCnt="2"/>
      <dgm:spPr/>
      <dgm:t>
        <a:bodyPr/>
        <a:lstStyle/>
        <a:p>
          <a:endParaRPr lang="sv-SE"/>
        </a:p>
      </dgm:t>
    </dgm:pt>
    <dgm:pt modelId="{D19EF221-8333-49F3-BC20-E7D739C615EA}" type="pres">
      <dgm:prSet presAssocID="{0BF761E1-4193-4305-A4CD-9C2181E06FF0}" presName="node" presStyleLbl="node1" presStyleIdx="2" presStyleCnt="3">
        <dgm:presLayoutVars>
          <dgm:bulletEnabled val="1"/>
        </dgm:presLayoutVars>
      </dgm:prSet>
      <dgm:spPr/>
      <dgm:t>
        <a:bodyPr/>
        <a:lstStyle/>
        <a:p>
          <a:endParaRPr lang="sv-SE"/>
        </a:p>
      </dgm:t>
    </dgm:pt>
  </dgm:ptLst>
  <dgm:cxnLst>
    <dgm:cxn modelId="{7A63251D-25F5-447C-B0A2-98C0BEE08D33}" type="presOf" srcId="{8AB2DCEA-8B32-4BB3-BE0B-2985B438B11F}" destId="{751D78AA-C7CA-4E37-9C3C-995B9F65ED1C}" srcOrd="0" destOrd="0" presId="urn:microsoft.com/office/officeart/2005/8/layout/process1"/>
    <dgm:cxn modelId="{FA3A0D01-3026-4B3C-A317-D1BFF0861C78}" type="presOf" srcId="{64E4850F-B617-479F-81B5-BB3E344FCD8F}" destId="{75195ED0-3650-4E2B-A2AE-2E3FE215DDA5}" srcOrd="0" destOrd="0" presId="urn:microsoft.com/office/officeart/2005/8/layout/process1"/>
    <dgm:cxn modelId="{9CB58895-7BAB-4410-98AF-DF4642A0154E}" type="presOf" srcId="{0BF761E1-4193-4305-A4CD-9C2181E06FF0}" destId="{D19EF221-8333-49F3-BC20-E7D739C615EA}" srcOrd="0" destOrd="0" presId="urn:microsoft.com/office/officeart/2005/8/layout/process1"/>
    <dgm:cxn modelId="{FFCA5813-75EB-41E2-93A5-D52A44A50B75}" type="presOf" srcId="{6382E3E2-C30D-4282-8BAC-307A1839F4A6}" destId="{CBFD6DBF-9E91-41F4-B833-217D7ED3B53F}" srcOrd="0" destOrd="0" presId="urn:microsoft.com/office/officeart/2005/8/layout/process1"/>
    <dgm:cxn modelId="{6F84CFE3-4C26-4B97-A2AE-AB8A2C2C8336}" srcId="{BC303457-3850-4400-AAE6-5670BF72E3D6}" destId="{5FA4346A-CD70-4F04-8BD9-65035211312E}" srcOrd="0" destOrd="0" parTransId="{6A454730-F148-4128-8A0B-D474D3F9303C}" sibTransId="{64E4850F-B617-479F-81B5-BB3E344FCD8F}"/>
    <dgm:cxn modelId="{8BA46C56-6578-457A-A565-10E3DA77BE49}" type="presOf" srcId="{64E4850F-B617-479F-81B5-BB3E344FCD8F}" destId="{ADBBC76B-E56B-4B9F-A5DB-BBB6EB1D6613}" srcOrd="1" destOrd="0" presId="urn:microsoft.com/office/officeart/2005/8/layout/process1"/>
    <dgm:cxn modelId="{BA989E87-CD14-4515-868E-1E41D94B43A1}" type="presOf" srcId="{5FA4346A-CD70-4F04-8BD9-65035211312E}" destId="{226A7FED-EEBE-43C8-843F-306C19FB886F}" srcOrd="0" destOrd="0" presId="urn:microsoft.com/office/officeart/2005/8/layout/process1"/>
    <dgm:cxn modelId="{C558276F-1C15-4D93-BD9F-78902489408D}" type="presOf" srcId="{8AB2DCEA-8B32-4BB3-BE0B-2985B438B11F}" destId="{4088C1E1-C251-46A2-A0D9-CF620749ACD2}" srcOrd="1" destOrd="0" presId="urn:microsoft.com/office/officeart/2005/8/layout/process1"/>
    <dgm:cxn modelId="{BD9F0A7B-0B5D-427E-B048-39A64AC10346}" srcId="{BC303457-3850-4400-AAE6-5670BF72E3D6}" destId="{6382E3E2-C30D-4282-8BAC-307A1839F4A6}" srcOrd="1" destOrd="0" parTransId="{412E1757-A84C-480C-AEA7-1C634C32C347}" sibTransId="{8AB2DCEA-8B32-4BB3-BE0B-2985B438B11F}"/>
    <dgm:cxn modelId="{7C79F853-6914-484B-93A2-BC3520DBCD21}" type="presOf" srcId="{BC303457-3850-4400-AAE6-5670BF72E3D6}" destId="{605F18C8-49BE-4231-8567-787E4D0A4F8C}" srcOrd="0" destOrd="0" presId="urn:microsoft.com/office/officeart/2005/8/layout/process1"/>
    <dgm:cxn modelId="{ACF96041-DEB3-4B76-A410-11E3CA3785C6}" srcId="{BC303457-3850-4400-AAE6-5670BF72E3D6}" destId="{0BF761E1-4193-4305-A4CD-9C2181E06FF0}" srcOrd="2" destOrd="0" parTransId="{228EC550-AACA-4723-84FC-2BE0BCEACC04}" sibTransId="{C54BDC9B-F0FC-43F4-BAEE-E256D20F297B}"/>
    <dgm:cxn modelId="{17B2D08D-2492-42DF-B30F-307F92FF7968}" type="presParOf" srcId="{605F18C8-49BE-4231-8567-787E4D0A4F8C}" destId="{226A7FED-EEBE-43C8-843F-306C19FB886F}" srcOrd="0" destOrd="0" presId="urn:microsoft.com/office/officeart/2005/8/layout/process1"/>
    <dgm:cxn modelId="{5C3C2A30-1F73-4EAF-83EA-F0E3552B618F}" type="presParOf" srcId="{605F18C8-49BE-4231-8567-787E4D0A4F8C}" destId="{75195ED0-3650-4E2B-A2AE-2E3FE215DDA5}" srcOrd="1" destOrd="0" presId="urn:microsoft.com/office/officeart/2005/8/layout/process1"/>
    <dgm:cxn modelId="{33F41DAF-7750-4178-8610-28EE242EF7BC}" type="presParOf" srcId="{75195ED0-3650-4E2B-A2AE-2E3FE215DDA5}" destId="{ADBBC76B-E56B-4B9F-A5DB-BBB6EB1D6613}" srcOrd="0" destOrd="0" presId="urn:microsoft.com/office/officeart/2005/8/layout/process1"/>
    <dgm:cxn modelId="{3394DC52-A4E0-49B9-B75D-CE70F2849FE4}" type="presParOf" srcId="{605F18C8-49BE-4231-8567-787E4D0A4F8C}" destId="{CBFD6DBF-9E91-41F4-B833-217D7ED3B53F}" srcOrd="2" destOrd="0" presId="urn:microsoft.com/office/officeart/2005/8/layout/process1"/>
    <dgm:cxn modelId="{A92E4F49-CCA0-480B-91A6-005AD4797A2E}" type="presParOf" srcId="{605F18C8-49BE-4231-8567-787E4D0A4F8C}" destId="{751D78AA-C7CA-4E37-9C3C-995B9F65ED1C}" srcOrd="3" destOrd="0" presId="urn:microsoft.com/office/officeart/2005/8/layout/process1"/>
    <dgm:cxn modelId="{5D2599CA-A773-4302-8062-FA3F7FC7C1A5}" type="presParOf" srcId="{751D78AA-C7CA-4E37-9C3C-995B9F65ED1C}" destId="{4088C1E1-C251-46A2-A0D9-CF620749ACD2}" srcOrd="0" destOrd="0" presId="urn:microsoft.com/office/officeart/2005/8/layout/process1"/>
    <dgm:cxn modelId="{28862549-3EEA-4355-8141-9582BA990533}" type="presParOf" srcId="{605F18C8-49BE-4231-8567-787E4D0A4F8C}" destId="{D19EF221-8333-49F3-BC20-E7D739C615E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303457-3850-4400-AAE6-5670BF72E3D6}" type="doc">
      <dgm:prSet loTypeId="urn:microsoft.com/office/officeart/2005/8/layout/process1" loCatId="process" qsTypeId="urn:microsoft.com/office/officeart/2005/8/quickstyle/3d1" qsCatId="3D" csTypeId="urn:microsoft.com/office/officeart/2005/8/colors/accent0_3" csCatId="mainScheme" phldr="1"/>
      <dgm:spPr/>
    </dgm:pt>
    <dgm:pt modelId="{5FA4346A-CD70-4F04-8BD9-65035211312E}">
      <dgm:prSet phldrT="[Text]" custT="1"/>
      <dgm:spPr/>
      <dgm:t>
        <a:bodyPr/>
        <a:lstStyle/>
        <a:p>
          <a:r>
            <a:rPr lang="sv-SE" sz="2800" b="1" dirty="0" err="1" smtClean="0">
              <a:latin typeface="+mj-lt"/>
            </a:rPr>
            <a:t>Sharaf</a:t>
          </a:r>
          <a:endParaRPr lang="sv-SE" sz="2800" b="1" dirty="0">
            <a:latin typeface="+mj-lt"/>
          </a:endParaRPr>
        </a:p>
      </dgm:t>
    </dgm:pt>
    <dgm:pt modelId="{6A454730-F148-4128-8A0B-D474D3F9303C}" type="parTrans" cxnId="{6F84CFE3-4C26-4B97-A2AE-AB8A2C2C8336}">
      <dgm:prSet/>
      <dgm:spPr/>
      <dgm:t>
        <a:bodyPr/>
        <a:lstStyle/>
        <a:p>
          <a:endParaRPr lang="sv-SE"/>
        </a:p>
      </dgm:t>
    </dgm:pt>
    <dgm:pt modelId="{64E4850F-B617-479F-81B5-BB3E344FCD8F}" type="sibTrans" cxnId="{6F84CFE3-4C26-4B97-A2AE-AB8A2C2C8336}">
      <dgm:prSet/>
      <dgm:spPr>
        <a:solidFill>
          <a:srgbClr val="DF087C"/>
        </a:solidFill>
      </dgm:spPr>
      <dgm:t>
        <a:bodyPr/>
        <a:lstStyle/>
        <a:p>
          <a:endParaRPr lang="sv-SE">
            <a:latin typeface="+mj-lt"/>
          </a:endParaRPr>
        </a:p>
      </dgm:t>
    </dgm:pt>
    <dgm:pt modelId="{6382E3E2-C30D-4282-8BAC-307A1839F4A6}">
      <dgm:prSet phldrT="[Text]" custT="1"/>
      <dgm:spPr/>
      <dgm:t>
        <a:bodyPr/>
        <a:lstStyle/>
        <a:p>
          <a:r>
            <a:rPr lang="sv-SE" sz="2800" b="1" dirty="0" err="1" smtClean="0">
              <a:latin typeface="+mj-lt"/>
            </a:rPr>
            <a:t>Namus</a:t>
          </a:r>
          <a:endParaRPr lang="sv-SE" sz="2800" b="0" dirty="0">
            <a:latin typeface="+mj-lt"/>
          </a:endParaRPr>
        </a:p>
      </dgm:t>
    </dgm:pt>
    <dgm:pt modelId="{412E1757-A84C-480C-AEA7-1C634C32C347}" type="parTrans" cxnId="{BD9F0A7B-0B5D-427E-B048-39A64AC10346}">
      <dgm:prSet/>
      <dgm:spPr/>
      <dgm:t>
        <a:bodyPr/>
        <a:lstStyle/>
        <a:p>
          <a:endParaRPr lang="sv-SE"/>
        </a:p>
      </dgm:t>
    </dgm:pt>
    <dgm:pt modelId="{8AB2DCEA-8B32-4BB3-BE0B-2985B438B11F}" type="sibTrans" cxnId="{BD9F0A7B-0B5D-427E-B048-39A64AC10346}">
      <dgm:prSet/>
      <dgm:spPr>
        <a:solidFill>
          <a:srgbClr val="DF087C"/>
        </a:solidFill>
      </dgm:spPr>
      <dgm:t>
        <a:bodyPr/>
        <a:lstStyle/>
        <a:p>
          <a:endParaRPr lang="sv-SE">
            <a:latin typeface="+mj-lt"/>
          </a:endParaRPr>
        </a:p>
      </dgm:t>
    </dgm:pt>
    <dgm:pt modelId="{0BF761E1-4193-4305-A4CD-9C2181E06FF0}">
      <dgm:prSet phldrT="[Text]" custT="1"/>
      <dgm:spPr/>
      <dgm:t>
        <a:bodyPr/>
        <a:lstStyle/>
        <a:p>
          <a:r>
            <a:rPr lang="sv-SE" sz="2800" b="1" dirty="0" smtClean="0">
              <a:latin typeface="+mj-lt"/>
            </a:rPr>
            <a:t>Socialt självmord</a:t>
          </a:r>
          <a:endParaRPr lang="sv-SE" sz="2800" b="1" dirty="0">
            <a:latin typeface="+mj-lt"/>
          </a:endParaRPr>
        </a:p>
      </dgm:t>
    </dgm:pt>
    <dgm:pt modelId="{228EC550-AACA-4723-84FC-2BE0BCEACC04}" type="parTrans" cxnId="{ACF96041-DEB3-4B76-A410-11E3CA3785C6}">
      <dgm:prSet/>
      <dgm:spPr/>
      <dgm:t>
        <a:bodyPr/>
        <a:lstStyle/>
        <a:p>
          <a:endParaRPr lang="sv-SE"/>
        </a:p>
      </dgm:t>
    </dgm:pt>
    <dgm:pt modelId="{C54BDC9B-F0FC-43F4-BAEE-E256D20F297B}" type="sibTrans" cxnId="{ACF96041-DEB3-4B76-A410-11E3CA3785C6}">
      <dgm:prSet/>
      <dgm:spPr/>
      <dgm:t>
        <a:bodyPr/>
        <a:lstStyle/>
        <a:p>
          <a:endParaRPr lang="sv-SE"/>
        </a:p>
      </dgm:t>
    </dgm:pt>
    <dgm:pt modelId="{95C78745-7C98-468E-A8F5-0CBD4D3B8620}" type="pres">
      <dgm:prSet presAssocID="{BC303457-3850-4400-AAE6-5670BF72E3D6}" presName="Name0" presStyleCnt="0">
        <dgm:presLayoutVars>
          <dgm:dir/>
          <dgm:resizeHandles val="exact"/>
        </dgm:presLayoutVars>
      </dgm:prSet>
      <dgm:spPr/>
    </dgm:pt>
    <dgm:pt modelId="{24934D2E-8AF4-4FF5-A724-DA7B4A044884}" type="pres">
      <dgm:prSet presAssocID="{5FA4346A-CD70-4F04-8BD9-65035211312E}" presName="node" presStyleLbl="node1" presStyleIdx="0" presStyleCnt="3">
        <dgm:presLayoutVars>
          <dgm:bulletEnabled val="1"/>
        </dgm:presLayoutVars>
      </dgm:prSet>
      <dgm:spPr/>
      <dgm:t>
        <a:bodyPr/>
        <a:lstStyle/>
        <a:p>
          <a:endParaRPr lang="sv-SE"/>
        </a:p>
      </dgm:t>
    </dgm:pt>
    <dgm:pt modelId="{31842DEE-B608-409C-A783-057557CBF0FB}" type="pres">
      <dgm:prSet presAssocID="{64E4850F-B617-479F-81B5-BB3E344FCD8F}" presName="sibTrans" presStyleLbl="sibTrans2D1" presStyleIdx="0" presStyleCnt="2"/>
      <dgm:spPr>
        <a:prstGeom prst="mathMinus">
          <a:avLst/>
        </a:prstGeom>
      </dgm:spPr>
      <dgm:t>
        <a:bodyPr/>
        <a:lstStyle/>
        <a:p>
          <a:endParaRPr lang="sv-SE"/>
        </a:p>
      </dgm:t>
    </dgm:pt>
    <dgm:pt modelId="{4EE337AD-5FC3-433F-8E4A-F827028D739B}" type="pres">
      <dgm:prSet presAssocID="{64E4850F-B617-479F-81B5-BB3E344FCD8F}" presName="connectorText" presStyleLbl="sibTrans2D1" presStyleIdx="0" presStyleCnt="2"/>
      <dgm:spPr/>
      <dgm:t>
        <a:bodyPr/>
        <a:lstStyle/>
        <a:p>
          <a:endParaRPr lang="sv-SE"/>
        </a:p>
      </dgm:t>
    </dgm:pt>
    <dgm:pt modelId="{3305FC0A-B9D7-4794-A6BD-80FDB90B37C5}" type="pres">
      <dgm:prSet presAssocID="{6382E3E2-C30D-4282-8BAC-307A1839F4A6}" presName="node" presStyleLbl="node1" presStyleIdx="1" presStyleCnt="3">
        <dgm:presLayoutVars>
          <dgm:bulletEnabled val="1"/>
        </dgm:presLayoutVars>
      </dgm:prSet>
      <dgm:spPr/>
      <dgm:t>
        <a:bodyPr/>
        <a:lstStyle/>
        <a:p>
          <a:endParaRPr lang="sv-SE"/>
        </a:p>
      </dgm:t>
    </dgm:pt>
    <dgm:pt modelId="{E64129E1-7C89-4A50-BE3E-2572D474A4EB}" type="pres">
      <dgm:prSet presAssocID="{8AB2DCEA-8B32-4BB3-BE0B-2985B438B11F}" presName="sibTrans" presStyleLbl="sibTrans2D1" presStyleIdx="1" presStyleCnt="2"/>
      <dgm:spPr>
        <a:prstGeom prst="mathEqual">
          <a:avLst/>
        </a:prstGeom>
      </dgm:spPr>
      <dgm:t>
        <a:bodyPr/>
        <a:lstStyle/>
        <a:p>
          <a:endParaRPr lang="sv-SE"/>
        </a:p>
      </dgm:t>
    </dgm:pt>
    <dgm:pt modelId="{8DA635E3-A619-4B73-B5B7-AFBF228FF1F8}" type="pres">
      <dgm:prSet presAssocID="{8AB2DCEA-8B32-4BB3-BE0B-2985B438B11F}" presName="connectorText" presStyleLbl="sibTrans2D1" presStyleIdx="1" presStyleCnt="2"/>
      <dgm:spPr/>
      <dgm:t>
        <a:bodyPr/>
        <a:lstStyle/>
        <a:p>
          <a:endParaRPr lang="sv-SE"/>
        </a:p>
      </dgm:t>
    </dgm:pt>
    <dgm:pt modelId="{32E92131-7C0B-4CAE-B5CC-5BEF767B8717}" type="pres">
      <dgm:prSet presAssocID="{0BF761E1-4193-4305-A4CD-9C2181E06FF0}" presName="node" presStyleLbl="node1" presStyleIdx="2" presStyleCnt="3">
        <dgm:presLayoutVars>
          <dgm:bulletEnabled val="1"/>
        </dgm:presLayoutVars>
      </dgm:prSet>
      <dgm:spPr/>
      <dgm:t>
        <a:bodyPr/>
        <a:lstStyle/>
        <a:p>
          <a:endParaRPr lang="sv-SE"/>
        </a:p>
      </dgm:t>
    </dgm:pt>
  </dgm:ptLst>
  <dgm:cxnLst>
    <dgm:cxn modelId="{DB5070F1-6C11-4C31-8675-DC593F3125AF}" type="presOf" srcId="{8AB2DCEA-8B32-4BB3-BE0B-2985B438B11F}" destId="{8DA635E3-A619-4B73-B5B7-AFBF228FF1F8}" srcOrd="1" destOrd="0" presId="urn:microsoft.com/office/officeart/2005/8/layout/process1"/>
    <dgm:cxn modelId="{6DA8ED00-C1A3-44B8-85F7-DA1CDF5C85D6}" type="presOf" srcId="{BC303457-3850-4400-AAE6-5670BF72E3D6}" destId="{95C78745-7C98-468E-A8F5-0CBD4D3B8620}" srcOrd="0" destOrd="0" presId="urn:microsoft.com/office/officeart/2005/8/layout/process1"/>
    <dgm:cxn modelId="{0F31730E-4772-4224-9B59-33B83CADD617}" type="presOf" srcId="{6382E3E2-C30D-4282-8BAC-307A1839F4A6}" destId="{3305FC0A-B9D7-4794-A6BD-80FDB90B37C5}" srcOrd="0" destOrd="0" presId="urn:microsoft.com/office/officeart/2005/8/layout/process1"/>
    <dgm:cxn modelId="{45A447C1-505B-491F-9293-D3C76CEEAA57}" type="presOf" srcId="{64E4850F-B617-479F-81B5-BB3E344FCD8F}" destId="{4EE337AD-5FC3-433F-8E4A-F827028D739B}" srcOrd="1" destOrd="0" presId="urn:microsoft.com/office/officeart/2005/8/layout/process1"/>
    <dgm:cxn modelId="{A014CF66-4246-4A05-B2A8-B950C926884F}" type="presOf" srcId="{8AB2DCEA-8B32-4BB3-BE0B-2985B438B11F}" destId="{E64129E1-7C89-4A50-BE3E-2572D474A4EB}" srcOrd="0" destOrd="0" presId="urn:microsoft.com/office/officeart/2005/8/layout/process1"/>
    <dgm:cxn modelId="{6F84CFE3-4C26-4B97-A2AE-AB8A2C2C8336}" srcId="{BC303457-3850-4400-AAE6-5670BF72E3D6}" destId="{5FA4346A-CD70-4F04-8BD9-65035211312E}" srcOrd="0" destOrd="0" parTransId="{6A454730-F148-4128-8A0B-D474D3F9303C}" sibTransId="{64E4850F-B617-479F-81B5-BB3E344FCD8F}"/>
    <dgm:cxn modelId="{7F2CC867-952E-459A-995B-20261848D08B}" type="presOf" srcId="{64E4850F-B617-479F-81B5-BB3E344FCD8F}" destId="{31842DEE-B608-409C-A783-057557CBF0FB}" srcOrd="0" destOrd="0" presId="urn:microsoft.com/office/officeart/2005/8/layout/process1"/>
    <dgm:cxn modelId="{BD9F0A7B-0B5D-427E-B048-39A64AC10346}" srcId="{BC303457-3850-4400-AAE6-5670BF72E3D6}" destId="{6382E3E2-C30D-4282-8BAC-307A1839F4A6}" srcOrd="1" destOrd="0" parTransId="{412E1757-A84C-480C-AEA7-1C634C32C347}" sibTransId="{8AB2DCEA-8B32-4BB3-BE0B-2985B438B11F}"/>
    <dgm:cxn modelId="{5CC307C0-B799-400C-B57D-01BE4B6519D1}" type="presOf" srcId="{0BF761E1-4193-4305-A4CD-9C2181E06FF0}" destId="{32E92131-7C0B-4CAE-B5CC-5BEF767B8717}" srcOrd="0" destOrd="0" presId="urn:microsoft.com/office/officeart/2005/8/layout/process1"/>
    <dgm:cxn modelId="{ACF96041-DEB3-4B76-A410-11E3CA3785C6}" srcId="{BC303457-3850-4400-AAE6-5670BF72E3D6}" destId="{0BF761E1-4193-4305-A4CD-9C2181E06FF0}" srcOrd="2" destOrd="0" parTransId="{228EC550-AACA-4723-84FC-2BE0BCEACC04}" sibTransId="{C54BDC9B-F0FC-43F4-BAEE-E256D20F297B}"/>
    <dgm:cxn modelId="{D43D8C60-FD76-4FB8-B5B3-0EA584302A75}" type="presOf" srcId="{5FA4346A-CD70-4F04-8BD9-65035211312E}" destId="{24934D2E-8AF4-4FF5-A724-DA7B4A044884}" srcOrd="0" destOrd="0" presId="urn:microsoft.com/office/officeart/2005/8/layout/process1"/>
    <dgm:cxn modelId="{36CAAFD9-2096-4053-973D-9D712B3195F9}" type="presParOf" srcId="{95C78745-7C98-468E-A8F5-0CBD4D3B8620}" destId="{24934D2E-8AF4-4FF5-A724-DA7B4A044884}" srcOrd="0" destOrd="0" presId="urn:microsoft.com/office/officeart/2005/8/layout/process1"/>
    <dgm:cxn modelId="{7237B07E-F058-4A89-98C5-A2864F5EF341}" type="presParOf" srcId="{95C78745-7C98-468E-A8F5-0CBD4D3B8620}" destId="{31842DEE-B608-409C-A783-057557CBF0FB}" srcOrd="1" destOrd="0" presId="urn:microsoft.com/office/officeart/2005/8/layout/process1"/>
    <dgm:cxn modelId="{A0AD01FA-4524-4DA8-8885-99B753EBC1FB}" type="presParOf" srcId="{31842DEE-B608-409C-A783-057557CBF0FB}" destId="{4EE337AD-5FC3-433F-8E4A-F827028D739B}" srcOrd="0" destOrd="0" presId="urn:microsoft.com/office/officeart/2005/8/layout/process1"/>
    <dgm:cxn modelId="{BC4F5814-1EFA-4A37-B22B-CB5794D048AA}" type="presParOf" srcId="{95C78745-7C98-468E-A8F5-0CBD4D3B8620}" destId="{3305FC0A-B9D7-4794-A6BD-80FDB90B37C5}" srcOrd="2" destOrd="0" presId="urn:microsoft.com/office/officeart/2005/8/layout/process1"/>
    <dgm:cxn modelId="{9F9ED7FD-8372-4E1B-B3E4-7F3A9CBDF28B}" type="presParOf" srcId="{95C78745-7C98-468E-A8F5-0CBD4D3B8620}" destId="{E64129E1-7C89-4A50-BE3E-2572D474A4EB}" srcOrd="3" destOrd="0" presId="urn:microsoft.com/office/officeart/2005/8/layout/process1"/>
    <dgm:cxn modelId="{DF4E3B8F-FEAE-40C1-A387-18B1DF20D90D}" type="presParOf" srcId="{E64129E1-7C89-4A50-BE3E-2572D474A4EB}" destId="{8DA635E3-A619-4B73-B5B7-AFBF228FF1F8}" srcOrd="0" destOrd="0" presId="urn:microsoft.com/office/officeart/2005/8/layout/process1"/>
    <dgm:cxn modelId="{CBC73D3C-D1A1-4480-81CC-4C26978DBD8E}" type="presParOf" srcId="{95C78745-7C98-468E-A8F5-0CBD4D3B8620}" destId="{32E92131-7C0B-4CAE-B5CC-5BEF767B871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303457-3850-4400-AAE6-5670BF72E3D6}" type="doc">
      <dgm:prSet loTypeId="urn:microsoft.com/office/officeart/2005/8/layout/process1" loCatId="process" qsTypeId="urn:microsoft.com/office/officeart/2005/8/quickstyle/3d1" qsCatId="3D" csTypeId="urn:microsoft.com/office/officeart/2005/8/colors/accent0_3" csCatId="mainScheme" phldr="1"/>
      <dgm:spPr/>
    </dgm:pt>
    <dgm:pt modelId="{5FA4346A-CD70-4F04-8BD9-65035211312E}">
      <dgm:prSet phldrT="[Text]" custT="1"/>
      <dgm:spPr/>
      <dgm:t>
        <a:bodyPr/>
        <a:lstStyle/>
        <a:p>
          <a:r>
            <a:rPr lang="sv-SE" sz="2800" b="1" dirty="0" err="1" smtClean="0">
              <a:latin typeface="+mj-lt"/>
            </a:rPr>
            <a:t>Namus</a:t>
          </a:r>
          <a:endParaRPr lang="sv-SE" sz="2800" b="1" dirty="0">
            <a:latin typeface="+mj-lt"/>
          </a:endParaRPr>
        </a:p>
      </dgm:t>
    </dgm:pt>
    <dgm:pt modelId="{6A454730-F148-4128-8A0B-D474D3F9303C}" type="parTrans" cxnId="{6F84CFE3-4C26-4B97-A2AE-AB8A2C2C8336}">
      <dgm:prSet/>
      <dgm:spPr/>
      <dgm:t>
        <a:bodyPr/>
        <a:lstStyle/>
        <a:p>
          <a:endParaRPr lang="sv-SE"/>
        </a:p>
      </dgm:t>
    </dgm:pt>
    <dgm:pt modelId="{64E4850F-B617-479F-81B5-BB3E344FCD8F}" type="sibTrans" cxnId="{6F84CFE3-4C26-4B97-A2AE-AB8A2C2C8336}">
      <dgm:prSet/>
      <dgm:spPr>
        <a:solidFill>
          <a:srgbClr val="DF087C"/>
        </a:solidFill>
      </dgm:spPr>
      <dgm:t>
        <a:bodyPr/>
        <a:lstStyle/>
        <a:p>
          <a:endParaRPr lang="sv-SE">
            <a:latin typeface="+mj-lt"/>
          </a:endParaRPr>
        </a:p>
      </dgm:t>
    </dgm:pt>
    <dgm:pt modelId="{6382E3E2-C30D-4282-8BAC-307A1839F4A6}">
      <dgm:prSet phldrT="[Text]" custT="1"/>
      <dgm:spPr/>
      <dgm:t>
        <a:bodyPr/>
        <a:lstStyle/>
        <a:p>
          <a:r>
            <a:rPr lang="sv-SE" sz="2800" b="1" dirty="0" err="1" smtClean="0">
              <a:latin typeface="+mj-lt"/>
            </a:rPr>
            <a:t>Sharaf</a:t>
          </a:r>
          <a:endParaRPr lang="sv-SE" sz="2800" b="0" dirty="0">
            <a:latin typeface="+mj-lt"/>
          </a:endParaRPr>
        </a:p>
      </dgm:t>
    </dgm:pt>
    <dgm:pt modelId="{412E1757-A84C-480C-AEA7-1C634C32C347}" type="parTrans" cxnId="{BD9F0A7B-0B5D-427E-B048-39A64AC10346}">
      <dgm:prSet/>
      <dgm:spPr/>
      <dgm:t>
        <a:bodyPr/>
        <a:lstStyle/>
        <a:p>
          <a:endParaRPr lang="sv-SE"/>
        </a:p>
      </dgm:t>
    </dgm:pt>
    <dgm:pt modelId="{8AB2DCEA-8B32-4BB3-BE0B-2985B438B11F}" type="sibTrans" cxnId="{BD9F0A7B-0B5D-427E-B048-39A64AC10346}">
      <dgm:prSet/>
      <dgm:spPr>
        <a:solidFill>
          <a:srgbClr val="DF087C"/>
        </a:solidFill>
      </dgm:spPr>
      <dgm:t>
        <a:bodyPr/>
        <a:lstStyle/>
        <a:p>
          <a:endParaRPr lang="sv-SE">
            <a:latin typeface="+mj-lt"/>
          </a:endParaRPr>
        </a:p>
      </dgm:t>
    </dgm:pt>
    <dgm:pt modelId="{0BF761E1-4193-4305-A4CD-9C2181E06FF0}">
      <dgm:prSet phldrT="[Text]" custT="1"/>
      <dgm:spPr/>
      <dgm:t>
        <a:bodyPr/>
        <a:lstStyle/>
        <a:p>
          <a:r>
            <a:rPr lang="sv-SE" sz="2800" b="1" dirty="0" smtClean="0">
              <a:latin typeface="+mj-lt"/>
            </a:rPr>
            <a:t>Acceptabelt</a:t>
          </a:r>
          <a:endParaRPr lang="sv-SE" sz="2800" b="1" dirty="0">
            <a:latin typeface="+mj-lt"/>
          </a:endParaRPr>
        </a:p>
      </dgm:t>
    </dgm:pt>
    <dgm:pt modelId="{228EC550-AACA-4723-84FC-2BE0BCEACC04}" type="parTrans" cxnId="{ACF96041-DEB3-4B76-A410-11E3CA3785C6}">
      <dgm:prSet/>
      <dgm:spPr/>
      <dgm:t>
        <a:bodyPr/>
        <a:lstStyle/>
        <a:p>
          <a:endParaRPr lang="sv-SE"/>
        </a:p>
      </dgm:t>
    </dgm:pt>
    <dgm:pt modelId="{C54BDC9B-F0FC-43F4-BAEE-E256D20F297B}" type="sibTrans" cxnId="{ACF96041-DEB3-4B76-A410-11E3CA3785C6}">
      <dgm:prSet/>
      <dgm:spPr/>
      <dgm:t>
        <a:bodyPr/>
        <a:lstStyle/>
        <a:p>
          <a:endParaRPr lang="sv-SE"/>
        </a:p>
      </dgm:t>
    </dgm:pt>
    <dgm:pt modelId="{CBD3BB3F-B6B2-4A88-869C-286E8AD65BF8}" type="pres">
      <dgm:prSet presAssocID="{BC303457-3850-4400-AAE6-5670BF72E3D6}" presName="Name0" presStyleCnt="0">
        <dgm:presLayoutVars>
          <dgm:dir/>
          <dgm:resizeHandles val="exact"/>
        </dgm:presLayoutVars>
      </dgm:prSet>
      <dgm:spPr/>
    </dgm:pt>
    <dgm:pt modelId="{45CF597F-FD0F-4222-AA15-5EE28573C719}" type="pres">
      <dgm:prSet presAssocID="{5FA4346A-CD70-4F04-8BD9-65035211312E}" presName="node" presStyleLbl="node1" presStyleIdx="0" presStyleCnt="3">
        <dgm:presLayoutVars>
          <dgm:bulletEnabled val="1"/>
        </dgm:presLayoutVars>
      </dgm:prSet>
      <dgm:spPr/>
      <dgm:t>
        <a:bodyPr/>
        <a:lstStyle/>
        <a:p>
          <a:endParaRPr lang="sv-SE"/>
        </a:p>
      </dgm:t>
    </dgm:pt>
    <dgm:pt modelId="{C1965F4D-B80C-4C6D-A140-DE4790F07901}" type="pres">
      <dgm:prSet presAssocID="{64E4850F-B617-479F-81B5-BB3E344FCD8F}" presName="sibTrans" presStyleLbl="sibTrans2D1" presStyleIdx="0" presStyleCnt="2"/>
      <dgm:spPr>
        <a:prstGeom prst="mathMinus">
          <a:avLst/>
        </a:prstGeom>
      </dgm:spPr>
      <dgm:t>
        <a:bodyPr/>
        <a:lstStyle/>
        <a:p>
          <a:endParaRPr lang="sv-SE"/>
        </a:p>
      </dgm:t>
    </dgm:pt>
    <dgm:pt modelId="{88D1F8BD-0ADE-4C81-8BC7-4602667CC214}" type="pres">
      <dgm:prSet presAssocID="{64E4850F-B617-479F-81B5-BB3E344FCD8F}" presName="connectorText" presStyleLbl="sibTrans2D1" presStyleIdx="0" presStyleCnt="2"/>
      <dgm:spPr/>
      <dgm:t>
        <a:bodyPr/>
        <a:lstStyle/>
        <a:p>
          <a:endParaRPr lang="sv-SE"/>
        </a:p>
      </dgm:t>
    </dgm:pt>
    <dgm:pt modelId="{05CF4965-D584-4F15-B3DD-892B021AEA83}" type="pres">
      <dgm:prSet presAssocID="{6382E3E2-C30D-4282-8BAC-307A1839F4A6}" presName="node" presStyleLbl="node1" presStyleIdx="1" presStyleCnt="3">
        <dgm:presLayoutVars>
          <dgm:bulletEnabled val="1"/>
        </dgm:presLayoutVars>
      </dgm:prSet>
      <dgm:spPr/>
      <dgm:t>
        <a:bodyPr/>
        <a:lstStyle/>
        <a:p>
          <a:endParaRPr lang="sv-SE"/>
        </a:p>
      </dgm:t>
    </dgm:pt>
    <dgm:pt modelId="{331CD1CF-9617-4A2E-B14B-BE61798BFBD1}" type="pres">
      <dgm:prSet presAssocID="{8AB2DCEA-8B32-4BB3-BE0B-2985B438B11F}" presName="sibTrans" presStyleLbl="sibTrans2D1" presStyleIdx="1" presStyleCnt="2"/>
      <dgm:spPr>
        <a:prstGeom prst="mathEqual">
          <a:avLst/>
        </a:prstGeom>
      </dgm:spPr>
      <dgm:t>
        <a:bodyPr/>
        <a:lstStyle/>
        <a:p>
          <a:endParaRPr lang="sv-SE"/>
        </a:p>
      </dgm:t>
    </dgm:pt>
    <dgm:pt modelId="{CEBEE708-C275-4721-9717-8DCDF3255831}" type="pres">
      <dgm:prSet presAssocID="{8AB2DCEA-8B32-4BB3-BE0B-2985B438B11F}" presName="connectorText" presStyleLbl="sibTrans2D1" presStyleIdx="1" presStyleCnt="2"/>
      <dgm:spPr/>
      <dgm:t>
        <a:bodyPr/>
        <a:lstStyle/>
        <a:p>
          <a:endParaRPr lang="sv-SE"/>
        </a:p>
      </dgm:t>
    </dgm:pt>
    <dgm:pt modelId="{8D7F752D-EA94-47A8-883A-C48CB85B7C9D}" type="pres">
      <dgm:prSet presAssocID="{0BF761E1-4193-4305-A4CD-9C2181E06FF0}" presName="node" presStyleLbl="node1" presStyleIdx="2" presStyleCnt="3" custScaleX="103283">
        <dgm:presLayoutVars>
          <dgm:bulletEnabled val="1"/>
        </dgm:presLayoutVars>
      </dgm:prSet>
      <dgm:spPr/>
      <dgm:t>
        <a:bodyPr/>
        <a:lstStyle/>
        <a:p>
          <a:endParaRPr lang="sv-SE"/>
        </a:p>
      </dgm:t>
    </dgm:pt>
  </dgm:ptLst>
  <dgm:cxnLst>
    <dgm:cxn modelId="{037808F8-CA64-4E7B-9206-B24267D7D986}" type="presOf" srcId="{8AB2DCEA-8B32-4BB3-BE0B-2985B438B11F}" destId="{331CD1CF-9617-4A2E-B14B-BE61798BFBD1}" srcOrd="0" destOrd="0" presId="urn:microsoft.com/office/officeart/2005/8/layout/process1"/>
    <dgm:cxn modelId="{BD9F0A7B-0B5D-427E-B048-39A64AC10346}" srcId="{BC303457-3850-4400-AAE6-5670BF72E3D6}" destId="{6382E3E2-C30D-4282-8BAC-307A1839F4A6}" srcOrd="1" destOrd="0" parTransId="{412E1757-A84C-480C-AEA7-1C634C32C347}" sibTransId="{8AB2DCEA-8B32-4BB3-BE0B-2985B438B11F}"/>
    <dgm:cxn modelId="{6203BCA2-4B0D-442D-91BE-2CBA92609549}" type="presOf" srcId="{64E4850F-B617-479F-81B5-BB3E344FCD8F}" destId="{C1965F4D-B80C-4C6D-A140-DE4790F07901}" srcOrd="0" destOrd="0" presId="urn:microsoft.com/office/officeart/2005/8/layout/process1"/>
    <dgm:cxn modelId="{A393BA96-F955-4CE8-AD29-2603058CF65F}" type="presOf" srcId="{5FA4346A-CD70-4F04-8BD9-65035211312E}" destId="{45CF597F-FD0F-4222-AA15-5EE28573C719}" srcOrd="0" destOrd="0" presId="urn:microsoft.com/office/officeart/2005/8/layout/process1"/>
    <dgm:cxn modelId="{D63981F5-3CCF-4A22-AB4C-A934D34BE0D1}" type="presOf" srcId="{BC303457-3850-4400-AAE6-5670BF72E3D6}" destId="{CBD3BB3F-B6B2-4A88-869C-286E8AD65BF8}" srcOrd="0" destOrd="0" presId="urn:microsoft.com/office/officeart/2005/8/layout/process1"/>
    <dgm:cxn modelId="{E3C9CF66-E768-4C2C-A246-1F3180446899}" type="presOf" srcId="{8AB2DCEA-8B32-4BB3-BE0B-2985B438B11F}" destId="{CEBEE708-C275-4721-9717-8DCDF3255831}" srcOrd="1" destOrd="0" presId="urn:microsoft.com/office/officeart/2005/8/layout/process1"/>
    <dgm:cxn modelId="{ACF96041-DEB3-4B76-A410-11E3CA3785C6}" srcId="{BC303457-3850-4400-AAE6-5670BF72E3D6}" destId="{0BF761E1-4193-4305-A4CD-9C2181E06FF0}" srcOrd="2" destOrd="0" parTransId="{228EC550-AACA-4723-84FC-2BE0BCEACC04}" sibTransId="{C54BDC9B-F0FC-43F4-BAEE-E256D20F297B}"/>
    <dgm:cxn modelId="{BC46BD6B-F68E-4A1F-A550-3B2D2E024E6E}" type="presOf" srcId="{6382E3E2-C30D-4282-8BAC-307A1839F4A6}" destId="{05CF4965-D584-4F15-B3DD-892B021AEA83}" srcOrd="0" destOrd="0" presId="urn:microsoft.com/office/officeart/2005/8/layout/process1"/>
    <dgm:cxn modelId="{6F84CFE3-4C26-4B97-A2AE-AB8A2C2C8336}" srcId="{BC303457-3850-4400-AAE6-5670BF72E3D6}" destId="{5FA4346A-CD70-4F04-8BD9-65035211312E}" srcOrd="0" destOrd="0" parTransId="{6A454730-F148-4128-8A0B-D474D3F9303C}" sibTransId="{64E4850F-B617-479F-81B5-BB3E344FCD8F}"/>
    <dgm:cxn modelId="{7D144794-34FD-4E9E-90F5-301B46CB8EB9}" type="presOf" srcId="{64E4850F-B617-479F-81B5-BB3E344FCD8F}" destId="{88D1F8BD-0ADE-4C81-8BC7-4602667CC214}" srcOrd="1" destOrd="0" presId="urn:microsoft.com/office/officeart/2005/8/layout/process1"/>
    <dgm:cxn modelId="{71221C31-9526-4A6D-88D6-97D4477BF38E}" type="presOf" srcId="{0BF761E1-4193-4305-A4CD-9C2181E06FF0}" destId="{8D7F752D-EA94-47A8-883A-C48CB85B7C9D}" srcOrd="0" destOrd="0" presId="urn:microsoft.com/office/officeart/2005/8/layout/process1"/>
    <dgm:cxn modelId="{90B33750-A9EA-4970-988E-DB69A1593B01}" type="presParOf" srcId="{CBD3BB3F-B6B2-4A88-869C-286E8AD65BF8}" destId="{45CF597F-FD0F-4222-AA15-5EE28573C719}" srcOrd="0" destOrd="0" presId="urn:microsoft.com/office/officeart/2005/8/layout/process1"/>
    <dgm:cxn modelId="{91BA4FBE-4CCE-4F92-A1C1-9BA16D8D893C}" type="presParOf" srcId="{CBD3BB3F-B6B2-4A88-869C-286E8AD65BF8}" destId="{C1965F4D-B80C-4C6D-A140-DE4790F07901}" srcOrd="1" destOrd="0" presId="urn:microsoft.com/office/officeart/2005/8/layout/process1"/>
    <dgm:cxn modelId="{7B3E6F4F-6A54-4B31-948F-455308FD9150}" type="presParOf" srcId="{C1965F4D-B80C-4C6D-A140-DE4790F07901}" destId="{88D1F8BD-0ADE-4C81-8BC7-4602667CC214}" srcOrd="0" destOrd="0" presId="urn:microsoft.com/office/officeart/2005/8/layout/process1"/>
    <dgm:cxn modelId="{768FF141-FC46-4497-85CD-8FCC4E154118}" type="presParOf" srcId="{CBD3BB3F-B6B2-4A88-869C-286E8AD65BF8}" destId="{05CF4965-D584-4F15-B3DD-892B021AEA83}" srcOrd="2" destOrd="0" presId="urn:microsoft.com/office/officeart/2005/8/layout/process1"/>
    <dgm:cxn modelId="{F731712A-B46D-49A5-BA79-37F687A5245D}" type="presParOf" srcId="{CBD3BB3F-B6B2-4A88-869C-286E8AD65BF8}" destId="{331CD1CF-9617-4A2E-B14B-BE61798BFBD1}" srcOrd="3" destOrd="0" presId="urn:microsoft.com/office/officeart/2005/8/layout/process1"/>
    <dgm:cxn modelId="{A7B1F9CE-1891-4468-B55C-DD7AC2C05C20}" type="presParOf" srcId="{331CD1CF-9617-4A2E-B14B-BE61798BFBD1}" destId="{CEBEE708-C275-4721-9717-8DCDF3255831}" srcOrd="0" destOrd="0" presId="urn:microsoft.com/office/officeart/2005/8/layout/process1"/>
    <dgm:cxn modelId="{97BE9A88-D85E-41A9-8758-162701D9F025}" type="presParOf" srcId="{CBD3BB3F-B6B2-4A88-869C-286E8AD65BF8}" destId="{8D7F752D-EA94-47A8-883A-C48CB85B7C9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0F364B-06B4-44C0-9BD7-2314E3D82F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sv-SE"/>
        </a:p>
      </dgm:t>
    </dgm:pt>
    <dgm:pt modelId="{732FF217-F1EE-4A9A-AF86-608C4330D24C}">
      <dgm:prSet phldrT="[Text]"/>
      <dgm:spPr>
        <a:solidFill>
          <a:srgbClr val="DF087C"/>
        </a:solidFill>
      </dgm:spPr>
      <dgm:t>
        <a:bodyPr/>
        <a:lstStyle/>
        <a:p>
          <a:r>
            <a:rPr lang="sv-SE" dirty="0" smtClean="0"/>
            <a:t>Fysisk oskuldsnorm</a:t>
          </a:r>
          <a:endParaRPr lang="sv-SE" dirty="0"/>
        </a:p>
      </dgm:t>
    </dgm:pt>
    <dgm:pt modelId="{13F25FBA-92A3-4ACC-9AC6-5CE7A19F4BCC}" type="parTrans" cxnId="{6A3C576E-43DC-4735-95CC-758EB6F489DC}">
      <dgm:prSet/>
      <dgm:spPr/>
      <dgm:t>
        <a:bodyPr/>
        <a:lstStyle/>
        <a:p>
          <a:endParaRPr lang="sv-SE"/>
        </a:p>
      </dgm:t>
    </dgm:pt>
    <dgm:pt modelId="{46A468DE-439E-4289-A649-D7B0C0EBB5B8}" type="sibTrans" cxnId="{6A3C576E-43DC-4735-95CC-758EB6F489DC}">
      <dgm:prSet/>
      <dgm:spPr/>
      <dgm:t>
        <a:bodyPr/>
        <a:lstStyle/>
        <a:p>
          <a:endParaRPr lang="sv-SE"/>
        </a:p>
      </dgm:t>
    </dgm:pt>
    <dgm:pt modelId="{9093B671-8F31-465B-8542-67F469952EE4}">
      <dgm:prSet phldrT="[Text]"/>
      <dgm:spPr/>
      <dgm:t>
        <a:bodyPr/>
        <a:lstStyle/>
        <a:p>
          <a:r>
            <a:rPr lang="sv-SE" dirty="0" smtClean="0"/>
            <a:t>”Mödomshinnan”</a:t>
          </a:r>
          <a:endParaRPr lang="sv-SE" dirty="0"/>
        </a:p>
      </dgm:t>
    </dgm:pt>
    <dgm:pt modelId="{734455B0-8B9C-41A9-9CEC-AFC6237E0B49}" type="parTrans" cxnId="{35B21475-5B34-4738-82CF-C4A5F6D3CCDB}">
      <dgm:prSet/>
      <dgm:spPr/>
      <dgm:t>
        <a:bodyPr/>
        <a:lstStyle/>
        <a:p>
          <a:endParaRPr lang="sv-SE"/>
        </a:p>
      </dgm:t>
    </dgm:pt>
    <dgm:pt modelId="{9B637E05-7A9B-4380-BC3F-42F4722FB022}" type="sibTrans" cxnId="{35B21475-5B34-4738-82CF-C4A5F6D3CCDB}">
      <dgm:prSet/>
      <dgm:spPr/>
      <dgm:t>
        <a:bodyPr/>
        <a:lstStyle/>
        <a:p>
          <a:endParaRPr lang="sv-SE"/>
        </a:p>
      </dgm:t>
    </dgm:pt>
    <dgm:pt modelId="{86C1AF7F-457E-4BBE-8965-92F97779208B}">
      <dgm:prSet phldrT="[Text]"/>
      <dgm:spPr/>
      <dgm:t>
        <a:bodyPr/>
        <a:lstStyle/>
        <a:p>
          <a:r>
            <a:rPr lang="sv-SE" dirty="0" smtClean="0"/>
            <a:t>Blod på bröllopsnatten</a:t>
          </a:r>
          <a:endParaRPr lang="sv-SE" dirty="0"/>
        </a:p>
      </dgm:t>
    </dgm:pt>
    <dgm:pt modelId="{2ACE1EBA-3ADF-49C4-ABC9-72F51ABAAA3F}" type="parTrans" cxnId="{5598479D-3A16-4490-9BA5-C3C9A73B87E6}">
      <dgm:prSet/>
      <dgm:spPr/>
      <dgm:t>
        <a:bodyPr/>
        <a:lstStyle/>
        <a:p>
          <a:endParaRPr lang="sv-SE"/>
        </a:p>
      </dgm:t>
    </dgm:pt>
    <dgm:pt modelId="{EEBCE20E-750B-442C-8ACA-F8BC74640F59}" type="sibTrans" cxnId="{5598479D-3A16-4490-9BA5-C3C9A73B87E6}">
      <dgm:prSet/>
      <dgm:spPr/>
      <dgm:t>
        <a:bodyPr/>
        <a:lstStyle/>
        <a:p>
          <a:endParaRPr lang="sv-SE"/>
        </a:p>
      </dgm:t>
    </dgm:pt>
    <dgm:pt modelId="{4392C5E7-1C6A-4C06-9D32-EE2136BD07AD}">
      <dgm:prSet phldrT="[Text]"/>
      <dgm:spPr>
        <a:solidFill>
          <a:srgbClr val="DF087C"/>
        </a:solidFill>
      </dgm:spPr>
      <dgm:t>
        <a:bodyPr/>
        <a:lstStyle/>
        <a:p>
          <a:r>
            <a:rPr lang="sv-SE" dirty="0" smtClean="0"/>
            <a:t>Social oskuldsnorm</a:t>
          </a:r>
          <a:endParaRPr lang="sv-SE" dirty="0"/>
        </a:p>
      </dgm:t>
    </dgm:pt>
    <dgm:pt modelId="{08F7AB40-DF75-40AE-A5AA-2352A7A42A14}" type="parTrans" cxnId="{41B962A0-50E6-4295-9AB4-F3E8CAE341A0}">
      <dgm:prSet/>
      <dgm:spPr/>
      <dgm:t>
        <a:bodyPr/>
        <a:lstStyle/>
        <a:p>
          <a:endParaRPr lang="sv-SE"/>
        </a:p>
      </dgm:t>
    </dgm:pt>
    <dgm:pt modelId="{C45D50E9-F2EF-49F6-9B7B-CF816015753C}" type="sibTrans" cxnId="{41B962A0-50E6-4295-9AB4-F3E8CAE341A0}">
      <dgm:prSet/>
      <dgm:spPr/>
      <dgm:t>
        <a:bodyPr/>
        <a:lstStyle/>
        <a:p>
          <a:endParaRPr lang="sv-SE"/>
        </a:p>
      </dgm:t>
    </dgm:pt>
    <dgm:pt modelId="{8478C645-D5A3-40BB-AE4A-09305E9FB084}">
      <dgm:prSet phldrT="[Text]"/>
      <dgm:spPr/>
      <dgm:t>
        <a:bodyPr/>
        <a:lstStyle/>
        <a:p>
          <a:r>
            <a:rPr lang="sv-SE" dirty="0" smtClean="0">
              <a:solidFill>
                <a:schemeClr val="tx1"/>
              </a:solidFill>
            </a:rPr>
            <a:t>Tid och rum sexualiseras</a:t>
          </a:r>
          <a:endParaRPr lang="sv-SE" dirty="0">
            <a:solidFill>
              <a:schemeClr val="tx1"/>
            </a:solidFill>
          </a:endParaRPr>
        </a:p>
      </dgm:t>
    </dgm:pt>
    <dgm:pt modelId="{9BCBFA66-5C08-4D5A-A928-3A58370E5ADB}" type="parTrans" cxnId="{7024BB11-13AB-4ED8-9C3A-45B159909C11}">
      <dgm:prSet/>
      <dgm:spPr/>
      <dgm:t>
        <a:bodyPr/>
        <a:lstStyle/>
        <a:p>
          <a:endParaRPr lang="sv-SE"/>
        </a:p>
      </dgm:t>
    </dgm:pt>
    <dgm:pt modelId="{7D593780-97D0-431D-B574-747BB0340084}" type="sibTrans" cxnId="{7024BB11-13AB-4ED8-9C3A-45B159909C11}">
      <dgm:prSet/>
      <dgm:spPr/>
      <dgm:t>
        <a:bodyPr/>
        <a:lstStyle/>
        <a:p>
          <a:endParaRPr lang="sv-SE"/>
        </a:p>
      </dgm:t>
    </dgm:pt>
    <dgm:pt modelId="{E70FE8F2-C9E6-4DF2-AD47-87E0D26AC69B}">
      <dgm:prSet phldrT="[Text]"/>
      <dgm:spPr/>
      <dgm:t>
        <a:bodyPr/>
        <a:lstStyle/>
        <a:p>
          <a:r>
            <a:rPr lang="sv-SE" dirty="0" smtClean="0"/>
            <a:t>Könssegregerade principer</a:t>
          </a:r>
          <a:endParaRPr lang="sv-SE" dirty="0"/>
        </a:p>
      </dgm:t>
    </dgm:pt>
    <dgm:pt modelId="{2740D590-184A-49A8-B99A-9F329401C949}" type="parTrans" cxnId="{8523F0E8-6262-453D-99B4-D6BC1935B9C0}">
      <dgm:prSet/>
      <dgm:spPr/>
      <dgm:t>
        <a:bodyPr/>
        <a:lstStyle/>
        <a:p>
          <a:endParaRPr lang="sv-SE"/>
        </a:p>
      </dgm:t>
    </dgm:pt>
    <dgm:pt modelId="{A7B775E0-0963-4D58-B75A-EBDF291F50C0}" type="sibTrans" cxnId="{8523F0E8-6262-453D-99B4-D6BC1935B9C0}">
      <dgm:prSet/>
      <dgm:spPr/>
      <dgm:t>
        <a:bodyPr/>
        <a:lstStyle/>
        <a:p>
          <a:endParaRPr lang="sv-SE"/>
        </a:p>
      </dgm:t>
    </dgm:pt>
    <dgm:pt modelId="{131D8E52-D716-4E25-917E-A3A9EDED5CEC}">
      <dgm:prSet phldrT="[Text]"/>
      <dgm:spPr/>
      <dgm:t>
        <a:bodyPr/>
        <a:lstStyle/>
        <a:p>
          <a:r>
            <a:rPr lang="sv-SE" dirty="0" smtClean="0"/>
            <a:t>Könsstympning</a:t>
          </a:r>
          <a:endParaRPr lang="sv-SE" dirty="0"/>
        </a:p>
      </dgm:t>
    </dgm:pt>
    <dgm:pt modelId="{E7E45F3D-CB0B-4EC2-A567-C08DD942CCA9}" type="parTrans" cxnId="{D729C821-A65F-4916-A04D-ADF483D71C42}">
      <dgm:prSet/>
      <dgm:spPr/>
      <dgm:t>
        <a:bodyPr/>
        <a:lstStyle/>
        <a:p>
          <a:endParaRPr lang="sv-SE"/>
        </a:p>
      </dgm:t>
    </dgm:pt>
    <dgm:pt modelId="{13F0BA36-6152-47E5-A87C-7088BE8D4886}" type="sibTrans" cxnId="{D729C821-A65F-4916-A04D-ADF483D71C42}">
      <dgm:prSet/>
      <dgm:spPr/>
      <dgm:t>
        <a:bodyPr/>
        <a:lstStyle/>
        <a:p>
          <a:endParaRPr lang="sv-SE"/>
        </a:p>
      </dgm:t>
    </dgm:pt>
    <dgm:pt modelId="{5DE8CA5E-E4A9-4ECD-AE1F-0E43DB0AB51F}">
      <dgm:prSet phldrT="[Text]"/>
      <dgm:spPr/>
      <dgm:t>
        <a:bodyPr/>
        <a:lstStyle/>
        <a:p>
          <a:r>
            <a:rPr lang="sv-SE" dirty="0" smtClean="0">
              <a:solidFill>
                <a:schemeClr val="tx1"/>
              </a:solidFill>
            </a:rPr>
            <a:t>Upplevelser och aktiviteter sexualiseras</a:t>
          </a:r>
          <a:endParaRPr lang="sv-SE" dirty="0">
            <a:solidFill>
              <a:schemeClr val="tx1"/>
            </a:solidFill>
          </a:endParaRPr>
        </a:p>
      </dgm:t>
    </dgm:pt>
    <dgm:pt modelId="{4A81F405-DEEE-4D14-AC3D-F079B2565450}" type="parTrans" cxnId="{4BA3A6BF-B05C-4ABA-8F49-01B5A98EE05D}">
      <dgm:prSet/>
      <dgm:spPr/>
      <dgm:t>
        <a:bodyPr/>
        <a:lstStyle/>
        <a:p>
          <a:endParaRPr lang="sv-SE"/>
        </a:p>
      </dgm:t>
    </dgm:pt>
    <dgm:pt modelId="{D9B21D0C-FA8D-4273-ABAC-ECF1D739C1A8}" type="sibTrans" cxnId="{4BA3A6BF-B05C-4ABA-8F49-01B5A98EE05D}">
      <dgm:prSet/>
      <dgm:spPr/>
      <dgm:t>
        <a:bodyPr/>
        <a:lstStyle/>
        <a:p>
          <a:endParaRPr lang="sv-SE"/>
        </a:p>
      </dgm:t>
    </dgm:pt>
    <dgm:pt modelId="{43CDA7AA-4B2F-4755-B1C1-4A9AAA7ECDEB}" type="pres">
      <dgm:prSet presAssocID="{C30F364B-06B4-44C0-9BD7-2314E3D82F4D}" presName="Name0" presStyleCnt="0">
        <dgm:presLayoutVars>
          <dgm:dir/>
          <dgm:animLvl val="lvl"/>
          <dgm:resizeHandles val="exact"/>
        </dgm:presLayoutVars>
      </dgm:prSet>
      <dgm:spPr/>
      <dgm:t>
        <a:bodyPr/>
        <a:lstStyle/>
        <a:p>
          <a:endParaRPr lang="sv-SE"/>
        </a:p>
      </dgm:t>
    </dgm:pt>
    <dgm:pt modelId="{62F6A14E-CF5A-46E3-AEE8-9C1CDCB9E789}" type="pres">
      <dgm:prSet presAssocID="{732FF217-F1EE-4A9A-AF86-608C4330D24C}" presName="composite" presStyleCnt="0"/>
      <dgm:spPr/>
    </dgm:pt>
    <dgm:pt modelId="{0AD3F858-9D8B-4A25-977B-6BE09AD15CA2}" type="pres">
      <dgm:prSet presAssocID="{732FF217-F1EE-4A9A-AF86-608C4330D24C}" presName="parTx" presStyleLbl="alignNode1" presStyleIdx="0" presStyleCnt="2">
        <dgm:presLayoutVars>
          <dgm:chMax val="0"/>
          <dgm:chPref val="0"/>
          <dgm:bulletEnabled val="1"/>
        </dgm:presLayoutVars>
      </dgm:prSet>
      <dgm:spPr/>
      <dgm:t>
        <a:bodyPr/>
        <a:lstStyle/>
        <a:p>
          <a:endParaRPr lang="sv-SE"/>
        </a:p>
      </dgm:t>
    </dgm:pt>
    <dgm:pt modelId="{D6EFCA39-6B76-492A-8CCE-85BB9AE09138}" type="pres">
      <dgm:prSet presAssocID="{732FF217-F1EE-4A9A-AF86-608C4330D24C}" presName="desTx" presStyleLbl="alignAccFollowNode1" presStyleIdx="0" presStyleCnt="2">
        <dgm:presLayoutVars>
          <dgm:bulletEnabled val="1"/>
        </dgm:presLayoutVars>
      </dgm:prSet>
      <dgm:spPr/>
      <dgm:t>
        <a:bodyPr/>
        <a:lstStyle/>
        <a:p>
          <a:endParaRPr lang="sv-SE"/>
        </a:p>
      </dgm:t>
    </dgm:pt>
    <dgm:pt modelId="{C0000F68-8681-46E0-9BBA-C7D5AA760CB1}" type="pres">
      <dgm:prSet presAssocID="{46A468DE-439E-4289-A649-D7B0C0EBB5B8}" presName="space" presStyleCnt="0"/>
      <dgm:spPr/>
    </dgm:pt>
    <dgm:pt modelId="{2D17DCA0-50DA-4A6C-8925-342844AA0BEB}" type="pres">
      <dgm:prSet presAssocID="{4392C5E7-1C6A-4C06-9D32-EE2136BD07AD}" presName="composite" presStyleCnt="0"/>
      <dgm:spPr/>
    </dgm:pt>
    <dgm:pt modelId="{8B90EECA-DD8E-497A-9BC6-4ADCF8FB2BA7}" type="pres">
      <dgm:prSet presAssocID="{4392C5E7-1C6A-4C06-9D32-EE2136BD07AD}" presName="parTx" presStyleLbl="alignNode1" presStyleIdx="1" presStyleCnt="2">
        <dgm:presLayoutVars>
          <dgm:chMax val="0"/>
          <dgm:chPref val="0"/>
          <dgm:bulletEnabled val="1"/>
        </dgm:presLayoutVars>
      </dgm:prSet>
      <dgm:spPr/>
      <dgm:t>
        <a:bodyPr/>
        <a:lstStyle/>
        <a:p>
          <a:endParaRPr lang="sv-SE"/>
        </a:p>
      </dgm:t>
    </dgm:pt>
    <dgm:pt modelId="{EB409EDB-690C-4076-B4F2-2FD467F5375C}" type="pres">
      <dgm:prSet presAssocID="{4392C5E7-1C6A-4C06-9D32-EE2136BD07AD}" presName="desTx" presStyleLbl="alignAccFollowNode1" presStyleIdx="1" presStyleCnt="2">
        <dgm:presLayoutVars>
          <dgm:bulletEnabled val="1"/>
        </dgm:presLayoutVars>
      </dgm:prSet>
      <dgm:spPr/>
      <dgm:t>
        <a:bodyPr/>
        <a:lstStyle/>
        <a:p>
          <a:endParaRPr lang="sv-SE"/>
        </a:p>
      </dgm:t>
    </dgm:pt>
  </dgm:ptLst>
  <dgm:cxnLst>
    <dgm:cxn modelId="{7024BB11-13AB-4ED8-9C3A-45B159909C11}" srcId="{4392C5E7-1C6A-4C06-9D32-EE2136BD07AD}" destId="{8478C645-D5A3-40BB-AE4A-09305E9FB084}" srcOrd="0" destOrd="0" parTransId="{9BCBFA66-5C08-4D5A-A928-3A58370E5ADB}" sibTransId="{7D593780-97D0-431D-B574-747BB0340084}"/>
    <dgm:cxn modelId="{D729C821-A65F-4916-A04D-ADF483D71C42}" srcId="{732FF217-F1EE-4A9A-AF86-608C4330D24C}" destId="{131D8E52-D716-4E25-917E-A3A9EDED5CEC}" srcOrd="2" destOrd="0" parTransId="{E7E45F3D-CB0B-4EC2-A567-C08DD942CCA9}" sibTransId="{13F0BA36-6152-47E5-A87C-7088BE8D4886}"/>
    <dgm:cxn modelId="{41B962A0-50E6-4295-9AB4-F3E8CAE341A0}" srcId="{C30F364B-06B4-44C0-9BD7-2314E3D82F4D}" destId="{4392C5E7-1C6A-4C06-9D32-EE2136BD07AD}" srcOrd="1" destOrd="0" parTransId="{08F7AB40-DF75-40AE-A5AA-2352A7A42A14}" sibTransId="{C45D50E9-F2EF-49F6-9B7B-CF816015753C}"/>
    <dgm:cxn modelId="{9DA6E118-2F08-447E-B747-25629FD4B33F}" type="presOf" srcId="{5DE8CA5E-E4A9-4ECD-AE1F-0E43DB0AB51F}" destId="{EB409EDB-690C-4076-B4F2-2FD467F5375C}" srcOrd="0" destOrd="1" presId="urn:microsoft.com/office/officeart/2005/8/layout/hList1"/>
    <dgm:cxn modelId="{6A3C576E-43DC-4735-95CC-758EB6F489DC}" srcId="{C30F364B-06B4-44C0-9BD7-2314E3D82F4D}" destId="{732FF217-F1EE-4A9A-AF86-608C4330D24C}" srcOrd="0" destOrd="0" parTransId="{13F25FBA-92A3-4ACC-9AC6-5CE7A19F4BCC}" sibTransId="{46A468DE-439E-4289-A649-D7B0C0EBB5B8}"/>
    <dgm:cxn modelId="{372F09F4-A48A-40BF-9DF2-08896C601EFB}" type="presOf" srcId="{C30F364B-06B4-44C0-9BD7-2314E3D82F4D}" destId="{43CDA7AA-4B2F-4755-B1C1-4A9AAA7ECDEB}" srcOrd="0" destOrd="0" presId="urn:microsoft.com/office/officeart/2005/8/layout/hList1"/>
    <dgm:cxn modelId="{BE8414E8-A201-4D35-9357-0C63E03A8EA9}" type="presOf" srcId="{4392C5E7-1C6A-4C06-9D32-EE2136BD07AD}" destId="{8B90EECA-DD8E-497A-9BC6-4ADCF8FB2BA7}" srcOrd="0" destOrd="0" presId="urn:microsoft.com/office/officeart/2005/8/layout/hList1"/>
    <dgm:cxn modelId="{35B21475-5B34-4738-82CF-C4A5F6D3CCDB}" srcId="{732FF217-F1EE-4A9A-AF86-608C4330D24C}" destId="{9093B671-8F31-465B-8542-67F469952EE4}" srcOrd="0" destOrd="0" parTransId="{734455B0-8B9C-41A9-9CEC-AFC6237E0B49}" sibTransId="{9B637E05-7A9B-4380-BC3F-42F4722FB022}"/>
    <dgm:cxn modelId="{2CA4D0B0-1F99-4417-9F80-4118671E1326}" type="presOf" srcId="{8478C645-D5A3-40BB-AE4A-09305E9FB084}" destId="{EB409EDB-690C-4076-B4F2-2FD467F5375C}" srcOrd="0" destOrd="0" presId="urn:microsoft.com/office/officeart/2005/8/layout/hList1"/>
    <dgm:cxn modelId="{91856477-E94C-471D-B562-64730393B1B2}" type="presOf" srcId="{9093B671-8F31-465B-8542-67F469952EE4}" destId="{D6EFCA39-6B76-492A-8CCE-85BB9AE09138}" srcOrd="0" destOrd="0" presId="urn:microsoft.com/office/officeart/2005/8/layout/hList1"/>
    <dgm:cxn modelId="{685D6380-8C0F-49A7-9D90-6062A69E591B}" type="presOf" srcId="{86C1AF7F-457E-4BBE-8965-92F97779208B}" destId="{D6EFCA39-6B76-492A-8CCE-85BB9AE09138}" srcOrd="0" destOrd="1" presId="urn:microsoft.com/office/officeart/2005/8/layout/hList1"/>
    <dgm:cxn modelId="{5598479D-3A16-4490-9BA5-C3C9A73B87E6}" srcId="{732FF217-F1EE-4A9A-AF86-608C4330D24C}" destId="{86C1AF7F-457E-4BBE-8965-92F97779208B}" srcOrd="1" destOrd="0" parTransId="{2ACE1EBA-3ADF-49C4-ABC9-72F51ABAAA3F}" sibTransId="{EEBCE20E-750B-442C-8ACA-F8BC74640F59}"/>
    <dgm:cxn modelId="{F76C8375-55F8-4DA1-9B60-E86B061F58C1}" type="presOf" srcId="{E70FE8F2-C9E6-4DF2-AD47-87E0D26AC69B}" destId="{EB409EDB-690C-4076-B4F2-2FD467F5375C}" srcOrd="0" destOrd="2" presId="urn:microsoft.com/office/officeart/2005/8/layout/hList1"/>
    <dgm:cxn modelId="{8523F0E8-6262-453D-99B4-D6BC1935B9C0}" srcId="{4392C5E7-1C6A-4C06-9D32-EE2136BD07AD}" destId="{E70FE8F2-C9E6-4DF2-AD47-87E0D26AC69B}" srcOrd="2" destOrd="0" parTransId="{2740D590-184A-49A8-B99A-9F329401C949}" sibTransId="{A7B775E0-0963-4D58-B75A-EBDF291F50C0}"/>
    <dgm:cxn modelId="{4BA3A6BF-B05C-4ABA-8F49-01B5A98EE05D}" srcId="{4392C5E7-1C6A-4C06-9D32-EE2136BD07AD}" destId="{5DE8CA5E-E4A9-4ECD-AE1F-0E43DB0AB51F}" srcOrd="1" destOrd="0" parTransId="{4A81F405-DEEE-4D14-AC3D-F079B2565450}" sibTransId="{D9B21D0C-FA8D-4273-ABAC-ECF1D739C1A8}"/>
    <dgm:cxn modelId="{04C3BF3E-6984-4E77-9F5D-C70367EE0CC0}" type="presOf" srcId="{131D8E52-D716-4E25-917E-A3A9EDED5CEC}" destId="{D6EFCA39-6B76-492A-8CCE-85BB9AE09138}" srcOrd="0" destOrd="2" presId="urn:microsoft.com/office/officeart/2005/8/layout/hList1"/>
    <dgm:cxn modelId="{191B27FF-9D35-46D3-BA59-CD9F29A7F052}" type="presOf" srcId="{732FF217-F1EE-4A9A-AF86-608C4330D24C}" destId="{0AD3F858-9D8B-4A25-977B-6BE09AD15CA2}" srcOrd="0" destOrd="0" presId="urn:microsoft.com/office/officeart/2005/8/layout/hList1"/>
    <dgm:cxn modelId="{48ECCAA6-9244-471C-9AF7-35792144DF6C}" type="presParOf" srcId="{43CDA7AA-4B2F-4755-B1C1-4A9AAA7ECDEB}" destId="{62F6A14E-CF5A-46E3-AEE8-9C1CDCB9E789}" srcOrd="0" destOrd="0" presId="urn:microsoft.com/office/officeart/2005/8/layout/hList1"/>
    <dgm:cxn modelId="{A7668C23-8166-4F07-AFE6-C895B6040975}" type="presParOf" srcId="{62F6A14E-CF5A-46E3-AEE8-9C1CDCB9E789}" destId="{0AD3F858-9D8B-4A25-977B-6BE09AD15CA2}" srcOrd="0" destOrd="0" presId="urn:microsoft.com/office/officeart/2005/8/layout/hList1"/>
    <dgm:cxn modelId="{550FC4DB-BEC7-49CD-9DC6-58276228D4F7}" type="presParOf" srcId="{62F6A14E-CF5A-46E3-AEE8-9C1CDCB9E789}" destId="{D6EFCA39-6B76-492A-8CCE-85BB9AE09138}" srcOrd="1" destOrd="0" presId="urn:microsoft.com/office/officeart/2005/8/layout/hList1"/>
    <dgm:cxn modelId="{D32C0137-40DE-49A4-A509-CE73C28B9FF4}" type="presParOf" srcId="{43CDA7AA-4B2F-4755-B1C1-4A9AAA7ECDEB}" destId="{C0000F68-8681-46E0-9BBA-C7D5AA760CB1}" srcOrd="1" destOrd="0" presId="urn:microsoft.com/office/officeart/2005/8/layout/hList1"/>
    <dgm:cxn modelId="{6BAEF896-F6DF-4D9F-B3C5-1A4EB8FFD633}" type="presParOf" srcId="{43CDA7AA-4B2F-4755-B1C1-4A9AAA7ECDEB}" destId="{2D17DCA0-50DA-4A6C-8925-342844AA0BEB}" srcOrd="2" destOrd="0" presId="urn:microsoft.com/office/officeart/2005/8/layout/hList1"/>
    <dgm:cxn modelId="{7F97DFDE-2439-40C2-A3FF-DCDA4DE48E30}" type="presParOf" srcId="{2D17DCA0-50DA-4A6C-8925-342844AA0BEB}" destId="{8B90EECA-DD8E-497A-9BC6-4ADCF8FB2BA7}" srcOrd="0" destOrd="0" presId="urn:microsoft.com/office/officeart/2005/8/layout/hList1"/>
    <dgm:cxn modelId="{B73D4457-584C-44AF-8215-FF85E9C4217A}" type="presParOf" srcId="{2D17DCA0-50DA-4A6C-8925-342844AA0BEB}" destId="{EB409EDB-690C-4076-B4F2-2FD467F5375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3B7103-C9A2-49E7-805E-75CD6757856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sv-SE"/>
        </a:p>
      </dgm:t>
    </dgm:pt>
    <dgm:pt modelId="{0A459963-5483-49FF-99AA-A3858C3699EC}">
      <dgm:prSet phldrT="[Text]"/>
      <dgm:spPr/>
      <dgm:t>
        <a:bodyPr/>
        <a:lstStyle/>
        <a:p>
          <a:r>
            <a:rPr lang="sv-SE" dirty="0" smtClean="0"/>
            <a:t>Anpassnings-strategi</a:t>
          </a:r>
          <a:endParaRPr lang="sv-SE" dirty="0"/>
        </a:p>
      </dgm:t>
    </dgm:pt>
    <dgm:pt modelId="{7B389202-2BDB-407C-8CDA-13A4A530C794}" type="parTrans" cxnId="{7C40B0BD-1DFE-433E-800F-D57F3A92F75C}">
      <dgm:prSet/>
      <dgm:spPr/>
      <dgm:t>
        <a:bodyPr/>
        <a:lstStyle/>
        <a:p>
          <a:endParaRPr lang="sv-SE"/>
        </a:p>
      </dgm:t>
    </dgm:pt>
    <dgm:pt modelId="{588C1EE5-7663-4B49-A3A2-AB4519C28A65}" type="sibTrans" cxnId="{7C40B0BD-1DFE-433E-800F-D57F3A92F75C}">
      <dgm:prSet/>
      <dgm:spPr/>
      <dgm:t>
        <a:bodyPr/>
        <a:lstStyle/>
        <a:p>
          <a:endParaRPr lang="sv-SE"/>
        </a:p>
      </dgm:t>
    </dgm:pt>
    <dgm:pt modelId="{6EA0B15B-F428-4420-B075-FBCFAA166142}">
      <dgm:prSet phldrT="[Text]"/>
      <dgm:spPr/>
      <dgm:t>
        <a:bodyPr/>
        <a:lstStyle/>
        <a:p>
          <a:r>
            <a:rPr lang="sv-SE" dirty="0" smtClean="0"/>
            <a:t>Motstånds-strategi</a:t>
          </a:r>
          <a:endParaRPr lang="sv-SE" dirty="0"/>
        </a:p>
      </dgm:t>
    </dgm:pt>
    <dgm:pt modelId="{EFF44FF6-CB12-4C30-9EC0-E2DEA6AEEF59}" type="parTrans" cxnId="{12E8C5DA-DB6F-44CD-BE08-F8FA5A06B705}">
      <dgm:prSet/>
      <dgm:spPr/>
      <dgm:t>
        <a:bodyPr/>
        <a:lstStyle/>
        <a:p>
          <a:endParaRPr lang="sv-SE"/>
        </a:p>
      </dgm:t>
    </dgm:pt>
    <dgm:pt modelId="{9D3E09B2-6F18-44DE-B1CC-EBDFD9FAC54C}" type="sibTrans" cxnId="{12E8C5DA-DB6F-44CD-BE08-F8FA5A06B705}">
      <dgm:prSet/>
      <dgm:spPr/>
      <dgm:t>
        <a:bodyPr/>
        <a:lstStyle/>
        <a:p>
          <a:endParaRPr lang="sv-SE"/>
        </a:p>
      </dgm:t>
    </dgm:pt>
    <dgm:pt modelId="{0F6B90B5-9EE4-4EDF-96BB-7E3D6CEE04AE}">
      <dgm:prSet phldrT="[Text]"/>
      <dgm:spPr/>
      <dgm:t>
        <a:bodyPr/>
        <a:lstStyle/>
        <a:p>
          <a:r>
            <a:rPr lang="sv-SE" dirty="0" smtClean="0"/>
            <a:t>Frigörelse-strategi</a:t>
          </a:r>
          <a:endParaRPr lang="sv-SE" dirty="0"/>
        </a:p>
      </dgm:t>
    </dgm:pt>
    <dgm:pt modelId="{47662DC2-57E6-4009-B418-6267A2212534}" type="parTrans" cxnId="{EA5D4ED9-86E7-480C-B14E-2F944EAB480C}">
      <dgm:prSet/>
      <dgm:spPr/>
      <dgm:t>
        <a:bodyPr/>
        <a:lstStyle/>
        <a:p>
          <a:endParaRPr lang="sv-SE"/>
        </a:p>
      </dgm:t>
    </dgm:pt>
    <dgm:pt modelId="{94D5E7B2-B4B8-4812-A071-3F2B96BC4873}" type="sibTrans" cxnId="{EA5D4ED9-86E7-480C-B14E-2F944EAB480C}">
      <dgm:prSet/>
      <dgm:spPr/>
      <dgm:t>
        <a:bodyPr/>
        <a:lstStyle/>
        <a:p>
          <a:endParaRPr lang="sv-SE"/>
        </a:p>
      </dgm:t>
    </dgm:pt>
    <dgm:pt modelId="{850269D2-EDEC-4ED2-BD51-26E379373E31}">
      <dgm:prSet phldrT="[Text]"/>
      <dgm:spPr/>
      <dgm:t>
        <a:bodyPr/>
        <a:lstStyle/>
        <a:p>
          <a:r>
            <a:rPr lang="sv-SE" dirty="0" smtClean="0"/>
            <a:t>Uppgivenhet och resignation</a:t>
          </a:r>
          <a:endParaRPr lang="sv-SE" dirty="0"/>
        </a:p>
      </dgm:t>
    </dgm:pt>
    <dgm:pt modelId="{2339B45A-83BC-4E8A-BFE4-529FFD5CD1B2}" type="parTrans" cxnId="{FDD79C45-D9CF-479F-A947-2B9356A7FEFC}">
      <dgm:prSet/>
      <dgm:spPr/>
      <dgm:t>
        <a:bodyPr/>
        <a:lstStyle/>
        <a:p>
          <a:endParaRPr lang="sv-SE"/>
        </a:p>
      </dgm:t>
    </dgm:pt>
    <dgm:pt modelId="{9065F232-7A08-4D17-8F7C-346E48E96719}" type="sibTrans" cxnId="{FDD79C45-D9CF-479F-A947-2B9356A7FEFC}">
      <dgm:prSet/>
      <dgm:spPr/>
      <dgm:t>
        <a:bodyPr/>
        <a:lstStyle/>
        <a:p>
          <a:endParaRPr lang="sv-SE"/>
        </a:p>
      </dgm:t>
    </dgm:pt>
    <dgm:pt modelId="{71485159-D42B-4568-8066-EBA03AED2E96}" type="pres">
      <dgm:prSet presAssocID="{273B7103-C9A2-49E7-805E-75CD67578566}" presName="Name0" presStyleCnt="0">
        <dgm:presLayoutVars>
          <dgm:dir/>
          <dgm:resizeHandles val="exact"/>
        </dgm:presLayoutVars>
      </dgm:prSet>
      <dgm:spPr/>
      <dgm:t>
        <a:bodyPr/>
        <a:lstStyle/>
        <a:p>
          <a:endParaRPr lang="sv-SE"/>
        </a:p>
      </dgm:t>
    </dgm:pt>
    <dgm:pt modelId="{2581C088-0A8E-4B8E-972A-FAF19C8393EA}" type="pres">
      <dgm:prSet presAssocID="{0A459963-5483-49FF-99AA-A3858C3699EC}" presName="Name5" presStyleLbl="vennNode1" presStyleIdx="0" presStyleCnt="4">
        <dgm:presLayoutVars>
          <dgm:bulletEnabled val="1"/>
        </dgm:presLayoutVars>
      </dgm:prSet>
      <dgm:spPr/>
      <dgm:t>
        <a:bodyPr/>
        <a:lstStyle/>
        <a:p>
          <a:endParaRPr lang="sv-SE"/>
        </a:p>
      </dgm:t>
    </dgm:pt>
    <dgm:pt modelId="{2D735EED-73B2-4742-A57A-D96E2EEC8DE9}" type="pres">
      <dgm:prSet presAssocID="{588C1EE5-7663-4B49-A3A2-AB4519C28A65}" presName="space" presStyleCnt="0"/>
      <dgm:spPr/>
      <dgm:t>
        <a:bodyPr/>
        <a:lstStyle/>
        <a:p>
          <a:endParaRPr lang="sv-SE"/>
        </a:p>
      </dgm:t>
    </dgm:pt>
    <dgm:pt modelId="{BD20B970-74B8-4883-AA30-2FF5B157843B}" type="pres">
      <dgm:prSet presAssocID="{6EA0B15B-F428-4420-B075-FBCFAA166142}" presName="Name5" presStyleLbl="vennNode1" presStyleIdx="1" presStyleCnt="4">
        <dgm:presLayoutVars>
          <dgm:bulletEnabled val="1"/>
        </dgm:presLayoutVars>
      </dgm:prSet>
      <dgm:spPr/>
      <dgm:t>
        <a:bodyPr/>
        <a:lstStyle/>
        <a:p>
          <a:endParaRPr lang="sv-SE"/>
        </a:p>
      </dgm:t>
    </dgm:pt>
    <dgm:pt modelId="{E96D54BA-AAA0-4B11-9807-2998D48F15CA}" type="pres">
      <dgm:prSet presAssocID="{9D3E09B2-6F18-44DE-B1CC-EBDFD9FAC54C}" presName="space" presStyleCnt="0"/>
      <dgm:spPr/>
      <dgm:t>
        <a:bodyPr/>
        <a:lstStyle/>
        <a:p>
          <a:endParaRPr lang="sv-SE"/>
        </a:p>
      </dgm:t>
    </dgm:pt>
    <dgm:pt modelId="{B5701CD6-FD8C-4C46-B7BD-511677B96C8E}" type="pres">
      <dgm:prSet presAssocID="{0F6B90B5-9EE4-4EDF-96BB-7E3D6CEE04AE}" presName="Name5" presStyleLbl="vennNode1" presStyleIdx="2" presStyleCnt="4">
        <dgm:presLayoutVars>
          <dgm:bulletEnabled val="1"/>
        </dgm:presLayoutVars>
      </dgm:prSet>
      <dgm:spPr/>
      <dgm:t>
        <a:bodyPr/>
        <a:lstStyle/>
        <a:p>
          <a:endParaRPr lang="sv-SE"/>
        </a:p>
      </dgm:t>
    </dgm:pt>
    <dgm:pt modelId="{F1D55AA2-C33F-4EDC-BA85-1C25D5369D27}" type="pres">
      <dgm:prSet presAssocID="{94D5E7B2-B4B8-4812-A071-3F2B96BC4873}" presName="space" presStyleCnt="0"/>
      <dgm:spPr/>
      <dgm:t>
        <a:bodyPr/>
        <a:lstStyle/>
        <a:p>
          <a:endParaRPr lang="sv-SE"/>
        </a:p>
      </dgm:t>
    </dgm:pt>
    <dgm:pt modelId="{7C7D8343-3A92-4D23-A55D-7288A71F3479}" type="pres">
      <dgm:prSet presAssocID="{850269D2-EDEC-4ED2-BD51-26E379373E31}" presName="Name5" presStyleLbl="vennNode1" presStyleIdx="3" presStyleCnt="4">
        <dgm:presLayoutVars>
          <dgm:bulletEnabled val="1"/>
        </dgm:presLayoutVars>
      </dgm:prSet>
      <dgm:spPr/>
      <dgm:t>
        <a:bodyPr/>
        <a:lstStyle/>
        <a:p>
          <a:endParaRPr lang="sv-SE"/>
        </a:p>
      </dgm:t>
    </dgm:pt>
  </dgm:ptLst>
  <dgm:cxnLst>
    <dgm:cxn modelId="{7C40B0BD-1DFE-433E-800F-D57F3A92F75C}" srcId="{273B7103-C9A2-49E7-805E-75CD67578566}" destId="{0A459963-5483-49FF-99AA-A3858C3699EC}" srcOrd="0" destOrd="0" parTransId="{7B389202-2BDB-407C-8CDA-13A4A530C794}" sibTransId="{588C1EE5-7663-4B49-A3A2-AB4519C28A65}"/>
    <dgm:cxn modelId="{8D610BA6-5B17-47F4-9D9A-AC9D6E956D83}" type="presOf" srcId="{850269D2-EDEC-4ED2-BD51-26E379373E31}" destId="{7C7D8343-3A92-4D23-A55D-7288A71F3479}" srcOrd="0" destOrd="0" presId="urn:microsoft.com/office/officeart/2005/8/layout/venn3"/>
    <dgm:cxn modelId="{12E8C5DA-DB6F-44CD-BE08-F8FA5A06B705}" srcId="{273B7103-C9A2-49E7-805E-75CD67578566}" destId="{6EA0B15B-F428-4420-B075-FBCFAA166142}" srcOrd="1" destOrd="0" parTransId="{EFF44FF6-CB12-4C30-9EC0-E2DEA6AEEF59}" sibTransId="{9D3E09B2-6F18-44DE-B1CC-EBDFD9FAC54C}"/>
    <dgm:cxn modelId="{FDD79C45-D9CF-479F-A947-2B9356A7FEFC}" srcId="{273B7103-C9A2-49E7-805E-75CD67578566}" destId="{850269D2-EDEC-4ED2-BD51-26E379373E31}" srcOrd="3" destOrd="0" parTransId="{2339B45A-83BC-4E8A-BFE4-529FFD5CD1B2}" sibTransId="{9065F232-7A08-4D17-8F7C-346E48E96719}"/>
    <dgm:cxn modelId="{2BE32830-9AC3-48F4-BC6E-DBD52768DC56}" type="presOf" srcId="{0A459963-5483-49FF-99AA-A3858C3699EC}" destId="{2581C088-0A8E-4B8E-972A-FAF19C8393EA}" srcOrd="0" destOrd="0" presId="urn:microsoft.com/office/officeart/2005/8/layout/venn3"/>
    <dgm:cxn modelId="{6E0F10BA-7639-427C-B685-78C89DFE7742}" type="presOf" srcId="{273B7103-C9A2-49E7-805E-75CD67578566}" destId="{71485159-D42B-4568-8066-EBA03AED2E96}" srcOrd="0" destOrd="0" presId="urn:microsoft.com/office/officeart/2005/8/layout/venn3"/>
    <dgm:cxn modelId="{EA5D4ED9-86E7-480C-B14E-2F944EAB480C}" srcId="{273B7103-C9A2-49E7-805E-75CD67578566}" destId="{0F6B90B5-9EE4-4EDF-96BB-7E3D6CEE04AE}" srcOrd="2" destOrd="0" parTransId="{47662DC2-57E6-4009-B418-6267A2212534}" sibTransId="{94D5E7B2-B4B8-4812-A071-3F2B96BC4873}"/>
    <dgm:cxn modelId="{8D9AB6D9-4ED1-4EEE-9FDC-EAD7DEBA86D5}" type="presOf" srcId="{6EA0B15B-F428-4420-B075-FBCFAA166142}" destId="{BD20B970-74B8-4883-AA30-2FF5B157843B}" srcOrd="0" destOrd="0" presId="urn:microsoft.com/office/officeart/2005/8/layout/venn3"/>
    <dgm:cxn modelId="{69A172C6-4446-46A4-9478-4204989716AB}" type="presOf" srcId="{0F6B90B5-9EE4-4EDF-96BB-7E3D6CEE04AE}" destId="{B5701CD6-FD8C-4C46-B7BD-511677B96C8E}" srcOrd="0" destOrd="0" presId="urn:microsoft.com/office/officeart/2005/8/layout/venn3"/>
    <dgm:cxn modelId="{3EF0A54E-1521-481C-B26B-A73EEC8E102D}" type="presParOf" srcId="{71485159-D42B-4568-8066-EBA03AED2E96}" destId="{2581C088-0A8E-4B8E-972A-FAF19C8393EA}" srcOrd="0" destOrd="0" presId="urn:microsoft.com/office/officeart/2005/8/layout/venn3"/>
    <dgm:cxn modelId="{84632EB0-345B-436D-A779-72CA605EE7B4}" type="presParOf" srcId="{71485159-D42B-4568-8066-EBA03AED2E96}" destId="{2D735EED-73B2-4742-A57A-D96E2EEC8DE9}" srcOrd="1" destOrd="0" presId="urn:microsoft.com/office/officeart/2005/8/layout/venn3"/>
    <dgm:cxn modelId="{BE55C12D-C762-4EA5-B70F-F00C3D634D2F}" type="presParOf" srcId="{71485159-D42B-4568-8066-EBA03AED2E96}" destId="{BD20B970-74B8-4883-AA30-2FF5B157843B}" srcOrd="2" destOrd="0" presId="urn:microsoft.com/office/officeart/2005/8/layout/venn3"/>
    <dgm:cxn modelId="{64D24C7D-307E-48C8-8E93-7E12E2EB24CE}" type="presParOf" srcId="{71485159-D42B-4568-8066-EBA03AED2E96}" destId="{E96D54BA-AAA0-4B11-9807-2998D48F15CA}" srcOrd="3" destOrd="0" presId="urn:microsoft.com/office/officeart/2005/8/layout/venn3"/>
    <dgm:cxn modelId="{80F47718-9489-4161-A34A-05E01ADD4B6A}" type="presParOf" srcId="{71485159-D42B-4568-8066-EBA03AED2E96}" destId="{B5701CD6-FD8C-4C46-B7BD-511677B96C8E}" srcOrd="4" destOrd="0" presId="urn:microsoft.com/office/officeart/2005/8/layout/venn3"/>
    <dgm:cxn modelId="{C4BC17D7-6125-45AF-B8D5-468C0AAB5069}" type="presParOf" srcId="{71485159-D42B-4568-8066-EBA03AED2E96}" destId="{F1D55AA2-C33F-4EDC-BA85-1C25D5369D27}" srcOrd="5" destOrd="0" presId="urn:microsoft.com/office/officeart/2005/8/layout/venn3"/>
    <dgm:cxn modelId="{6D41E14A-C12C-44FD-B145-2310F45E4540}" type="presParOf" srcId="{71485159-D42B-4568-8066-EBA03AED2E96}" destId="{7C7D8343-3A92-4D23-A55D-7288A71F347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3366D071-9702-46E4-97AD-39C5AD65AA7A}" type="datetimeFigureOut">
              <a:rPr lang="sv-SE" smtClean="0"/>
              <a:t>2017-02-13</a:t>
            </a:fld>
            <a:endParaRPr lang="sv-SE"/>
          </a:p>
        </p:txBody>
      </p:sp>
      <p:sp>
        <p:nvSpPr>
          <p:cNvPr id="4" name="Platshållare för sidfot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F32660D3-8F8A-44FC-BB52-7727D390EBBE}" type="slidenum">
              <a:rPr lang="sv-SE" smtClean="0"/>
              <a:t>‹#›</a:t>
            </a:fld>
            <a:endParaRPr lang="sv-SE"/>
          </a:p>
        </p:txBody>
      </p:sp>
    </p:spTree>
    <p:extLst>
      <p:ext uri="{BB962C8B-B14F-4D97-AF65-F5344CB8AC3E}">
        <p14:creationId xmlns:p14="http://schemas.microsoft.com/office/powerpoint/2010/main" val="2818365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64C4F331-7427-4F6F-A6DC-523D7753C36A}" type="datetimeFigureOut">
              <a:rPr lang="sv-SE" smtClean="0"/>
              <a:t>2017-02-13</a:t>
            </a:fld>
            <a:endParaRPr lang="sv-SE"/>
          </a:p>
        </p:txBody>
      </p:sp>
      <p:sp>
        <p:nvSpPr>
          <p:cNvPr id="4" name="Platshållare för bildobjekt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C4EC6F5F-D5F5-4E62-9BB9-6698135D0FF0}" type="slidenum">
              <a:rPr lang="sv-SE" smtClean="0"/>
              <a:t>‹#›</a:t>
            </a:fld>
            <a:endParaRPr lang="sv-SE"/>
          </a:p>
        </p:txBody>
      </p:sp>
    </p:spTree>
    <p:extLst>
      <p:ext uri="{BB962C8B-B14F-4D97-AF65-F5344CB8AC3E}">
        <p14:creationId xmlns:p14="http://schemas.microsoft.com/office/powerpoint/2010/main" val="12848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kl.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79.99.0.79/tri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VQ_2oi8BDy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tris.se/wp-content/uploads/2014/02/Tio-min-av-frihet-broschyr-TT5-den-r%C3%A4tta.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1</a:t>
            </a:fld>
            <a:endParaRPr lang="sv-SE"/>
          </a:p>
        </p:txBody>
      </p:sp>
    </p:spTree>
    <p:extLst>
      <p:ext uri="{BB962C8B-B14F-4D97-AF65-F5344CB8AC3E}">
        <p14:creationId xmlns:p14="http://schemas.microsoft.com/office/powerpoint/2010/main" val="15833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smtClean="0"/>
              <a:t>Har du som</a:t>
            </a:r>
            <a:r>
              <a:rPr lang="sv-SE" sz="1100" b="1" baseline="0" dirty="0" smtClean="0"/>
              <a:t> man däremot </a:t>
            </a:r>
            <a:r>
              <a:rPr lang="sv-SE" sz="1100" b="1" baseline="0" dirty="0" err="1" smtClean="0"/>
              <a:t>Sharaf</a:t>
            </a:r>
            <a:r>
              <a:rPr lang="sv-SE" sz="1100" b="1" baseline="0" dirty="0" smtClean="0"/>
              <a:t> men ingen </a:t>
            </a:r>
            <a:r>
              <a:rPr lang="sv-SE" sz="1100" b="1" baseline="0" dirty="0" err="1" smtClean="0"/>
              <a:t>Namus</a:t>
            </a:r>
            <a:r>
              <a:rPr lang="sv-SE" sz="1100" b="1" baseline="0" dirty="0" smtClean="0"/>
              <a:t> är det socialt självmord. </a:t>
            </a:r>
          </a:p>
          <a:p>
            <a:endParaRPr lang="sv-SE" sz="1100" dirty="0" smtClean="0"/>
          </a:p>
          <a:p>
            <a:r>
              <a:rPr lang="sv-SE" sz="1100" dirty="0" err="1" smtClean="0"/>
              <a:t>Fadimes</a:t>
            </a:r>
            <a:r>
              <a:rPr lang="sv-SE" sz="1100" dirty="0" smtClean="0"/>
              <a:t> pappa till exempel befann sig</a:t>
            </a:r>
            <a:r>
              <a:rPr lang="sv-SE" sz="1100" baseline="0" dirty="0" smtClean="0"/>
              <a:t> i denna situation av socialt självmord.</a:t>
            </a:r>
            <a:r>
              <a:rPr lang="sv-SE" sz="1100" dirty="0" smtClean="0"/>
              <a:t> Han</a:t>
            </a:r>
            <a:r>
              <a:rPr lang="sv-SE" sz="1100" baseline="0" dirty="0" smtClean="0"/>
              <a:t> hade </a:t>
            </a:r>
            <a:r>
              <a:rPr lang="sv-SE" sz="1100" baseline="0" dirty="0" err="1" smtClean="0"/>
              <a:t>sharaf</a:t>
            </a:r>
            <a:r>
              <a:rPr lang="sv-SE" sz="1100" baseline="0" dirty="0" smtClean="0"/>
              <a:t>, h</a:t>
            </a:r>
            <a:r>
              <a:rPr lang="sv-SE" sz="1100" dirty="0" smtClean="0"/>
              <a:t>an pratade bräcklig svenska, han</a:t>
            </a:r>
            <a:r>
              <a:rPr lang="sv-SE" sz="1100" baseline="0" dirty="0" smtClean="0"/>
              <a:t> </a:t>
            </a:r>
            <a:r>
              <a:rPr lang="sv-SE" sz="1100" dirty="0" smtClean="0"/>
              <a:t>jobbade på tvätteri i Uppsala,</a:t>
            </a:r>
            <a:r>
              <a:rPr lang="sv-SE" sz="1100" baseline="0" dirty="0" smtClean="0"/>
              <a:t> s</a:t>
            </a:r>
            <a:r>
              <a:rPr lang="sv-SE" sz="1100" dirty="0" smtClean="0"/>
              <a:t>läktingar</a:t>
            </a:r>
            <a:r>
              <a:rPr lang="sv-SE" sz="1100" baseline="0" dirty="0" smtClean="0"/>
              <a:t> kvar i Turkiet som han hjälpte. </a:t>
            </a:r>
            <a:r>
              <a:rPr lang="sv-SE" sz="1100" baseline="0" dirty="0" err="1" smtClean="0"/>
              <a:t>Fadime</a:t>
            </a:r>
            <a:r>
              <a:rPr lang="sv-SE" sz="1100" baseline="0" dirty="0" smtClean="0"/>
              <a:t> gick till media och blottade hela familjen, berättade om sin pojkvän och familjen som inte lät henne träffa honom- historien spred sig som en löpeld. </a:t>
            </a:r>
            <a:r>
              <a:rPr lang="sv-SE" sz="1100" b="1" baseline="0" dirty="0" smtClean="0"/>
              <a:t>Socialt självmord som man måste ta sig ur. </a:t>
            </a:r>
          </a:p>
          <a:p>
            <a:endParaRPr lang="sv-SE" sz="1100" baseline="0" dirty="0" smtClean="0"/>
          </a:p>
          <a:p>
            <a:r>
              <a:rPr lang="sv-SE" sz="1100" baseline="0" dirty="0" smtClean="0"/>
              <a:t>Ibland är bara hedersmord lösning. Dock i de flesta fall bortgifte. Ofta om ett rykte startar </a:t>
            </a:r>
            <a:r>
              <a:rPr lang="sv-SE" sz="1100" baseline="0" dirty="0" smtClean="0">
                <a:sym typeface="Wingdings" panose="05000000000000000000" pitchFamily="2" charset="2"/>
              </a:rPr>
              <a:t> familjen gifter bort flickan/kvinnan till någon i utlandet som inte vet om ryktet. Nu finns internet, flickorna/kvinnorna blir mindre åtråvärda </a:t>
            </a:r>
            <a:r>
              <a:rPr lang="sv-SE" sz="1100" baseline="0" dirty="0" err="1" smtClean="0">
                <a:sym typeface="Wingdings" panose="05000000000000000000" pitchFamily="2" charset="2"/>
              </a:rPr>
              <a:t>pga</a:t>
            </a:r>
            <a:r>
              <a:rPr lang="sv-SE" sz="1100" baseline="0" dirty="0" smtClean="0">
                <a:sym typeface="Wingdings" panose="05000000000000000000" pitchFamily="2" charset="2"/>
              </a:rPr>
              <a:t> att rykten sprids snabbt även till utlandet, men uppehållstillstånd i Sverige gör flickorna attraktiva ändå. När en familj gifter bort kvinnan  hon tillhör en ny familj, kvinnans beteende är inte längre familjens problem. Flickor/kvinnor går ofta med på giftermål eftersom alternativet är att uteslutas ur familjen eller värre. </a:t>
            </a:r>
            <a:r>
              <a:rPr lang="sv-SE" sz="1100" baseline="0" dirty="0" err="1" smtClean="0">
                <a:sym typeface="Wingdings" panose="05000000000000000000" pitchFamily="2" charset="2"/>
              </a:rPr>
              <a:t>Fadime</a:t>
            </a:r>
            <a:r>
              <a:rPr lang="sv-SE" sz="1100" baseline="0" dirty="0" smtClean="0">
                <a:sym typeface="Wingdings" panose="05000000000000000000" pitchFamily="2" charset="2"/>
              </a:rPr>
              <a:t> blev först förskjuten och fick inte komma tillbaka till Uppsala, men hon kom tillbaka för att hon ville hälsa på sin mamma och sina systrar som hon saknade så mycket. Då blev hon mördad. </a:t>
            </a:r>
          </a:p>
          <a:p>
            <a:endParaRPr lang="sv-SE" sz="1100"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b="1" baseline="0" dirty="0" smtClean="0">
                <a:sym typeface="Wingdings" panose="05000000000000000000" pitchFamily="2" charset="2"/>
              </a:rPr>
              <a:t>Kollektivt system: social utfrysning. </a:t>
            </a:r>
            <a:r>
              <a:rPr lang="sv-SE" sz="1100" baseline="0" dirty="0" smtClean="0">
                <a:sym typeface="Wingdings" panose="05000000000000000000" pitchFamily="2" charset="2"/>
              </a:rPr>
              <a:t>Till skillnad från majoritetssamhällets värdegrund finns inom hederskontexten ingen tilltro till staten. Istället ligger tilltron till kollektivet, till familjen. I praktiken är det helt ohållbart att befinna sig i en situation av socialt självmord. Det kan t.ex. få ekonomiska konsekvenser: ingen handlar i din mataffär/din pizzeria, etc. Man hjälper inte varandra, får inte låna pengar av andra, etc. </a:t>
            </a:r>
            <a:r>
              <a:rPr lang="sv-SE" sz="1100" b="1" baseline="0" dirty="0" smtClean="0">
                <a:sym typeface="Wingdings" panose="05000000000000000000" pitchFamily="2" charset="2"/>
              </a:rPr>
              <a:t>Man är beroende av att inkluderas i kollektivet. </a:t>
            </a:r>
          </a:p>
          <a:p>
            <a:endParaRPr lang="sv-SE" sz="1100"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32D257E6-DF84-4190-A70D-9E2866C06104}" type="slidenum">
              <a:rPr lang="sv-SE" smtClean="0"/>
              <a:t>10</a:t>
            </a:fld>
            <a:endParaRPr lang="sv-SE"/>
          </a:p>
        </p:txBody>
      </p:sp>
    </p:spTree>
    <p:extLst>
      <p:ext uri="{BB962C8B-B14F-4D97-AF65-F5344CB8AC3E}">
        <p14:creationId xmlns:p14="http://schemas.microsoft.com/office/powerpoint/2010/main" val="118168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err="1" smtClean="0"/>
              <a:t>Namus</a:t>
            </a:r>
            <a:r>
              <a:rPr lang="sv-SE" sz="1100" b="1" dirty="0" smtClean="0"/>
              <a:t> är viktigast. </a:t>
            </a:r>
            <a:r>
              <a:rPr lang="sv-SE" sz="1100" dirty="0" smtClean="0"/>
              <a:t>Om </a:t>
            </a:r>
            <a:r>
              <a:rPr lang="sv-SE" sz="1100" dirty="0" err="1" smtClean="0"/>
              <a:t>sharaf</a:t>
            </a:r>
            <a:r>
              <a:rPr lang="sv-SE" sz="1100" baseline="0" dirty="0" smtClean="0"/>
              <a:t> är låg men </a:t>
            </a:r>
            <a:r>
              <a:rPr lang="sv-SE" sz="1100" baseline="0" dirty="0" err="1" smtClean="0"/>
              <a:t>namus</a:t>
            </a:r>
            <a:r>
              <a:rPr lang="sv-SE" sz="1100" baseline="0" dirty="0" smtClean="0"/>
              <a:t> är stabil är det socialt acceptabelt. En l</a:t>
            </a:r>
            <a:r>
              <a:rPr lang="sv-SE" sz="1100" dirty="0" smtClean="0"/>
              <a:t>åg grad av </a:t>
            </a:r>
            <a:r>
              <a:rPr lang="sv-SE" sz="1100" dirty="0" err="1" smtClean="0"/>
              <a:t>sharaf</a:t>
            </a:r>
            <a:r>
              <a:rPr lang="sv-SE" sz="1100" baseline="0" dirty="0" smtClean="0"/>
              <a:t> gör dock att </a:t>
            </a:r>
            <a:r>
              <a:rPr lang="sv-SE" sz="1100" dirty="0" err="1" smtClean="0">
                <a:sym typeface="Wingdings" panose="05000000000000000000" pitchFamily="2" charset="2"/>
              </a:rPr>
              <a:t>namus</a:t>
            </a:r>
            <a:r>
              <a:rPr lang="sv-SE" sz="1100" dirty="0" smtClean="0">
                <a:sym typeface="Wingdings" panose="05000000000000000000" pitchFamily="2" charset="2"/>
              </a:rPr>
              <a:t> är ännu</a:t>
            </a:r>
            <a:r>
              <a:rPr lang="sv-SE" sz="1100" baseline="0" dirty="0" smtClean="0">
                <a:sym typeface="Wingdings" panose="05000000000000000000" pitchFamily="2" charset="2"/>
              </a:rPr>
              <a:t> viktigare. Detta är relevant i en svensk kontext t.ex. eftersom man som nyanländ ofta har en lång startsträcka i Sverige, det kan ta ca sju år innan en nyanländ blir självförsörjande. </a:t>
            </a:r>
          </a:p>
          <a:p>
            <a:endParaRPr lang="sv-SE" sz="1100" baseline="0" dirty="0" smtClean="0">
              <a:sym typeface="Wingdings" panose="05000000000000000000" pitchFamily="2" charset="2"/>
            </a:endParaRPr>
          </a:p>
          <a:p>
            <a:r>
              <a:rPr lang="sv-SE" sz="1100" baseline="0" dirty="0" smtClean="0">
                <a:sym typeface="Wingdings" panose="05000000000000000000" pitchFamily="2" charset="2"/>
              </a:rPr>
              <a:t>Utåtagerande killar inom familjer finns: kriminella gäng, droger, stjäl bilar. Det kan absolut få konsekvenser hemifrån men killar/män behöver aldrig frukta för sina liv, det är inte som kvinnans uppförande. </a:t>
            </a:r>
            <a:r>
              <a:rPr lang="sv-SE" sz="1100" baseline="0" dirty="0" err="1" smtClean="0">
                <a:sym typeface="Wingdings" panose="05000000000000000000" pitchFamily="2" charset="2"/>
              </a:rPr>
              <a:t>Namus</a:t>
            </a:r>
            <a:r>
              <a:rPr lang="sv-SE" sz="1100" baseline="0" dirty="0" smtClean="0">
                <a:sym typeface="Wingdings" panose="05000000000000000000" pitchFamily="2" charset="2"/>
              </a:rPr>
              <a:t>, dvs hedern kopplad till kvinnors beteende, blir desto viktigare.</a:t>
            </a:r>
          </a:p>
          <a:p>
            <a:endParaRPr lang="sv-SE" sz="1100" baseline="0" dirty="0" smtClean="0">
              <a:sym typeface="Wingdings" panose="05000000000000000000" pitchFamily="2" charset="2"/>
            </a:endParaRPr>
          </a:p>
          <a:p>
            <a:r>
              <a:rPr lang="sv-SE" sz="1100" baseline="0" dirty="0" smtClean="0">
                <a:sym typeface="Wingdings" panose="05000000000000000000" pitchFamily="2" charset="2"/>
              </a:rPr>
              <a:t>Hederskontext i Sverige? Ja. Traditionellt större kontroll, speciellt på mindre platser, mindre orter. Generellt i Sverige: sexuellt uppförande som vi ska tygla, det är gemensamt: oskuldsfull men sexig samtidigt. </a:t>
            </a:r>
          </a:p>
          <a:p>
            <a:endParaRPr lang="sv-SE" sz="1100" baseline="0" dirty="0" smtClean="0">
              <a:latin typeface="Bell MT" panose="02020503060305020303" pitchFamily="18" charset="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latin typeface="Bell MT" panose="02020503060305020303" pitchFamily="18" charset="0"/>
            </a:endParaRPr>
          </a:p>
        </p:txBody>
      </p:sp>
      <p:sp>
        <p:nvSpPr>
          <p:cNvPr id="4" name="Platshållare för bildnummer 3"/>
          <p:cNvSpPr>
            <a:spLocks noGrp="1"/>
          </p:cNvSpPr>
          <p:nvPr>
            <p:ph type="sldNum" sz="quarter" idx="10"/>
          </p:nvPr>
        </p:nvSpPr>
        <p:spPr/>
        <p:txBody>
          <a:bodyPr/>
          <a:lstStyle/>
          <a:p>
            <a:fld id="{32D257E6-DF84-4190-A70D-9E2866C06104}" type="slidenum">
              <a:rPr lang="sv-SE" smtClean="0"/>
              <a:t>11</a:t>
            </a:fld>
            <a:endParaRPr lang="sv-SE"/>
          </a:p>
        </p:txBody>
      </p:sp>
    </p:spTree>
    <p:extLst>
      <p:ext uri="{BB962C8B-B14F-4D97-AF65-F5344CB8AC3E}">
        <p14:creationId xmlns:p14="http://schemas.microsoft.com/office/powerpoint/2010/main" val="1101322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smtClean="0"/>
              <a:t>Ju mindre stark mannen där</a:t>
            </a:r>
            <a:r>
              <a:rPr lang="sv-SE" sz="1100" baseline="0" dirty="0" smtClean="0"/>
              <a:t> bak, desto starkare måste kvinnoskölden vara. I hemlandet känner många flickor att de var friare än här: ingen slöja, fick ha killkompisar, etc. Svagare </a:t>
            </a:r>
            <a:r>
              <a:rPr lang="sv-SE" sz="1100" baseline="0" dirty="0" err="1" smtClean="0"/>
              <a:t>sharaf</a:t>
            </a:r>
            <a:r>
              <a:rPr lang="sv-SE" sz="1100" baseline="0" dirty="0" smtClean="0"/>
              <a:t> i Sverige </a:t>
            </a:r>
            <a:r>
              <a:rPr lang="sv-SE" sz="1100" baseline="0" dirty="0" smtClean="0">
                <a:sym typeface="Wingdings" panose="05000000000000000000" pitchFamily="2" charset="2"/>
              </a:rPr>
              <a:t> skölden av kvinnor måste vara starkare</a:t>
            </a:r>
            <a:r>
              <a:rPr lang="sv-SE" sz="1100" baseline="0" dirty="0" smtClean="0"/>
              <a:t>. </a:t>
            </a:r>
          </a:p>
          <a:p>
            <a:endParaRPr lang="sv-SE" sz="1100" baseline="0" dirty="0" smtClean="0"/>
          </a:p>
          <a:p>
            <a:r>
              <a:rPr lang="sv-SE" sz="1100" baseline="0" dirty="0" smtClean="0"/>
              <a:t>Tänk er skölden som glasruta, blottad för samhället om det blir en spricka i skölden och det sprider sig. Om en syster vill gifta sig med en svensk, då är chansen stor att</a:t>
            </a:r>
            <a:r>
              <a:rPr lang="sv-SE" sz="1100" baseline="0" dirty="0" smtClean="0">
                <a:sym typeface="Wingdings" panose="05000000000000000000" pitchFamily="2" charset="2"/>
              </a:rPr>
              <a:t> fler systrar kommer vilja det. </a:t>
            </a:r>
          </a:p>
          <a:p>
            <a:endParaRPr lang="sv-SE" sz="1100" baseline="0" dirty="0" smtClean="0">
              <a:sym typeface="Wingdings" panose="05000000000000000000" pitchFamily="2" charset="2"/>
            </a:endParaRPr>
          </a:p>
          <a:p>
            <a:endParaRPr lang="sv-SE" sz="1100"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12</a:t>
            </a:fld>
            <a:endParaRPr lang="sv-SE"/>
          </a:p>
        </p:txBody>
      </p:sp>
    </p:spTree>
    <p:extLst>
      <p:ext uri="{BB962C8B-B14F-4D97-AF65-F5344CB8AC3E}">
        <p14:creationId xmlns:p14="http://schemas.microsoft.com/office/powerpoint/2010/main" val="2285289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100" b="1" baseline="0" dirty="0" smtClean="0"/>
              <a:t>Föreställningar kring kulturer, etniciteter </a:t>
            </a:r>
            <a:r>
              <a:rPr lang="sv-SE" sz="1100" baseline="0" dirty="0" smtClean="0">
                <a:sym typeface="Wingdings" panose="05000000000000000000" pitchFamily="2" charset="2"/>
              </a:rPr>
              <a:t> handlar ej om religionen i sig</a:t>
            </a:r>
            <a:r>
              <a:rPr lang="sv-SE" sz="1100" baseline="0" dirty="0" smtClean="0"/>
              <a:t>. Kollektiv och familj använder sig av föreställningar kring kultur, religion, etnicitet, för att rättfärdiga beteenden:</a:t>
            </a:r>
          </a:p>
          <a:p>
            <a:r>
              <a:rPr lang="sv-SE" sz="1100" baseline="0" dirty="0" smtClean="0"/>
              <a:t>I </a:t>
            </a:r>
            <a:r>
              <a:rPr lang="sv-SE" sz="1100" baseline="0" dirty="0" err="1" smtClean="0"/>
              <a:t>Fadimes</a:t>
            </a:r>
            <a:r>
              <a:rPr lang="sv-SE" sz="1100" baseline="0" dirty="0" smtClean="0"/>
              <a:t> fall: </a:t>
            </a:r>
            <a:r>
              <a:rPr lang="sv-SE" sz="1100" dirty="0" smtClean="0"/>
              <a:t>”En kurdisk flicka ska inte vara så, göra så, gifta sig med den, etc.” Kurdkortet,</a:t>
            </a:r>
            <a:r>
              <a:rPr lang="sv-SE" sz="1100" baseline="0" dirty="0" smtClean="0"/>
              <a:t> så här gör inte en kurd. </a:t>
            </a:r>
          </a:p>
          <a:p>
            <a:r>
              <a:rPr lang="sv-SE" sz="1100" baseline="0" dirty="0" smtClean="0"/>
              <a:t>I </a:t>
            </a:r>
            <a:r>
              <a:rPr lang="sv-SE" sz="1100" baseline="0" dirty="0" err="1" smtClean="0"/>
              <a:t>Pelas</a:t>
            </a:r>
            <a:r>
              <a:rPr lang="sv-SE" sz="1100" baseline="0" dirty="0" smtClean="0"/>
              <a:t> fall drog man religionskortet istället: ”en muslimsk flicka ska inte göra så här”. </a:t>
            </a:r>
            <a:r>
              <a:rPr lang="sv-SE" sz="1100" baseline="0" dirty="0" err="1" smtClean="0"/>
              <a:t>Pela</a:t>
            </a:r>
            <a:r>
              <a:rPr lang="sv-SE" sz="1100" baseline="0" dirty="0" smtClean="0"/>
              <a:t> mördades innan </a:t>
            </a:r>
            <a:r>
              <a:rPr lang="sv-SE" sz="1100" baseline="0" dirty="0" err="1" smtClean="0"/>
              <a:t>Fadime</a:t>
            </a:r>
            <a:r>
              <a:rPr lang="sv-SE" sz="1100" baseline="0" dirty="0" smtClean="0"/>
              <a:t>, mördades i Irak.</a:t>
            </a:r>
          </a:p>
          <a:p>
            <a:endParaRPr lang="sv-SE" sz="1100" baseline="0" dirty="0" smtClean="0"/>
          </a:p>
          <a:p>
            <a:r>
              <a:rPr lang="sv-SE" sz="1100" baseline="0" dirty="0" smtClean="0"/>
              <a:t>Dokumentär Hedersmordet på Abbas </a:t>
            </a:r>
            <a:r>
              <a:rPr lang="sv-SE" sz="1100" baseline="0" dirty="0" err="1" smtClean="0"/>
              <a:t>Rezai</a:t>
            </a:r>
            <a:r>
              <a:rPr lang="sv-SE" sz="1100" baseline="0" dirty="0" smtClean="0"/>
              <a:t>.</a:t>
            </a:r>
          </a:p>
          <a:p>
            <a:endParaRPr lang="sv-SE" sz="1100" baseline="0" dirty="0" smtClean="0"/>
          </a:p>
          <a:p>
            <a:endParaRPr lang="sv-SE" sz="1100" baseline="0"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13</a:t>
            </a:fld>
            <a:endParaRPr lang="sv-SE"/>
          </a:p>
        </p:txBody>
      </p:sp>
    </p:spTree>
    <p:extLst>
      <p:ext uri="{BB962C8B-B14F-4D97-AF65-F5344CB8AC3E}">
        <p14:creationId xmlns:p14="http://schemas.microsoft.com/office/powerpoint/2010/main" val="41748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14</a:t>
            </a:fld>
            <a:endParaRPr lang="sv-SE"/>
          </a:p>
        </p:txBody>
      </p:sp>
    </p:spTree>
    <p:extLst>
      <p:ext uri="{BB962C8B-B14F-4D97-AF65-F5344CB8AC3E}">
        <p14:creationId xmlns:p14="http://schemas.microsoft.com/office/powerpoint/2010/main" val="396214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
                <a:schemeClr val="accent1"/>
              </a:buClr>
              <a:buSzTx/>
              <a:buFontTx/>
              <a:buNone/>
              <a:tabLst/>
              <a:defRPr/>
            </a:pPr>
            <a:r>
              <a:rPr lang="sv-SE" sz="1100" b="1" dirty="0" smtClean="0">
                <a:latin typeface="Calibri bröd"/>
              </a:rPr>
              <a:t>Översta</a:t>
            </a:r>
            <a:r>
              <a:rPr lang="sv-SE" sz="1100" b="1" baseline="0" dirty="0" smtClean="0">
                <a:latin typeface="Calibri bröd"/>
              </a:rPr>
              <a:t> bilden: </a:t>
            </a:r>
            <a:r>
              <a:rPr lang="sv-SE" sz="1100" b="0" baseline="0" dirty="0" smtClean="0">
                <a:latin typeface="Calibri bröd"/>
              </a:rPr>
              <a:t>livsutrymme i en svensk kontext utan heder</a:t>
            </a:r>
          </a:p>
          <a:p>
            <a:pPr marL="0" marR="0" indent="0" algn="l" defTabSz="914400" rtl="0" eaLnBrk="1" fontAlgn="auto" latinLnBrk="0" hangingPunct="1">
              <a:lnSpc>
                <a:spcPct val="100000"/>
              </a:lnSpc>
              <a:spcBef>
                <a:spcPts val="0"/>
              </a:spcBef>
              <a:spcAft>
                <a:spcPts val="0"/>
              </a:spcAft>
              <a:buClr>
                <a:schemeClr val="accent1"/>
              </a:buClr>
              <a:buSzTx/>
              <a:buFontTx/>
              <a:buNone/>
              <a:tabLst/>
              <a:defRPr/>
            </a:pPr>
            <a:r>
              <a:rPr lang="sv-SE" sz="1100" b="0" dirty="0" smtClean="0">
                <a:latin typeface="Calibri bröd"/>
              </a:rPr>
              <a:t>Frihet ökar med åldern, ju mer ansvar ett barn tar desto</a:t>
            </a:r>
            <a:r>
              <a:rPr lang="sv-SE" sz="1100" b="0" baseline="0" dirty="0" smtClean="0">
                <a:latin typeface="Calibri bröd"/>
              </a:rPr>
              <a:t> mer frihet får de.</a:t>
            </a:r>
          </a:p>
          <a:p>
            <a:pPr marL="0" marR="0" indent="0" algn="l" defTabSz="914400" rtl="0" eaLnBrk="1" fontAlgn="auto" latinLnBrk="0" hangingPunct="1">
              <a:lnSpc>
                <a:spcPct val="100000"/>
              </a:lnSpc>
              <a:spcBef>
                <a:spcPts val="0"/>
              </a:spcBef>
              <a:spcAft>
                <a:spcPts val="0"/>
              </a:spcAft>
              <a:buClr>
                <a:schemeClr val="accent1"/>
              </a:buClr>
              <a:buSzTx/>
              <a:buFontTx/>
              <a:buNone/>
              <a:tabLst/>
              <a:defRPr/>
            </a:pPr>
            <a:endParaRPr lang="sv-SE" sz="1100" b="0" baseline="0" dirty="0" smtClean="0">
              <a:latin typeface="Calibri bröd"/>
            </a:endParaRPr>
          </a:p>
          <a:p>
            <a:pPr marL="0" marR="0" indent="0" algn="l" defTabSz="914400" rtl="0" eaLnBrk="1" fontAlgn="auto" latinLnBrk="0" hangingPunct="1">
              <a:lnSpc>
                <a:spcPct val="100000"/>
              </a:lnSpc>
              <a:spcBef>
                <a:spcPts val="0"/>
              </a:spcBef>
              <a:spcAft>
                <a:spcPts val="0"/>
              </a:spcAft>
              <a:buClr>
                <a:schemeClr val="accent1"/>
              </a:buClr>
              <a:buSzTx/>
              <a:buFontTx/>
              <a:buNone/>
              <a:tabLst/>
              <a:defRPr/>
            </a:pPr>
            <a:r>
              <a:rPr lang="sv-SE" sz="1100" b="1" baseline="0" dirty="0" smtClean="0">
                <a:latin typeface="Calibri bröd"/>
              </a:rPr>
              <a:t>Nedersta bilden: </a:t>
            </a:r>
            <a:r>
              <a:rPr lang="sv-SE" sz="1100" b="0" baseline="0" dirty="0" smtClean="0">
                <a:latin typeface="Calibri bröd"/>
              </a:rPr>
              <a:t>flickor/kvinnor i hedersrelaterad kontext. Frihet minskar med ålder. Små barn kan ofta vara ute ganska sent, men 15 år måste de gå rakt hem efter skolan, absolut inte leka med killkompisar längre. Förvirrande för flickor att de får leka med kompisar på gården och sedan helt plötsligt när de börjar blöda måste de komma direkt hem. De får inte mer frihet med mer ansvar- de får uppgifter tilldelade sig och sköter dem det inte så blir de bestraffade. De har aldrig fått lära sig att ta andra typer av ansvar, t.ex. ta bussen själva, beställa lunch på ett café själva, gå på promenad i stan, etc. Det är alltid någon annan som styr.</a:t>
            </a:r>
            <a:endParaRPr lang="sv-SE" sz="1100" b="0" dirty="0" smtClean="0">
              <a:latin typeface="Calibri bröd"/>
            </a:endParaRPr>
          </a:p>
          <a:p>
            <a:pPr marL="0" indent="0">
              <a:buFontTx/>
              <a:buNone/>
            </a:pPr>
            <a:endParaRPr lang="sv-SE" sz="1100" dirty="0" smtClean="0">
              <a:latin typeface="Calibri bröd"/>
              <a:ea typeface="ＭＳ Ｐゴシック"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Se Sandra Sarins filmade presentation på följande länk: http://play.quickchannel.com/Qc/create/mainshow.asp?play=15250</a:t>
            </a:r>
          </a:p>
          <a:p>
            <a:pPr marL="171450" indent="-171450">
              <a:buFontTx/>
              <a:buChar char="-"/>
            </a:pPr>
            <a:endParaRPr lang="sv-SE" sz="1100" dirty="0" smtClean="0">
              <a:latin typeface="Century Gothic" panose="020B0502020202020204" pitchFamily="34" charset="0"/>
              <a:ea typeface="ＭＳ Ｐゴシック" charset="-128"/>
              <a:cs typeface="ＭＳ Ｐゴシック" charset="-128"/>
            </a:endParaRPr>
          </a:p>
          <a:p>
            <a:pPr marL="171450" indent="-171450">
              <a:buClr>
                <a:schemeClr val="accent1"/>
              </a:buClr>
              <a:buFont typeface="Arial" panose="020B0604020202020204" pitchFamily="34" charset="0"/>
              <a:buChar char="•"/>
            </a:pPr>
            <a:endParaRPr lang="sv-SE" sz="1100" dirty="0" smtClean="0">
              <a:latin typeface="Century Gothic" panose="020B0502020202020204" pitchFamily="34" charset="0"/>
            </a:endParaRPr>
          </a:p>
          <a:p>
            <a:endParaRPr lang="sv-SE" sz="1100" dirty="0" smtClean="0"/>
          </a:p>
          <a:p>
            <a:endParaRPr lang="sv-SE" sz="1100" dirty="0"/>
          </a:p>
        </p:txBody>
      </p:sp>
      <p:sp>
        <p:nvSpPr>
          <p:cNvPr id="4" name="Platshållare för bildnummer 3"/>
          <p:cNvSpPr>
            <a:spLocks noGrp="1"/>
          </p:cNvSpPr>
          <p:nvPr>
            <p:ph type="sldNum" sz="quarter" idx="10"/>
          </p:nvPr>
        </p:nvSpPr>
        <p:spPr/>
        <p:txBody>
          <a:bodyPr/>
          <a:lstStyle/>
          <a:p>
            <a:fld id="{A2AAD9A9-9B69-4116-A6A7-29F1B0A511E5}" type="slidenum">
              <a:rPr lang="sv-SE" smtClean="0"/>
              <a:t>15</a:t>
            </a:fld>
            <a:endParaRPr lang="sv-SE"/>
          </a:p>
        </p:txBody>
      </p:sp>
    </p:spTree>
    <p:extLst>
      <p:ext uri="{BB962C8B-B14F-4D97-AF65-F5344CB8AC3E}">
        <p14:creationId xmlns:p14="http://schemas.microsoft.com/office/powerpoint/2010/main" val="2476002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Tx/>
              <a:buFontTx/>
              <a:buNone/>
              <a:tabLst/>
              <a:defRPr/>
            </a:pPr>
            <a:r>
              <a:rPr lang="sv-SE" sz="1100" b="0" dirty="0" smtClean="0">
                <a:latin typeface="Calibri bröd"/>
              </a:rPr>
              <a:t>När</a:t>
            </a:r>
            <a:r>
              <a:rPr lang="sv-SE" sz="1100" b="0" baseline="0" dirty="0" smtClean="0">
                <a:latin typeface="Calibri bröd"/>
              </a:rPr>
              <a:t> ett hedersmord ska ske är det ofta underåriga pojkar/män inom familjen som får uppdraget, vilket kan vara mycket traumatiserande. </a:t>
            </a:r>
            <a:r>
              <a:rPr lang="sv-SE" sz="1100" baseline="0" dirty="0" smtClean="0">
                <a:latin typeface="Calibri bröd"/>
              </a:rPr>
              <a:t>”Du är en riktig man, du ska klara av det här”. </a:t>
            </a:r>
            <a:r>
              <a:rPr lang="sv-SE" sz="1100" b="1" baseline="0" dirty="0" smtClean="0">
                <a:latin typeface="Calibri bröd"/>
              </a:rPr>
              <a:t>Rollen som förövare har också konsekvenser. Förväntas man bli förövare, då blir man det.</a:t>
            </a:r>
            <a:endParaRPr lang="sv-SE" sz="1100" b="1" dirty="0" smtClean="0">
              <a:latin typeface="Calibri bröd"/>
            </a:endParaRPr>
          </a:p>
          <a:p>
            <a:pPr marL="0" marR="0" indent="0" algn="l" defTabSz="914400" rtl="0" eaLnBrk="1" fontAlgn="auto" latinLnBrk="0" hangingPunct="1">
              <a:lnSpc>
                <a:spcPct val="100000"/>
              </a:lnSpc>
              <a:spcBef>
                <a:spcPts val="0"/>
              </a:spcBef>
              <a:spcAft>
                <a:spcPts val="0"/>
              </a:spcAft>
              <a:buClr>
                <a:schemeClr val="accent1"/>
              </a:buClr>
              <a:buSzTx/>
              <a:buFontTx/>
              <a:buNone/>
              <a:tabLst/>
              <a:defRPr/>
            </a:pPr>
            <a:endParaRPr lang="sv-SE" sz="1100" b="1" dirty="0" smtClean="0">
              <a:latin typeface="Calibri bröd"/>
            </a:endParaRPr>
          </a:p>
          <a:p>
            <a:pPr marL="0" marR="0" indent="0" algn="l" defTabSz="914400" rtl="0" eaLnBrk="1" fontAlgn="auto" latinLnBrk="0" hangingPunct="1">
              <a:lnSpc>
                <a:spcPct val="100000"/>
              </a:lnSpc>
              <a:spcBef>
                <a:spcPts val="0"/>
              </a:spcBef>
              <a:spcAft>
                <a:spcPts val="0"/>
              </a:spcAft>
              <a:buClr>
                <a:schemeClr val="accent1"/>
              </a:buClr>
              <a:buSzTx/>
              <a:buFontTx/>
              <a:buNone/>
              <a:tabLst/>
              <a:defRPr/>
            </a:pPr>
            <a:r>
              <a:rPr lang="sv-SE" sz="1100" b="1" dirty="0" smtClean="0">
                <a:latin typeface="Calibri bröd"/>
              </a:rPr>
              <a:t>Från pojke</a:t>
            </a:r>
            <a:r>
              <a:rPr lang="sv-SE" sz="1100" b="1" baseline="0" dirty="0" smtClean="0">
                <a:latin typeface="Calibri bröd"/>
              </a:rPr>
              <a:t> till man </a:t>
            </a:r>
            <a:r>
              <a:rPr lang="sv-SE" sz="1100" b="1" dirty="0" smtClean="0">
                <a:latin typeface="Calibri bröd"/>
              </a:rPr>
              <a:t>(</a:t>
            </a:r>
            <a:r>
              <a:rPr lang="sv-SE" sz="1100" b="1" dirty="0" err="1" smtClean="0">
                <a:latin typeface="Calibri bröd"/>
              </a:rPr>
              <a:t>Schlytter</a:t>
            </a:r>
            <a:r>
              <a:rPr lang="sv-SE" sz="1100" b="1" dirty="0" smtClean="0">
                <a:latin typeface="Calibri bröd"/>
              </a:rPr>
              <a:t> och </a:t>
            </a:r>
            <a:r>
              <a:rPr lang="sv-SE" sz="1100" b="1" dirty="0" err="1" smtClean="0">
                <a:latin typeface="Calibri bröd"/>
              </a:rPr>
              <a:t>Rexvid</a:t>
            </a:r>
            <a:r>
              <a:rPr lang="sv-SE" sz="1100" b="1" dirty="0" smtClean="0">
                <a:latin typeface="Calibri bröd"/>
              </a:rPr>
              <a:t> 2013)</a:t>
            </a:r>
          </a:p>
          <a:p>
            <a:pPr marL="171450" indent="-171450">
              <a:buClr>
                <a:schemeClr val="accent1"/>
              </a:buClr>
              <a:buFont typeface="Arial" panose="020B0604020202020204" pitchFamily="34" charset="0"/>
              <a:buChar char="•"/>
            </a:pPr>
            <a:r>
              <a:rPr lang="sv-SE" sz="1100" dirty="0" smtClean="0">
                <a:latin typeface="Calibri bröd"/>
              </a:rPr>
              <a:t>Den hedersrelaterade manligheten utvecklas genom kontroll av närstående kvinnors kroppar och genom lydnad mellan bröder. </a:t>
            </a:r>
          </a:p>
          <a:p>
            <a:pPr marL="171450" indent="-171450">
              <a:buClr>
                <a:schemeClr val="accent1"/>
              </a:buClr>
              <a:buFont typeface="Arial" panose="020B0604020202020204" pitchFamily="34" charset="0"/>
              <a:buChar char="•"/>
            </a:pPr>
            <a:r>
              <a:rPr lang="sv-SE" sz="1100" dirty="0" smtClean="0">
                <a:latin typeface="Calibri bröd"/>
              </a:rPr>
              <a:t>Kontroll – våld - ger positiv bekräftelse </a:t>
            </a:r>
          </a:p>
          <a:p>
            <a:pPr marL="171450" indent="-171450">
              <a:buClr>
                <a:schemeClr val="accent1"/>
              </a:buClr>
              <a:buFont typeface="Arial" panose="020B0604020202020204" pitchFamily="34" charset="0"/>
              <a:buChar char="•"/>
            </a:pPr>
            <a:r>
              <a:rPr lang="sv-SE" sz="1100" dirty="0" smtClean="0">
                <a:latin typeface="Calibri bröd"/>
              </a:rPr>
              <a:t>Hierarki ger positiv bekräftelse</a:t>
            </a:r>
          </a:p>
          <a:p>
            <a:pPr marL="171450" indent="-171450">
              <a:buClr>
                <a:schemeClr val="accent1"/>
              </a:buClr>
              <a:buFont typeface="Arial" panose="020B0604020202020204" pitchFamily="34" charset="0"/>
              <a:buChar char="•"/>
            </a:pPr>
            <a:r>
              <a:rPr lang="sv-SE" sz="1100" dirty="0" smtClean="0">
                <a:latin typeface="Calibri bröd"/>
              </a:rPr>
              <a:t>Avhumanisering </a:t>
            </a:r>
          </a:p>
          <a:p>
            <a:pPr marL="171450" indent="-171450">
              <a:buClr>
                <a:schemeClr val="accent1"/>
              </a:buClr>
              <a:buFont typeface="Arial" panose="020B0604020202020204" pitchFamily="34" charset="0"/>
              <a:buChar char="•"/>
            </a:pPr>
            <a:r>
              <a:rPr lang="sv-SE" sz="1100" dirty="0" smtClean="0">
                <a:latin typeface="Calibri bröd"/>
              </a:rPr>
              <a:t>Inom familjesystemet, få alternativa förebilder, får liten/ingen hjälp att hantera aggressivitet/våld</a:t>
            </a:r>
          </a:p>
          <a:p>
            <a:endParaRPr lang="sv-SE" sz="1100" dirty="0" smtClean="0">
              <a:latin typeface="Calibri bröd"/>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100" b="1" dirty="0" smtClean="0">
                <a:latin typeface="Calibri bröd"/>
              </a:rPr>
              <a:t>Från</a:t>
            </a:r>
            <a:r>
              <a:rPr lang="sv-SE" sz="1100" b="1" baseline="0" dirty="0" smtClean="0">
                <a:latin typeface="Calibri bröd"/>
              </a:rPr>
              <a:t> flicka till kvinna (</a:t>
            </a:r>
            <a:r>
              <a:rPr lang="sv-SE" sz="1100" b="1" dirty="0" err="1" smtClean="0">
                <a:latin typeface="Calibri bröd"/>
              </a:rPr>
              <a:t>Mernissi</a:t>
            </a:r>
            <a:r>
              <a:rPr lang="sv-SE" sz="1100" b="1" dirty="0" smtClean="0">
                <a:latin typeface="Calibri bröd"/>
              </a:rPr>
              <a:t> 1982)</a:t>
            </a:r>
            <a:endParaRPr lang="sv-SE" sz="1100" b="1" baseline="0" dirty="0" smtClean="0">
              <a:latin typeface="Calibri bröd"/>
            </a:endParaRPr>
          </a:p>
          <a:p>
            <a:pPr marL="171450" indent="-171450">
              <a:buClr>
                <a:schemeClr val="accent1"/>
              </a:buClr>
              <a:buFont typeface="Arial" panose="020B0604020202020204" pitchFamily="34" charset="0"/>
              <a:buChar char="•"/>
            </a:pPr>
            <a:r>
              <a:rPr lang="sv-SE" sz="1100" dirty="0" smtClean="0">
                <a:latin typeface="Calibri bröd"/>
              </a:rPr>
              <a:t>Flickor uppfostras till objekt (lyda, anpassa sig)och att ”kontrollera/förneka sig själv”</a:t>
            </a:r>
          </a:p>
          <a:p>
            <a:pPr marL="171450" indent="-171450">
              <a:buClr>
                <a:schemeClr val="accent1"/>
              </a:buClr>
              <a:buFont typeface="Arial" panose="020B0604020202020204" pitchFamily="34" charset="0"/>
              <a:buChar char="•"/>
            </a:pPr>
            <a:r>
              <a:rPr lang="sv-SE" sz="1100" dirty="0" smtClean="0">
                <a:latin typeface="Calibri bröd"/>
              </a:rPr>
              <a:t>Förnekelse av känslor och sin egen kropp</a:t>
            </a:r>
          </a:p>
          <a:p>
            <a:pPr marL="171450" indent="-171450">
              <a:buClr>
                <a:schemeClr val="accent1"/>
              </a:buClr>
              <a:buFont typeface="Arial" panose="020B0604020202020204" pitchFamily="34" charset="0"/>
              <a:buChar char="•"/>
            </a:pPr>
            <a:r>
              <a:rPr lang="sv-SE" sz="1100" dirty="0" smtClean="0">
                <a:latin typeface="Calibri bröd"/>
              </a:rPr>
              <a:t>En flicka som vanärar sin familj blir smutsig; familjen kan genom att straffa flickan ta bort det smutsiga – dvs att återupprätta hedern</a:t>
            </a:r>
          </a:p>
          <a:p>
            <a:endParaRPr lang="sv-SE" sz="1100" dirty="0" smtClean="0">
              <a:latin typeface="Calibri bröd"/>
            </a:endParaRPr>
          </a:p>
          <a:p>
            <a:r>
              <a:rPr lang="sv-SE" sz="1100" b="1" dirty="0" smtClean="0">
                <a:latin typeface="Calibri bröd"/>
              </a:rPr>
              <a:t>Detta får följder både för pojkars och flickors identitet</a:t>
            </a:r>
          </a:p>
          <a:p>
            <a:pPr marL="0" marR="0" indent="0" algn="l" defTabSz="914400" rtl="0" eaLnBrk="1" fontAlgn="auto" latinLnBrk="0" hangingPunct="1">
              <a:lnSpc>
                <a:spcPct val="100000"/>
              </a:lnSpc>
              <a:spcBef>
                <a:spcPts val="0"/>
              </a:spcBef>
              <a:spcAft>
                <a:spcPts val="0"/>
              </a:spcAft>
              <a:buClrTx/>
              <a:buSzTx/>
              <a:buFontTx/>
              <a:buNone/>
              <a:tabLst/>
              <a:defRPr/>
            </a:pPr>
            <a:r>
              <a:rPr lang="sv-SE" sz="1100" dirty="0" smtClean="0">
                <a:latin typeface="Calibri bröd"/>
              </a:rPr>
              <a:t>Socialiseringen av flickor till kvinnor går ut på att hon ska lära sig förneka sin egen existens, så att denna bestäms av hennes närstående män</a:t>
            </a:r>
          </a:p>
          <a:p>
            <a:r>
              <a:rPr lang="sv-SE" sz="1100" u="sng" dirty="0" smtClean="0">
                <a:latin typeface="Calibri bröd"/>
              </a:rPr>
              <a:t>Flickor:</a:t>
            </a:r>
          </a:p>
          <a:p>
            <a:pPr marL="171450" indent="-171450">
              <a:buFontTx/>
              <a:buChar char="-"/>
            </a:pPr>
            <a:r>
              <a:rPr lang="sv-SE" sz="1100" dirty="0" smtClean="0">
                <a:latin typeface="Calibri bröd"/>
              </a:rPr>
              <a:t>Smutsig</a:t>
            </a:r>
          </a:p>
          <a:p>
            <a:pPr marL="171450" indent="-171450">
              <a:buFontTx/>
              <a:buChar char="-"/>
            </a:pPr>
            <a:r>
              <a:rPr lang="sv-SE" sz="1100" dirty="0" smtClean="0">
                <a:latin typeface="Calibri bröd"/>
              </a:rPr>
              <a:t>Svårt att göra motstånd</a:t>
            </a:r>
          </a:p>
          <a:p>
            <a:pPr marL="171450" indent="-171450">
              <a:buFontTx/>
              <a:buChar char="-"/>
            </a:pPr>
            <a:r>
              <a:rPr lang="sv-SE" sz="1100" dirty="0" smtClean="0">
                <a:latin typeface="Calibri bröd"/>
              </a:rPr>
              <a:t>Anpassar</a:t>
            </a:r>
            <a:r>
              <a:rPr lang="sv-SE" sz="1100" baseline="0" dirty="0" smtClean="0">
                <a:latin typeface="Calibri bröd"/>
              </a:rPr>
              <a:t> sig</a:t>
            </a:r>
          </a:p>
          <a:p>
            <a:pPr marL="171450" indent="-171450">
              <a:buFontTx/>
              <a:buChar char="-"/>
            </a:pPr>
            <a:r>
              <a:rPr lang="sv-SE" sz="1100" baseline="0" dirty="0" smtClean="0">
                <a:latin typeface="Calibri bröd"/>
              </a:rPr>
              <a:t>Kroppen blir till fiende</a:t>
            </a:r>
          </a:p>
          <a:p>
            <a:pPr marL="171450" indent="-171450">
              <a:buFontTx/>
              <a:buChar char="-"/>
            </a:pPr>
            <a:r>
              <a:rPr lang="sv-SE" sz="1100" dirty="0" smtClean="0">
                <a:latin typeface="Calibri bröd"/>
                <a:ea typeface="ＭＳ Ｐゴシック" charset="-128"/>
                <a:cs typeface="ＭＳ Ｐゴシック" charset="-128"/>
              </a:rPr>
              <a:t>Kan inte stoppa min ålder”</a:t>
            </a:r>
          </a:p>
          <a:p>
            <a:pPr marL="171450" indent="-171450">
              <a:buFontTx/>
              <a:buChar char="-"/>
            </a:pPr>
            <a:r>
              <a:rPr lang="sv-SE" sz="1100" dirty="0" smtClean="0">
                <a:latin typeface="Calibri bröd"/>
                <a:ea typeface="ＭＳ Ｐゴシック" charset="-128"/>
                <a:cs typeface="ＭＳ Ｐゴシック" charset="-128"/>
              </a:rPr>
              <a:t>”Jag kommer att säga ja mot min vilja”</a:t>
            </a:r>
          </a:p>
          <a:p>
            <a:pPr marL="171450" indent="-171450">
              <a:buFontTx/>
              <a:buChar char="-"/>
            </a:pPr>
            <a:r>
              <a:rPr lang="sv-SE" sz="1100" dirty="0" smtClean="0">
                <a:latin typeface="Calibri bröd"/>
                <a:ea typeface="ＭＳ Ｐゴシック" charset="-128"/>
                <a:cs typeface="ＭＳ Ｐゴシック" charset="-128"/>
              </a:rPr>
              <a:t>”Den lilla frihet jag hade försvann den dagen jag fick mens”</a:t>
            </a:r>
          </a:p>
          <a:p>
            <a:pPr marL="171450" indent="-171450">
              <a:buFontTx/>
              <a:buChar char="-"/>
            </a:pPr>
            <a:endParaRPr lang="sv-SE" sz="1100" dirty="0" smtClean="0">
              <a:latin typeface="Calibri bröd"/>
              <a:ea typeface="ＭＳ Ｐゴシック"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Calibri bröd"/>
                <a:ea typeface="+mn-ea"/>
                <a:cs typeface="+mn-cs"/>
              </a:rPr>
              <a:t>Se Sandra Sarins filmade presentation på följande länk: http://play.quickchannel.com/Qc/create/mainshow.asp?play=15250</a:t>
            </a:r>
          </a:p>
          <a:p>
            <a:pPr marL="171450" indent="-171450">
              <a:buFontTx/>
              <a:buChar char="-"/>
            </a:pPr>
            <a:endParaRPr lang="sv-SE" sz="1100" dirty="0" smtClean="0">
              <a:latin typeface="Century Gothic" panose="020B0502020202020204" pitchFamily="34" charset="0"/>
              <a:ea typeface="ＭＳ Ｐゴシック" charset="-128"/>
              <a:cs typeface="ＭＳ Ｐゴシック" charset="-128"/>
            </a:endParaRP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16</a:t>
            </a:fld>
            <a:endParaRPr lang="sv-SE"/>
          </a:p>
        </p:txBody>
      </p:sp>
    </p:spTree>
    <p:extLst>
      <p:ext uri="{BB962C8B-B14F-4D97-AF65-F5344CB8AC3E}">
        <p14:creationId xmlns:p14="http://schemas.microsoft.com/office/powerpoint/2010/main" val="1694254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1" dirty="0" smtClean="0"/>
              <a:t>Uppfostringsresor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dirty="0" smtClean="0"/>
              <a:t>Söner kan också, som döttrar, skickas iväg till föräldrarnas hemländer för att «omskolas» om de inte lever upp till familjens hedersrelaterade normer och värderingar</a:t>
            </a:r>
            <a:r>
              <a:rPr lang="sv-SE" sz="1100" baseline="0" dirty="0" smtClean="0"/>
              <a:t> (</a:t>
            </a:r>
            <a:r>
              <a:rPr lang="sv-SE" sz="1100" b="0" i="0" u="none" strike="noStrike" kern="1200" baseline="0" dirty="0" smtClean="0">
                <a:solidFill>
                  <a:schemeClr val="tx1"/>
                </a:solidFill>
                <a:latin typeface="+mn-lt"/>
                <a:ea typeface="+mn-ea"/>
                <a:cs typeface="+mn-cs"/>
              </a:rPr>
              <a:t>van </a:t>
            </a:r>
            <a:r>
              <a:rPr lang="sv-SE" sz="1100" b="0" i="0" u="none" strike="noStrike" kern="1200" baseline="0" dirty="0" err="1" smtClean="0">
                <a:solidFill>
                  <a:schemeClr val="tx1"/>
                </a:solidFill>
                <a:latin typeface="+mn-lt"/>
                <a:ea typeface="+mn-ea"/>
                <a:cs typeface="+mn-cs"/>
              </a:rPr>
              <a:t>Eck</a:t>
            </a:r>
            <a:r>
              <a:rPr lang="sv-SE" sz="1100" b="0" i="0" u="none" strike="noStrike" kern="1200" baseline="0" dirty="0" smtClean="0">
                <a:solidFill>
                  <a:schemeClr val="tx1"/>
                </a:solidFill>
                <a:latin typeface="+mn-lt"/>
                <a:ea typeface="+mn-ea"/>
                <a:cs typeface="+mn-cs"/>
              </a:rPr>
              <a:t>, 2003). </a:t>
            </a:r>
            <a:r>
              <a:rPr lang="sv-SE" sz="1100" baseline="0" dirty="0" smtClean="0"/>
              <a:t>De skickas tillbaka för att bli en riktig man/ordentlig man. Ofta sker detta under sommarlovet. </a:t>
            </a:r>
            <a:r>
              <a:rPr lang="sv-SE" sz="1100" b="1" baseline="0" dirty="0" smtClean="0"/>
              <a:t>Skolan kan märka skillnad efter lovet. </a:t>
            </a:r>
            <a:r>
              <a:rPr lang="sv-SE" sz="1100" baseline="0" dirty="0" smtClean="0"/>
              <a:t>Killar som kommer tillbaka eller inte kommer tillbaka alls. Det märks oftast skillnad om de kommer tillbaka: de är radikaliserade, kan uppföra sig märkbart annorlunda.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1" baseline="0" dirty="0" smtClean="0"/>
              <a:t>Boktips</a:t>
            </a:r>
            <a:r>
              <a:rPr lang="sv-SE" sz="1100" baseline="0" dirty="0" smtClean="0"/>
              <a:t>: Dumpad: finns som e-bok, mandomstest- handlar om Ahmed, en somalisk kille som blir dumpad i öknen för att klara sig ensam. Ahmed kom aldrig tillbaka för mamman tog passet och han tog sig till ambassaden men fick inte ett pass för att mamman inte godkände det. </a:t>
            </a:r>
            <a:r>
              <a:rPr lang="sv-SE" sz="1100" b="1" baseline="0" dirty="0" smtClean="0"/>
              <a:t>Lagförändring</a:t>
            </a:r>
            <a:r>
              <a:rPr lang="sv-SE" sz="1100" baseline="0" dirty="0" smtClean="0"/>
              <a:t> till följd av Ahmeds historia: Om man är minderårig och tar sig till ambassad har man rätt att komma tillbaka till Sverige, trots avsaknad av pass.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b="0" i="0" u="none" strike="noStrike" kern="1200" baseline="0" dirty="0" smtClean="0">
              <a:solidFill>
                <a:schemeClr val="tx1"/>
              </a:solidFill>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1" i="0" u="none" strike="noStrike" kern="1200" baseline="0" dirty="0" smtClean="0">
                <a:solidFill>
                  <a:schemeClr val="tx1"/>
                </a:solidFill>
                <a:latin typeface="+mn-lt"/>
                <a:ea typeface="+mn-ea"/>
                <a:cs typeface="+mn-cs"/>
              </a:rPr>
              <a:t>Icke acceptabelt förhållande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Ex Abbas </a:t>
            </a:r>
            <a:r>
              <a:rPr lang="sv-SE" sz="1100" b="0" i="0" u="none" strike="noStrike" kern="1200" baseline="0" dirty="0" err="1" smtClean="0">
                <a:solidFill>
                  <a:schemeClr val="tx1"/>
                </a:solidFill>
                <a:latin typeface="+mn-lt"/>
                <a:ea typeface="+mn-ea"/>
                <a:cs typeface="+mn-cs"/>
              </a:rPr>
              <a:t>Rezai</a:t>
            </a:r>
            <a:r>
              <a:rPr lang="sv-SE" sz="1100" b="0" i="0" u="none" strike="noStrike" kern="1200" baseline="0" dirty="0" smtClean="0">
                <a:solidFill>
                  <a:schemeClr val="tx1"/>
                </a:solidFill>
                <a:latin typeface="+mn-lt"/>
                <a:ea typeface="+mn-ea"/>
                <a:cs typeface="+mn-cs"/>
              </a:rPr>
              <a:t>: kär i en flicka som var bortlovad till någon annan. De rymmer men återvänder till familjen, slutade med neddrogad flicka och Abbas torterades hela natten. Han dog av sina skador.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1" i="0" u="none" strike="noStrike" kern="1200" baseline="0" dirty="0" smtClean="0">
                <a:solidFill>
                  <a:schemeClr val="tx1"/>
                </a:solidFill>
                <a:latin typeface="+mn-lt"/>
                <a:ea typeface="+mn-ea"/>
                <a:cs typeface="+mn-cs"/>
              </a:rPr>
              <a:t>Tvångsäktenskap</a:t>
            </a:r>
            <a:r>
              <a:rPr lang="sv-SE" sz="1100" b="0" i="0" u="none" strike="noStrike" kern="1200" baseline="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Tvångsäktenskap bland män har inte uppmärksammats i samma grad som tvångsäktenskap bland kvinnor. En orsak kan vara att män inte på samma sätt som kvinnor talat om problemet samt att frivilligorganisationer inte i samma utsträckning engagerat sig i frågan (Samad, 2010). Stjärnlösa nätter: killarnas sida. </a:t>
            </a:r>
            <a:r>
              <a:rPr lang="sv-SE" sz="1100" b="0" i="0" u="none" strike="noStrike" kern="1200" baseline="0" dirty="0" smtClean="0">
                <a:solidFill>
                  <a:schemeClr val="tx1"/>
                </a:solidFill>
                <a:latin typeface="+mn-lt"/>
                <a:ea typeface="+mn-ea"/>
                <a:cs typeface="+mn-cs"/>
                <a:sym typeface="Wingdings" panose="05000000000000000000" pitchFamily="2" charset="2"/>
              </a:rPr>
              <a:t>Pojkar/män talar sällan om deras situation och berättar inte att de ska bli bortgifta. Det har delvis med </a:t>
            </a:r>
            <a:r>
              <a:rPr lang="sv-SE" sz="1100" b="0" i="0" u="none" strike="noStrike" kern="1200" baseline="0" dirty="0" err="1" smtClean="0">
                <a:solidFill>
                  <a:schemeClr val="tx1"/>
                </a:solidFill>
                <a:latin typeface="+mn-lt"/>
                <a:ea typeface="+mn-ea"/>
                <a:cs typeface="+mn-cs"/>
                <a:sym typeface="Wingdings" panose="05000000000000000000" pitchFamily="2" charset="2"/>
              </a:rPr>
              <a:t>Sharaf</a:t>
            </a:r>
            <a:r>
              <a:rPr lang="sv-SE" sz="1100" b="0" i="0" u="none" strike="noStrike" kern="1200" baseline="0" dirty="0" smtClean="0">
                <a:solidFill>
                  <a:schemeClr val="tx1"/>
                </a:solidFill>
                <a:latin typeface="+mn-lt"/>
                <a:ea typeface="+mn-ea"/>
                <a:cs typeface="+mn-cs"/>
                <a:sym typeface="Wingdings" panose="05000000000000000000" pitchFamily="2" charset="2"/>
              </a:rPr>
              <a:t> att göra- mannens heder. Att erkänna att man ska bli bortgift, är som att erkänna sig som ett offer, som att erkänna att man har blivit våldtagen. ”Jag är ingen riktig man om inte jag kan ta mig en kvinna”</a:t>
            </a:r>
            <a:endParaRPr lang="sv-SE" sz="11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sv-SE" sz="11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sv-SE" sz="1100" b="1" i="0" u="none" strike="noStrike" kern="1200" baseline="0" dirty="0" smtClean="0">
                <a:solidFill>
                  <a:schemeClr val="tx1"/>
                </a:solidFill>
                <a:latin typeface="+mn-lt"/>
                <a:ea typeface="+mn-ea"/>
                <a:cs typeface="+mn-cs"/>
              </a:rPr>
              <a:t>Sexuella övergrepp</a:t>
            </a:r>
          </a:p>
          <a:p>
            <a:pPr marL="0" indent="0">
              <a:buFont typeface="Arial" panose="020B0604020202020204" pitchFamily="34" charset="0"/>
              <a:buNone/>
            </a:pPr>
            <a:r>
              <a:rPr lang="sv-SE" sz="1100" b="0" i="0" u="none" strike="noStrike" kern="1200" baseline="0" dirty="0" smtClean="0">
                <a:solidFill>
                  <a:schemeClr val="tx1"/>
                </a:solidFill>
                <a:latin typeface="+mn-lt"/>
                <a:ea typeface="+mn-ea"/>
                <a:cs typeface="+mn-cs"/>
              </a:rPr>
              <a:t>T.ex. </a:t>
            </a:r>
            <a:r>
              <a:rPr lang="sv-SE" sz="1100" b="0" i="0" u="none" strike="noStrike" kern="1200" baseline="0" dirty="0" err="1" smtClean="0">
                <a:solidFill>
                  <a:schemeClr val="tx1"/>
                </a:solidFill>
                <a:latin typeface="+mn-lt"/>
                <a:ea typeface="+mn-ea"/>
                <a:cs typeface="+mn-cs"/>
              </a:rPr>
              <a:t>Bacha</a:t>
            </a:r>
            <a:r>
              <a:rPr lang="sv-SE" sz="1100" b="0" i="0" u="none" strike="noStrike" kern="1200" baseline="0" dirty="0" smtClean="0">
                <a:solidFill>
                  <a:schemeClr val="tx1"/>
                </a:solidFill>
                <a:latin typeface="+mn-lt"/>
                <a:ea typeface="+mn-ea"/>
                <a:cs typeface="+mn-cs"/>
              </a:rPr>
              <a:t> </a:t>
            </a:r>
            <a:r>
              <a:rPr lang="sv-SE" sz="1100" b="0" i="0" u="none" strike="noStrike" kern="1200" baseline="0" dirty="0" err="1" smtClean="0">
                <a:solidFill>
                  <a:schemeClr val="tx1"/>
                </a:solidFill>
                <a:latin typeface="+mn-lt"/>
                <a:ea typeface="+mn-ea"/>
                <a:cs typeface="+mn-cs"/>
              </a:rPr>
              <a:t>bazi</a:t>
            </a:r>
            <a:r>
              <a:rPr lang="sv-SE" sz="1100" b="0" i="0" u="none" strike="noStrike" kern="1200" baseline="0" dirty="0" smtClean="0">
                <a:solidFill>
                  <a:schemeClr val="tx1"/>
                </a:solidFill>
                <a:latin typeface="+mn-lt"/>
                <a:ea typeface="+mn-ea"/>
                <a:cs typeface="+mn-cs"/>
              </a:rPr>
              <a:t>.  Afghanistan är ett av världens mest könssegregerade länder. Där är </a:t>
            </a:r>
            <a:r>
              <a:rPr lang="sv-SE" sz="1100" b="0" i="0" u="none" strike="noStrike" kern="1200" baseline="0" dirty="0" err="1" smtClean="0">
                <a:solidFill>
                  <a:schemeClr val="tx1"/>
                </a:solidFill>
                <a:latin typeface="+mn-lt"/>
                <a:ea typeface="+mn-ea"/>
                <a:cs typeface="+mn-cs"/>
              </a:rPr>
              <a:t>bacha</a:t>
            </a:r>
            <a:r>
              <a:rPr lang="sv-SE" sz="1100" b="0" i="0" u="none" strike="noStrike" kern="1200" baseline="0" dirty="0" smtClean="0">
                <a:solidFill>
                  <a:schemeClr val="tx1"/>
                </a:solidFill>
                <a:latin typeface="+mn-lt"/>
                <a:ea typeface="+mn-ea"/>
                <a:cs typeface="+mn-cs"/>
              </a:rPr>
              <a:t> </a:t>
            </a:r>
            <a:r>
              <a:rPr lang="sv-SE" sz="1100" b="0" i="0" u="none" strike="noStrike" kern="1200" baseline="0" dirty="0" err="1" smtClean="0">
                <a:solidFill>
                  <a:schemeClr val="tx1"/>
                </a:solidFill>
                <a:latin typeface="+mn-lt"/>
                <a:ea typeface="+mn-ea"/>
                <a:cs typeface="+mn-cs"/>
              </a:rPr>
              <a:t>bazi</a:t>
            </a:r>
            <a:r>
              <a:rPr lang="sv-SE" sz="1100" b="0" i="0" u="none" strike="noStrike" kern="1200" baseline="0" dirty="0" smtClean="0">
                <a:solidFill>
                  <a:schemeClr val="tx1"/>
                </a:solidFill>
                <a:latin typeface="+mn-lt"/>
                <a:ea typeface="+mn-ea"/>
                <a:cs typeface="+mn-cs"/>
              </a:rPr>
              <a:t> förekommande. Pojkar kläs ut i klänning och dansar, sedan kan de bli ombedda att gå med männen till ett annat rum där de blir våldtagna, och sedan går de ut och fortsätter dansa. Man beräknar att 1/10 av ensamkommande pojkar som kommer till Sverige har blivit utsatta på detta sätt. Forskning enig: om man har blivit utsatt </a:t>
            </a:r>
            <a:r>
              <a:rPr lang="sv-SE" sz="1100" b="0" i="0" u="none" strike="noStrike" kern="1200" baseline="0" dirty="0" smtClean="0">
                <a:solidFill>
                  <a:schemeClr val="tx1"/>
                </a:solidFill>
                <a:latin typeface="+mn-lt"/>
                <a:ea typeface="+mn-ea"/>
                <a:cs typeface="+mn-cs"/>
                <a:sym typeface="Wingdings" panose="05000000000000000000" pitchFamily="2" charset="2"/>
              </a:rPr>
              <a:t> större sannolikhet att du kommer utföra övergrepp på andra. Måste uppmärksamma detta, för att förebygga.</a:t>
            </a:r>
          </a:p>
          <a:p>
            <a:pPr marL="0" indent="0">
              <a:buFont typeface="Arial" panose="020B0604020202020204" pitchFamily="34" charset="0"/>
              <a:buNone/>
            </a:pPr>
            <a:endParaRPr lang="sv-SE" sz="1100" b="0" i="0" u="none" strike="noStrike" kern="1200" baseline="0" dirty="0" smtClean="0">
              <a:solidFill>
                <a:schemeClr val="tx1"/>
              </a:solidFill>
              <a:latin typeface="+mn-lt"/>
              <a:ea typeface="+mn-ea"/>
              <a:cs typeface="+mn-cs"/>
              <a:sym typeface="Wingdings" panose="05000000000000000000" pitchFamily="2" charset="2"/>
            </a:endParaRPr>
          </a:p>
          <a:p>
            <a:pPr marL="0" indent="0">
              <a:buFont typeface="Arial" panose="020B0604020202020204" pitchFamily="34" charset="0"/>
              <a:buNone/>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pPr marL="171450" indent="-171450">
              <a:buFont typeface="Arial" panose="020B0604020202020204" pitchFamily="34" charset="0"/>
              <a:buChar char="•"/>
            </a:pPr>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17</a:t>
            </a:fld>
            <a:endParaRPr lang="sv-SE"/>
          </a:p>
        </p:txBody>
      </p:sp>
    </p:spTree>
    <p:extLst>
      <p:ext uri="{BB962C8B-B14F-4D97-AF65-F5344CB8AC3E}">
        <p14:creationId xmlns:p14="http://schemas.microsoft.com/office/powerpoint/2010/main" val="224064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82880" marR="0" lvl="0" indent="-182880" algn="l" defTabSz="914400" rtl="0" eaLnBrk="1" fontAlgn="auto" latinLnBrk="0" hangingPunct="1">
              <a:lnSpc>
                <a:spcPct val="90000"/>
              </a:lnSpc>
              <a:spcBef>
                <a:spcPts val="1200"/>
              </a:spcBef>
              <a:spcAft>
                <a:spcPts val="0"/>
              </a:spcAft>
              <a:buClr>
                <a:srgbClr val="AB1C44"/>
              </a:buClr>
              <a:buSzPct val="85000"/>
              <a:buFont typeface="Wingdings" pitchFamily="2" charset="2"/>
              <a:buChar char="§"/>
              <a:tabLst/>
              <a:defRPr/>
            </a:pPr>
            <a:r>
              <a:rPr kumimoji="0" lang="sv-SE" sz="1100" b="1" i="0" u="none" strike="noStrike" kern="1200" cap="none" spc="0" normalizeH="0" baseline="0" noProof="0" dirty="0" smtClean="0">
                <a:ln>
                  <a:noFill/>
                </a:ln>
                <a:solidFill>
                  <a:prstClr val="black"/>
                </a:solidFill>
                <a:effectLst/>
                <a:uLnTx/>
                <a:uFillTx/>
                <a:latin typeface="Calibri bröd"/>
              </a:rPr>
              <a:t>Kärlek- och maktrelation </a:t>
            </a:r>
          </a:p>
          <a:p>
            <a:pPr marL="354013" marR="0" lvl="0" indent="-88900" algn="l" defTabSz="914400" rtl="0" eaLnBrk="1" fontAlgn="auto" latinLnBrk="0" hangingPunct="1">
              <a:lnSpc>
                <a:spcPct val="90000"/>
              </a:lnSpc>
              <a:spcBef>
                <a:spcPts val="1200"/>
              </a:spcBef>
              <a:spcAft>
                <a:spcPts val="0"/>
              </a:spcAft>
              <a:buClr>
                <a:srgbClr val="AB1C44"/>
              </a:buClr>
              <a:buSzPct val="85000"/>
              <a:buFont typeface="Century Gothic" panose="020B0502020202020204" pitchFamily="34" charset="0"/>
              <a:buChar char="-"/>
              <a:tabLst/>
              <a:defRPr/>
            </a:pPr>
            <a:r>
              <a:rPr kumimoji="0" lang="sv-SE" sz="1100" b="0" i="0" u="none" strike="noStrike" kern="1200" cap="none" spc="0" normalizeH="0" baseline="0" noProof="0" dirty="0" smtClean="0">
                <a:ln>
                  <a:noFill/>
                </a:ln>
                <a:solidFill>
                  <a:prstClr val="black"/>
                </a:solidFill>
                <a:effectLst/>
                <a:uLnTx/>
                <a:uFillTx/>
                <a:latin typeface="Calibri bröd"/>
              </a:rPr>
              <a:t>“Jag älskar dig, därför måste jag kontrollera dig och straffa dig om du överträder normerna”</a:t>
            </a:r>
          </a:p>
          <a:p>
            <a:pPr marL="354013" marR="0" lvl="0" indent="-88900" algn="l" defTabSz="914400" rtl="0" eaLnBrk="1" fontAlgn="auto" latinLnBrk="0" hangingPunct="1">
              <a:lnSpc>
                <a:spcPct val="90000"/>
              </a:lnSpc>
              <a:spcBef>
                <a:spcPts val="1200"/>
              </a:spcBef>
              <a:spcAft>
                <a:spcPts val="0"/>
              </a:spcAft>
              <a:buClr>
                <a:srgbClr val="AB1C44"/>
              </a:buClr>
              <a:buSzPct val="85000"/>
              <a:buFont typeface="Century Gothic" panose="020B0502020202020204" pitchFamily="34" charset="0"/>
              <a:buChar char="-"/>
              <a:tabLst/>
              <a:defRPr/>
            </a:pPr>
            <a:r>
              <a:rPr kumimoji="0" lang="sv-SE" sz="1100" b="0" i="0" u="none" strike="noStrike" kern="1200" cap="none" spc="0" normalizeH="0" baseline="0" noProof="0" dirty="0" smtClean="0">
                <a:ln>
                  <a:noFill/>
                </a:ln>
                <a:solidFill>
                  <a:prstClr val="black"/>
                </a:solidFill>
                <a:effectLst/>
                <a:uLnTx/>
                <a:uFillTx/>
                <a:latin typeface="Calibri bröd"/>
              </a:rPr>
              <a:t>“Jag gör det i förebyggande syfte och för din egen skull så att du inte genom din handling eller ditt uppförande gör något som kan orsaka att jag som din bror, din övriga familj och blivande make förlorar sin heder”</a:t>
            </a:r>
          </a:p>
          <a:p>
            <a:pPr marL="354013" marR="0" lvl="0" indent="-88900" algn="l" defTabSz="914400" rtl="0" eaLnBrk="1" fontAlgn="auto" latinLnBrk="0" hangingPunct="1">
              <a:lnSpc>
                <a:spcPct val="90000"/>
              </a:lnSpc>
              <a:spcBef>
                <a:spcPts val="1200"/>
              </a:spcBef>
              <a:spcAft>
                <a:spcPts val="0"/>
              </a:spcAft>
              <a:buClr>
                <a:srgbClr val="AB1C44"/>
              </a:buClr>
              <a:buSzPct val="85000"/>
              <a:buFont typeface="Century Gothic" panose="020B0502020202020204" pitchFamily="34" charset="0"/>
              <a:buChar char="-"/>
              <a:tabLst/>
              <a:defRPr/>
            </a:pPr>
            <a:r>
              <a:rPr kumimoji="0" lang="sv-SE" sz="1100" b="0" i="0" u="none" strike="noStrike" kern="1200" cap="none" spc="0" normalizeH="0" baseline="0" noProof="0" dirty="0" smtClean="0">
                <a:ln>
                  <a:noFill/>
                </a:ln>
                <a:solidFill>
                  <a:prstClr val="black"/>
                </a:solidFill>
                <a:effectLst/>
                <a:uLnTx/>
                <a:uFillTx/>
                <a:latin typeface="Calibri bröd"/>
              </a:rPr>
              <a:t>Relationen bygger på ett ömsesidigt beroende av kärlek och makt.</a:t>
            </a:r>
          </a:p>
          <a:p>
            <a:pPr marL="354013" marR="0" lvl="0" indent="-88900" algn="l" defTabSz="914400" rtl="0" eaLnBrk="1" fontAlgn="auto" latinLnBrk="0" hangingPunct="1">
              <a:lnSpc>
                <a:spcPct val="90000"/>
              </a:lnSpc>
              <a:spcBef>
                <a:spcPts val="1200"/>
              </a:spcBef>
              <a:spcAft>
                <a:spcPts val="0"/>
              </a:spcAft>
              <a:buClr>
                <a:srgbClr val="AB1C44"/>
              </a:buClr>
              <a:buSzPct val="85000"/>
              <a:buFont typeface="Century Gothic" panose="020B0502020202020204" pitchFamily="34" charset="0"/>
              <a:buChar char="-"/>
              <a:tabLst/>
              <a:defRPr/>
            </a:pPr>
            <a:r>
              <a:rPr kumimoji="0" lang="sv-SE" sz="1100" b="0" i="0" u="none" strike="noStrike" kern="1200" cap="none" spc="0" normalizeH="0" baseline="0" noProof="0" dirty="0" smtClean="0">
                <a:ln>
                  <a:noFill/>
                </a:ln>
                <a:solidFill>
                  <a:prstClr val="black"/>
                </a:solidFill>
                <a:effectLst/>
                <a:uLnTx/>
                <a:uFillTx/>
                <a:latin typeface="Calibri bröd"/>
              </a:rPr>
              <a:t>Relationen är nödvändig för broderns/sonens utveckling av maskulinitet i enlighet med hederskontexten och systerns/dotterns uppfostran till kyskhet och femininitet i enlighet med hederskontexten</a:t>
            </a:r>
          </a:p>
          <a:p>
            <a:pPr marL="182880" marR="0" lvl="0" indent="-182880" algn="l" defTabSz="914400" rtl="0" eaLnBrk="1" fontAlgn="auto" latinLnBrk="0" hangingPunct="1">
              <a:lnSpc>
                <a:spcPct val="90000"/>
              </a:lnSpc>
              <a:spcBef>
                <a:spcPts val="1200"/>
              </a:spcBef>
              <a:spcAft>
                <a:spcPts val="0"/>
              </a:spcAft>
              <a:buClr>
                <a:srgbClr val="AB1C44"/>
              </a:buClr>
              <a:buSzPct val="85000"/>
              <a:buFont typeface="Wingdings" pitchFamily="2" charset="2"/>
              <a:buChar char="§"/>
              <a:tabLst/>
              <a:defRPr/>
            </a:pPr>
            <a:r>
              <a:rPr kumimoji="0" lang="sv-SE" sz="1100" b="0" i="0" u="none" strike="noStrike" kern="1200" cap="none" spc="0" normalizeH="0" baseline="0" noProof="0" dirty="0" smtClean="0">
                <a:ln>
                  <a:noFill/>
                </a:ln>
                <a:solidFill>
                  <a:prstClr val="black"/>
                </a:solidFill>
                <a:effectLst/>
                <a:uLnTx/>
                <a:uFillTx/>
                <a:latin typeface="Calibri bröd"/>
              </a:rPr>
              <a:t>Mål &amp; utveckling för en kille: </a:t>
            </a:r>
            <a:r>
              <a:rPr kumimoji="0" lang="sv-SE" sz="1100" b="1" i="0" u="none" strike="noStrike" kern="1200" cap="none" spc="0" normalizeH="0" baseline="0" noProof="0" dirty="0" smtClean="0">
                <a:ln>
                  <a:noFill/>
                </a:ln>
                <a:solidFill>
                  <a:prstClr val="black"/>
                </a:solidFill>
                <a:effectLst/>
                <a:uLnTx/>
                <a:uFillTx/>
                <a:latin typeface="Calibri bröd"/>
              </a:rPr>
              <a:t>stark &amp; maskulin </a:t>
            </a:r>
          </a:p>
          <a:p>
            <a:pPr marL="0" marR="0" lvl="0" indent="0" algn="l" defTabSz="914400" rtl="0" eaLnBrk="1" fontAlgn="auto" latinLnBrk="0" hangingPunct="1">
              <a:lnSpc>
                <a:spcPct val="90000"/>
              </a:lnSpc>
              <a:spcBef>
                <a:spcPts val="1200"/>
              </a:spcBef>
              <a:spcAft>
                <a:spcPts val="0"/>
              </a:spcAft>
              <a:buClr>
                <a:srgbClr val="AB1C44"/>
              </a:buClr>
              <a:buSzPct val="85000"/>
              <a:buFont typeface="Wingdings" pitchFamily="2" charset="2"/>
              <a:buNone/>
              <a:tabLst/>
              <a:defRPr/>
            </a:pPr>
            <a:endParaRPr kumimoji="0" lang="sv-SE" sz="1100" b="1" i="0" u="none" strike="noStrike" kern="1200" cap="none" spc="0" normalizeH="0" baseline="0" noProof="0" dirty="0" smtClean="0">
              <a:ln>
                <a:noFill/>
              </a:ln>
              <a:solidFill>
                <a:prstClr val="black"/>
              </a:solidFill>
              <a:effectLst/>
              <a:uLnTx/>
              <a:uFillTx/>
              <a:latin typeface="Calibri bröd"/>
            </a:endParaRPr>
          </a:p>
          <a:p>
            <a:r>
              <a:rPr lang="en-US" sz="1100" b="1" dirty="0" smtClean="0">
                <a:latin typeface="Calibri bröd"/>
              </a:rPr>
              <a:t>Saud Joseph – </a:t>
            </a:r>
            <a:r>
              <a:rPr lang="en-US" sz="1100" b="1" dirty="0" err="1" smtClean="0">
                <a:latin typeface="Calibri bröd"/>
              </a:rPr>
              <a:t>broder</a:t>
            </a:r>
            <a:r>
              <a:rPr lang="en-US" sz="1100" b="1" dirty="0" smtClean="0">
                <a:latin typeface="Calibri bröd"/>
              </a:rPr>
              <a:t>/</a:t>
            </a:r>
            <a:r>
              <a:rPr lang="en-US" sz="1100" b="1" dirty="0" err="1" smtClean="0">
                <a:latin typeface="Calibri bröd"/>
              </a:rPr>
              <a:t>syster</a:t>
            </a:r>
            <a:r>
              <a:rPr lang="en-US" sz="1100" b="1" dirty="0" smtClean="0">
                <a:latin typeface="Calibri bröd"/>
              </a:rPr>
              <a:t> </a:t>
            </a:r>
            <a:r>
              <a:rPr lang="en-US" sz="1100" b="1" dirty="0" err="1" smtClean="0">
                <a:latin typeface="Calibri bröd"/>
              </a:rPr>
              <a:t>relationen</a:t>
            </a:r>
            <a:endParaRPr lang="en-US" sz="1100" b="1" dirty="0" smtClean="0">
              <a:latin typeface="Calibri bröd"/>
            </a:endParaRPr>
          </a:p>
          <a:p>
            <a:pPr>
              <a:buClr>
                <a:srgbClr val="AB1C44"/>
              </a:buClr>
            </a:pPr>
            <a:r>
              <a:rPr lang="sv-SE" sz="1100" dirty="0" smtClean="0">
                <a:latin typeface="Calibri bröd"/>
              </a:rPr>
              <a:t>Pojkar lär sig att de som äger lusten och sexualiteten – kroppen är min</a:t>
            </a:r>
          </a:p>
          <a:p>
            <a:pPr>
              <a:buClr>
                <a:srgbClr val="AB1C44"/>
              </a:buClr>
            </a:pPr>
            <a:r>
              <a:rPr lang="sv-SE" sz="1100" dirty="0" smtClean="0">
                <a:latin typeface="Calibri bröd"/>
              </a:rPr>
              <a:t>Att flickor är till för dem</a:t>
            </a:r>
            <a:endParaRPr lang="sv-SE" sz="1100" dirty="0" smtClean="0">
              <a:latin typeface="Calibri bröd"/>
              <a:ea typeface="ＭＳ Ｐゴシック" charset="-128"/>
              <a:cs typeface="ＭＳ Ｐゴシック" charset="-128"/>
            </a:endParaRPr>
          </a:p>
          <a:p>
            <a:pPr>
              <a:buClr>
                <a:srgbClr val="AB1C44"/>
              </a:buClr>
            </a:pPr>
            <a:r>
              <a:rPr lang="sv-SE" sz="1100" dirty="0" smtClean="0">
                <a:latin typeface="Calibri bröd"/>
              </a:rPr>
              <a:t>D.v.s. att också  ”hennes kropp” är min </a:t>
            </a:r>
            <a:endParaRPr lang="en-US" sz="1100" dirty="0" smtClean="0">
              <a:latin typeface="Calibri bröd"/>
            </a:endParaRPr>
          </a:p>
          <a:p>
            <a:pPr marL="0" marR="0" lvl="0" indent="0" algn="l" defTabSz="914400" rtl="0" eaLnBrk="1" fontAlgn="auto" latinLnBrk="0" hangingPunct="1">
              <a:lnSpc>
                <a:spcPct val="90000"/>
              </a:lnSpc>
              <a:spcBef>
                <a:spcPts val="1200"/>
              </a:spcBef>
              <a:spcAft>
                <a:spcPts val="0"/>
              </a:spcAft>
              <a:buClr>
                <a:srgbClr val="AB1C44"/>
              </a:buClr>
              <a:buSzPct val="85000"/>
              <a:buFont typeface="Wingdings" pitchFamily="2" charset="2"/>
              <a:buNone/>
              <a:tabLst/>
              <a:defRPr/>
            </a:pPr>
            <a:endParaRPr kumimoji="0" lang="sv-SE" sz="1100" b="1" i="0" u="none" strike="noStrike" kern="1200" cap="none" spc="0" normalizeH="0" baseline="0" noProof="0" dirty="0" smtClean="0">
              <a:ln>
                <a:noFill/>
              </a:ln>
              <a:solidFill>
                <a:prstClr val="black"/>
              </a:solidFill>
              <a:effectLst/>
              <a:uLnTx/>
              <a:uFillTx/>
              <a:latin typeface="Calibri bröd"/>
            </a:endParaRPr>
          </a:p>
          <a:p>
            <a:pPr marL="0" marR="0" lvl="0" indent="0" algn="l" defTabSz="914400" rtl="0" eaLnBrk="1" fontAlgn="auto" latinLnBrk="0" hangingPunct="1">
              <a:lnSpc>
                <a:spcPct val="90000"/>
              </a:lnSpc>
              <a:spcBef>
                <a:spcPts val="1200"/>
              </a:spcBef>
              <a:spcAft>
                <a:spcPts val="0"/>
              </a:spcAft>
              <a:buClr>
                <a:srgbClr val="AB1C44"/>
              </a:buClr>
              <a:buSzPct val="85000"/>
              <a:buFont typeface="Wingdings" pitchFamily="2" charset="2"/>
              <a:buNone/>
              <a:tabLst/>
              <a:defRPr/>
            </a:pPr>
            <a:endParaRPr kumimoji="0" lang="sv-SE" sz="1100" b="1" i="0" u="none" strike="noStrike" kern="1200" cap="none" spc="0" normalizeH="0" baseline="0" noProof="0" dirty="0" smtClean="0">
              <a:ln>
                <a:noFill/>
              </a:ln>
              <a:solidFill>
                <a:prstClr val="black"/>
              </a:solidFill>
              <a:effectLst/>
              <a:uLnTx/>
              <a:uFillTx/>
              <a:latin typeface="Century Gothic" panose="020B0502020202020204"/>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pPr marL="0" marR="0" lvl="0" indent="0" algn="l" defTabSz="914400" rtl="0" eaLnBrk="1" fontAlgn="auto" latinLnBrk="0" hangingPunct="1">
              <a:lnSpc>
                <a:spcPct val="90000"/>
              </a:lnSpc>
              <a:spcBef>
                <a:spcPts val="1200"/>
              </a:spcBef>
              <a:spcAft>
                <a:spcPts val="0"/>
              </a:spcAft>
              <a:buClr>
                <a:srgbClr val="AB1C44"/>
              </a:buClr>
              <a:buSzPct val="85000"/>
              <a:buFont typeface="Wingdings" pitchFamily="2" charset="2"/>
              <a:buNone/>
              <a:tabLst/>
              <a:defRPr/>
            </a:pPr>
            <a:endParaRPr kumimoji="0" lang="sv-SE" sz="1100" b="1" i="0" u="none" strike="noStrike" kern="1200" cap="none" spc="0" normalizeH="0" baseline="0" noProof="0" dirty="0" smtClean="0">
              <a:ln>
                <a:noFill/>
              </a:ln>
              <a:solidFill>
                <a:prstClr val="black"/>
              </a:solidFill>
              <a:effectLst/>
              <a:uLnTx/>
              <a:uFillTx/>
              <a:latin typeface="Century Gothic" panose="020B0502020202020204"/>
            </a:endParaRPr>
          </a:p>
          <a:p>
            <a:pPr marL="0" indent="0">
              <a:buNone/>
            </a:pPr>
            <a:endParaRPr lang="sv-SE" sz="1100" dirty="0"/>
          </a:p>
        </p:txBody>
      </p:sp>
      <p:sp>
        <p:nvSpPr>
          <p:cNvPr id="4" name="Platshållare för sidhuvud 3"/>
          <p:cNvSpPr>
            <a:spLocks noGrp="1"/>
          </p:cNvSpPr>
          <p:nvPr>
            <p:ph type="hdr" sz="quarter" idx="10"/>
          </p:nvPr>
        </p:nvSpPr>
        <p:spPr/>
        <p:txBody>
          <a:bodyPr/>
          <a:lstStyle/>
          <a:p>
            <a:r>
              <a:rPr lang="sv-SE" smtClean="0">
                <a:solidFill>
                  <a:prstClr val="black"/>
                </a:solidFill>
              </a:rPr>
              <a:t>TRIS - tjejers rätt i samhället</a:t>
            </a:r>
            <a:endParaRPr lang="sv-SE">
              <a:solidFill>
                <a:prstClr val="black"/>
              </a:solidFill>
            </a:endParaRPr>
          </a:p>
        </p:txBody>
      </p:sp>
      <p:sp>
        <p:nvSpPr>
          <p:cNvPr id="5" name="Platshållare för sidfot 4"/>
          <p:cNvSpPr>
            <a:spLocks noGrp="1"/>
          </p:cNvSpPr>
          <p:nvPr>
            <p:ph type="ftr" sz="quarter" idx="11"/>
          </p:nvPr>
        </p:nvSpPr>
        <p:spPr/>
        <p:txBody>
          <a:bodyPr/>
          <a:lstStyle/>
          <a:p>
            <a:r>
              <a:rPr lang="sv-SE" smtClean="0">
                <a:solidFill>
                  <a:prstClr val="black"/>
                </a:solidFill>
              </a:rPr>
              <a:t>Konferens 13 september 2013. Hedersresrelaterat förtryck och våld bland ungdomar med intellektuell funktionsnedsättning</a:t>
            </a:r>
            <a:endParaRPr lang="sv-SE" dirty="0">
              <a:solidFill>
                <a:prstClr val="black"/>
              </a:solidFill>
            </a:endParaRPr>
          </a:p>
        </p:txBody>
      </p:sp>
      <p:sp>
        <p:nvSpPr>
          <p:cNvPr id="6" name="Platshållare för bildnummer 5"/>
          <p:cNvSpPr>
            <a:spLocks noGrp="1"/>
          </p:cNvSpPr>
          <p:nvPr>
            <p:ph type="sldNum" sz="quarter" idx="12"/>
          </p:nvPr>
        </p:nvSpPr>
        <p:spPr/>
        <p:txBody>
          <a:bodyPr/>
          <a:lstStyle/>
          <a:p>
            <a:fld id="{78F58009-2ADE-4E26-B4FC-0185FDD313BC}" type="slidenum">
              <a:rPr lang="sv-SE" smtClean="0">
                <a:solidFill>
                  <a:prstClr val="black"/>
                </a:solidFill>
              </a:rPr>
              <a:pPr/>
              <a:t>18</a:t>
            </a:fld>
            <a:endParaRPr lang="sv-SE">
              <a:solidFill>
                <a:prstClr val="black"/>
              </a:solidFill>
            </a:endParaRPr>
          </a:p>
        </p:txBody>
      </p:sp>
    </p:spTree>
    <p:extLst>
      <p:ext uri="{BB962C8B-B14F-4D97-AF65-F5344CB8AC3E}">
        <p14:creationId xmlns:p14="http://schemas.microsoft.com/office/powerpoint/2010/main" val="23113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i="0" kern="1200" dirty="0" smtClean="0">
                <a:solidFill>
                  <a:schemeClr val="tx1"/>
                </a:solidFill>
                <a:effectLst/>
                <a:latin typeface="+mn-lt"/>
                <a:ea typeface="+mn-ea"/>
                <a:cs typeface="+mn-cs"/>
              </a:rPr>
              <a:t>• 1350 fick kvinnor på landsbygden bara ärva hälften av vad mannen ärvde. Kvinnorna sågs som halva män och ansågs inte vara lika utvecklade som männen.</a:t>
            </a:r>
          </a:p>
          <a:p>
            <a:r>
              <a:rPr lang="sv-SE" sz="1100" b="0" i="0" kern="1200" dirty="0" smtClean="0">
                <a:solidFill>
                  <a:schemeClr val="tx1"/>
                </a:solidFill>
                <a:effectLst/>
                <a:latin typeface="+mn-lt"/>
                <a:ea typeface="+mn-ea"/>
                <a:cs typeface="+mn-cs"/>
              </a:rPr>
              <a:t>• 1500- och 1600-talet fick kristendomens kvinnofientlighet sitt värsta uttryck: cirka 300 kvinnor halshöggs och brändes på bål i de svenska häxprocesserna</a:t>
            </a:r>
          </a:p>
          <a:p>
            <a:r>
              <a:rPr lang="sv-SE" sz="1100" b="0" i="0" kern="1200" dirty="0" smtClean="0">
                <a:solidFill>
                  <a:schemeClr val="tx1"/>
                </a:solidFill>
                <a:effectLst/>
                <a:latin typeface="+mn-lt"/>
                <a:ea typeface="+mn-ea"/>
                <a:cs typeface="+mn-cs"/>
              </a:rPr>
              <a:t>• Fram till 1734 hade en man rätt att slå ihjäl sin fru.</a:t>
            </a:r>
          </a:p>
          <a:p>
            <a:r>
              <a:rPr lang="sv-SE" sz="1100" b="0" i="0" kern="1200" dirty="0" smtClean="0">
                <a:solidFill>
                  <a:schemeClr val="tx1"/>
                </a:solidFill>
                <a:effectLst/>
                <a:latin typeface="+mn-lt"/>
                <a:ea typeface="+mn-ea"/>
                <a:cs typeface="+mn-cs"/>
              </a:rPr>
              <a:t>• </a:t>
            </a:r>
            <a:r>
              <a:rPr lang="sv-SE" sz="1100" b="1" i="0" u="sng" kern="1200" baseline="0" dirty="0" smtClean="0">
                <a:solidFill>
                  <a:schemeClr val="accent1"/>
                </a:solidFill>
                <a:effectLst/>
                <a:latin typeface="+mn-lt"/>
                <a:ea typeface="+mn-ea"/>
                <a:cs typeface="+mn-cs"/>
              </a:rPr>
              <a:t>Fram till 1700-talets slut var våldtäkt mot en kvinna inte ett brott mot kvinnan. Det ansågs vara ett ”egendomsbrott”. Ett brott som drabbade mannen.</a:t>
            </a:r>
          </a:p>
          <a:p>
            <a:r>
              <a:rPr lang="sv-SE" sz="1100" b="0" i="0" kern="1200" dirty="0" smtClean="0">
                <a:solidFill>
                  <a:schemeClr val="tx1"/>
                </a:solidFill>
                <a:effectLst/>
                <a:latin typeface="+mn-lt"/>
                <a:ea typeface="+mn-ea"/>
                <a:cs typeface="+mn-cs"/>
              </a:rPr>
              <a:t>• Fram till 1864 hade den svenska mannen lagstadgad rätt att slå sin fru.</a:t>
            </a:r>
          </a:p>
          <a:p>
            <a:r>
              <a:rPr lang="sv-SE" sz="1100" b="0" i="0" kern="1200" dirty="0" smtClean="0">
                <a:solidFill>
                  <a:schemeClr val="tx1"/>
                </a:solidFill>
                <a:effectLst/>
                <a:latin typeface="+mn-lt"/>
                <a:ea typeface="+mn-ea"/>
                <a:cs typeface="+mn-cs"/>
              </a:rPr>
              <a:t>• </a:t>
            </a:r>
            <a:r>
              <a:rPr lang="sv-SE" sz="1100" b="1" i="0" u="sng" kern="1200" dirty="0" smtClean="0">
                <a:solidFill>
                  <a:schemeClr val="tx1"/>
                </a:solidFill>
                <a:effectLst/>
                <a:latin typeface="+mn-lt"/>
                <a:ea typeface="+mn-ea"/>
                <a:cs typeface="+mn-cs"/>
              </a:rPr>
              <a:t>Fram till 1919 hade mannen rätt att upplösa </a:t>
            </a:r>
            <a:r>
              <a:rPr lang="sv-SE" sz="1100" b="1" i="0" u="sng" kern="1200" dirty="0" smtClean="0">
                <a:solidFill>
                  <a:srgbClr val="C00000"/>
                </a:solidFill>
                <a:effectLst/>
                <a:latin typeface="+mn-lt"/>
                <a:ea typeface="+mn-ea"/>
                <a:cs typeface="+mn-cs"/>
              </a:rPr>
              <a:t>äktenskapet inom sex månader om det visade sig att kvinnan inte var oskuld.</a:t>
            </a:r>
          </a:p>
          <a:p>
            <a:r>
              <a:rPr lang="sv-SE" sz="1100" b="0" i="0" kern="1200" dirty="0" smtClean="0">
                <a:solidFill>
                  <a:srgbClr val="C00000"/>
                </a:solidFill>
                <a:effectLst/>
                <a:latin typeface="+mn-lt"/>
                <a:ea typeface="+mn-ea"/>
                <a:cs typeface="+mn-cs"/>
              </a:rPr>
              <a:t>• </a:t>
            </a:r>
            <a:r>
              <a:rPr lang="sv-SE" sz="1100" b="1" i="0" u="sng" kern="1200" dirty="0" smtClean="0">
                <a:solidFill>
                  <a:srgbClr val="C00000"/>
                </a:solidFill>
                <a:effectLst/>
                <a:latin typeface="+mn-lt"/>
                <a:ea typeface="+mn-ea"/>
                <a:cs typeface="+mn-cs"/>
              </a:rPr>
              <a:t>Fram till 1921 var den gifta kvinnan omyndig och underordnad sin man.</a:t>
            </a:r>
          </a:p>
          <a:p>
            <a:r>
              <a:rPr lang="sv-SE" sz="1100" b="0" i="0" kern="1200" dirty="0" smtClean="0">
                <a:solidFill>
                  <a:srgbClr val="C00000"/>
                </a:solidFill>
                <a:effectLst/>
                <a:latin typeface="+mn-lt"/>
                <a:ea typeface="+mn-ea"/>
                <a:cs typeface="+mn-cs"/>
              </a:rPr>
              <a:t>• Fram till 1958 hade en lärare rätt att slå sina elever.</a:t>
            </a:r>
          </a:p>
          <a:p>
            <a:r>
              <a:rPr lang="sv-SE" sz="1100" b="0" i="0" kern="1200" dirty="0" smtClean="0">
                <a:solidFill>
                  <a:srgbClr val="C00000"/>
                </a:solidFill>
                <a:effectLst/>
                <a:latin typeface="+mn-lt"/>
                <a:ea typeface="+mn-ea"/>
                <a:cs typeface="+mn-cs"/>
              </a:rPr>
              <a:t>• Fram till 1965 hade en gift kvinna inte rätt att säga nej till sin man om han ville ha sex. Våldtäkt inom äktenskapet förbjöds först 1965.</a:t>
            </a:r>
          </a:p>
          <a:p>
            <a:r>
              <a:rPr lang="sv-SE" sz="1100" b="0" i="0" kern="1200" dirty="0" smtClean="0">
                <a:solidFill>
                  <a:srgbClr val="C00000"/>
                </a:solidFill>
                <a:effectLst/>
                <a:latin typeface="+mn-lt"/>
                <a:ea typeface="+mn-ea"/>
                <a:cs typeface="+mn-cs"/>
              </a:rPr>
              <a:t>• 1978 startas Sveriges första kvinnojour.</a:t>
            </a:r>
          </a:p>
          <a:p>
            <a:r>
              <a:rPr lang="sv-SE" sz="1100" b="0" i="0" kern="1200" dirty="0" smtClean="0">
                <a:solidFill>
                  <a:schemeClr val="tx1"/>
                </a:solidFill>
                <a:effectLst/>
                <a:latin typeface="+mn-lt"/>
                <a:ea typeface="+mn-ea"/>
                <a:cs typeface="+mn-cs"/>
              </a:rPr>
              <a:t>• </a:t>
            </a:r>
            <a:r>
              <a:rPr lang="sv-SE" sz="1100" b="1" i="0" u="sng" kern="1200" dirty="0" smtClean="0">
                <a:solidFill>
                  <a:schemeClr val="tx1"/>
                </a:solidFill>
                <a:effectLst/>
                <a:latin typeface="+mn-lt"/>
                <a:ea typeface="+mn-ea"/>
                <a:cs typeface="+mn-cs"/>
              </a:rPr>
              <a:t>Fram till 1982 ansågs kvinnomisshandel vara en privatsak.</a:t>
            </a:r>
          </a:p>
          <a:p>
            <a:endParaRPr lang="sv-SE" sz="1100" dirty="0" smtClean="0"/>
          </a:p>
          <a:p>
            <a:endParaRPr lang="sv-SE" sz="11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19</a:t>
            </a:fld>
            <a:endParaRPr lang="sv-SE"/>
          </a:p>
        </p:txBody>
      </p:sp>
    </p:spTree>
    <p:extLst>
      <p:ext uri="{BB962C8B-B14F-4D97-AF65-F5344CB8AC3E}">
        <p14:creationId xmlns:p14="http://schemas.microsoft.com/office/powerpoint/2010/main" val="252169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effectLst/>
              </a:rPr>
              <a:t>Uppdrag Psykisk Hälsa är resultatet av överenskommelsen mellan regeringen och </a:t>
            </a:r>
            <a:r>
              <a:rPr lang="sv-SE" dirty="0" smtClean="0">
                <a:effectLst/>
                <a:hlinkClick r:id="rId3"/>
              </a:rPr>
              <a:t>Sveriges Kommuner och Landsting (SKL</a:t>
            </a:r>
            <a:r>
              <a:rPr lang="sv-SE" dirty="0" smtClean="0">
                <a:effectLst/>
              </a:rPr>
              <a:t>) för 2016. Socialdepartementet finansierar arbetet som har sin organisatoriska placering på SKL</a:t>
            </a:r>
          </a:p>
          <a:p>
            <a:endParaRPr lang="sv-SE" baseline="0" dirty="0" smtClean="0"/>
          </a:p>
          <a:p>
            <a:r>
              <a:rPr lang="sv-SE" dirty="0" smtClean="0"/>
              <a:t>Uppdrag Psykisk</a:t>
            </a:r>
            <a:r>
              <a:rPr lang="sv-SE" baseline="0" dirty="0" smtClean="0"/>
              <a:t> Hälsa leds av psykiatrisamordnare Ing-Marie Wieselgren.</a:t>
            </a:r>
            <a:br>
              <a:rPr lang="sv-SE" baseline="0" dirty="0" smtClean="0"/>
            </a:br>
            <a:r>
              <a:rPr lang="sv-SE" baseline="0" dirty="0" smtClean="0"/>
              <a:t>Utbildningsmodulen </a:t>
            </a:r>
            <a:r>
              <a:rPr lang="sv-SE" i="1" baseline="0" dirty="0" smtClean="0"/>
              <a:t>HiS10 Migration och psykisk hälsa- för elevhälsan </a:t>
            </a:r>
            <a:r>
              <a:rPr lang="sv-SE" baseline="0" dirty="0" smtClean="0"/>
              <a:t>är en del av </a:t>
            </a:r>
            <a:r>
              <a:rPr lang="sv-SE" baseline="0" dirty="0" smtClean="0"/>
              <a:t>utbildningssatsningen </a:t>
            </a:r>
            <a:r>
              <a:rPr lang="sv-SE" baseline="0" dirty="0" smtClean="0"/>
              <a:t>Hälsa i Sverige.</a:t>
            </a:r>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9754FAC0-967C-4E35-949A-76881856BB32}" type="slidenum">
              <a:rPr lang="sv-SE" smtClean="0"/>
              <a:t>2</a:t>
            </a:fld>
            <a:endParaRPr lang="sv-SE"/>
          </a:p>
        </p:txBody>
      </p:sp>
    </p:spTree>
    <p:extLst>
      <p:ext uri="{BB962C8B-B14F-4D97-AF65-F5344CB8AC3E}">
        <p14:creationId xmlns:p14="http://schemas.microsoft.com/office/powerpoint/2010/main" val="2030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baseline="0" dirty="0" smtClean="0"/>
              <a:t>Den sociala oskuldsnormen, </a:t>
            </a:r>
            <a:r>
              <a:rPr lang="sv-SE" sz="1100" b="0" i="1" baseline="0" dirty="0" smtClean="0"/>
              <a:t>det som syns utåt, </a:t>
            </a:r>
            <a:r>
              <a:rPr lang="sv-SE" sz="1100" b="0" baseline="0" dirty="0" smtClean="0"/>
              <a:t>gäller alltid, medan den fysiska oskuldsnormen kan överskridas i </a:t>
            </a:r>
            <a:r>
              <a:rPr lang="sv-SE" sz="1100" b="0" i="0" baseline="0" dirty="0" smtClean="0"/>
              <a:t>hemlighet</a:t>
            </a:r>
            <a:r>
              <a:rPr lang="sv-SE" sz="1100" b="0" baseline="0" dirty="0" smtClean="0"/>
              <a:t>.</a:t>
            </a:r>
          </a:p>
          <a:p>
            <a:endParaRPr lang="sv-SE" sz="1100" b="1" dirty="0" smtClean="0"/>
          </a:p>
          <a:p>
            <a:r>
              <a:rPr lang="sv-SE" sz="1100" b="1" dirty="0" smtClean="0"/>
              <a:t>Fysisk</a:t>
            </a:r>
            <a:r>
              <a:rPr lang="sv-SE" sz="1100" b="1" baseline="0" dirty="0" smtClean="0"/>
              <a:t> oskuldsnorm:</a:t>
            </a:r>
            <a:r>
              <a:rPr lang="sv-SE" sz="1100" baseline="0" dirty="0" smtClean="0"/>
              <a:t> </a:t>
            </a:r>
            <a:r>
              <a:rPr lang="sv-SE" sz="1100" b="0" baseline="0" dirty="0" smtClean="0"/>
              <a:t>Myten om ”Mödomshinnan” lever fortfarande. Blod på bröllopsnatten är en viktig del för att upprätthålla en fysisk oskuldsnorm. Könsstympning: ett sätt att kontrollera en kvinnas fysiska oskuld.</a:t>
            </a:r>
            <a:endParaRPr lang="sv-SE" sz="1100" dirty="0" smtClean="0"/>
          </a:p>
          <a:p>
            <a:r>
              <a:rPr lang="sv-SE" sz="1100" b="1" dirty="0" smtClean="0"/>
              <a:t>Social oskuldsnorm: </a:t>
            </a:r>
            <a:r>
              <a:rPr lang="sv-SE" sz="1100" dirty="0" smtClean="0"/>
              <a:t>det som syns utåt är det som spelar roll. </a:t>
            </a:r>
            <a:r>
              <a:rPr lang="sv-SE" sz="1100" baseline="0" dirty="0" smtClean="0"/>
              <a:t>I mötet med flickor som lever i en hederskontext är det inte ovanligt med sexuella övergrepp, av bröder, familjevänner, pappor och nära anhöriga generellt. Det viktiga är alltså vad som syns utåt, vad som händer internt spelar mindre roll. </a:t>
            </a:r>
          </a:p>
          <a:p>
            <a:pPr marL="171450" indent="-171450">
              <a:buFontTx/>
              <a:buChar char="-"/>
            </a:pPr>
            <a:r>
              <a:rPr lang="sv-SE" sz="1100" baseline="0" dirty="0" smtClean="0"/>
              <a:t>Tid och rum sexualiseras: flickor får inte vara ute kvällstid, med killkompisar, får inte vara med på sex- och samlevnadslektioner, etc.</a:t>
            </a:r>
          </a:p>
          <a:p>
            <a:pPr marL="171450" indent="-171450">
              <a:buFontTx/>
              <a:buChar char="-"/>
            </a:pPr>
            <a:r>
              <a:rPr lang="sv-SE" sz="1100" baseline="0" dirty="0" smtClean="0"/>
              <a:t>Upplevelser och aktiviteter sexualiseras: flickor får inte cykla för då kan mödomshinnan spricka, de får inte vara med på idrottsaktiviteter av samma anledning.</a:t>
            </a:r>
          </a:p>
          <a:p>
            <a:pPr marL="171450" indent="-171450">
              <a:buFontTx/>
              <a:buChar char="-"/>
            </a:pPr>
            <a:r>
              <a:rPr lang="sv-SE" sz="1100" baseline="0" dirty="0" smtClean="0"/>
              <a:t>Könssegregerade principer där flickor begränsas utrymme i skolan, civilsamhället (idrottsföreningar etc.). </a:t>
            </a:r>
          </a:p>
          <a:p>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A2AAD9A9-9B69-4116-A6A7-29F1B0A511E5}" type="slidenum">
              <a:rPr lang="sv-SE" smtClean="0"/>
              <a:t>20</a:t>
            </a:fld>
            <a:endParaRPr lang="sv-SE"/>
          </a:p>
        </p:txBody>
      </p:sp>
    </p:spTree>
    <p:extLst>
      <p:ext uri="{BB962C8B-B14F-4D97-AF65-F5344CB8AC3E}">
        <p14:creationId xmlns:p14="http://schemas.microsoft.com/office/powerpoint/2010/main" val="335050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smtClean="0"/>
              <a:t>De två sista punkterna,</a:t>
            </a:r>
            <a:r>
              <a:rPr lang="sv-SE" sz="1100" baseline="0" dirty="0" smtClean="0"/>
              <a:t> </a:t>
            </a:r>
            <a:r>
              <a:rPr lang="sv-SE" sz="1100" dirty="0" smtClean="0"/>
              <a:t>tvångsäktenskap och könsstympning,</a:t>
            </a:r>
            <a:r>
              <a:rPr lang="sv-SE" sz="1100" baseline="0" dirty="0" smtClean="0"/>
              <a:t> </a:t>
            </a:r>
            <a:r>
              <a:rPr lang="sv-SE" sz="1100" dirty="0" smtClean="0"/>
              <a:t>är slutdestinationer</a:t>
            </a:r>
            <a:r>
              <a:rPr lang="sv-SE" sz="1100" baseline="0" dirty="0" smtClean="0"/>
              <a:t>. Inskränkning av rättigheter sker innan och alla punkter innan är tillräckligt för att barn far illa. Vi måste agera tidigare.</a:t>
            </a:r>
          </a:p>
          <a:p>
            <a:endParaRPr lang="sv-SE" sz="1100" baseline="0" dirty="0" smtClean="0"/>
          </a:p>
          <a:p>
            <a:r>
              <a:rPr lang="sv-SE" sz="1100" baseline="0" dirty="0" smtClean="0"/>
              <a:t>Tvångsäktenskap är mer än en traditionell sedvänja. Det är upprepad våldtäkt. </a:t>
            </a:r>
          </a:p>
          <a:p>
            <a:endParaRPr lang="sv-SE" sz="1100" baseline="0" dirty="0" smtClean="0"/>
          </a:p>
          <a:p>
            <a:r>
              <a:rPr lang="sv-SE" sz="1100" baseline="0" dirty="0" smtClean="0"/>
              <a:t>Om man som skolsköterska blir tillfrågad om ett oskuldsintyg är det i Sverige oförståeligt att skriva ut ett sådant. Istället koppla på frågebatteriet och fråga eleven frågor som: Varför måste du vara oskuld? Får du ha pojkvän? Får du ha sex om du vill? Vad händer om du ändå har pojkvän? Får du spela fotboll? Ta tag i situationen innan vi når slutdestinationen.</a:t>
            </a:r>
          </a:p>
          <a:p>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21</a:t>
            </a:fld>
            <a:endParaRPr lang="sv-SE"/>
          </a:p>
        </p:txBody>
      </p:sp>
    </p:spTree>
    <p:extLst>
      <p:ext uri="{BB962C8B-B14F-4D97-AF65-F5344CB8AC3E}">
        <p14:creationId xmlns:p14="http://schemas.microsoft.com/office/powerpoint/2010/main" val="1016351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22</a:t>
            </a:fld>
            <a:endParaRPr lang="sv-SE"/>
          </a:p>
        </p:txBody>
      </p:sp>
    </p:spTree>
    <p:extLst>
      <p:ext uri="{BB962C8B-B14F-4D97-AF65-F5344CB8AC3E}">
        <p14:creationId xmlns:p14="http://schemas.microsoft.com/office/powerpoint/2010/main" val="3362314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smtClean="0"/>
              <a:t>Varningstecken: Kommer en flicka från någon av dessa länder eller andra länder där det är vanligt förekommande så var observanta! Om inte flickan redan</a:t>
            </a:r>
            <a:r>
              <a:rPr lang="sv-SE" sz="1100" b="1" baseline="0" dirty="0" smtClean="0"/>
              <a:t> är könsstympad finns en ökad risk för att hon riskerar att bli det. </a:t>
            </a:r>
          </a:p>
          <a:p>
            <a:endParaRPr lang="sv-SE" sz="1100" dirty="0" smtClean="0"/>
          </a:p>
          <a:p>
            <a:r>
              <a:rPr lang="sv-SE" sz="1100" dirty="0" smtClean="0"/>
              <a:t>Eritrea 50% muslimer 50% kristna</a:t>
            </a:r>
          </a:p>
          <a:p>
            <a:r>
              <a:rPr lang="sv-SE" sz="1100" dirty="0" smtClean="0"/>
              <a:t>Etiopien 30 % muslimer</a:t>
            </a:r>
            <a:r>
              <a:rPr lang="sv-SE" sz="1100" baseline="0" dirty="0" smtClean="0"/>
              <a:t> 70% kristna</a:t>
            </a:r>
          </a:p>
          <a:p>
            <a:endParaRPr lang="en-US" sz="1100" dirty="0" smtClean="0"/>
          </a:p>
          <a:p>
            <a:r>
              <a:rPr lang="sv-SE" sz="1100" noProof="0" dirty="0" smtClean="0"/>
              <a:t>Det</a:t>
            </a:r>
            <a:r>
              <a:rPr lang="sv-SE" sz="1100" baseline="0" noProof="0" dirty="0" smtClean="0"/>
              <a:t> är bara afrikanska länder på listan, för att dessa länder har lämnat uppskattning. Många länder i Mellanöstern har inte lämnat uppskattning- det betyder inte att det är ovanligt.</a:t>
            </a:r>
          </a:p>
          <a:p>
            <a:endParaRPr lang="en-US" sz="1100" dirty="0" smtClean="0"/>
          </a:p>
          <a:p>
            <a:r>
              <a:rPr lang="en-US" sz="1100" dirty="0" smtClean="0"/>
              <a:t>I </a:t>
            </a:r>
            <a:r>
              <a:rPr lang="en-US" sz="1100" dirty="0" err="1" smtClean="0"/>
              <a:t>Sverige</a:t>
            </a:r>
            <a:r>
              <a:rPr lang="en-US" sz="1100" dirty="0" smtClean="0"/>
              <a:t>: </a:t>
            </a:r>
          </a:p>
          <a:p>
            <a:r>
              <a:rPr lang="sv-SE" sz="1100" dirty="0" smtClean="0"/>
              <a:t>Socialstyrelsen (2015) uppskattar att närmare 38 000 flickor och kvinnor i Sverige kan ha varit utsatta för någon typ av könsstympning, varav cirka 7 000 är flickor under 18 år. De största skattade grupperna är födda i Somalia, Eritrea, Etiopien, Egypten och Gambia. Dessa flickor och kvinnor har genomgått könsstympning innan de kom till Sverige. </a:t>
            </a:r>
          </a:p>
          <a:p>
            <a:endParaRPr lang="sv-SE" sz="11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23</a:t>
            </a:fld>
            <a:endParaRPr lang="sv-SE"/>
          </a:p>
        </p:txBody>
      </p:sp>
    </p:spTree>
    <p:extLst>
      <p:ext uri="{BB962C8B-B14F-4D97-AF65-F5344CB8AC3E}">
        <p14:creationId xmlns:p14="http://schemas.microsoft.com/office/powerpoint/2010/main" val="2496122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aseline="0" dirty="0" smtClean="0"/>
              <a:t>4 typer av könsstympning enligt WHO: </a:t>
            </a:r>
          </a:p>
          <a:p>
            <a:r>
              <a:rPr lang="sv-SE" sz="1100" dirty="0" smtClean="0"/>
              <a:t>Typ 1. Delvis eller helt borttagande av klitoris och/eller klitoris förhud. </a:t>
            </a:r>
          </a:p>
          <a:p>
            <a:r>
              <a:rPr lang="sv-SE" sz="1100" dirty="0" smtClean="0"/>
              <a:t>Typ 2. Delvis eller helt borttagande av klitoris och de inre blygdläpparna och ibland de yttre blygdläpparna. </a:t>
            </a:r>
          </a:p>
          <a:p>
            <a:r>
              <a:rPr lang="sv-SE" sz="1100" dirty="0" smtClean="0"/>
              <a:t>Typ 3. Förminskning av den vaginala öppningen genom att skapa en försegling. Man skär och sammanfogar de inre och/eller de yttre blygdläpparna och skär i vissa fall bort klitoris. </a:t>
            </a:r>
          </a:p>
          <a:p>
            <a:r>
              <a:rPr lang="sv-SE" sz="1100" dirty="0" smtClean="0"/>
              <a:t>Typ 4. Alla andra skadliga ingrepp på de kvinnliga genitalierna av icke-medicinska skäl, exempelvis prickning, snittning, skrapning och brännande.</a:t>
            </a:r>
          </a:p>
          <a:p>
            <a:endParaRPr lang="sv-SE" sz="1100" dirty="0" smtClean="0"/>
          </a:p>
          <a:p>
            <a:r>
              <a:rPr lang="en-US" sz="1100" dirty="0" smtClean="0"/>
              <a:t>WHO. Eliminating Female genital mutilation An interagency Statement. 2008.</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1" i="0" u="none" strike="noStrike" kern="1200" baseline="0" dirty="0" smtClean="0">
                <a:solidFill>
                  <a:schemeClr val="tx1"/>
                </a:solidFill>
                <a:latin typeface="+mn-lt"/>
                <a:ea typeface="+mn-ea"/>
                <a:cs typeface="+mn-cs"/>
              </a:rPr>
              <a:t>10% av alla som är könsstympade är typ 3, resten typ 1,2,4. Medicinskt: inte alltid så mycket man kan göra för att hjälpa typ 1,2,4. Viktigt att minnas att könsstympning är ett trauma- ett övergrepp, oavsett typ.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24</a:t>
            </a:fld>
            <a:endParaRPr lang="sv-SE"/>
          </a:p>
        </p:txBody>
      </p:sp>
    </p:spTree>
    <p:extLst>
      <p:ext uri="{BB962C8B-B14F-4D97-AF65-F5344CB8AC3E}">
        <p14:creationId xmlns:p14="http://schemas.microsoft.com/office/powerpoint/2010/main" val="152581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smtClean="0"/>
              <a:t>Många</a:t>
            </a:r>
            <a:r>
              <a:rPr lang="sv-SE" sz="1100" baseline="0" dirty="0" smtClean="0"/>
              <a:t> av de flickor som är könsstympade är inte medvetna om det själva. Därför är det viktigt att inte bara fråga ”är du könsstympad” med ”ja eller nej” som svar. Exempelvis kan det vara bra att fråga om eventuella symtom i stället, eller fråga hur det var när hon var liten? Att många tjejer blir omskurna när man är liten, eller könsstympade som vi säger i Sverige, då brukar man skära en där nere, oftast gör detta jätte ont. </a:t>
            </a:r>
          </a:p>
          <a:p>
            <a:endParaRPr lang="sv-SE" sz="1100" baseline="0" dirty="0" smtClean="0"/>
          </a:p>
          <a:p>
            <a:r>
              <a:rPr lang="sv-SE" sz="1100" b="1" baseline="0" dirty="0" smtClean="0"/>
              <a:t>Viktigt</a:t>
            </a:r>
            <a:r>
              <a:rPr lang="sv-SE" sz="1100" baseline="0" noProof="0" dirty="0" smtClean="0"/>
              <a:t>: I Somalia </a:t>
            </a:r>
            <a:r>
              <a:rPr lang="sv-SE" sz="1100" baseline="0" noProof="0" dirty="0" err="1" smtClean="0"/>
              <a:t>t.ex</a:t>
            </a:r>
            <a:r>
              <a:rPr lang="sv-SE" sz="1100" baseline="0" noProof="0" dirty="0" smtClean="0"/>
              <a:t> är 98% av alla </a:t>
            </a:r>
            <a:r>
              <a:rPr lang="sv-SE" sz="1100" baseline="0" dirty="0" smtClean="0"/>
              <a:t>flickor könsstympade. En flicka som har kommit hit 15-16 år gammal är alltså förmodligen könsstympad. Skolan kan antingen föra in frågor kring könsstympning i alla elevhälsosamtal, eller göra som vissa kommuner och fråga: Är det någon som har gjort dig illa i underlivet? Då kan man få svar kring andra övergrepp, inte bara könsstympning.</a:t>
            </a:r>
          </a:p>
          <a:p>
            <a:endParaRPr lang="sv-SE" sz="1100" baseline="0" dirty="0" smtClean="0"/>
          </a:p>
          <a:p>
            <a:r>
              <a:rPr lang="sv-SE" sz="1100" baseline="0" dirty="0" smtClean="0"/>
              <a:t>TIPS! Länsstyrelsen Östergötland tar fram metodmaterial för att arbeta mot könsstympning och som även kommer att vara anpassad för personer med intellektuell funktionsnedsättning. </a:t>
            </a:r>
          </a:p>
          <a:p>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25</a:t>
            </a:fld>
            <a:endParaRPr lang="sv-SE"/>
          </a:p>
        </p:txBody>
      </p:sp>
    </p:spTree>
    <p:extLst>
      <p:ext uri="{BB962C8B-B14F-4D97-AF65-F5344CB8AC3E}">
        <p14:creationId xmlns:p14="http://schemas.microsoft.com/office/powerpoint/2010/main" val="2358195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smtClean="0"/>
              <a:t>Man ska</a:t>
            </a:r>
            <a:r>
              <a:rPr lang="sv-SE" sz="1100" b="1" baseline="0" dirty="0" smtClean="0"/>
              <a:t> inte se könsstympning som en isolerad händelse. </a:t>
            </a:r>
            <a:r>
              <a:rPr lang="sv-SE" sz="1100" baseline="0" dirty="0" smtClean="0"/>
              <a:t>Exempelvis, enligt regeringens definition av könsstympning är det en specifik företeelse inom den hedersrelaterade värdegrunden, därför är det bra att man förser sig med en helhetsbild och ser allvaret i situationen. </a:t>
            </a:r>
          </a:p>
          <a:p>
            <a:endParaRPr lang="sv-SE" sz="1100" baseline="0" dirty="0" smtClean="0"/>
          </a:p>
          <a:p>
            <a:r>
              <a:rPr lang="sv-SE" sz="1100" baseline="0" dirty="0" smtClean="0"/>
              <a:t>TIPS! Inom kort kommer Länsstyrelsen Östergötland att publicera sina filmer om könsstympning som är riktade till unga, yrkesverksamma och till föräldrar. </a:t>
            </a:r>
          </a:p>
          <a:p>
            <a:endParaRPr lang="sv-SE" sz="1100" baseline="0" dirty="0" smtClean="0"/>
          </a:p>
          <a:p>
            <a:r>
              <a:rPr lang="sv-SE" sz="1100" baseline="0" dirty="0" smtClean="0"/>
              <a:t>38 000 flickor och kvinnor är könsstympade i Sverige, 7000 är barn. Det sker i Sverige också.</a:t>
            </a:r>
          </a:p>
          <a:p>
            <a:endParaRPr lang="sv-SE" sz="1100" baseline="0" dirty="0" smtClean="0"/>
          </a:p>
          <a:p>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26</a:t>
            </a:fld>
            <a:endParaRPr lang="sv-SE"/>
          </a:p>
        </p:txBody>
      </p:sp>
    </p:spTree>
    <p:extLst>
      <p:ext uri="{BB962C8B-B14F-4D97-AF65-F5344CB8AC3E}">
        <p14:creationId xmlns:p14="http://schemas.microsoft.com/office/powerpoint/2010/main" val="2109971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u="sng" kern="1200" dirty="0" smtClean="0">
                <a:solidFill>
                  <a:schemeClr val="tx1"/>
                </a:solidFill>
                <a:effectLst/>
                <a:latin typeface="+mn-lt"/>
                <a:ea typeface="+mn-ea"/>
                <a:cs typeface="+mn-cs"/>
                <a:hlinkClick r:id="rId3"/>
              </a:rPr>
              <a:t>http://79.99.0.79/tris/</a:t>
            </a:r>
            <a:endParaRPr lang="sv-SE" sz="1100" u="sng" kern="1200" dirty="0" smtClean="0">
              <a:solidFill>
                <a:schemeClr val="tx1"/>
              </a:solidFill>
              <a:effectLst/>
              <a:latin typeface="+mn-lt"/>
              <a:ea typeface="+mn-ea"/>
              <a:cs typeface="+mn-cs"/>
            </a:endParaRPr>
          </a:p>
          <a:p>
            <a:endParaRPr lang="sv-SE" sz="1100" u="sng" kern="1200" dirty="0" smtClean="0">
              <a:solidFill>
                <a:schemeClr val="tx1"/>
              </a:solidFill>
              <a:effectLst/>
              <a:latin typeface="+mn-lt"/>
              <a:ea typeface="+mn-ea"/>
              <a:cs typeface="+mn-cs"/>
            </a:endParaRPr>
          </a:p>
          <a:p>
            <a:r>
              <a:rPr lang="sv-SE" sz="1100" b="0" i="0" kern="1200" dirty="0" smtClean="0">
                <a:solidFill>
                  <a:schemeClr val="tx1"/>
                </a:solidFill>
                <a:effectLst/>
                <a:latin typeface="+mn-lt"/>
                <a:ea typeface="+mn-ea"/>
                <a:cs typeface="+mn-cs"/>
              </a:rPr>
              <a:t>Ett kommunikationsverktyg som hjälper personer som utsatts för olika slag av övergrepp att sätta ord på sina känslor och berätta vad som har hänt. Grunden i verktyget är </a:t>
            </a:r>
            <a:r>
              <a:rPr lang="sv-SE" sz="1100" b="0" i="0" kern="1200" dirty="0" err="1" smtClean="0">
                <a:solidFill>
                  <a:schemeClr val="tx1"/>
                </a:solidFill>
                <a:effectLst/>
                <a:latin typeface="+mn-lt"/>
                <a:ea typeface="+mn-ea"/>
                <a:cs typeface="+mn-cs"/>
              </a:rPr>
              <a:t>emojis</a:t>
            </a:r>
            <a:r>
              <a:rPr lang="sv-SE" sz="1100" b="0" i="0" kern="1200" dirty="0" smtClean="0">
                <a:solidFill>
                  <a:schemeClr val="tx1"/>
                </a:solidFill>
                <a:effectLst/>
                <a:latin typeface="+mn-lt"/>
                <a:ea typeface="+mn-ea"/>
                <a:cs typeface="+mn-cs"/>
              </a:rPr>
              <a:t>, små ikoner som hjälper till att bildsätta känslor och händelseförlopp och som kan hjälpa den som blivit utsatt att berätta om det.</a:t>
            </a:r>
            <a:endParaRPr lang="sv-SE" sz="11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69240DBC-AC1D-4949-8A30-CF53C19B893F}" type="slidenum">
              <a:rPr lang="sv-SE" smtClean="0"/>
              <a:t>27</a:t>
            </a:fld>
            <a:endParaRPr lang="sv-SE"/>
          </a:p>
        </p:txBody>
      </p:sp>
    </p:spTree>
    <p:extLst>
      <p:ext uri="{BB962C8B-B14F-4D97-AF65-F5344CB8AC3E}">
        <p14:creationId xmlns:p14="http://schemas.microsoft.com/office/powerpoint/2010/main" val="3541576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100" dirty="0" smtClean="0"/>
              <a:t>Ghadimi, Mariet. (2001).  Att själv få välja. C-uppsats. Institutionen för socialt arbete, Stockholms universitet.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1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b="1" baseline="0" dirty="0" smtClean="0"/>
              <a:t>Anpassningsstrategi: </a:t>
            </a:r>
            <a:r>
              <a:rPr lang="sv-SE" sz="1100" baseline="0" dirty="0" smtClean="0"/>
              <a:t>Många gånger kan tjejerna känna att de fått nog- de berättar för någon inom elevhälsan, men sedan har de en trevlig helg med mamma och kommer tillbaka till skolan på måndag och har ångrat sig. Ett bra stöd i sådana situationer: tipsa eleven om stödchatten på dinarattigheter.se, där kan man vara anonym. 12 organisationer sitter i den chatten (TRIS bland annat), killar kan också chatta. </a:t>
            </a:r>
            <a:r>
              <a:rPr lang="sv-SE" sz="1100" baseline="0" dirty="0" err="1" smtClean="0"/>
              <a:t>Pela</a:t>
            </a:r>
            <a:r>
              <a:rPr lang="sv-SE" sz="1100" baseline="0" dirty="0" smtClean="0"/>
              <a:t> är ett exempel på detta typ av agerande- anpassning.</a:t>
            </a:r>
          </a:p>
          <a:p>
            <a:endParaRPr lang="sv-SE" sz="1100" b="1" dirty="0" smtClean="0"/>
          </a:p>
          <a:p>
            <a:r>
              <a:rPr lang="sv-SE" sz="1100" b="1" dirty="0" smtClean="0"/>
              <a:t>Motståndsstrategi: </a:t>
            </a:r>
            <a:r>
              <a:rPr lang="sv-SE" sz="1100" dirty="0" smtClean="0"/>
              <a:t>Fadime (dubbelliv,</a:t>
            </a:r>
            <a:r>
              <a:rPr lang="sv-SE" sz="1100" baseline="0" dirty="0" smtClean="0"/>
              <a:t> kaxiga utåtagerande tjejer), svårare att nå dem för att de har ett hårt skal. Annars lättare att hjälpa för att de redan bestämt att de inte vill vara kvar i det.</a:t>
            </a:r>
          </a:p>
          <a:p>
            <a:endParaRPr lang="sv-SE" sz="1100" baseline="0" dirty="0" smtClean="0"/>
          </a:p>
          <a:p>
            <a:r>
              <a:rPr lang="sv-SE" sz="1100" b="1" baseline="0" dirty="0" smtClean="0"/>
              <a:t>Frigörelsestrategi: </a:t>
            </a:r>
            <a:r>
              <a:rPr lang="sv-SE" sz="1100" baseline="0" dirty="0" smtClean="0"/>
              <a:t>Duktiga tjejer, bra betyg, arbetar hårt, engagerar sig ideellt. Dessa flickor märks inte- deras mål är att få en utbildning och ta sig ur på det sättet. </a:t>
            </a:r>
          </a:p>
          <a:p>
            <a:endParaRPr lang="sv-SE" sz="1100" baseline="0" dirty="0" smtClean="0"/>
          </a:p>
          <a:p>
            <a:r>
              <a:rPr lang="sv-SE" sz="1100" b="1" i="0" baseline="0" dirty="0" smtClean="0"/>
              <a:t>Uppgivenhetstrategi: </a:t>
            </a:r>
            <a:r>
              <a:rPr lang="sv-SE" sz="1100" baseline="0" dirty="0" smtClean="0"/>
              <a:t>ätstörningar, droger, prostitution, självskadebeteende. Akutsjukhus. Pojkvänner som utnyttjar, etc. Man ser ej hederskontexten utan primära problemen, som självmordsförsök. Viktigt: i dessa situationer kan man inte ha föräldrar med i samtalet med elever.</a:t>
            </a:r>
          </a:p>
          <a:p>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en-US" sz="1100" dirty="0"/>
          </a:p>
        </p:txBody>
      </p:sp>
      <p:sp>
        <p:nvSpPr>
          <p:cNvPr id="4" name="Slide Number Placeholder 3"/>
          <p:cNvSpPr>
            <a:spLocks noGrp="1"/>
          </p:cNvSpPr>
          <p:nvPr>
            <p:ph type="sldNum" sz="quarter" idx="10"/>
          </p:nvPr>
        </p:nvSpPr>
        <p:spPr/>
        <p:txBody>
          <a:bodyPr/>
          <a:lstStyle/>
          <a:p>
            <a:fld id="{A2AAD9A9-9B69-4116-A6A7-29F1B0A511E5}" type="slidenum">
              <a:rPr lang="sv-SE" smtClean="0"/>
              <a:t>28</a:t>
            </a:fld>
            <a:endParaRPr lang="sv-SE"/>
          </a:p>
        </p:txBody>
      </p:sp>
    </p:spTree>
    <p:extLst>
      <p:ext uri="{BB962C8B-B14F-4D97-AF65-F5344CB8AC3E}">
        <p14:creationId xmlns:p14="http://schemas.microsoft.com/office/powerpoint/2010/main" val="4075852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100" dirty="0" smtClean="0">
                <a:solidFill>
                  <a:schemeClr val="bg1"/>
                </a:solidFill>
              </a:rPr>
              <a:t>Filmen finns att se på Youtube: </a:t>
            </a:r>
            <a:r>
              <a:rPr lang="sv-SE" sz="1100" dirty="0" smtClean="0">
                <a:solidFill>
                  <a:schemeClr val="bg1"/>
                </a:solidFill>
                <a:hlinkClick r:id="rId3"/>
              </a:rPr>
              <a:t>https://www.youtube.com/watch?v=VQ_2oi8BDyM</a:t>
            </a:r>
            <a:r>
              <a:rPr lang="sv-SE" sz="1100" dirty="0" smtClean="0">
                <a:solidFill>
                  <a:schemeClr val="bg1"/>
                </a:solidFill>
              </a:rPr>
              <a:t> </a:t>
            </a:r>
          </a:p>
          <a:p>
            <a:pPr algn="l"/>
            <a:r>
              <a:rPr lang="sv-SE" sz="1100" dirty="0" smtClean="0">
                <a:solidFill>
                  <a:schemeClr val="bg1"/>
                </a:solidFill>
              </a:rPr>
              <a:t>Tillhörande arbetsmaterial går att ladda ner på: </a:t>
            </a:r>
            <a:r>
              <a:rPr lang="sv-SE" sz="1100" dirty="0" smtClean="0">
                <a:solidFill>
                  <a:schemeClr val="bg1"/>
                </a:solidFill>
                <a:hlinkClick r:id="rId4"/>
              </a:rPr>
              <a:t>http://www.tris.se/wp-content/uploads/2014/02/Tio-min-av-frihet-broschyr-TT5-den-r%C3%A4tta.pdf</a:t>
            </a:r>
            <a:r>
              <a:rPr lang="sv-SE" sz="1100" dirty="0" smtClean="0">
                <a:solidFill>
                  <a:schemeClr val="bg1"/>
                </a:solidFill>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32D257E6-DF84-4190-A70D-9E2866C06104}" type="slidenum">
              <a:rPr lang="sv-SE" smtClean="0"/>
              <a:t>29</a:t>
            </a:fld>
            <a:endParaRPr lang="sv-SE"/>
          </a:p>
        </p:txBody>
      </p:sp>
    </p:spTree>
    <p:extLst>
      <p:ext uri="{BB962C8B-B14F-4D97-AF65-F5344CB8AC3E}">
        <p14:creationId xmlns:p14="http://schemas.microsoft.com/office/powerpoint/2010/main" val="591190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Filmen finns på https://vimeo.com/184823991</a:t>
            </a:r>
          </a:p>
          <a:p>
            <a:endParaRPr lang="sv-SE" baseline="0" dirty="0" smtClean="0"/>
          </a:p>
          <a:p>
            <a:r>
              <a:rPr lang="sv-SE" baseline="0" dirty="0" smtClean="0"/>
              <a:t>Du kan ladda ner filmen från </a:t>
            </a:r>
            <a:r>
              <a:rPr lang="sv-SE" baseline="0" dirty="0" err="1" smtClean="0"/>
              <a:t>Vimeo</a:t>
            </a:r>
            <a:r>
              <a:rPr lang="sv-SE" baseline="0" dirty="0" smtClean="0"/>
              <a:t> och visa den från din egen dator.</a:t>
            </a:r>
          </a:p>
          <a:p>
            <a:endParaRPr lang="sv-SE" baseline="0" dirty="0" smtClean="0"/>
          </a:p>
          <a:p>
            <a:endParaRPr lang="sv-SE" baseline="0" dirty="0" smtClean="0"/>
          </a:p>
          <a:p>
            <a:endParaRPr lang="sv-SE" baseline="0" dirty="0" smtClean="0"/>
          </a:p>
          <a:p>
            <a:endParaRPr lang="sv-SE" baseline="0" dirty="0" smtClean="0"/>
          </a:p>
          <a:p>
            <a:r>
              <a:rPr lang="sv-SE" baseline="0" dirty="0" smtClean="0"/>
              <a:t>----------------------------------------------------------------</a:t>
            </a:r>
          </a:p>
          <a:p>
            <a:r>
              <a:rPr lang="sv-SE" baseline="0" dirty="0" smtClean="0"/>
              <a:t>Källa: Uppdrag Psykisk Hälsa, SKL (2016)</a:t>
            </a:r>
          </a:p>
          <a:p>
            <a:endParaRPr lang="sv-SE" baseline="0" dirty="0" smtClean="0"/>
          </a:p>
        </p:txBody>
      </p:sp>
      <p:sp>
        <p:nvSpPr>
          <p:cNvPr id="4" name="Platshållare för bildnummer 3"/>
          <p:cNvSpPr>
            <a:spLocks noGrp="1"/>
          </p:cNvSpPr>
          <p:nvPr>
            <p:ph type="sldNum" sz="quarter" idx="10"/>
          </p:nvPr>
        </p:nvSpPr>
        <p:spPr/>
        <p:txBody>
          <a:bodyPr/>
          <a:lstStyle/>
          <a:p>
            <a:fld id="{9754FAC0-967C-4E35-949A-76881856BB32}" type="slidenum">
              <a:rPr lang="sv-SE" smtClean="0"/>
              <a:t>3</a:t>
            </a:fld>
            <a:endParaRPr lang="sv-SE"/>
          </a:p>
        </p:txBody>
      </p:sp>
    </p:spTree>
    <p:extLst>
      <p:ext uri="{BB962C8B-B14F-4D97-AF65-F5344CB8AC3E}">
        <p14:creationId xmlns:p14="http://schemas.microsoft.com/office/powerpoint/2010/main" val="288267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C4EC6F5F-D5F5-4E62-9BB9-6698135D0FF0}" type="slidenum">
              <a:rPr lang="sv-SE" smtClean="0"/>
              <a:t>30</a:t>
            </a:fld>
            <a:endParaRPr lang="sv-SE"/>
          </a:p>
        </p:txBody>
      </p:sp>
    </p:spTree>
    <p:extLst>
      <p:ext uri="{BB962C8B-B14F-4D97-AF65-F5344CB8AC3E}">
        <p14:creationId xmlns:p14="http://schemas.microsoft.com/office/powerpoint/2010/main" val="416199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Grundutbildning till all personal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Upprätta/uppdatera en handlingsplan för hur skola ska förebygga, upptäcka och hantera elever som utsätts för hedersrelaterat förtryck och våld.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TIPS! Uppfinn inte hjulet igen, använd er av TRIS metodstöd för framtagande av handlingsplan. Klipp och klistra det som passar från den och referera till TRIS. Länk: http://www.tris.se/wp-content/uploads/2014/02/Trippelt-utsatt-Att-utveckla-en-handlingsplan-f%C3%B6r-att-motverka-hedersrelaterat-f%C3%B6rtryck-och-v%C3%A5ld-p%C3%A5-gymnasies%C3%A4rskolan1.pdf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Besluta om att er skola ska utgå ifrån en definition av hedersvåld (exempelvis regeringens från 2007). På det sättet har alla en definition och värdegrund att luta sig emot. Länk: http://www.tris.se/wp-content/uploads/2014/02/Regeringens-defintion-HFV.pdf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Börja arbeta förebyggande!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Ex. tjej- och killgrupper, TRIS material Nå- vidare kan användas både för tjejer och killar. Länk: http://www.tris.se/na-vidare-gruppmaterial/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Ex. visa 10 minuter av frihet och ha diskussionsövningar efteråt. Länk: http://www.tris.se/10-minuter-av-frihet-en-film-om-vardagsheder/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TIPS! På dinarattigheter.se hittar ni en lärarplattform med massor av undervisningsmaterial och upplägg för att integrera undervisning o hedersproblematik i de dagliga arbetet. Länk: https://dinarattigheter.se/larare/hedersproblematik-och-undervisning/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Arbete med könsstympning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Ett lätt sätt att börja arbeta med könsstympning i skolan är att föra in ämnet i elevhälsosamtal; exempelvis kan man ha en standard fråga om någon gjort illa en i underlivet. Också viktigt att våga ta upp det under sex- och samlevnadsundervisningen. TIPS! På Länsstyrelsen Östergötlands hemsida finns massor av tips på hur skolor kan arbeta med könsstympning. Länk: http://www.hedersfortryck.se/hedersfortryck/konsstympning/att-arbeta-mot-konsstympning/till-personal-inom-forskola-och-skola/ </a:t>
            </a:r>
          </a:p>
          <a:p>
            <a:endParaRPr lang="sv-SE" sz="1100" kern="1200" dirty="0" smtClean="0">
              <a:solidFill>
                <a:schemeClr val="tx1"/>
              </a:solidFill>
              <a:effectLst/>
              <a:latin typeface="+mn-lt"/>
              <a:ea typeface="+mn-ea"/>
              <a:cs typeface="+mn-cs"/>
            </a:endParaRPr>
          </a:p>
          <a:p>
            <a:endParaRPr lang="sv-SE"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31</a:t>
            </a:fld>
            <a:endParaRPr lang="sv-SE"/>
          </a:p>
        </p:txBody>
      </p:sp>
    </p:spTree>
    <p:extLst>
      <p:ext uri="{BB962C8B-B14F-4D97-AF65-F5344CB8AC3E}">
        <p14:creationId xmlns:p14="http://schemas.microsoft.com/office/powerpoint/2010/main" val="286496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Kartlägg! Genom att dela ut en enkät till eleverna får ni ett hum om hur många av era elever som befinner sig i riskzon för att utsättas för hedersrelaterat förtryck och våld.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En utvärderad och testad enkät är den som användes i rapporten ”Oskuld och heder” (även kallad UNG08- enkäten). Länk: http://www.tris.se/wp-content/uploads/2013/11/Oskuld-och-heder-Schlytter-m.fl_.-2008.pdf På sista sidan finner ni enkäten som ni kan använda er av så länge ni refererar. </a:t>
            </a: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Arbeta förebyggande med föräldrarna genom att tydligt gå igenom och diskuterar skolans pedagogiska arbetssätt, innehållet i undervisningen, läroplanens värdegrund m.m.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På Länsstyrelsen Östergötlands hemsida finns massor av tips för hur skolan kan arbeta förebyggande med föräldrarna. Länk: http://www.hedersfortryck.se/yrkesverksamma/skolan/att-jobba-med-foraldrar/ </a:t>
            </a:r>
          </a:p>
          <a:p>
            <a:r>
              <a:rPr lang="sv-SE" sz="1200" kern="120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Om ni upptäcker att en elev är utsatt eller riskerar att utsättas gör omedelbart en orosanmälan. RING EJ FÖRÄLDRARNA!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Upparbeta kontinuerlig kontakt med socialtjänsten så ni känner till varandras arbetssätt. Regelbundna nätverksmöten rekommenderas starkt! </a:t>
            </a:r>
          </a:p>
          <a:p>
            <a:endParaRPr lang="sv-SE" sz="1100" kern="1200" dirty="0" smtClean="0">
              <a:solidFill>
                <a:schemeClr val="tx1"/>
              </a:solidFill>
              <a:effectLst/>
              <a:latin typeface="+mn-lt"/>
              <a:ea typeface="+mn-ea"/>
              <a:cs typeface="+mn-cs"/>
            </a:endParaRPr>
          </a:p>
          <a:p>
            <a:endParaRPr lang="sv-SE"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32</a:t>
            </a:fld>
            <a:endParaRPr lang="sv-SE"/>
          </a:p>
        </p:txBody>
      </p:sp>
    </p:spTree>
    <p:extLst>
      <p:ext uri="{BB962C8B-B14F-4D97-AF65-F5344CB8AC3E}">
        <p14:creationId xmlns:p14="http://schemas.microsoft.com/office/powerpoint/2010/main" val="3117746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i="0" kern="1200" dirty="0" smtClean="0">
                <a:solidFill>
                  <a:schemeClr val="tx1"/>
                </a:solidFill>
                <a:effectLst/>
                <a:latin typeface="+mn-lt"/>
                <a:ea typeface="+mn-ea"/>
                <a:cs typeface="+mn-cs"/>
              </a:rPr>
              <a:t>Viktigt för skolan att minnas:</a:t>
            </a:r>
          </a:p>
          <a:p>
            <a:r>
              <a:rPr lang="sv-SE" sz="1100" b="0" i="0" kern="1200" dirty="0" smtClean="0">
                <a:solidFill>
                  <a:schemeClr val="tx1"/>
                </a:solidFill>
                <a:effectLst/>
                <a:latin typeface="+mn-lt"/>
                <a:ea typeface="+mn-ea"/>
                <a:cs typeface="+mn-cs"/>
              </a:rPr>
              <a:t>Det</a:t>
            </a:r>
            <a:r>
              <a:rPr lang="sv-SE" sz="1100" b="0" i="0" kern="1200" baseline="0" dirty="0" smtClean="0">
                <a:solidFill>
                  <a:schemeClr val="tx1"/>
                </a:solidFill>
                <a:effectLst/>
                <a:latin typeface="+mn-lt"/>
                <a:ea typeface="+mn-ea"/>
                <a:cs typeface="+mn-cs"/>
              </a:rPr>
              <a:t> är ni som ska ge tecken åt ungdomarna att ni vet att hederskontext finns, att ni finns tillgängliga för samtal. Det är ni som ska flagga, inte eleverna som ska ge tecken. T.ex. genom att sätta upp en affisch om hedersrelaterat våld i skolan.</a:t>
            </a:r>
          </a:p>
          <a:p>
            <a:endParaRPr lang="sv-SE" sz="1100" b="0" i="0" kern="1200" baseline="0" dirty="0" smtClean="0">
              <a:solidFill>
                <a:schemeClr val="tx1"/>
              </a:solidFill>
              <a:effectLst/>
              <a:latin typeface="+mn-lt"/>
              <a:ea typeface="+mn-ea"/>
              <a:cs typeface="+mn-cs"/>
            </a:endParaRPr>
          </a:p>
          <a:p>
            <a:r>
              <a:rPr lang="sv-SE" sz="1100" b="0" i="0" kern="1200" baseline="0" dirty="0" smtClean="0">
                <a:solidFill>
                  <a:schemeClr val="tx1"/>
                </a:solidFill>
                <a:effectLst/>
                <a:latin typeface="+mn-lt"/>
                <a:ea typeface="+mn-ea"/>
                <a:cs typeface="+mn-cs"/>
              </a:rPr>
              <a:t>T.ex. denna från Länsstyrelsen Östergötland: http://www.hedersfortryck.se/publikationer/affisch-att-ansla-i-skolan/</a:t>
            </a:r>
            <a:endParaRPr lang="sv-SE" sz="1100" b="0" i="0" kern="1200" dirty="0" smtClean="0">
              <a:solidFill>
                <a:schemeClr val="tx1"/>
              </a:solidFill>
              <a:effectLst/>
              <a:latin typeface="+mn-lt"/>
              <a:ea typeface="+mn-ea"/>
              <a:cs typeface="+mn-cs"/>
            </a:endParaRPr>
          </a:p>
          <a:p>
            <a:endParaRPr lang="sv-SE" sz="1100" b="1" i="0" kern="1200" dirty="0" smtClean="0">
              <a:solidFill>
                <a:schemeClr val="tx1"/>
              </a:solidFill>
              <a:effectLst/>
              <a:latin typeface="+mn-lt"/>
              <a:ea typeface="+mn-ea"/>
              <a:cs typeface="+mn-cs"/>
            </a:endParaRPr>
          </a:p>
          <a:p>
            <a:r>
              <a:rPr lang="sv-SE" sz="1100" b="1" i="0" kern="1200" dirty="0" smtClean="0">
                <a:solidFill>
                  <a:schemeClr val="tx1"/>
                </a:solidFill>
                <a:effectLst/>
                <a:latin typeface="+mn-lt"/>
                <a:ea typeface="+mn-ea"/>
                <a:cs typeface="+mn-cs"/>
              </a:rPr>
              <a:t>Detta ska ni få med er idag:</a:t>
            </a:r>
          </a:p>
          <a:p>
            <a:r>
              <a:rPr lang="sv-SE" sz="1100" i="1" kern="1200" dirty="0" smtClean="0">
                <a:solidFill>
                  <a:schemeClr val="tx1"/>
                </a:solidFill>
                <a:effectLst/>
                <a:latin typeface="+mn-lt"/>
                <a:ea typeface="+mn-ea"/>
                <a:cs typeface="+mn-cs"/>
              </a:rPr>
              <a:t>Sexualundervisning på lättare svenska</a:t>
            </a:r>
          </a:p>
          <a:p>
            <a:r>
              <a:rPr lang="sv-SE" sz="1100" i="1" kern="1200" dirty="0" smtClean="0">
                <a:solidFill>
                  <a:schemeClr val="tx1"/>
                </a:solidFill>
                <a:effectLst/>
                <a:latin typeface="+mn-lt"/>
                <a:ea typeface="+mn-ea"/>
                <a:cs typeface="+mn-cs"/>
              </a:rPr>
              <a:t>Framtidssnack</a:t>
            </a:r>
          </a:p>
          <a:p>
            <a:r>
              <a:rPr lang="sv-SE" sz="1100" i="1" kern="1200" dirty="0" smtClean="0">
                <a:solidFill>
                  <a:schemeClr val="tx1"/>
                </a:solidFill>
                <a:effectLst/>
                <a:latin typeface="+mn-lt"/>
                <a:ea typeface="+mn-ea"/>
                <a:cs typeface="+mn-cs"/>
              </a:rPr>
              <a:t>Ung &amp; Fri</a:t>
            </a:r>
          </a:p>
          <a:p>
            <a:r>
              <a:rPr lang="sv-SE" sz="1100" kern="1200" dirty="0" smtClean="0">
                <a:solidFill>
                  <a:schemeClr val="tx1"/>
                </a:solidFill>
                <a:effectLst/>
                <a:latin typeface="+mn-lt"/>
                <a:ea typeface="+mn-ea"/>
                <a:cs typeface="+mn-cs"/>
              </a:rPr>
              <a:t>10 minuter</a:t>
            </a:r>
            <a:r>
              <a:rPr lang="sv-SE" sz="1100" kern="1200" baseline="0" dirty="0" smtClean="0">
                <a:solidFill>
                  <a:schemeClr val="tx1"/>
                </a:solidFill>
                <a:effectLst/>
                <a:latin typeface="+mn-lt"/>
                <a:ea typeface="+mn-ea"/>
                <a:cs typeface="+mn-cs"/>
              </a:rPr>
              <a:t> av frihet – en film om vardagsheder</a:t>
            </a:r>
            <a:r>
              <a:rPr lang="sv-SE" sz="1100" kern="1200" dirty="0" smtClean="0">
                <a:solidFill>
                  <a:schemeClr val="tx1"/>
                </a:solidFill>
                <a:effectLst/>
                <a:latin typeface="+mn-lt"/>
                <a:ea typeface="+mn-ea"/>
                <a:cs typeface="+mn-cs"/>
              </a:rPr>
              <a:t> </a:t>
            </a:r>
          </a:p>
          <a:p>
            <a:endParaRPr lang="sv-SE"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33</a:t>
            </a:fld>
            <a:endParaRPr lang="sv-SE"/>
          </a:p>
        </p:txBody>
      </p:sp>
    </p:spTree>
    <p:extLst>
      <p:ext uri="{BB962C8B-B14F-4D97-AF65-F5344CB8AC3E}">
        <p14:creationId xmlns:p14="http://schemas.microsoft.com/office/powerpoint/2010/main" val="1425781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Stödtelefon- som yrkesverksam får du möjlighet att prata med experter från Länsstyrelsen Östergötlands nationella Kompetensteam.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p:txBody>
      </p:sp>
      <p:sp>
        <p:nvSpPr>
          <p:cNvPr id="4" name="Platshållare för bildnummer 3"/>
          <p:cNvSpPr>
            <a:spLocks noGrp="1"/>
          </p:cNvSpPr>
          <p:nvPr>
            <p:ph type="sldNum" sz="quarter" idx="10"/>
          </p:nvPr>
        </p:nvSpPr>
        <p:spPr/>
        <p:txBody>
          <a:bodyPr/>
          <a:lstStyle/>
          <a:p>
            <a:fld id="{69240DBC-AC1D-4949-8A30-CF53C19B893F}" type="slidenum">
              <a:rPr lang="sv-SE" smtClean="0"/>
              <a:t>34</a:t>
            </a:fld>
            <a:endParaRPr lang="sv-SE"/>
          </a:p>
        </p:txBody>
      </p:sp>
    </p:spTree>
    <p:extLst>
      <p:ext uri="{BB962C8B-B14F-4D97-AF65-F5344CB8AC3E}">
        <p14:creationId xmlns:p14="http://schemas.microsoft.com/office/powerpoint/2010/main" val="2666235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35</a:t>
            </a:fld>
            <a:endParaRPr lang="sv-SE"/>
          </a:p>
        </p:txBody>
      </p:sp>
    </p:spTree>
    <p:extLst>
      <p:ext uri="{BB962C8B-B14F-4D97-AF65-F5344CB8AC3E}">
        <p14:creationId xmlns:p14="http://schemas.microsoft.com/office/powerpoint/2010/main" val="1836484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36</a:t>
            </a:fld>
            <a:endParaRPr lang="sv-SE"/>
          </a:p>
        </p:txBody>
      </p:sp>
    </p:spTree>
    <p:extLst>
      <p:ext uri="{BB962C8B-B14F-4D97-AF65-F5344CB8AC3E}">
        <p14:creationId xmlns:p14="http://schemas.microsoft.com/office/powerpoint/2010/main" val="915771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37</a:t>
            </a:fld>
            <a:endParaRPr lang="sv-SE"/>
          </a:p>
        </p:txBody>
      </p:sp>
    </p:spTree>
    <p:extLst>
      <p:ext uri="{BB962C8B-B14F-4D97-AF65-F5344CB8AC3E}">
        <p14:creationId xmlns:p14="http://schemas.microsoft.com/office/powerpoint/2010/main" val="2130031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38</a:t>
            </a:fld>
            <a:endParaRPr lang="sv-SE"/>
          </a:p>
        </p:txBody>
      </p:sp>
    </p:spTree>
    <p:extLst>
      <p:ext uri="{BB962C8B-B14F-4D97-AF65-F5344CB8AC3E}">
        <p14:creationId xmlns:p14="http://schemas.microsoft.com/office/powerpoint/2010/main" val="1166672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i="0" kern="1200" dirty="0" smtClean="0">
                <a:solidFill>
                  <a:schemeClr val="tx1"/>
                </a:solidFill>
                <a:effectLst/>
                <a:latin typeface="+mn-lt"/>
                <a:ea typeface="+mn-ea"/>
                <a:cs typeface="+mn-cs"/>
              </a:rPr>
              <a:t>Regeringen ger Myndigheten för ungdoms- och civilsamhällesfrågor (MUCF) i uppdrag att i samverkan med den nationella webbaserade ungdomsmottagningen UMO, ta fram och sprida en digital plattform med information om hälsa och jämställdhet med fokus på sexuell och reproduktiv hälsa och rättigheter (SRHR) riktad till nyanlända och asylsökande barn och unga i åldrarna 13–20 år.</a:t>
            </a:r>
          </a:p>
          <a:p>
            <a:endParaRPr lang="sv-SE" sz="11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39</a:t>
            </a:fld>
            <a:endParaRPr lang="sv-SE"/>
          </a:p>
        </p:txBody>
      </p:sp>
    </p:spTree>
    <p:extLst>
      <p:ext uri="{BB962C8B-B14F-4D97-AF65-F5344CB8AC3E}">
        <p14:creationId xmlns:p14="http://schemas.microsoft.com/office/powerpoint/2010/main" val="188875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i="0" u="none" strike="noStrike" kern="1200" baseline="0" dirty="0" smtClean="0">
                <a:solidFill>
                  <a:schemeClr val="tx1"/>
                </a:solidFill>
                <a:latin typeface="+mn-lt"/>
                <a:ea typeface="+mn-ea"/>
                <a:cs typeface="+mn-cs"/>
              </a:rPr>
              <a:t>TRIS (Tjejers Rätt i Samhället) bildades 2002 i Uppsala, samma år som </a:t>
            </a:r>
            <a:r>
              <a:rPr lang="sv-SE" sz="1100" b="0" i="0" u="none" strike="noStrike" kern="1200" baseline="0" dirty="0" err="1" smtClean="0">
                <a:solidFill>
                  <a:schemeClr val="tx1"/>
                </a:solidFill>
                <a:latin typeface="+mn-lt"/>
                <a:ea typeface="+mn-ea"/>
                <a:cs typeface="+mn-cs"/>
              </a:rPr>
              <a:t>Fadime</a:t>
            </a:r>
            <a:r>
              <a:rPr lang="sv-SE" sz="1100" b="0" i="0" u="none" strike="noStrike" kern="1200" baseline="0" dirty="0" smtClean="0">
                <a:solidFill>
                  <a:schemeClr val="tx1"/>
                </a:solidFill>
                <a:latin typeface="+mn-lt"/>
                <a:ea typeface="+mn-ea"/>
                <a:cs typeface="+mn-cs"/>
              </a:rPr>
              <a:t> mördades. </a:t>
            </a:r>
          </a:p>
          <a:p>
            <a:endParaRPr lang="sv-SE" sz="1100" b="0" i="0" u="none" strike="noStrike" kern="1200" baseline="0" dirty="0" smtClean="0">
              <a:solidFill>
                <a:schemeClr val="tx1"/>
              </a:solidFill>
              <a:latin typeface="+mn-lt"/>
              <a:ea typeface="+mn-ea"/>
              <a:cs typeface="+mn-cs"/>
            </a:endParaRPr>
          </a:p>
          <a:p>
            <a:r>
              <a:rPr lang="sv-SE" sz="1100" b="0" i="1" u="none" strike="noStrike" kern="1200" baseline="0" dirty="0" smtClean="0">
                <a:solidFill>
                  <a:schemeClr val="tx1"/>
                </a:solidFill>
                <a:latin typeface="+mn-lt"/>
                <a:ea typeface="+mn-ea"/>
                <a:cs typeface="+mn-cs"/>
              </a:rPr>
              <a:t>Föreläsningen kommer att handla om vardagsheder; om den hedersrelaterade värdegrundens vardagligaste</a:t>
            </a:r>
          </a:p>
          <a:p>
            <a:r>
              <a:rPr lang="sv-SE" sz="1100" b="0" i="1" u="none" strike="noStrike" kern="1200" baseline="0" dirty="0" smtClean="0">
                <a:solidFill>
                  <a:schemeClr val="tx1"/>
                </a:solidFill>
                <a:latin typeface="+mn-lt"/>
                <a:ea typeface="+mn-ea"/>
                <a:cs typeface="+mn-cs"/>
              </a:rPr>
              <a:t>uttryck i form av begränsningar och förväntningar.</a:t>
            </a:r>
            <a:endParaRPr lang="sv-SE" sz="1100" b="0" i="0" u="none" strike="noStrike" kern="1200" baseline="0" dirty="0" smtClean="0">
              <a:solidFill>
                <a:schemeClr val="tx1"/>
              </a:solidFill>
              <a:latin typeface="+mn-lt"/>
              <a:ea typeface="+mn-ea"/>
              <a:cs typeface="+mn-cs"/>
            </a:endParaRPr>
          </a:p>
          <a:p>
            <a:r>
              <a:rPr lang="sv-SE" sz="1100" b="0" i="0" u="none" strike="noStrike" kern="1200" baseline="0" dirty="0" smtClean="0">
                <a:solidFill>
                  <a:schemeClr val="tx1"/>
                </a:solidFill>
                <a:latin typeface="+mn-lt"/>
                <a:ea typeface="+mn-ea"/>
                <a:cs typeface="+mn-cs"/>
              </a:rPr>
              <a:t>Detta är de frågeställningar som kommer tas upp under föreläsningen: </a:t>
            </a:r>
          </a:p>
          <a:p>
            <a:pPr marL="171450" indent="-171450">
              <a:buFont typeface="Arial" panose="020B0604020202020204" pitchFamily="34" charset="0"/>
              <a:buChar char="•"/>
            </a:pPr>
            <a:r>
              <a:rPr lang="sv-SE" sz="1100" b="0" i="0" u="none" strike="noStrike" kern="1200" baseline="0" dirty="0" smtClean="0">
                <a:solidFill>
                  <a:schemeClr val="tx1"/>
                </a:solidFill>
                <a:latin typeface="+mn-lt"/>
                <a:ea typeface="+mn-ea"/>
                <a:cs typeface="+mn-cs"/>
              </a:rPr>
              <a:t>Hur påverkas unga personer av hedersrelaterade begränsningar och förväntningar?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i="0" u="none" strike="noStrike" kern="1200" baseline="0" dirty="0" smtClean="0">
                <a:solidFill>
                  <a:schemeClr val="tx1"/>
                </a:solidFill>
                <a:latin typeface="+mn-lt"/>
                <a:ea typeface="+mn-ea"/>
                <a:cs typeface="+mn-cs"/>
              </a:rPr>
              <a:t>Hur påverkar vardagsheder unga personers möjlighet till integration?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100" b="0" i="0" u="none" strike="noStrike" kern="1200" baseline="0" dirty="0" smtClean="0">
                <a:solidFill>
                  <a:schemeClr val="tx1"/>
                </a:solidFill>
                <a:latin typeface="+mn-lt"/>
                <a:ea typeface="+mn-ea"/>
                <a:cs typeface="+mn-cs"/>
              </a:rPr>
              <a:t>Hur kan skolpersonal arbeta för att upptäcka och förebygga kvinnlig könsstympning?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Universitet erbjuder ej utbildning inom hedersrelaterad våld i dagsläget och det är därför viktigt att sprida kunskap. Det är framförallt viktigt att personal inom skola får kunskap kring hur man kan ta tag i hedersrelaterad problematik, att våga fråga, våga vara ett stöd, att våga göra en orosanmälan när det finns misstankar om att en elev far illa, etc.</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1" i="0" u="none" strike="noStrike" kern="1200" baseline="0" dirty="0" smtClean="0">
                <a:solidFill>
                  <a:schemeClr val="tx1"/>
                </a:solidFill>
                <a:latin typeface="+mn-lt"/>
                <a:ea typeface="+mn-ea"/>
                <a:cs typeface="+mn-cs"/>
              </a:rPr>
              <a:t>Det viktigaste med detta utbildningsmaterial är således att föra kunskapen vidare. Bara vetskap om en del av materialet och några begrepp kan vara tillräckligt för att uppmana vuxna att agera på ett sätt som kan göra enorm skillnad för en elev som lever i en hederskontext.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723727C9-6315-45BB-B22C-583217B58626}" type="slidenum">
              <a:rPr lang="sv-SE" smtClean="0"/>
              <a:t>4</a:t>
            </a:fld>
            <a:endParaRPr lang="sv-SE"/>
          </a:p>
        </p:txBody>
      </p:sp>
    </p:spTree>
    <p:extLst>
      <p:ext uri="{BB962C8B-B14F-4D97-AF65-F5344CB8AC3E}">
        <p14:creationId xmlns:p14="http://schemas.microsoft.com/office/powerpoint/2010/main" val="3042021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Origo är Sveriges</a:t>
            </a:r>
            <a:r>
              <a:rPr lang="sv-SE" baseline="0" dirty="0" smtClean="0"/>
              <a:t> första myndighetsgemensamma resurscenter i arbete med unga som lever i en hederskontext. De har rådgivning, mottagning, samverkan med civilsamhälsaktörer, generellt mycket bra info på hemsidan. </a:t>
            </a:r>
          </a:p>
          <a:p>
            <a:endParaRPr lang="sv-SE" baseline="0" dirty="0" smtClean="0"/>
          </a:p>
          <a:p>
            <a:r>
              <a:rPr lang="sv-SE" dirty="0" smtClean="0"/>
              <a:t>---------------------------------------</a:t>
            </a:r>
          </a:p>
          <a:p>
            <a:r>
              <a:rPr lang="sv-SE" dirty="0" smtClean="0"/>
              <a:t>Källa:</a:t>
            </a:r>
            <a:r>
              <a:rPr lang="sv-SE" baseline="0" dirty="0" smtClean="0"/>
              <a:t> http://origostockholm.se/</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40</a:t>
            </a:fld>
            <a:endParaRPr lang="sv-SE"/>
          </a:p>
        </p:txBody>
      </p:sp>
    </p:spTree>
    <p:extLst>
      <p:ext uri="{BB962C8B-B14F-4D97-AF65-F5344CB8AC3E}">
        <p14:creationId xmlns:p14="http://schemas.microsoft.com/office/powerpoint/2010/main" val="2067476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Utbildningen som Socialförvaltningen</a:t>
            </a:r>
            <a:r>
              <a:rPr lang="sv-SE" baseline="0" dirty="0" smtClean="0"/>
              <a:t> har, tar en timme och vem som helst kan skapa ett användarnamn och gå kursen. Man kan även göra den i team. Kursen tar bland annat upp vikten av att veta vilka länder det förekommer i, i vilken ålder det utförs. Då är det lättare att inte missa, att alltid fråga. Det är exempelvis inte bara vanligt i Afrika, även i andra länder som Yemen, Afghanistan etc. Pratar också om lagstiftningen kring könsstympning och hur du kan ställa frågan på ett bra sätt, vikten av att inte offerplacera. Absolut viktigast är att våga fråga.</a:t>
            </a:r>
          </a:p>
          <a:p>
            <a:endParaRPr lang="sv-SE" baseline="0" dirty="0" smtClean="0"/>
          </a:p>
          <a:p>
            <a:r>
              <a:rPr lang="sv-SE" dirty="0" smtClean="0"/>
              <a:t>---------------------------------------</a:t>
            </a:r>
          </a:p>
          <a:p>
            <a:r>
              <a:rPr lang="sv-SE" dirty="0" smtClean="0"/>
              <a:t>Källa:</a:t>
            </a:r>
            <a:r>
              <a:rPr lang="sv-SE" baseline="0" dirty="0" smtClean="0"/>
              <a:t> </a:t>
            </a:r>
            <a:r>
              <a:rPr lang="sv-SE" dirty="0" smtClean="0"/>
              <a:t>http://www.socialstyrelsen.se/valds-ochbrottsrelateradefragor/konsstympningavflickorochkvinnor</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41</a:t>
            </a:fld>
            <a:endParaRPr lang="sv-SE"/>
          </a:p>
        </p:txBody>
      </p:sp>
    </p:spTree>
    <p:extLst>
      <p:ext uri="{BB962C8B-B14F-4D97-AF65-F5344CB8AC3E}">
        <p14:creationId xmlns:p14="http://schemas.microsoft.com/office/powerpoint/2010/main" val="2785943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1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42</a:t>
            </a:fld>
            <a:endParaRPr lang="sv-SE"/>
          </a:p>
        </p:txBody>
      </p:sp>
    </p:spTree>
    <p:extLst>
      <p:ext uri="{BB962C8B-B14F-4D97-AF65-F5344CB8AC3E}">
        <p14:creationId xmlns:p14="http://schemas.microsoft.com/office/powerpoint/2010/main" val="1077697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43</a:t>
            </a:fld>
            <a:endParaRPr lang="sv-SE"/>
          </a:p>
        </p:txBody>
      </p:sp>
    </p:spTree>
    <p:extLst>
      <p:ext uri="{BB962C8B-B14F-4D97-AF65-F5344CB8AC3E}">
        <p14:creationId xmlns:p14="http://schemas.microsoft.com/office/powerpoint/2010/main" val="799869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Ett metodstöd: här kan elevhälsan hitta övningar och sätt att arbeta. Finns online: http://www.tris.se/wp-content/uploads/2014/02/Trippelt-utsatt-Att-utveckla-en-handlingsplan-f%C3%B6r-att-motverka-hedersrelaterat-f%C3%B6rtryck-och-v%C3%A5ld-p%C3%A5-gymnasies%C3%A4rskolan1.pdf</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44</a:t>
            </a:fld>
            <a:endParaRPr lang="sv-SE"/>
          </a:p>
        </p:txBody>
      </p:sp>
    </p:spTree>
    <p:extLst>
      <p:ext uri="{BB962C8B-B14F-4D97-AF65-F5344CB8AC3E}">
        <p14:creationId xmlns:p14="http://schemas.microsoft.com/office/powerpoint/2010/main" val="4269016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45</a:t>
            </a:fld>
            <a:endParaRPr lang="sv-SE"/>
          </a:p>
        </p:txBody>
      </p:sp>
    </p:spTree>
    <p:extLst>
      <p:ext uri="{BB962C8B-B14F-4D97-AF65-F5344CB8AC3E}">
        <p14:creationId xmlns:p14="http://schemas.microsoft.com/office/powerpoint/2010/main" val="8161034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smtClean="0"/>
              <a:t>Ni kan bli medlemmar</a:t>
            </a:r>
            <a:r>
              <a:rPr lang="sv-SE" sz="1100" baseline="0" dirty="0" smtClean="0"/>
              <a:t> och gilla TRIS på Facebook.</a:t>
            </a:r>
          </a:p>
          <a:p>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800" dirty="0"/>
          </a:p>
        </p:txBody>
      </p:sp>
      <p:sp>
        <p:nvSpPr>
          <p:cNvPr id="4" name="Platshållare för sidhuvud 3"/>
          <p:cNvSpPr>
            <a:spLocks noGrp="1"/>
          </p:cNvSpPr>
          <p:nvPr>
            <p:ph type="hdr" sz="quarter" idx="10"/>
          </p:nvPr>
        </p:nvSpPr>
        <p:spPr/>
        <p:txBody>
          <a:bodyPr/>
          <a:lstStyle/>
          <a:p>
            <a:r>
              <a:rPr lang="sv-SE" smtClean="0">
                <a:solidFill>
                  <a:prstClr val="black"/>
                </a:solidFill>
              </a:rPr>
              <a:t>TRIS - tjejers rätt i samhället</a:t>
            </a:r>
            <a:endParaRPr lang="sv-SE">
              <a:solidFill>
                <a:prstClr val="black"/>
              </a:solidFill>
            </a:endParaRPr>
          </a:p>
        </p:txBody>
      </p:sp>
      <p:sp>
        <p:nvSpPr>
          <p:cNvPr id="5" name="Platshållare för sidfot 4"/>
          <p:cNvSpPr>
            <a:spLocks noGrp="1"/>
          </p:cNvSpPr>
          <p:nvPr>
            <p:ph type="ftr" sz="quarter" idx="11"/>
          </p:nvPr>
        </p:nvSpPr>
        <p:spPr/>
        <p:txBody>
          <a:bodyPr/>
          <a:lstStyle/>
          <a:p>
            <a:r>
              <a:rPr lang="sv-SE" smtClean="0">
                <a:solidFill>
                  <a:prstClr val="black"/>
                </a:solidFill>
              </a:rPr>
              <a:t>Konferens 13 september 2013. Hedersresrelaterat förtryck och våld bland ungdomar med intellektuell funktionsnedsättning</a:t>
            </a:r>
            <a:endParaRPr lang="sv-SE" dirty="0">
              <a:solidFill>
                <a:prstClr val="black"/>
              </a:solidFill>
            </a:endParaRPr>
          </a:p>
        </p:txBody>
      </p:sp>
      <p:sp>
        <p:nvSpPr>
          <p:cNvPr id="6" name="Platshållare för bildnummer 5"/>
          <p:cNvSpPr>
            <a:spLocks noGrp="1"/>
          </p:cNvSpPr>
          <p:nvPr>
            <p:ph type="sldNum" sz="quarter" idx="12"/>
          </p:nvPr>
        </p:nvSpPr>
        <p:spPr/>
        <p:txBody>
          <a:bodyPr/>
          <a:lstStyle/>
          <a:p>
            <a:fld id="{78F58009-2ADE-4E26-B4FC-0185FDD313BC}" type="slidenum">
              <a:rPr lang="sv-SE" smtClean="0">
                <a:solidFill>
                  <a:prstClr val="black"/>
                </a:solidFill>
              </a:rPr>
              <a:pPr/>
              <a:t>46</a:t>
            </a:fld>
            <a:endParaRPr lang="sv-SE">
              <a:solidFill>
                <a:prstClr val="black"/>
              </a:solidFill>
            </a:endParaRPr>
          </a:p>
        </p:txBody>
      </p:sp>
    </p:spTree>
    <p:extLst>
      <p:ext uri="{BB962C8B-B14F-4D97-AF65-F5344CB8AC3E}">
        <p14:creationId xmlns:p14="http://schemas.microsoft.com/office/powerpoint/2010/main" val="540528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Här hittar du all information du behöver och alla verktyg som har presenterats under dagen. Gå in på fliken </a:t>
            </a:r>
            <a:r>
              <a:rPr lang="sv-SE" i="1" baseline="0" dirty="0" smtClean="0"/>
              <a:t>Asylsökande &amp; nyanlända</a:t>
            </a:r>
          </a:p>
          <a:p>
            <a:endParaRPr lang="sv-SE" i="1"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47</a:t>
            </a:fld>
            <a:endParaRPr lang="sv-SE"/>
          </a:p>
        </p:txBody>
      </p:sp>
    </p:spTree>
    <p:extLst>
      <p:ext uri="{BB962C8B-B14F-4D97-AF65-F5344CB8AC3E}">
        <p14:creationId xmlns:p14="http://schemas.microsoft.com/office/powerpoint/2010/main" val="98054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Klicka på </a:t>
            </a:r>
            <a:r>
              <a:rPr lang="sv-SE" i="1" baseline="0" dirty="0" smtClean="0"/>
              <a:t>Om våra utbildningar</a:t>
            </a:r>
            <a:r>
              <a:rPr lang="sv-SE" baseline="0" dirty="0" smtClean="0"/>
              <a:t>. Här hittar du information om alla utbildningar som har tagits fram inom Hälsa i Sverige.</a:t>
            </a:r>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48</a:t>
            </a:fld>
            <a:endParaRPr lang="sv-SE"/>
          </a:p>
        </p:txBody>
      </p:sp>
    </p:spTree>
    <p:extLst>
      <p:ext uri="{BB962C8B-B14F-4D97-AF65-F5344CB8AC3E}">
        <p14:creationId xmlns:p14="http://schemas.microsoft.com/office/powerpoint/2010/main" val="1002331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Klicka på </a:t>
            </a:r>
            <a:r>
              <a:rPr lang="sv-SE" i="1" baseline="0" dirty="0" smtClean="0"/>
              <a:t>Migration och psykisk hälsa – för elevhälsan (HiS10). </a:t>
            </a:r>
            <a:r>
              <a:rPr lang="sv-SE" baseline="0" dirty="0" smtClean="0"/>
              <a:t>Här finns allt material </a:t>
            </a:r>
            <a:r>
              <a:rPr lang="sv-SE" baseline="0" dirty="0" smtClean="0"/>
              <a:t>från utbildningsdagen.</a:t>
            </a:r>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49</a:t>
            </a:fld>
            <a:endParaRPr lang="sv-SE"/>
          </a:p>
        </p:txBody>
      </p:sp>
    </p:spTree>
    <p:extLst>
      <p:ext uri="{BB962C8B-B14F-4D97-AF65-F5344CB8AC3E}">
        <p14:creationId xmlns:p14="http://schemas.microsoft.com/office/powerpoint/2010/main" val="29170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1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5</a:t>
            </a:fld>
            <a:endParaRPr lang="sv-SE"/>
          </a:p>
        </p:txBody>
      </p:sp>
    </p:spTree>
    <p:extLst>
      <p:ext uri="{BB962C8B-B14F-4D97-AF65-F5344CB8AC3E}">
        <p14:creationId xmlns:p14="http://schemas.microsoft.com/office/powerpoint/2010/main" val="24145587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422275" y="1241425"/>
            <a:ext cx="5953125" cy="3349625"/>
          </a:xfrm>
        </p:spPr>
      </p:sp>
      <p:sp>
        <p:nvSpPr>
          <p:cNvPr id="3" name="Platshållare för anteckningar 2"/>
          <p:cNvSpPr>
            <a:spLocks noGrp="1"/>
          </p:cNvSpPr>
          <p:nvPr>
            <p:ph type="body" idx="1"/>
          </p:nvPr>
        </p:nvSpPr>
        <p:spPr/>
        <p:txBody>
          <a:bodyPr/>
          <a:lstStyle/>
          <a:p>
            <a:r>
              <a:rPr lang="sv-SE" baseline="0" dirty="0" smtClean="0"/>
              <a:t>Under samma flik </a:t>
            </a:r>
            <a:r>
              <a:rPr lang="sv-SE" i="1" baseline="0" dirty="0" smtClean="0"/>
              <a:t>Asylsökande &amp; nyanlända</a:t>
            </a:r>
            <a:r>
              <a:rPr lang="sv-SE" baseline="0" dirty="0" smtClean="0"/>
              <a:t> finns även vår verktygsbank. Där kan du hitta goda exempel och användbara verktyg, samt dela med dig av dina egna.</a:t>
            </a:r>
          </a:p>
          <a:p>
            <a:endParaRPr lang="sv-SE" baseline="0" dirty="0" smtClean="0"/>
          </a:p>
          <a:p>
            <a:endParaRPr lang="sv-SE" baseline="0" dirty="0" smtClean="0"/>
          </a:p>
          <a:p>
            <a:endParaRPr lang="sv-SE" baseline="0" dirty="0" smtClean="0"/>
          </a:p>
          <a:p>
            <a:r>
              <a:rPr lang="sv-SE" baseline="0" dirty="0" smtClean="0"/>
              <a:t>----------------------------------------------------------------</a:t>
            </a:r>
          </a:p>
          <a:p>
            <a:r>
              <a:rPr lang="sv-SE" baseline="0" dirty="0" smtClean="0"/>
              <a:t>Källa: Uppdrag Psykisk Hälsa, SKL (2017)</a:t>
            </a:r>
          </a:p>
          <a:p>
            <a:endParaRPr lang="sv-SE" dirty="0"/>
          </a:p>
        </p:txBody>
      </p:sp>
      <p:sp>
        <p:nvSpPr>
          <p:cNvPr id="4" name="Platshållare för bildnummer 3"/>
          <p:cNvSpPr>
            <a:spLocks noGrp="1"/>
          </p:cNvSpPr>
          <p:nvPr>
            <p:ph type="sldNum" sz="quarter" idx="10"/>
          </p:nvPr>
        </p:nvSpPr>
        <p:spPr/>
        <p:txBody>
          <a:bodyPr/>
          <a:lstStyle/>
          <a:p>
            <a:fld id="{C4EC6F5F-D5F5-4E62-9BB9-6698135D0FF0}" type="slidenum">
              <a:rPr lang="sv-SE" smtClean="0"/>
              <a:t>50</a:t>
            </a:fld>
            <a:endParaRPr lang="sv-SE"/>
          </a:p>
        </p:txBody>
      </p:sp>
    </p:spTree>
    <p:extLst>
      <p:ext uri="{BB962C8B-B14F-4D97-AF65-F5344CB8AC3E}">
        <p14:creationId xmlns:p14="http://schemas.microsoft.com/office/powerpoint/2010/main" val="657324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a:t>
            </a:r>
          </a:p>
          <a:p>
            <a:r>
              <a:rPr lang="sv-SE" baseline="0" smtClean="0"/>
              <a:t>Källa: Uppdrag Psykisk Hälsa, SKL (2017)</a:t>
            </a:r>
          </a:p>
          <a:p>
            <a:endParaRPr lang="sv-SE"/>
          </a:p>
        </p:txBody>
      </p:sp>
      <p:sp>
        <p:nvSpPr>
          <p:cNvPr id="4" name="Platshållare för bildnummer 3"/>
          <p:cNvSpPr>
            <a:spLocks noGrp="1"/>
          </p:cNvSpPr>
          <p:nvPr>
            <p:ph type="sldNum" sz="quarter" idx="10"/>
          </p:nvPr>
        </p:nvSpPr>
        <p:spPr/>
        <p:txBody>
          <a:bodyPr/>
          <a:lstStyle/>
          <a:p>
            <a:fld id="{C4EC6F5F-D5F5-4E62-9BB9-6698135D0FF0}" type="slidenum">
              <a:rPr lang="sv-SE" smtClean="0"/>
              <a:t>51</a:t>
            </a:fld>
            <a:endParaRPr lang="sv-SE"/>
          </a:p>
        </p:txBody>
      </p:sp>
    </p:spTree>
    <p:extLst>
      <p:ext uri="{BB962C8B-B14F-4D97-AF65-F5344CB8AC3E}">
        <p14:creationId xmlns:p14="http://schemas.microsoft.com/office/powerpoint/2010/main" val="303017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100" dirty="0" smtClean="0">
                <a:latin typeface="Calibri (brödtext)"/>
              </a:rPr>
              <a:t>När den</a:t>
            </a:r>
            <a:r>
              <a:rPr lang="sv-SE" sz="1100" baseline="0" dirty="0" smtClean="0">
                <a:latin typeface="Calibri (brödtext)"/>
              </a:rPr>
              <a:t> </a:t>
            </a:r>
            <a:r>
              <a:rPr lang="sv-SE" sz="1100" dirty="0" smtClean="0">
                <a:latin typeface="Calibri (brödtext)"/>
              </a:rPr>
              <a:t>hedersrelaterade</a:t>
            </a:r>
            <a:r>
              <a:rPr lang="sv-SE" sz="1100" baseline="0" dirty="0" smtClean="0">
                <a:latin typeface="Calibri (brödtext)"/>
              </a:rPr>
              <a:t> värdegrunden möter majoritetssamhällets värdegrund (i detta fall den svenska), leder detta till värdekollisioner och normkonflikter. Konfliktområden inkluderar: synen på heder, synen på barnuppfostran, synen på kvinnans frihet och sexualitet, synen på funktionsnedsättning, synen på HBTQ.</a:t>
            </a:r>
            <a:endParaRPr lang="sv-SE" sz="1100" dirty="0" smtClean="0">
              <a:latin typeface="Calibri (brödtex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sv-SE" sz="1100" dirty="0" smtClean="0">
              <a:latin typeface="Calibri (brödtex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100" dirty="0" smtClean="0">
                <a:latin typeface="Calibri (brödtext)"/>
              </a:rPr>
              <a:t>Detta utbildningsmaterial redogör</a:t>
            </a:r>
            <a:r>
              <a:rPr lang="sv-SE" sz="1100" baseline="0" dirty="0" smtClean="0">
                <a:latin typeface="Calibri (brödtext)"/>
              </a:rPr>
              <a:t> för</a:t>
            </a:r>
            <a:r>
              <a:rPr lang="sv-SE" sz="1100" dirty="0" smtClean="0">
                <a:latin typeface="Calibri (brödtext)"/>
              </a:rPr>
              <a:t> konfliktområdet ”</a:t>
            </a:r>
            <a:r>
              <a:rPr lang="sv-SE" sz="1100" dirty="0" smtClean="0">
                <a:solidFill>
                  <a:prstClr val="white"/>
                </a:solidFill>
                <a:latin typeface="Calibri (brödtext)"/>
              </a:rPr>
              <a:t> Synen på kvinnans frihet och sexualitet”.</a:t>
            </a:r>
            <a:r>
              <a:rPr lang="sv-SE" sz="1100" baseline="0" dirty="0" smtClean="0">
                <a:solidFill>
                  <a:prstClr val="white"/>
                </a:solidFill>
                <a:latin typeface="Calibri (brödtext)"/>
              </a:rPr>
              <a:t> </a:t>
            </a:r>
            <a:r>
              <a:rPr lang="sv-SE" sz="1100" dirty="0" smtClean="0">
                <a:solidFill>
                  <a:prstClr val="white"/>
                </a:solidFill>
                <a:latin typeface="Calibri (brödtext)"/>
              </a:rPr>
              <a:t>Finns intresse för en </a:t>
            </a:r>
            <a:r>
              <a:rPr lang="sv-SE" sz="1100" baseline="0" dirty="0" smtClean="0">
                <a:solidFill>
                  <a:prstClr val="white"/>
                </a:solidFill>
                <a:latin typeface="Calibri (brödtext)"/>
              </a:rPr>
              <a:t>föreläsning om alla konfliktområden går det att beställa genom TRIS hemsida. (www.tris.se)</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100" dirty="0" smtClean="0">
              <a:latin typeface="Calibri (brödtext)"/>
            </a:endParaRPr>
          </a:p>
          <a:p>
            <a:pPr marL="0" indent="0">
              <a:buNone/>
            </a:pPr>
            <a:r>
              <a:rPr lang="sv-SE" sz="1100" dirty="0" smtClean="0">
                <a:latin typeface="Calibri (brödtext)"/>
              </a:rPr>
              <a:t>Tips på den som vill fördjupa sig om HBTQ</a:t>
            </a:r>
            <a:r>
              <a:rPr lang="sv-SE" sz="1100" baseline="0" dirty="0" smtClean="0">
                <a:latin typeface="Calibri (brödtext)"/>
              </a:rPr>
              <a:t> och heder:</a:t>
            </a:r>
          </a:p>
          <a:p>
            <a:pPr marL="171450" indent="-171450">
              <a:buFont typeface="Arial" panose="020B0604020202020204" pitchFamily="34" charset="0"/>
              <a:buChar char="•"/>
            </a:pPr>
            <a:r>
              <a:rPr lang="sv-SE" sz="1100" dirty="0" smtClean="0">
                <a:latin typeface="Calibri (brödtext)"/>
              </a:rPr>
              <a:t>HBT</a:t>
            </a:r>
            <a:r>
              <a:rPr lang="sv-SE" sz="1100" baseline="0" dirty="0" smtClean="0">
                <a:latin typeface="Calibri (brödtext)"/>
              </a:rPr>
              <a:t> och heder; Hedvig Nathorst-Böös, Frida </a:t>
            </a:r>
            <a:r>
              <a:rPr lang="sv-SE" sz="1100" baseline="0" dirty="0" err="1" smtClean="0">
                <a:latin typeface="Calibri (brödtext)"/>
              </a:rPr>
              <a:t>Darj</a:t>
            </a:r>
            <a:r>
              <a:rPr lang="sv-SE" sz="1100" baseline="0" dirty="0" smtClean="0">
                <a:latin typeface="Calibri (brödtext)"/>
              </a:rPr>
              <a:t> &amp; Cecilia Jarl-Åberg (en intervjustudie med 17 ungdomar som är HBTQ-personer</a:t>
            </a:r>
          </a:p>
          <a:p>
            <a:pPr marL="171450" indent="-171450">
              <a:buFont typeface="Arial" panose="020B0604020202020204" pitchFamily="34" charset="0"/>
              <a:buChar char="•"/>
            </a:pPr>
            <a:r>
              <a:rPr lang="sv-SE" sz="1100" baseline="0" dirty="0" smtClean="0">
                <a:latin typeface="Calibri (brödtext)"/>
              </a:rPr>
              <a:t>Heder och samvete; Lars Åberg &amp; Eduardo </a:t>
            </a:r>
            <a:r>
              <a:rPr lang="sv-SE" sz="1100" baseline="0" dirty="0" err="1" smtClean="0">
                <a:latin typeface="Calibri (brödtext)"/>
              </a:rPr>
              <a:t>Grutzky</a:t>
            </a:r>
            <a:endParaRPr lang="sv-SE" sz="1100" baseline="0" dirty="0" smtClean="0">
              <a:latin typeface="Calibri (brödtext)"/>
            </a:endParaRPr>
          </a:p>
          <a:p>
            <a:pPr marL="0" indent="0">
              <a:buFont typeface="Arial" panose="020B0604020202020204" pitchFamily="34" charset="0"/>
              <a:buNone/>
            </a:pPr>
            <a:endParaRPr lang="sv-SE" sz="11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pPr marL="171450" indent="-171450">
              <a:buFont typeface="Arial" panose="020B0604020202020204" pitchFamily="34" charset="0"/>
              <a:buChar char="•"/>
            </a:pPr>
            <a:endParaRPr lang="sv-SE" sz="1100" dirty="0"/>
          </a:p>
        </p:txBody>
      </p:sp>
      <p:sp>
        <p:nvSpPr>
          <p:cNvPr id="4" name="Platshållare för sidhuvud 3"/>
          <p:cNvSpPr>
            <a:spLocks noGrp="1"/>
          </p:cNvSpPr>
          <p:nvPr>
            <p:ph type="hdr" sz="quarter" idx="10"/>
          </p:nvPr>
        </p:nvSpPr>
        <p:spPr/>
        <p:txBody>
          <a:bodyPr/>
          <a:lstStyle/>
          <a:p>
            <a:r>
              <a:rPr lang="sv-SE" smtClean="0">
                <a:solidFill>
                  <a:prstClr val="black"/>
                </a:solidFill>
              </a:rPr>
              <a:t>TRIS - tjejers rätt i samhället</a:t>
            </a:r>
            <a:endParaRPr lang="sv-SE">
              <a:solidFill>
                <a:prstClr val="black"/>
              </a:solidFill>
            </a:endParaRPr>
          </a:p>
        </p:txBody>
      </p:sp>
      <p:sp>
        <p:nvSpPr>
          <p:cNvPr id="5" name="Platshållare för sidfot 4"/>
          <p:cNvSpPr>
            <a:spLocks noGrp="1"/>
          </p:cNvSpPr>
          <p:nvPr>
            <p:ph type="ftr" sz="quarter" idx="11"/>
          </p:nvPr>
        </p:nvSpPr>
        <p:spPr/>
        <p:txBody>
          <a:bodyPr/>
          <a:lstStyle/>
          <a:p>
            <a:r>
              <a:rPr lang="sv-SE" smtClean="0">
                <a:solidFill>
                  <a:prstClr val="black"/>
                </a:solidFill>
              </a:rPr>
              <a:t>Konferens 13 september 2013. Hedersresrelaterat förtryck och våld bland ungdomar med intellektuell funktionsnedsättning</a:t>
            </a:r>
            <a:endParaRPr lang="sv-SE" dirty="0">
              <a:solidFill>
                <a:prstClr val="black"/>
              </a:solidFill>
            </a:endParaRPr>
          </a:p>
        </p:txBody>
      </p:sp>
      <p:sp>
        <p:nvSpPr>
          <p:cNvPr id="6" name="Platshållare för bildnummer 5"/>
          <p:cNvSpPr>
            <a:spLocks noGrp="1"/>
          </p:cNvSpPr>
          <p:nvPr>
            <p:ph type="sldNum" sz="quarter" idx="12"/>
          </p:nvPr>
        </p:nvSpPr>
        <p:spPr/>
        <p:txBody>
          <a:bodyPr/>
          <a:lstStyle/>
          <a:p>
            <a:fld id="{78F58009-2ADE-4E26-B4FC-0185FDD313BC}" type="slidenum">
              <a:rPr lang="sv-SE" smtClean="0">
                <a:solidFill>
                  <a:prstClr val="black"/>
                </a:solidFill>
              </a:rPr>
              <a:pPr/>
              <a:t>6</a:t>
            </a:fld>
            <a:endParaRPr lang="sv-SE">
              <a:solidFill>
                <a:prstClr val="black"/>
              </a:solidFill>
            </a:endParaRPr>
          </a:p>
        </p:txBody>
      </p:sp>
    </p:spTree>
    <p:extLst>
      <p:ext uri="{BB962C8B-B14F-4D97-AF65-F5344CB8AC3E}">
        <p14:creationId xmlns:p14="http://schemas.microsoft.com/office/powerpoint/2010/main" val="1057575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100" dirty="0" smtClean="0"/>
          </a:p>
          <a:p>
            <a:endParaRPr lang="sv-SE" sz="11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69240DBC-AC1D-4949-8A30-CF53C19B893F}" type="slidenum">
              <a:rPr lang="sv-SE" smtClean="0"/>
              <a:t>7</a:t>
            </a:fld>
            <a:endParaRPr lang="sv-SE"/>
          </a:p>
        </p:txBody>
      </p:sp>
    </p:spTree>
    <p:extLst>
      <p:ext uri="{BB962C8B-B14F-4D97-AF65-F5344CB8AC3E}">
        <p14:creationId xmlns:p14="http://schemas.microsoft.com/office/powerpoint/2010/main" val="16768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dirty="0" smtClean="0"/>
              <a:t>Svensk definition av heder: Rättvis, ärofylld, man gör rätt för sig.</a:t>
            </a:r>
            <a:r>
              <a:rPr lang="sv-SE" sz="1100" baseline="0" dirty="0" smtClean="0"/>
              <a:t> Historiskt i Sverige: män har heder och ära, kvinnor har skam. Skam är kopplat till sexuellt beteende. (”Har du ingen skam i kroppen”)</a:t>
            </a:r>
          </a:p>
          <a:p>
            <a:endParaRPr lang="sv-SE" sz="11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100" baseline="0" dirty="0" smtClean="0"/>
              <a:t>Till skillnad från svensk definition av heder, inom HRV (hedersrelaterat våld) finns tre begrepp på heder.</a:t>
            </a:r>
          </a:p>
          <a:p>
            <a:endParaRPr lang="sv-SE" sz="11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32D257E6-DF84-4190-A70D-9E2866C06104}" type="slidenum">
              <a:rPr lang="sv-SE" smtClean="0"/>
              <a:t>8</a:t>
            </a:fld>
            <a:endParaRPr lang="sv-SE"/>
          </a:p>
        </p:txBody>
      </p:sp>
    </p:spTree>
    <p:extLst>
      <p:ext uri="{BB962C8B-B14F-4D97-AF65-F5344CB8AC3E}">
        <p14:creationId xmlns:p14="http://schemas.microsoft.com/office/powerpoint/2010/main" val="2414794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smtClean="0"/>
              <a:t>HRV,</a:t>
            </a:r>
            <a:r>
              <a:rPr lang="sv-SE" sz="1100" b="1" baseline="0" dirty="0" smtClean="0"/>
              <a:t> tre definitioner av heder. </a:t>
            </a:r>
            <a:endParaRPr lang="sv-SE" sz="1100" b="1" dirty="0" smtClean="0"/>
          </a:p>
          <a:p>
            <a:r>
              <a:rPr lang="sv-SE" sz="1100" b="1" dirty="0" err="1" smtClean="0"/>
              <a:t>Sharaf</a:t>
            </a:r>
            <a:r>
              <a:rPr lang="sv-SE" sz="1100" dirty="0" smtClean="0"/>
              <a:t>: rättfärdig man, tar</a:t>
            </a:r>
            <a:r>
              <a:rPr lang="sv-SE" sz="1100" baseline="0" dirty="0" smtClean="0"/>
              <a:t> hand om sina släktingar, etc. Bara män har </a:t>
            </a:r>
            <a:r>
              <a:rPr lang="sv-SE" sz="1100" baseline="0" dirty="0" err="1" smtClean="0"/>
              <a:t>sharaf</a:t>
            </a:r>
            <a:r>
              <a:rPr lang="sv-SE" sz="1100" baseline="0" dirty="0" smtClean="0"/>
              <a:t>. Ofta kopplad till en machokultur: inte vara svag, man försörjer sin familj. </a:t>
            </a:r>
            <a:r>
              <a:rPr lang="sv-SE" sz="1100" baseline="0" dirty="0" err="1" smtClean="0"/>
              <a:t>Sharaf</a:t>
            </a:r>
            <a:r>
              <a:rPr lang="sv-SE" sz="1100" baseline="0" dirty="0" smtClean="0"/>
              <a:t> höjs om du har bra utbildning, sänks om arbetslös, höjs om du får jobb, etc.</a:t>
            </a:r>
          </a:p>
          <a:p>
            <a:r>
              <a:rPr lang="sv-SE" sz="1100" b="1" baseline="0" dirty="0" err="1" smtClean="0"/>
              <a:t>Namus</a:t>
            </a:r>
            <a:r>
              <a:rPr lang="sv-SE" sz="1100" baseline="0" dirty="0" smtClean="0"/>
              <a:t>: det är män som har heder men kvinnors ansvar att bära hedern- detta är kopplat till sexuellt uppförande. Ta hand om barn, ta hand om hemmet, visa gott uppförande. Dotter och ogift: inte bara vara oskuld utan också konstant visa upp den: hur man rör sig, hur man beter sig, vilka man hänger med, var man befinner sig, hur man pratar, hur man tittar, etc.</a:t>
            </a:r>
          </a:p>
          <a:p>
            <a:endParaRPr lang="sv-SE" sz="1100" baseline="0" dirty="0" smtClean="0"/>
          </a:p>
          <a:p>
            <a:r>
              <a:rPr lang="sv-SE" sz="1100" baseline="0" dirty="0" smtClean="0"/>
              <a:t>(Tredje heder- </a:t>
            </a:r>
            <a:r>
              <a:rPr lang="sv-SE" sz="1100" b="1" baseline="0" dirty="0" err="1" smtClean="0"/>
              <a:t>ird</a:t>
            </a:r>
            <a:r>
              <a:rPr lang="sv-SE" sz="1100" b="1" baseline="0" dirty="0" smtClean="0"/>
              <a:t>/</a:t>
            </a:r>
            <a:r>
              <a:rPr lang="sv-SE" sz="1100" b="1" baseline="0" dirty="0" err="1" smtClean="0"/>
              <a:t>ard</a:t>
            </a:r>
            <a:r>
              <a:rPr lang="sv-SE" sz="1100" baseline="0" dirty="0" smtClean="0"/>
              <a:t>: kvinnans heder, föds du som oäkting </a:t>
            </a:r>
            <a:r>
              <a:rPr lang="sv-SE" sz="1100" baseline="0" dirty="0" smtClean="0">
                <a:sym typeface="Wingdings" panose="05000000000000000000" pitchFamily="2" charset="2"/>
              </a:rPr>
              <a:t> </a:t>
            </a:r>
            <a:r>
              <a:rPr lang="sv-SE" sz="1100" baseline="0" dirty="0" smtClean="0"/>
              <a:t>mindre </a:t>
            </a:r>
            <a:r>
              <a:rPr lang="sv-SE" sz="1100" baseline="0" dirty="0" err="1" smtClean="0"/>
              <a:t>ard</a:t>
            </a:r>
            <a:r>
              <a:rPr lang="sv-SE" sz="1100" baseline="0" dirty="0" smtClean="0"/>
              <a:t>. Föds du in i en fin familj </a:t>
            </a:r>
            <a:r>
              <a:rPr lang="sv-SE" sz="1100" baseline="0" dirty="0" smtClean="0">
                <a:sym typeface="Wingdings" panose="05000000000000000000" pitchFamily="2" charset="2"/>
              </a:rPr>
              <a:t></a:t>
            </a:r>
            <a:r>
              <a:rPr lang="sv-SE" sz="1100" baseline="0" dirty="0" smtClean="0"/>
              <a:t> större </a:t>
            </a:r>
            <a:r>
              <a:rPr lang="sv-SE" sz="1100" baseline="0" dirty="0" err="1" smtClean="0"/>
              <a:t>ard</a:t>
            </a:r>
            <a:r>
              <a:rPr lang="sv-SE" sz="1100" baseline="0" dirty="0" smtClean="0"/>
              <a:t>. Skillnaden mellan </a:t>
            </a:r>
            <a:r>
              <a:rPr lang="sv-SE" sz="1100" baseline="0" dirty="0" err="1" smtClean="0"/>
              <a:t>ard</a:t>
            </a:r>
            <a:r>
              <a:rPr lang="sv-SE" sz="1100" baseline="0" dirty="0" smtClean="0"/>
              <a:t> och </a:t>
            </a:r>
            <a:r>
              <a:rPr lang="sv-SE" sz="1100" baseline="0" dirty="0" err="1" smtClean="0"/>
              <a:t>sharaf</a:t>
            </a:r>
            <a:r>
              <a:rPr lang="sv-SE" sz="1100" baseline="0" dirty="0" smtClean="0"/>
              <a:t> är att </a:t>
            </a:r>
            <a:r>
              <a:rPr lang="sv-SE" sz="1100" baseline="0" dirty="0" err="1" smtClean="0"/>
              <a:t>ard</a:t>
            </a:r>
            <a:r>
              <a:rPr lang="sv-SE" sz="1100" baseline="0" dirty="0" smtClean="0"/>
              <a:t> aldrig kan höjas, bara sänkas).  </a:t>
            </a:r>
          </a:p>
          <a:p>
            <a:endParaRPr lang="sv-SE" sz="1100" baseline="0" dirty="0" smtClean="0"/>
          </a:p>
          <a:p>
            <a:r>
              <a:rPr lang="sv-SE" sz="1100" b="1" baseline="0" dirty="0" smtClean="0"/>
              <a:t>Om du har </a:t>
            </a:r>
            <a:r>
              <a:rPr lang="sv-SE" sz="1100" b="1" baseline="0" dirty="0" err="1" smtClean="0"/>
              <a:t>sharaf</a:t>
            </a:r>
            <a:r>
              <a:rPr lang="sv-SE" sz="1100" b="1" baseline="0" dirty="0" smtClean="0"/>
              <a:t> och </a:t>
            </a:r>
            <a:r>
              <a:rPr lang="sv-SE" sz="1100" b="1" baseline="0" dirty="0" err="1" smtClean="0"/>
              <a:t>namus</a:t>
            </a:r>
            <a:r>
              <a:rPr lang="sv-SE" sz="1100" b="1" baseline="0" dirty="0" smtClean="0"/>
              <a:t> har du som man en optimal social ställning i samhället.</a:t>
            </a:r>
          </a:p>
          <a:p>
            <a:endParaRPr lang="sv-SE" sz="1100" b="0" i="0" u="none" strike="noStrike" kern="1200" baseline="0" dirty="0" smtClean="0">
              <a:solidFill>
                <a:schemeClr val="tx1"/>
              </a:solidFill>
              <a:latin typeface="+mn-lt"/>
              <a:ea typeface="+mn-ea"/>
              <a:cs typeface="+mn-cs"/>
            </a:endParaRPr>
          </a:p>
          <a:p>
            <a:r>
              <a:rPr lang="sv-SE" sz="11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Källa: Sandra Sarin, TRIS (17.02.03)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100" b="0" i="0" u="none" strike="noStrike" kern="1200" baseline="0" dirty="0" smtClean="0">
                <a:solidFill>
                  <a:schemeClr val="tx1"/>
                </a:solidFill>
                <a:latin typeface="+mn-lt"/>
                <a:ea typeface="+mn-ea"/>
                <a:cs typeface="+mn-cs"/>
              </a:rPr>
              <a:t>Se Sandra Sarins filmade presentation på följande länk: http://play.quickchannel.com/Qc/create/mainshow.asp?play=15250</a:t>
            </a:r>
          </a:p>
          <a:p>
            <a:endParaRPr lang="sv-SE" sz="1100" dirty="0"/>
          </a:p>
        </p:txBody>
      </p:sp>
      <p:sp>
        <p:nvSpPr>
          <p:cNvPr id="4" name="Platshållare för bildnummer 3"/>
          <p:cNvSpPr>
            <a:spLocks noGrp="1"/>
          </p:cNvSpPr>
          <p:nvPr>
            <p:ph type="sldNum" sz="quarter" idx="10"/>
          </p:nvPr>
        </p:nvSpPr>
        <p:spPr/>
        <p:txBody>
          <a:bodyPr/>
          <a:lstStyle/>
          <a:p>
            <a:fld id="{32D257E6-DF84-4190-A70D-9E2866C06104}" type="slidenum">
              <a:rPr lang="sv-SE" smtClean="0"/>
              <a:t>9</a:t>
            </a:fld>
            <a:endParaRPr lang="sv-SE"/>
          </a:p>
        </p:txBody>
      </p:sp>
    </p:spTree>
    <p:extLst>
      <p:ext uri="{BB962C8B-B14F-4D97-AF65-F5344CB8AC3E}">
        <p14:creationId xmlns:p14="http://schemas.microsoft.com/office/powerpoint/2010/main" val="2239667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841375"/>
            <a:ext cx="6858000" cy="1790700"/>
          </a:xfrm>
        </p:spPr>
        <p:txBody>
          <a:bodyPr anchor="b">
            <a:normAutofit/>
          </a:bodyPr>
          <a:lstStyle>
            <a:lvl1pPr algn="ctr">
              <a:defRPr sz="4800"/>
            </a:lvl1pPr>
          </a:lstStyle>
          <a:p>
            <a:r>
              <a:rPr lang="sv-SE" smtClean="0"/>
              <a:t>Klicka här för att ändra format</a:t>
            </a:r>
            <a:endParaRPr lang="sv-SE"/>
          </a:p>
        </p:txBody>
      </p:sp>
      <p:sp>
        <p:nvSpPr>
          <p:cNvPr id="3" name="Underrubrik 2"/>
          <p:cNvSpPr>
            <a:spLocks noGrp="1"/>
          </p:cNvSpPr>
          <p:nvPr>
            <p:ph type="subTitle" idx="1"/>
          </p:nvPr>
        </p:nvSpPr>
        <p:spPr>
          <a:xfrm>
            <a:off x="1143000" y="2701925"/>
            <a:ext cx="6858000" cy="12414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236846AF-60B0-4DC8-9AA3-A64CD4541FC4}"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231663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a:lvl1p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2286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4pPr>
            <a:lvl5pPr marL="20574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smtClean="0">
                <a:ln>
                  <a:noFill/>
                </a:ln>
                <a:solidFill>
                  <a:prstClr val="black"/>
                </a:solidFill>
                <a:effectLst/>
                <a:uLnTx/>
                <a:uFillTx/>
                <a:latin typeface="+mn-lt"/>
                <a:ea typeface="+mn-ea"/>
                <a:cs typeface="+mn-cs"/>
              </a:rPr>
              <a:t>Klicka här för att ändra format på bakgrundstexten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smtClean="0">
                <a:ln>
                  <a:noFill/>
                </a:ln>
                <a:solidFill>
                  <a:prstClr val="black"/>
                </a:solidFill>
                <a:effectLst/>
                <a:uLnTx/>
                <a:uFillTx/>
                <a:latin typeface="+mn-lt"/>
                <a:ea typeface="+mn-ea"/>
                <a:cs typeface="+mn-cs"/>
              </a:rPr>
              <a:t>Nivå två</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smtClean="0">
                <a:ln>
                  <a:noFill/>
                </a:ln>
                <a:solidFill>
                  <a:prstClr val="black"/>
                </a:solidFill>
                <a:effectLst/>
                <a:uLnTx/>
                <a:uFillTx/>
                <a:latin typeface="+mn-lt"/>
                <a:ea typeface="+mn-ea"/>
                <a:cs typeface="+mn-cs"/>
              </a:rPr>
              <a:t>Nivå tre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fyra</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fem</a:t>
            </a:r>
            <a:endParaRPr kumimoji="0" lang="sv-SE" sz="1800" b="0" i="0" u="none" strike="noStrike" kern="1200" cap="none" spc="0" normalizeH="0" baseline="0" noProof="0">
              <a:ln>
                <a:noFill/>
              </a:ln>
              <a:solidFill>
                <a:prstClr val="black"/>
              </a:solidFill>
              <a:effectLst/>
              <a:uLnTx/>
              <a:uFillTx/>
              <a:latin typeface="+mn-lt"/>
              <a:ea typeface="+mn-ea"/>
              <a:cs typeface="+mn-cs"/>
            </a:endParaRPr>
          </a:p>
        </p:txBody>
      </p:sp>
      <p:sp>
        <p:nvSpPr>
          <p:cNvPr id="4" name="Platshållare för datum 3"/>
          <p:cNvSpPr>
            <a:spLocks noGrp="1"/>
          </p:cNvSpPr>
          <p:nvPr>
            <p:ph type="dt" sz="half" idx="10"/>
          </p:nvPr>
        </p:nvSpPr>
        <p:spPr/>
        <p:txBody>
          <a:bodyPr/>
          <a:lstStyle/>
          <a:p>
            <a:fld id="{7A62AB12-C470-4820-B7C8-25E0B0B01683}"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1340724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282700"/>
            <a:ext cx="7886700" cy="2139950"/>
          </a:xfrm>
        </p:spPr>
        <p:txBody>
          <a:bodyPr anchor="b">
            <a:normAutofit/>
          </a:bodyPr>
          <a:lstStyle>
            <a:lvl1pPr>
              <a:defRPr sz="4800"/>
            </a:lvl1pPr>
          </a:lstStyle>
          <a:p>
            <a:r>
              <a:rPr lang="sv-SE" smtClean="0"/>
              <a:t>Klicka här för att ändra format</a:t>
            </a:r>
            <a:endParaRPr lang="sv-SE"/>
          </a:p>
        </p:txBody>
      </p:sp>
      <p:sp>
        <p:nvSpPr>
          <p:cNvPr id="3" name="Platshållare för text 2"/>
          <p:cNvSpPr>
            <a:spLocks noGrp="1"/>
          </p:cNvSpPr>
          <p:nvPr>
            <p:ph type="body" idx="1"/>
          </p:nvPr>
        </p:nvSpPr>
        <p:spPr>
          <a:xfrm>
            <a:off x="623888" y="3441700"/>
            <a:ext cx="7886700" cy="11255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A62AB12-C470-4820-B7C8-25E0B0B01683}"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7928993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3" name="Platshållare för innehåll 2"/>
          <p:cNvSpPr>
            <a:spLocks noGrp="1"/>
          </p:cNvSpPr>
          <p:nvPr>
            <p:ph sz="half" idx="1"/>
          </p:nvPr>
        </p:nvSpPr>
        <p:spPr>
          <a:xfrm>
            <a:off x="628650" y="1370013"/>
            <a:ext cx="3867150" cy="3262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370013"/>
            <a:ext cx="3867150" cy="3262312"/>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A62AB12-C470-4820-B7C8-25E0B0B01683}" type="datetimeFigureOut">
              <a:rPr lang="sv-SE" smtClean="0"/>
              <a:t>2017-02-13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9776681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A62AB12-C470-4820-B7C8-25E0B0B01683}" type="datetimeFigureOut">
              <a:rPr lang="sv-SE" smtClean="0"/>
              <a:t>2017-02-13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8872801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A62AB12-C470-4820-B7C8-25E0B0B01683}" type="datetimeFigureOut">
              <a:rPr lang="sv-SE" smtClean="0"/>
              <a:t>2017-02-13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5141683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b="1" baseline="0"/>
            </a:lvl1p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36846AF-60B0-4DC8-9AA3-A64CD4541FC4}"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13145061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282700"/>
            <a:ext cx="7886700" cy="2139950"/>
          </a:xfrm>
        </p:spPr>
        <p:txBody>
          <a:bodyPr anchor="b">
            <a:normAutofit/>
          </a:bodyPr>
          <a:lstStyle>
            <a:lvl1pPr>
              <a:defRPr sz="4800"/>
            </a:lvl1pPr>
          </a:lstStyle>
          <a:p>
            <a:r>
              <a:rPr lang="sv-SE" smtClean="0"/>
              <a:t>Klicka här för att ändra format</a:t>
            </a:r>
            <a:endParaRPr lang="sv-SE"/>
          </a:p>
        </p:txBody>
      </p:sp>
      <p:sp>
        <p:nvSpPr>
          <p:cNvPr id="3" name="Platshållare för text 2"/>
          <p:cNvSpPr>
            <a:spLocks noGrp="1"/>
          </p:cNvSpPr>
          <p:nvPr>
            <p:ph type="body" idx="1"/>
          </p:nvPr>
        </p:nvSpPr>
        <p:spPr>
          <a:xfrm>
            <a:off x="623888" y="3441700"/>
            <a:ext cx="7886700" cy="11255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236846AF-60B0-4DC8-9AA3-A64CD4541FC4}"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35938749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4" name="Platshållare för innehåll 3"/>
          <p:cNvSpPr>
            <a:spLocks noGrp="1"/>
          </p:cNvSpPr>
          <p:nvPr>
            <p:ph sz="half" idx="2"/>
          </p:nvPr>
        </p:nvSpPr>
        <p:spPr>
          <a:xfrm>
            <a:off x="4648200" y="1370013"/>
            <a:ext cx="3867150" cy="3262312"/>
          </a:xfrm>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36846AF-60B0-4DC8-9AA3-A64CD4541FC4}" type="datetimeFigureOut">
              <a:rPr lang="sv-SE" smtClean="0"/>
              <a:t>2017-02-13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435C51C-587D-45A3-9602-0439908A6C55}" type="slidenum">
              <a:rPr lang="sv-SE" smtClean="0"/>
              <a:t>‹#›</a:t>
            </a:fld>
            <a:endParaRPr lang="sv-SE"/>
          </a:p>
        </p:txBody>
      </p:sp>
      <p:sp>
        <p:nvSpPr>
          <p:cNvPr id="8" name="Platshållare för innehåll 3"/>
          <p:cNvSpPr>
            <a:spLocks noGrp="1"/>
          </p:cNvSpPr>
          <p:nvPr>
            <p:ph sz="half" idx="13"/>
          </p:nvPr>
        </p:nvSpPr>
        <p:spPr>
          <a:xfrm>
            <a:off x="628650" y="1370013"/>
            <a:ext cx="3867150" cy="3262312"/>
          </a:xfrm>
        </p:spPr>
        <p:txBody>
          <a:bodyPr/>
          <a:lstStyle>
            <a:lvl1pPr>
              <a:defRPr sz="2400"/>
            </a:lvl1pPr>
            <a:lvl2pPr>
              <a:defRPr sz="2000"/>
            </a:lvl2pPr>
            <a:lvl3pPr>
              <a:defRPr sz="1800"/>
            </a:lvl3pPr>
            <a:lvl4pPr>
              <a:defRPr sz="1600"/>
            </a:lvl4pPr>
            <a:lvl5pPr>
              <a:defRPr sz="1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9287762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3200"/>
            </a:lvl1p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36846AF-60B0-4DC8-9AA3-A64CD4541FC4}" type="datetimeFigureOut">
              <a:rPr lang="sv-SE" smtClean="0"/>
              <a:t>2017-02-13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9005868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36846AF-60B0-4DC8-9AA3-A64CD4541FC4}" type="datetimeFigureOut">
              <a:rPr lang="sv-SE" smtClean="0"/>
              <a:t>2017-02-13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435C51C-587D-45A3-9602-0439908A6C55}" type="slidenum">
              <a:rPr lang="sv-SE" smtClean="0"/>
              <a:t>‹#›</a:t>
            </a:fld>
            <a:endParaRPr lang="sv-SE"/>
          </a:p>
        </p:txBody>
      </p:sp>
    </p:spTree>
    <p:extLst>
      <p:ext uri="{BB962C8B-B14F-4D97-AF65-F5344CB8AC3E}">
        <p14:creationId xmlns:p14="http://schemas.microsoft.com/office/powerpoint/2010/main" val="23204380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elsida - Färgrutor alt 1 Bred">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342901"/>
            <a:ext cx="5508000" cy="2970610"/>
          </a:xfrm>
          <a:prstGeom prst="rect">
            <a:avLst/>
          </a:prstGeom>
          <a:solidFill>
            <a:schemeClr val="accent5"/>
          </a:solidFill>
          <a:ln>
            <a:noFill/>
          </a:ln>
        </p:spPr>
        <p:txBody>
          <a:bodyPr lIns="175500" rIns="175500"/>
          <a:lstStyle>
            <a:lvl1pPr>
              <a:buNone/>
              <a:defRPr/>
            </a:lvl1pPr>
          </a:lstStyle>
          <a:p>
            <a:pPr fontAlgn="auto">
              <a:lnSpc>
                <a:spcPts val="1500"/>
              </a:lnSpc>
              <a:spcBef>
                <a:spcPts val="0"/>
              </a:spcBef>
              <a:spcAft>
                <a:spcPts val="0"/>
              </a:spcAft>
              <a:buFont typeface="Arial" pitchFamily="34" charset="0"/>
              <a:buNone/>
              <a:defRPr/>
            </a:pPr>
            <a:r>
              <a:rPr lang="sv-SE" sz="1500" dirty="0" smtClean="0">
                <a:solidFill>
                  <a:srgbClr val="000000"/>
                </a:solidFill>
                <a:latin typeface="+mn-lt"/>
                <a:ea typeface="+mn-ea"/>
                <a:cs typeface="+mn-cs"/>
              </a:rPr>
              <a:t>  </a:t>
            </a:r>
            <a:endParaRPr lang="sv-SE" sz="1500" dirty="0">
              <a:solidFill>
                <a:srgbClr val="000000"/>
              </a:solidFill>
              <a:latin typeface="+mn-lt"/>
              <a:ea typeface="+mn-ea"/>
              <a:cs typeface="+mn-cs"/>
            </a:endParaRPr>
          </a:p>
        </p:txBody>
      </p:sp>
      <p:sp>
        <p:nvSpPr>
          <p:cNvPr id="2" name="Rubrik 1"/>
          <p:cNvSpPr>
            <a:spLocks noGrp="1"/>
          </p:cNvSpPr>
          <p:nvPr>
            <p:ph type="title"/>
          </p:nvPr>
        </p:nvSpPr>
        <p:spPr bwMode="white">
          <a:xfrm>
            <a:off x="683568" y="471012"/>
            <a:ext cx="5112568" cy="858600"/>
          </a:xfrm>
        </p:spPr>
        <p:txBody>
          <a:bodyPr/>
          <a:lstStyle>
            <a:lvl1pPr>
              <a:defRPr>
                <a:solidFill>
                  <a:schemeClr val="bg1"/>
                </a:solidFill>
              </a:defRPr>
            </a:lvl1pPr>
          </a:lstStyle>
          <a:p>
            <a:r>
              <a:rPr lang="sv-SE" dirty="0" smtClean="0"/>
              <a:t>Klicka här för att ändra format</a:t>
            </a:r>
            <a:endParaRPr lang="sv-SE" dirty="0"/>
          </a:p>
        </p:txBody>
      </p:sp>
      <p:sp>
        <p:nvSpPr>
          <p:cNvPr id="10" name="Platshållare för text 9"/>
          <p:cNvSpPr>
            <a:spLocks noGrp="1"/>
          </p:cNvSpPr>
          <p:nvPr>
            <p:ph type="body" sz="quarter" idx="14"/>
          </p:nvPr>
        </p:nvSpPr>
        <p:spPr bwMode="white">
          <a:xfrm>
            <a:off x="683568" y="1383507"/>
            <a:ext cx="5112568" cy="178231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Klicka här för att ändra format på bakgrundstexten</a:t>
            </a:r>
          </a:p>
        </p:txBody>
      </p:sp>
      <p:sp>
        <p:nvSpPr>
          <p:cNvPr id="8" name="Platshållare för bild 7"/>
          <p:cNvSpPr>
            <a:spLocks noGrp="1"/>
          </p:cNvSpPr>
          <p:nvPr>
            <p:ph type="pic" sz="quarter" idx="13"/>
          </p:nvPr>
        </p:nvSpPr>
        <p:spPr>
          <a:xfrm>
            <a:off x="5947200" y="3313509"/>
            <a:ext cx="2739600" cy="1485000"/>
          </a:xfrm>
          <a:solidFill>
            <a:schemeClr val="accent1"/>
          </a:solidFill>
        </p:spPr>
        <p:txBody>
          <a:bodyPr anchor="t" anchorCtr="1"/>
          <a:lstStyle>
            <a:lvl1pPr marL="0" indent="0">
              <a:buFontTx/>
              <a:buNone/>
              <a:defRPr>
                <a:solidFill>
                  <a:schemeClr val="bg1"/>
                </a:solidFill>
              </a:defRPr>
            </a:lvl1pPr>
          </a:lstStyle>
          <a:p>
            <a:endParaRPr lang="sv-SE"/>
          </a:p>
        </p:txBody>
      </p:sp>
      <p:pic>
        <p:nvPicPr>
          <p:cNvPr id="9" name="Bildobjekt 8"/>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7660800" y="350897"/>
            <a:ext cx="1026000" cy="351207"/>
          </a:xfrm>
          <a:prstGeom prst="rect">
            <a:avLst/>
          </a:prstGeom>
        </p:spPr>
      </p:pic>
      <p:sp>
        <p:nvSpPr>
          <p:cNvPr id="11" name="textruta 10"/>
          <p:cNvSpPr txBox="1"/>
          <p:nvPr userDrawn="1"/>
        </p:nvSpPr>
        <p:spPr>
          <a:xfrm>
            <a:off x="9216516" y="3362516"/>
            <a:ext cx="1188132" cy="1708160"/>
          </a:xfrm>
          <a:prstGeom prst="rect">
            <a:avLst/>
          </a:prstGeom>
          <a:noFill/>
        </p:spPr>
        <p:txBody>
          <a:bodyPr wrap="square" rtlCol="0">
            <a:spAutoFit/>
          </a:bodyPr>
          <a:lstStyle/>
          <a:p>
            <a:r>
              <a:rPr lang="sv-SE" sz="1050" dirty="0" smtClean="0">
                <a:solidFill>
                  <a:schemeClr val="tx2"/>
                </a:solidFill>
              </a:rPr>
              <a:t>Klicka på </a:t>
            </a:r>
            <a:r>
              <a:rPr lang="sv-SE" sz="1050" b="1" dirty="0" smtClean="0">
                <a:solidFill>
                  <a:schemeClr val="tx2"/>
                </a:solidFill>
              </a:rPr>
              <a:t>STHLM</a:t>
            </a:r>
            <a:r>
              <a:rPr lang="sv-SE" sz="1050" baseline="0" dirty="0" smtClean="0">
                <a:solidFill>
                  <a:schemeClr val="tx2"/>
                </a:solidFill>
              </a:rPr>
              <a:t> </a:t>
            </a:r>
            <a:r>
              <a:rPr lang="sv-SE" sz="1050" b="1" baseline="0" dirty="0" smtClean="0">
                <a:solidFill>
                  <a:schemeClr val="tx2"/>
                </a:solidFill>
              </a:rPr>
              <a:t>bilder</a:t>
            </a:r>
            <a:r>
              <a:rPr lang="sv-SE" sz="1050" baseline="0" dirty="0" smtClean="0">
                <a:solidFill>
                  <a:schemeClr val="tx2"/>
                </a:solidFill>
              </a:rPr>
              <a:t> för att lägga till en bild. Om du har en egen bild, klicka direkt på ikonen som visas i rutan här till vänster på sidan.</a:t>
            </a:r>
            <a:endParaRPr lang="sv-SE" sz="1050" dirty="0" smtClean="0">
              <a:solidFill>
                <a:schemeClr val="tx2"/>
              </a:solidFill>
            </a:endParaRPr>
          </a:p>
        </p:txBody>
      </p:sp>
    </p:spTree>
    <p:extLst>
      <p:ext uri="{BB962C8B-B14F-4D97-AF65-F5344CB8AC3E}">
        <p14:creationId xmlns:p14="http://schemas.microsoft.com/office/powerpoint/2010/main" val="362257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sv-SE" smtClean="0"/>
              <a:t>Klicka här för att ändra format</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4" name="Content Placeholder 3"/>
          <p:cNvSpPr>
            <a:spLocks noGrp="1"/>
          </p:cNvSpPr>
          <p:nvPr>
            <p:ph sz="half" idx="2"/>
          </p:nvPr>
        </p:nvSpPr>
        <p:spPr>
          <a:xfrm>
            <a:off x="629842" y="1878806"/>
            <a:ext cx="3868340" cy="276344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29150" y="1878806"/>
            <a:ext cx="3887391" cy="276344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smtClean="0"/>
              <a:t>2/13/2017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2054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841375"/>
            <a:ext cx="6858000" cy="1790700"/>
          </a:xfrm>
        </p:spPr>
        <p:txBody>
          <a:bodyPr anchor="b">
            <a:normAutofit/>
          </a:bodyPr>
          <a:lstStyle>
            <a:lvl1pPr algn="ctr">
              <a:defRPr sz="4800"/>
            </a:lvl1pPr>
          </a:lstStyle>
          <a:p>
            <a:r>
              <a:rPr lang="sv-SE" smtClean="0"/>
              <a:t>Klicka här för att ändra format</a:t>
            </a:r>
            <a:endParaRPr lang="sv-SE"/>
          </a:p>
        </p:txBody>
      </p:sp>
      <p:sp>
        <p:nvSpPr>
          <p:cNvPr id="3" name="Underrubrik 2"/>
          <p:cNvSpPr>
            <a:spLocks noGrp="1"/>
          </p:cNvSpPr>
          <p:nvPr>
            <p:ph type="subTitle" idx="1"/>
          </p:nvPr>
        </p:nvSpPr>
        <p:spPr>
          <a:xfrm>
            <a:off x="1143000" y="2701925"/>
            <a:ext cx="6858000" cy="12414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A62AB12-C470-4820-B7C8-25E0B0B01683}" type="datetimeFigureOut">
              <a:rPr lang="sv-SE" smtClean="0"/>
              <a:t>2017-02-13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5CA1677-9921-48BF-9A17-F1DE7F752667}" type="slidenum">
              <a:rPr lang="sv-SE" smtClean="0"/>
              <a:t>‹#›</a:t>
            </a:fld>
            <a:endParaRPr lang="sv-SE"/>
          </a:p>
        </p:txBody>
      </p:sp>
    </p:spTree>
    <p:extLst>
      <p:ext uri="{BB962C8B-B14F-4D97-AF65-F5344CB8AC3E}">
        <p14:creationId xmlns:p14="http://schemas.microsoft.com/office/powerpoint/2010/main" val="27426027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36846AF-60B0-4DC8-9AA3-A64CD4541FC4}" type="datetimeFigureOut">
              <a:rPr lang="sv-SE" smtClean="0"/>
              <a:t>2017-02-13</a:t>
            </a:fld>
            <a:endParaRPr lang="sv-SE"/>
          </a:p>
        </p:txBody>
      </p:sp>
      <p:sp>
        <p:nvSpPr>
          <p:cNvPr id="5" name="Platshållare för sidfot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435C51C-587D-45A3-9602-0439908A6C55}" type="slidenum">
              <a:rPr lang="sv-SE" smtClean="0"/>
              <a:t>‹#›</a:t>
            </a:fld>
            <a:endParaRPr lang="sv-SE"/>
          </a:p>
        </p:txBody>
      </p:sp>
      <p:sp>
        <p:nvSpPr>
          <p:cNvPr id="7" name="Rectangle 6"/>
          <p:cNvSpPr/>
          <p:nvPr userDrawn="1"/>
        </p:nvSpPr>
        <p:spPr>
          <a:xfrm>
            <a:off x="-324544" y="4803998"/>
            <a:ext cx="12188825" cy="3395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330877" y="4659982"/>
            <a:ext cx="12188825"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95298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5" r:id="rId5"/>
    <p:sldLayoutId id="2147483676" r:id="rId6"/>
    <p:sldLayoutId id="2147483692" r:id="rId7"/>
    <p:sldLayoutId id="2147483693"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800" b="0" i="0" u="none" strike="noStrike" kern="1200" cap="none" spc="0" normalizeH="0" baseline="0" noProof="0" smtClean="0">
                <a:ln>
                  <a:noFill/>
                </a:ln>
                <a:solidFill>
                  <a:prstClr val="black"/>
                </a:solidFill>
                <a:effectLst/>
                <a:uLnTx/>
                <a:uFillTx/>
                <a:latin typeface="+mn-lt"/>
                <a:ea typeface="+mn-ea"/>
                <a:cs typeface="+mn-cs"/>
              </a:rPr>
              <a:t>Klicka här för att ändra format på bakgrundstexten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smtClean="0">
                <a:ln>
                  <a:noFill/>
                </a:ln>
                <a:solidFill>
                  <a:prstClr val="black"/>
                </a:solidFill>
                <a:effectLst/>
                <a:uLnTx/>
                <a:uFillTx/>
                <a:latin typeface="+mn-lt"/>
                <a:ea typeface="+mn-ea"/>
                <a:cs typeface="+mn-cs"/>
              </a:rPr>
              <a:t>Nivå två</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smtClean="0">
                <a:ln>
                  <a:noFill/>
                </a:ln>
                <a:solidFill>
                  <a:prstClr val="black"/>
                </a:solidFill>
                <a:effectLst/>
                <a:uLnTx/>
                <a:uFillTx/>
                <a:latin typeface="+mn-lt"/>
                <a:ea typeface="+mn-ea"/>
                <a:cs typeface="+mn-cs"/>
              </a:rPr>
              <a:t>Nivå tre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fyra</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smtClean="0">
                <a:ln>
                  <a:noFill/>
                </a:ln>
                <a:solidFill>
                  <a:prstClr val="black"/>
                </a:solidFill>
                <a:effectLst/>
                <a:uLnTx/>
                <a:uFillTx/>
                <a:latin typeface="+mn-lt"/>
                <a:ea typeface="+mn-ea"/>
                <a:cs typeface="+mn-cs"/>
              </a:rPr>
              <a:t>Nivå fem</a:t>
            </a:r>
            <a:endParaRPr kumimoji="0" lang="sv-SE" sz="1800" b="0" i="0" u="none" strike="noStrike" kern="1200" cap="none" spc="0" normalizeH="0" baseline="0" noProof="0">
              <a:ln>
                <a:noFill/>
              </a:ln>
              <a:solidFill>
                <a:prstClr val="black"/>
              </a:solidFill>
              <a:effectLst/>
              <a:uLnTx/>
              <a:uFillTx/>
              <a:latin typeface="+mn-lt"/>
              <a:ea typeface="+mn-ea"/>
              <a:cs typeface="+mn-cs"/>
            </a:endParaRPr>
          </a:p>
        </p:txBody>
      </p:sp>
      <p:sp>
        <p:nvSpPr>
          <p:cNvPr id="4" name="Platshållare för datum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A62AB12-C470-4820-B7C8-25E0B0B01683}" type="datetimeFigureOut">
              <a:rPr lang="sv-SE" smtClean="0"/>
              <a:t>2017-02-13</a:t>
            </a:fld>
            <a:endParaRPr lang="sv-SE"/>
          </a:p>
        </p:txBody>
      </p:sp>
      <p:sp>
        <p:nvSpPr>
          <p:cNvPr id="5" name="Platshållare för sidfot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5CA1677-9921-48BF-9A17-F1DE7F752667}" type="slidenum">
              <a:rPr lang="sv-SE" smtClean="0"/>
              <a:t>‹#›</a:t>
            </a:fld>
            <a:endParaRPr lang="sv-SE"/>
          </a:p>
        </p:txBody>
      </p:sp>
      <p:sp>
        <p:nvSpPr>
          <p:cNvPr id="7" name="Rectangle 6"/>
          <p:cNvSpPr/>
          <p:nvPr userDrawn="1"/>
        </p:nvSpPr>
        <p:spPr>
          <a:xfrm>
            <a:off x="-324544" y="4803998"/>
            <a:ext cx="12188825" cy="33950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330877" y="4659982"/>
            <a:ext cx="12188825" cy="720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1264953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1pPr>
      <a:lvl2pPr marL="6858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dinarattigheter.se/hur-far-jag-hjalp/chatt-jou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dinarattigheter.se/larare/"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jpe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tris.se/gomd-glomd/"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www.tris.se/forebygg-tid-att-arbeta-med-tjejgrupper-inom-sarskola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uppdragpsykiskhalsa.se/asylsokande-och-nyanlanda/verktygsbanken/"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13284" y="141665"/>
            <a:ext cx="7317432" cy="2592288"/>
          </a:xfrm>
        </p:spPr>
        <p:txBody>
          <a:bodyPr>
            <a:normAutofit/>
          </a:bodyPr>
          <a:lstStyle/>
          <a:p>
            <a:r>
              <a:rPr lang="sv-SE" sz="4400" dirty="0"/>
              <a:t>Hedersrelaterat våld och förtryck</a:t>
            </a:r>
          </a:p>
        </p:txBody>
      </p:sp>
      <p:sp>
        <p:nvSpPr>
          <p:cNvPr id="3" name="Underrubrik 2"/>
          <p:cNvSpPr>
            <a:spLocks noGrp="1"/>
          </p:cNvSpPr>
          <p:nvPr>
            <p:ph type="subTitle" idx="1"/>
          </p:nvPr>
        </p:nvSpPr>
        <p:spPr>
          <a:xfrm>
            <a:off x="1143000" y="2701925"/>
            <a:ext cx="6858000" cy="1886049"/>
          </a:xfrm>
        </p:spPr>
        <p:txBody>
          <a:bodyPr>
            <a:normAutofit/>
          </a:bodyPr>
          <a:lstStyle/>
          <a:p>
            <a:r>
              <a:rPr lang="sv-SE" sz="2200" dirty="0"/>
              <a:t>Migration och psykisk </a:t>
            </a:r>
            <a:r>
              <a:rPr lang="sv-SE" sz="2200" dirty="0" smtClean="0"/>
              <a:t>hälsa </a:t>
            </a:r>
            <a:r>
              <a:rPr lang="sv-SE" sz="2200" dirty="0"/>
              <a:t>- för </a:t>
            </a:r>
            <a:r>
              <a:rPr lang="sv-SE" sz="2200" dirty="0" smtClean="0"/>
              <a:t>elevhälsan</a:t>
            </a:r>
          </a:p>
          <a:p>
            <a:r>
              <a:rPr lang="sv-SE" sz="2200" i="1" dirty="0" smtClean="0"/>
              <a:t>Talarstöd 1/6</a:t>
            </a:r>
          </a:p>
          <a:p>
            <a:endParaRPr lang="sv-SE" sz="2200" dirty="0"/>
          </a:p>
          <a:p>
            <a:r>
              <a:rPr lang="sv-SE" sz="2200" dirty="0" smtClean="0"/>
              <a:t>3 februari 2017</a:t>
            </a:r>
            <a:endParaRPr lang="sv-SE" sz="2200" dirty="0"/>
          </a:p>
          <a:p>
            <a:endParaRPr lang="sv-SE" sz="2400" dirty="0" smtClean="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333132"/>
            <a:ext cx="1116124" cy="856625"/>
          </a:xfrm>
          <a:prstGeom prst="rect">
            <a:avLst/>
          </a:prstGeom>
        </p:spPr>
      </p:pic>
    </p:spTree>
    <p:extLst>
      <p:ext uri="{BB962C8B-B14F-4D97-AF65-F5344CB8AC3E}">
        <p14:creationId xmlns:p14="http://schemas.microsoft.com/office/powerpoint/2010/main" val="1774203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p:cNvGraphicFramePr>
          <p:nvPr>
            <p:extLst>
              <p:ext uri="{D42A27DB-BD31-4B8C-83A1-F6EECF244321}">
                <p14:modId xmlns:p14="http://schemas.microsoft.com/office/powerpoint/2010/main" val="298022319"/>
              </p:ext>
            </p:extLst>
          </p:nvPr>
        </p:nvGraphicFramePr>
        <p:xfrm>
          <a:off x="889864" y="466796"/>
          <a:ext cx="7498560" cy="396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ruta 8"/>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Astrid </a:t>
            </a:r>
            <a:r>
              <a:rPr lang="sv-SE" sz="750" i="1" dirty="0" err="1">
                <a:latin typeface="+mj-lt"/>
              </a:rPr>
              <a:t>Schlytter</a:t>
            </a:r>
            <a:endParaRPr lang="sv-SE" sz="750" i="1" dirty="0">
              <a:latin typeface="+mj-lt"/>
            </a:endParaRPr>
          </a:p>
        </p:txBody>
      </p:sp>
    </p:spTree>
    <p:extLst>
      <p:ext uri="{BB962C8B-B14F-4D97-AF65-F5344CB8AC3E}">
        <p14:creationId xmlns:p14="http://schemas.microsoft.com/office/powerpoint/2010/main" val="106483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24934D2E-8AF4-4FF5-A724-DA7B4A044884}"/>
                                            </p:graphicEl>
                                          </p:spTgt>
                                        </p:tgtEl>
                                        <p:attrNameLst>
                                          <p:attrName>style.visibility</p:attrName>
                                        </p:attrNameLst>
                                      </p:cBhvr>
                                      <p:to>
                                        <p:strVal val="visible"/>
                                      </p:to>
                                    </p:set>
                                    <p:animEffect transition="in" filter="fade">
                                      <p:cBhvr>
                                        <p:cTn id="7" dur="1000"/>
                                        <p:tgtEl>
                                          <p:spTgt spid="5">
                                            <p:graphicEl>
                                              <a:dgm id="{24934D2E-8AF4-4FF5-A724-DA7B4A044884}"/>
                                            </p:graphicEl>
                                          </p:spTgt>
                                        </p:tgtEl>
                                      </p:cBhvr>
                                    </p:animEffect>
                                    <p:anim calcmode="lin" valueType="num">
                                      <p:cBhvr>
                                        <p:cTn id="8" dur="1000" fill="hold"/>
                                        <p:tgtEl>
                                          <p:spTgt spid="5">
                                            <p:graphicEl>
                                              <a:dgm id="{24934D2E-8AF4-4FF5-A724-DA7B4A044884}"/>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24934D2E-8AF4-4FF5-A724-DA7B4A04488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31842DEE-B608-409C-A783-057557CBF0FB}"/>
                                            </p:graphicEl>
                                          </p:spTgt>
                                        </p:tgtEl>
                                        <p:attrNameLst>
                                          <p:attrName>style.visibility</p:attrName>
                                        </p:attrNameLst>
                                      </p:cBhvr>
                                      <p:to>
                                        <p:strVal val="visible"/>
                                      </p:to>
                                    </p:set>
                                    <p:animEffect transition="in" filter="fade">
                                      <p:cBhvr>
                                        <p:cTn id="14" dur="1000"/>
                                        <p:tgtEl>
                                          <p:spTgt spid="5">
                                            <p:graphicEl>
                                              <a:dgm id="{31842DEE-B608-409C-A783-057557CBF0FB}"/>
                                            </p:graphicEl>
                                          </p:spTgt>
                                        </p:tgtEl>
                                      </p:cBhvr>
                                    </p:animEffect>
                                    <p:anim calcmode="lin" valueType="num">
                                      <p:cBhvr>
                                        <p:cTn id="15" dur="1000" fill="hold"/>
                                        <p:tgtEl>
                                          <p:spTgt spid="5">
                                            <p:graphicEl>
                                              <a:dgm id="{31842DEE-B608-409C-A783-057557CBF0FB}"/>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31842DEE-B608-409C-A783-057557CBF0FB}"/>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3305FC0A-B9D7-4794-A6BD-80FDB90B37C5}"/>
                                            </p:graphicEl>
                                          </p:spTgt>
                                        </p:tgtEl>
                                        <p:attrNameLst>
                                          <p:attrName>style.visibility</p:attrName>
                                        </p:attrNameLst>
                                      </p:cBhvr>
                                      <p:to>
                                        <p:strVal val="visible"/>
                                      </p:to>
                                    </p:set>
                                    <p:animEffect transition="in" filter="fade">
                                      <p:cBhvr>
                                        <p:cTn id="19" dur="1000"/>
                                        <p:tgtEl>
                                          <p:spTgt spid="5">
                                            <p:graphicEl>
                                              <a:dgm id="{3305FC0A-B9D7-4794-A6BD-80FDB90B37C5}"/>
                                            </p:graphicEl>
                                          </p:spTgt>
                                        </p:tgtEl>
                                      </p:cBhvr>
                                    </p:animEffect>
                                    <p:anim calcmode="lin" valueType="num">
                                      <p:cBhvr>
                                        <p:cTn id="20" dur="1000" fill="hold"/>
                                        <p:tgtEl>
                                          <p:spTgt spid="5">
                                            <p:graphicEl>
                                              <a:dgm id="{3305FC0A-B9D7-4794-A6BD-80FDB90B37C5}"/>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3305FC0A-B9D7-4794-A6BD-80FDB90B37C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E64129E1-7C89-4A50-BE3E-2572D474A4EB}"/>
                                            </p:graphicEl>
                                          </p:spTgt>
                                        </p:tgtEl>
                                        <p:attrNameLst>
                                          <p:attrName>style.visibility</p:attrName>
                                        </p:attrNameLst>
                                      </p:cBhvr>
                                      <p:to>
                                        <p:strVal val="visible"/>
                                      </p:to>
                                    </p:set>
                                    <p:animEffect transition="in" filter="fade">
                                      <p:cBhvr>
                                        <p:cTn id="26" dur="1000"/>
                                        <p:tgtEl>
                                          <p:spTgt spid="5">
                                            <p:graphicEl>
                                              <a:dgm id="{E64129E1-7C89-4A50-BE3E-2572D474A4EB}"/>
                                            </p:graphicEl>
                                          </p:spTgt>
                                        </p:tgtEl>
                                      </p:cBhvr>
                                    </p:animEffect>
                                    <p:anim calcmode="lin" valueType="num">
                                      <p:cBhvr>
                                        <p:cTn id="27" dur="1000" fill="hold"/>
                                        <p:tgtEl>
                                          <p:spTgt spid="5">
                                            <p:graphicEl>
                                              <a:dgm id="{E64129E1-7C89-4A50-BE3E-2572D474A4EB}"/>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E64129E1-7C89-4A50-BE3E-2572D474A4EB}"/>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32E92131-7C0B-4CAE-B5CC-5BEF767B8717}"/>
                                            </p:graphicEl>
                                          </p:spTgt>
                                        </p:tgtEl>
                                        <p:attrNameLst>
                                          <p:attrName>style.visibility</p:attrName>
                                        </p:attrNameLst>
                                      </p:cBhvr>
                                      <p:to>
                                        <p:strVal val="visible"/>
                                      </p:to>
                                    </p:set>
                                    <p:animEffect transition="in" filter="fade">
                                      <p:cBhvr>
                                        <p:cTn id="31" dur="1000"/>
                                        <p:tgtEl>
                                          <p:spTgt spid="5">
                                            <p:graphicEl>
                                              <a:dgm id="{32E92131-7C0B-4CAE-B5CC-5BEF767B8717}"/>
                                            </p:graphicEl>
                                          </p:spTgt>
                                        </p:tgtEl>
                                      </p:cBhvr>
                                    </p:animEffect>
                                    <p:anim calcmode="lin" valueType="num">
                                      <p:cBhvr>
                                        <p:cTn id="32" dur="1000" fill="hold"/>
                                        <p:tgtEl>
                                          <p:spTgt spid="5">
                                            <p:graphicEl>
                                              <a:dgm id="{32E92131-7C0B-4CAE-B5CC-5BEF767B8717}"/>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32E92131-7C0B-4CAE-B5CC-5BEF767B871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p:cNvGraphicFramePr>
          <p:nvPr>
            <p:extLst>
              <p:ext uri="{D42A27DB-BD31-4B8C-83A1-F6EECF244321}">
                <p14:modId xmlns:p14="http://schemas.microsoft.com/office/powerpoint/2010/main" val="1381948236"/>
              </p:ext>
            </p:extLst>
          </p:nvPr>
        </p:nvGraphicFramePr>
        <p:xfrm>
          <a:off x="179512" y="474364"/>
          <a:ext cx="8784976" cy="396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ruta 8"/>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Astrid </a:t>
            </a:r>
            <a:r>
              <a:rPr lang="sv-SE" sz="750" i="1" dirty="0" err="1">
                <a:latin typeface="+mj-lt"/>
              </a:rPr>
              <a:t>Schlytter</a:t>
            </a:r>
            <a:endParaRPr lang="sv-SE" sz="750" i="1" dirty="0">
              <a:latin typeface="+mj-lt"/>
            </a:endParaRPr>
          </a:p>
        </p:txBody>
      </p:sp>
    </p:spTree>
    <p:extLst>
      <p:ext uri="{BB962C8B-B14F-4D97-AF65-F5344CB8AC3E}">
        <p14:creationId xmlns:p14="http://schemas.microsoft.com/office/powerpoint/2010/main" val="69089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45CF597F-FD0F-4222-AA15-5EE28573C719}"/>
                                            </p:graphicEl>
                                          </p:spTgt>
                                        </p:tgtEl>
                                        <p:attrNameLst>
                                          <p:attrName>style.visibility</p:attrName>
                                        </p:attrNameLst>
                                      </p:cBhvr>
                                      <p:to>
                                        <p:strVal val="visible"/>
                                      </p:to>
                                    </p:set>
                                    <p:animEffect transition="in" filter="fade">
                                      <p:cBhvr>
                                        <p:cTn id="7" dur="1000"/>
                                        <p:tgtEl>
                                          <p:spTgt spid="5">
                                            <p:graphicEl>
                                              <a:dgm id="{45CF597F-FD0F-4222-AA15-5EE28573C719}"/>
                                            </p:graphicEl>
                                          </p:spTgt>
                                        </p:tgtEl>
                                      </p:cBhvr>
                                    </p:animEffect>
                                    <p:anim calcmode="lin" valueType="num">
                                      <p:cBhvr>
                                        <p:cTn id="8" dur="1000" fill="hold"/>
                                        <p:tgtEl>
                                          <p:spTgt spid="5">
                                            <p:graphicEl>
                                              <a:dgm id="{45CF597F-FD0F-4222-AA15-5EE28573C719}"/>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45CF597F-FD0F-4222-AA15-5EE28573C71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C1965F4D-B80C-4C6D-A140-DE4790F07901}"/>
                                            </p:graphicEl>
                                          </p:spTgt>
                                        </p:tgtEl>
                                        <p:attrNameLst>
                                          <p:attrName>style.visibility</p:attrName>
                                        </p:attrNameLst>
                                      </p:cBhvr>
                                      <p:to>
                                        <p:strVal val="visible"/>
                                      </p:to>
                                    </p:set>
                                    <p:animEffect transition="in" filter="fade">
                                      <p:cBhvr>
                                        <p:cTn id="14" dur="1000"/>
                                        <p:tgtEl>
                                          <p:spTgt spid="5">
                                            <p:graphicEl>
                                              <a:dgm id="{C1965F4D-B80C-4C6D-A140-DE4790F07901}"/>
                                            </p:graphicEl>
                                          </p:spTgt>
                                        </p:tgtEl>
                                      </p:cBhvr>
                                    </p:animEffect>
                                    <p:anim calcmode="lin" valueType="num">
                                      <p:cBhvr>
                                        <p:cTn id="15" dur="1000" fill="hold"/>
                                        <p:tgtEl>
                                          <p:spTgt spid="5">
                                            <p:graphicEl>
                                              <a:dgm id="{C1965F4D-B80C-4C6D-A140-DE4790F07901}"/>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C1965F4D-B80C-4C6D-A140-DE4790F07901}"/>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05CF4965-D584-4F15-B3DD-892B021AEA83}"/>
                                            </p:graphicEl>
                                          </p:spTgt>
                                        </p:tgtEl>
                                        <p:attrNameLst>
                                          <p:attrName>style.visibility</p:attrName>
                                        </p:attrNameLst>
                                      </p:cBhvr>
                                      <p:to>
                                        <p:strVal val="visible"/>
                                      </p:to>
                                    </p:set>
                                    <p:animEffect transition="in" filter="fade">
                                      <p:cBhvr>
                                        <p:cTn id="19" dur="1000"/>
                                        <p:tgtEl>
                                          <p:spTgt spid="5">
                                            <p:graphicEl>
                                              <a:dgm id="{05CF4965-D584-4F15-B3DD-892B021AEA83}"/>
                                            </p:graphicEl>
                                          </p:spTgt>
                                        </p:tgtEl>
                                      </p:cBhvr>
                                    </p:animEffect>
                                    <p:anim calcmode="lin" valueType="num">
                                      <p:cBhvr>
                                        <p:cTn id="20" dur="1000" fill="hold"/>
                                        <p:tgtEl>
                                          <p:spTgt spid="5">
                                            <p:graphicEl>
                                              <a:dgm id="{05CF4965-D584-4F15-B3DD-892B021AEA83}"/>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05CF4965-D584-4F15-B3DD-892B021AEA8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331CD1CF-9617-4A2E-B14B-BE61798BFBD1}"/>
                                            </p:graphicEl>
                                          </p:spTgt>
                                        </p:tgtEl>
                                        <p:attrNameLst>
                                          <p:attrName>style.visibility</p:attrName>
                                        </p:attrNameLst>
                                      </p:cBhvr>
                                      <p:to>
                                        <p:strVal val="visible"/>
                                      </p:to>
                                    </p:set>
                                    <p:animEffect transition="in" filter="fade">
                                      <p:cBhvr>
                                        <p:cTn id="26" dur="1000"/>
                                        <p:tgtEl>
                                          <p:spTgt spid="5">
                                            <p:graphicEl>
                                              <a:dgm id="{331CD1CF-9617-4A2E-B14B-BE61798BFBD1}"/>
                                            </p:graphicEl>
                                          </p:spTgt>
                                        </p:tgtEl>
                                      </p:cBhvr>
                                    </p:animEffect>
                                    <p:anim calcmode="lin" valueType="num">
                                      <p:cBhvr>
                                        <p:cTn id="27" dur="1000" fill="hold"/>
                                        <p:tgtEl>
                                          <p:spTgt spid="5">
                                            <p:graphicEl>
                                              <a:dgm id="{331CD1CF-9617-4A2E-B14B-BE61798BFBD1}"/>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331CD1CF-9617-4A2E-B14B-BE61798BFBD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8D7F752D-EA94-47A8-883A-C48CB85B7C9D}"/>
                                            </p:graphicEl>
                                          </p:spTgt>
                                        </p:tgtEl>
                                        <p:attrNameLst>
                                          <p:attrName>style.visibility</p:attrName>
                                        </p:attrNameLst>
                                      </p:cBhvr>
                                      <p:to>
                                        <p:strVal val="visible"/>
                                      </p:to>
                                    </p:set>
                                    <p:animEffect transition="in" filter="fade">
                                      <p:cBhvr>
                                        <p:cTn id="31" dur="1000"/>
                                        <p:tgtEl>
                                          <p:spTgt spid="5">
                                            <p:graphicEl>
                                              <a:dgm id="{8D7F752D-EA94-47A8-883A-C48CB85B7C9D}"/>
                                            </p:graphicEl>
                                          </p:spTgt>
                                        </p:tgtEl>
                                      </p:cBhvr>
                                    </p:animEffect>
                                    <p:anim calcmode="lin" valueType="num">
                                      <p:cBhvr>
                                        <p:cTn id="32" dur="1000" fill="hold"/>
                                        <p:tgtEl>
                                          <p:spTgt spid="5">
                                            <p:graphicEl>
                                              <a:dgm id="{8D7F752D-EA94-47A8-883A-C48CB85B7C9D}"/>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8D7F752D-EA94-47A8-883A-C48CB85B7C9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40348"/>
            <a:ext cx="7886700" cy="993775"/>
          </a:xfrm>
        </p:spPr>
        <p:txBody>
          <a:bodyPr>
            <a:normAutofit/>
          </a:bodyPr>
          <a:lstStyle/>
          <a:p>
            <a:r>
              <a:rPr lang="sv-SE" sz="2700" dirty="0"/>
              <a:t>Kvinnorna, </a:t>
            </a:r>
            <a:r>
              <a:rPr lang="sv-SE" sz="2700" dirty="0" err="1"/>
              <a:t>Namus</a:t>
            </a:r>
            <a:r>
              <a:rPr lang="sv-SE" sz="2700" dirty="0"/>
              <a:t>, bildar en sköld runt mannen…</a:t>
            </a:r>
          </a:p>
        </p:txBody>
      </p:sp>
      <p:pic>
        <p:nvPicPr>
          <p:cNvPr id="5" name="Picture 2" descr="Bildresultat för man och kvinna symbol"/>
          <p:cNvPicPr>
            <a:picLocks noChangeAspect="1" noChangeArrowheads="1"/>
          </p:cNvPicPr>
          <p:nvPr/>
        </p:nvPicPr>
        <p:blipFill rotWithShape="1">
          <a:blip r:embed="rId3">
            <a:extLst>
              <a:ext uri="{28A0092B-C50C-407E-A947-70E740481C1C}">
                <a14:useLocalDpi xmlns:a14="http://schemas.microsoft.com/office/drawing/2010/main" val="0"/>
              </a:ext>
            </a:extLst>
          </a:blip>
          <a:srcRect r="60109"/>
          <a:stretch/>
        </p:blipFill>
        <p:spPr bwMode="auto">
          <a:xfrm>
            <a:off x="3732716" y="1525375"/>
            <a:ext cx="946047" cy="2024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resultat för man och kvinna symbol transparent"/>
          <p:cNvPicPr>
            <a:picLocks noChangeAspect="1" noChangeArrowheads="1"/>
          </p:cNvPicPr>
          <p:nvPr/>
        </p:nvPicPr>
        <p:blipFill>
          <a:blip r:embed="rId4" cstate="print">
            <a:duotone>
              <a:prstClr val="black"/>
              <a:srgbClr val="E4308E">
                <a:tint val="45000"/>
                <a:satMod val="400000"/>
              </a:srgbClr>
            </a:duotone>
            <a:extLst>
              <a:ext uri="{28A0092B-C50C-407E-A947-70E740481C1C}">
                <a14:useLocalDpi xmlns:a14="http://schemas.microsoft.com/office/drawing/2010/main" val="0"/>
              </a:ext>
            </a:extLst>
          </a:blip>
          <a:srcRect/>
          <a:stretch>
            <a:fillRect/>
          </a:stretch>
        </p:blipFill>
        <p:spPr bwMode="auto">
          <a:xfrm>
            <a:off x="2814408" y="2051934"/>
            <a:ext cx="799250" cy="1572296"/>
          </a:xfrm>
          <a:prstGeom prst="rect">
            <a:avLst/>
          </a:prstGeom>
          <a:noFill/>
          <a:extLst/>
        </p:spPr>
      </p:pic>
      <p:pic>
        <p:nvPicPr>
          <p:cNvPr id="11" name="Picture 6" descr="Bildresultat för man och kvinna symbol transparent"/>
          <p:cNvPicPr>
            <a:picLocks noChangeAspect="1" noChangeArrowheads="1"/>
          </p:cNvPicPr>
          <p:nvPr/>
        </p:nvPicPr>
        <p:blipFill>
          <a:blip r:embed="rId5" cstate="print">
            <a:duotone>
              <a:prstClr val="black"/>
              <a:srgbClr val="E4308E">
                <a:tint val="45000"/>
                <a:satMod val="400000"/>
              </a:srgbClr>
            </a:duotone>
            <a:extLst>
              <a:ext uri="{28A0092B-C50C-407E-A947-70E740481C1C}">
                <a14:useLocalDpi xmlns:a14="http://schemas.microsoft.com/office/drawing/2010/main" val="0"/>
              </a:ext>
            </a:extLst>
          </a:blip>
          <a:srcRect/>
          <a:stretch>
            <a:fillRect/>
          </a:stretch>
        </p:blipFill>
        <p:spPr bwMode="auto">
          <a:xfrm>
            <a:off x="3440987" y="2402378"/>
            <a:ext cx="799250" cy="1572296"/>
          </a:xfrm>
          <a:prstGeom prst="rect">
            <a:avLst/>
          </a:prstGeom>
          <a:noFill/>
          <a:extLst/>
        </p:spPr>
      </p:pic>
      <p:pic>
        <p:nvPicPr>
          <p:cNvPr id="12" name="Picture 6" descr="Bildresultat för man och kvinna symbol transparent"/>
          <p:cNvPicPr>
            <a:picLocks noChangeAspect="1" noChangeArrowheads="1"/>
          </p:cNvPicPr>
          <p:nvPr/>
        </p:nvPicPr>
        <p:blipFill>
          <a:blip r:embed="rId5" cstate="print">
            <a:duotone>
              <a:prstClr val="black"/>
              <a:srgbClr val="E4308E">
                <a:tint val="45000"/>
                <a:satMod val="400000"/>
              </a:srgbClr>
            </a:duotone>
            <a:extLst>
              <a:ext uri="{28A0092B-C50C-407E-A947-70E740481C1C}">
                <a14:useLocalDpi xmlns:a14="http://schemas.microsoft.com/office/drawing/2010/main" val="0"/>
              </a:ext>
            </a:extLst>
          </a:blip>
          <a:srcRect/>
          <a:stretch>
            <a:fillRect/>
          </a:stretch>
        </p:blipFill>
        <p:spPr bwMode="auto">
          <a:xfrm>
            <a:off x="4247941" y="2327694"/>
            <a:ext cx="799250" cy="1572296"/>
          </a:xfrm>
          <a:prstGeom prst="rect">
            <a:avLst/>
          </a:prstGeom>
          <a:noFill/>
          <a:extLst/>
        </p:spPr>
      </p:pic>
      <p:pic>
        <p:nvPicPr>
          <p:cNvPr id="16" name="Picture 6" descr="Bildresultat för man och kvinna symbol transparent"/>
          <p:cNvPicPr>
            <a:picLocks noChangeAspect="1" noChangeArrowheads="1"/>
          </p:cNvPicPr>
          <p:nvPr/>
        </p:nvPicPr>
        <p:blipFill>
          <a:blip r:embed="rId5" cstate="print">
            <a:duotone>
              <a:prstClr val="black"/>
              <a:srgbClr val="E4308E">
                <a:tint val="45000"/>
                <a:satMod val="400000"/>
              </a:srgbClr>
            </a:duotone>
            <a:extLst>
              <a:ext uri="{28A0092B-C50C-407E-A947-70E740481C1C}">
                <a14:useLocalDpi xmlns:a14="http://schemas.microsoft.com/office/drawing/2010/main" val="0"/>
              </a:ext>
            </a:extLst>
          </a:blip>
          <a:srcRect/>
          <a:stretch>
            <a:fillRect/>
          </a:stretch>
        </p:blipFill>
        <p:spPr bwMode="auto">
          <a:xfrm>
            <a:off x="4763166" y="2051934"/>
            <a:ext cx="799250" cy="1572296"/>
          </a:xfrm>
          <a:prstGeom prst="rect">
            <a:avLst/>
          </a:prstGeom>
          <a:noFill/>
          <a:extLst/>
        </p:spPr>
      </p:pic>
    </p:spTree>
    <p:extLst>
      <p:ext uri="{BB962C8B-B14F-4D97-AF65-F5344CB8AC3E}">
        <p14:creationId xmlns:p14="http://schemas.microsoft.com/office/powerpoint/2010/main" val="11774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srcRect l="22541" t="16438" r="23734" b="14597"/>
          <a:stretch/>
        </p:blipFill>
        <p:spPr>
          <a:xfrm>
            <a:off x="6131156" y="1609070"/>
            <a:ext cx="2948033" cy="2365185"/>
          </a:xfrm>
          <a:prstGeom prst="rect">
            <a:avLst/>
          </a:prstGeom>
        </p:spPr>
      </p:pic>
      <p:pic>
        <p:nvPicPr>
          <p:cNvPr id="7" name="Bildobjekt 6"/>
          <p:cNvPicPr>
            <a:picLocks noChangeAspect="1"/>
          </p:cNvPicPr>
          <p:nvPr/>
        </p:nvPicPr>
        <p:blipFill rotWithShape="1">
          <a:blip r:embed="rId4"/>
          <a:srcRect l="22441" t="17318" r="23065" b="13223"/>
          <a:stretch/>
        </p:blipFill>
        <p:spPr>
          <a:xfrm>
            <a:off x="111476" y="1609070"/>
            <a:ext cx="2963714" cy="2360926"/>
          </a:xfrm>
          <a:prstGeom prst="rect">
            <a:avLst/>
          </a:prstGeom>
        </p:spPr>
      </p:pic>
      <p:pic>
        <p:nvPicPr>
          <p:cNvPr id="8" name="Bildobjekt 7"/>
          <p:cNvPicPr>
            <a:picLocks noChangeAspect="1"/>
          </p:cNvPicPr>
          <p:nvPr/>
        </p:nvPicPr>
        <p:blipFill rotWithShape="1">
          <a:blip r:embed="rId5"/>
          <a:srcRect l="21799" t="16762" r="23861" b="13533"/>
          <a:stretch/>
        </p:blipFill>
        <p:spPr>
          <a:xfrm>
            <a:off x="3132573" y="1609070"/>
            <a:ext cx="2941201" cy="2357961"/>
          </a:xfrm>
          <a:prstGeom prst="rect">
            <a:avLst/>
          </a:prstGeom>
        </p:spPr>
      </p:pic>
      <p:sp>
        <p:nvSpPr>
          <p:cNvPr id="9" name="Rubrik 8"/>
          <p:cNvSpPr>
            <a:spLocks noGrp="1"/>
          </p:cNvSpPr>
          <p:nvPr>
            <p:ph type="title"/>
          </p:nvPr>
        </p:nvSpPr>
        <p:spPr/>
        <p:txBody>
          <a:bodyPr/>
          <a:lstStyle/>
          <a:p>
            <a:r>
              <a:rPr lang="sv-SE" dirty="0" smtClean="0"/>
              <a:t>Tips på dokumentärer </a:t>
            </a:r>
            <a:endParaRPr lang="sv-SE" dirty="0"/>
          </a:p>
        </p:txBody>
      </p:sp>
    </p:spTree>
    <p:extLst>
      <p:ext uri="{BB962C8B-B14F-4D97-AF65-F5344CB8AC3E}">
        <p14:creationId xmlns:p14="http://schemas.microsoft.com/office/powerpoint/2010/main" val="156675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p:txBody>
          <a:bodyPr/>
          <a:lstStyle/>
          <a:p>
            <a:r>
              <a:rPr lang="sv-SE" b="1" dirty="0"/>
              <a:t>Synen på barnuppfostran</a:t>
            </a:r>
          </a:p>
        </p:txBody>
      </p:sp>
    </p:spTree>
    <p:extLst>
      <p:ext uri="{BB962C8B-B14F-4D97-AF65-F5344CB8AC3E}">
        <p14:creationId xmlns:p14="http://schemas.microsoft.com/office/powerpoint/2010/main" val="2027201161"/>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 17"/>
          <p:cNvGrpSpPr/>
          <p:nvPr/>
        </p:nvGrpSpPr>
        <p:grpSpPr>
          <a:xfrm>
            <a:off x="1107281" y="2472157"/>
            <a:ext cx="7043738" cy="2137188"/>
            <a:chOff x="1476375" y="3296210"/>
            <a:chExt cx="9391650" cy="2849583"/>
          </a:xfrm>
        </p:grpSpPr>
        <p:grpSp>
          <p:nvGrpSpPr>
            <p:cNvPr id="12" name="Grupp 11"/>
            <p:cNvGrpSpPr/>
            <p:nvPr/>
          </p:nvGrpSpPr>
          <p:grpSpPr>
            <a:xfrm>
              <a:off x="1476375" y="3296210"/>
              <a:ext cx="9391650" cy="2849583"/>
              <a:chOff x="1562100" y="3457575"/>
              <a:chExt cx="9391650" cy="2849583"/>
            </a:xfrm>
          </p:grpSpPr>
          <p:sp>
            <p:nvSpPr>
              <p:cNvPr id="3" name="Likbent triangel 2"/>
              <p:cNvSpPr/>
              <p:nvPr/>
            </p:nvSpPr>
            <p:spPr>
              <a:xfrm flipH="1">
                <a:off x="1562100" y="3629025"/>
                <a:ext cx="9391650" cy="1724025"/>
              </a:xfrm>
              <a:prstGeom prst="triangle">
                <a:avLst>
                  <a:gd name="adj"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cxnSp>
            <p:nvCxnSpPr>
              <p:cNvPr id="7" name="Rak pil 6"/>
              <p:cNvCxnSpPr/>
              <p:nvPr/>
            </p:nvCxnSpPr>
            <p:spPr>
              <a:xfrm>
                <a:off x="1733550" y="3457575"/>
                <a:ext cx="9220200" cy="1704975"/>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ruta 10"/>
              <p:cNvSpPr txBox="1"/>
              <p:nvPr/>
            </p:nvSpPr>
            <p:spPr>
              <a:xfrm>
                <a:off x="1562100" y="5353050"/>
                <a:ext cx="9391650" cy="954108"/>
              </a:xfrm>
              <a:prstGeom prst="rect">
                <a:avLst/>
              </a:prstGeom>
              <a:noFill/>
            </p:spPr>
            <p:txBody>
              <a:bodyPr wrap="square" rtlCol="0">
                <a:spAutoFit/>
              </a:bodyPr>
              <a:lstStyle/>
              <a:p>
                <a:r>
                  <a:rPr lang="sv-SE" sz="1350" b="1" dirty="0"/>
                  <a:t>0 år									    18 år</a:t>
                </a:r>
              </a:p>
              <a:p>
                <a:pPr algn="ctr"/>
                <a:r>
                  <a:rPr lang="sv-SE" sz="1350" dirty="0"/>
                  <a:t>Frihet &amp; livsutrymme för barn som </a:t>
                </a:r>
                <a:r>
                  <a:rPr lang="sv-SE" sz="1350" b="1" dirty="0">
                    <a:solidFill>
                      <a:srgbClr val="DF087C"/>
                    </a:solidFill>
                  </a:rPr>
                  <a:t>LEVER</a:t>
                </a:r>
                <a:r>
                  <a:rPr lang="sv-SE" sz="1350" dirty="0">
                    <a:solidFill>
                      <a:srgbClr val="DF087C"/>
                    </a:solidFill>
                  </a:rPr>
                  <a:t> </a:t>
                </a:r>
                <a:r>
                  <a:rPr lang="sv-SE" sz="1350" dirty="0"/>
                  <a:t>i en hedersrelaterad värdegrund  </a:t>
                </a:r>
              </a:p>
            </p:txBody>
          </p:sp>
        </p:grpSp>
        <p:pic>
          <p:nvPicPr>
            <p:cNvPr id="21" name="Picture 8" descr="Baby silhouette by gringer"/>
            <p:cNvPicPr>
              <a:picLocks noChangeAspect="1" noChangeArrowheads="1"/>
            </p:cNvPicPr>
            <p:nvPr/>
          </p:nvPicPr>
          <p:blipFill>
            <a:blip r:embed="rId3" cstate="print">
              <a:duotone>
                <a:prstClr val="black"/>
                <a:srgbClr val="DF087C">
                  <a:tint val="45000"/>
                  <a:satMod val="400000"/>
                </a:srgbClr>
              </a:duotone>
              <a:extLst>
                <a:ext uri="{28A0092B-C50C-407E-A947-70E740481C1C}">
                  <a14:useLocalDpi xmlns:a14="http://schemas.microsoft.com/office/drawing/2010/main" val="0"/>
                </a:ext>
              </a:extLst>
            </a:blip>
            <a:srcRect/>
            <a:stretch>
              <a:fillRect/>
            </a:stretch>
          </p:blipFill>
          <p:spPr bwMode="auto">
            <a:xfrm>
              <a:off x="1562100" y="4606481"/>
              <a:ext cx="720725" cy="5756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ng Haired Woman Outline by rej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6797" y="3708174"/>
              <a:ext cx="387354" cy="1504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p 16"/>
          <p:cNvGrpSpPr/>
          <p:nvPr/>
        </p:nvGrpSpPr>
        <p:grpSpPr>
          <a:xfrm>
            <a:off x="1107281" y="220358"/>
            <a:ext cx="7282868" cy="2174699"/>
            <a:chOff x="1476375" y="293810"/>
            <a:chExt cx="9710490" cy="2899598"/>
          </a:xfrm>
        </p:grpSpPr>
        <p:grpSp>
          <p:nvGrpSpPr>
            <p:cNvPr id="10" name="Grupp 9"/>
            <p:cNvGrpSpPr/>
            <p:nvPr/>
          </p:nvGrpSpPr>
          <p:grpSpPr>
            <a:xfrm>
              <a:off x="1476375" y="335996"/>
              <a:ext cx="9477375" cy="2857412"/>
              <a:chOff x="1562100" y="723900"/>
              <a:chExt cx="9477375" cy="2857412"/>
            </a:xfrm>
          </p:grpSpPr>
          <p:grpSp>
            <p:nvGrpSpPr>
              <p:cNvPr id="8" name="Grupp 7"/>
              <p:cNvGrpSpPr/>
              <p:nvPr/>
            </p:nvGrpSpPr>
            <p:grpSpPr>
              <a:xfrm>
                <a:off x="1562100" y="723900"/>
                <a:ext cx="9391650" cy="1890713"/>
                <a:chOff x="1562100" y="723900"/>
                <a:chExt cx="9391650" cy="1890713"/>
              </a:xfrm>
            </p:grpSpPr>
            <p:sp>
              <p:nvSpPr>
                <p:cNvPr id="2" name="Likbent triangel 1"/>
                <p:cNvSpPr/>
                <p:nvPr/>
              </p:nvSpPr>
              <p:spPr>
                <a:xfrm>
                  <a:off x="1562100" y="890588"/>
                  <a:ext cx="9391650" cy="1724025"/>
                </a:xfrm>
                <a:prstGeom prst="triangle">
                  <a:avLst>
                    <a:gd name="adj" fmla="val 100000"/>
                  </a:avLst>
                </a:prstGeom>
                <a:solidFill>
                  <a:srgbClr val="DF087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cxnSp>
              <p:nvCxnSpPr>
                <p:cNvPr id="5" name="Rak pil 4"/>
                <p:cNvCxnSpPr/>
                <p:nvPr/>
              </p:nvCxnSpPr>
              <p:spPr>
                <a:xfrm flipV="1">
                  <a:off x="1562100" y="723900"/>
                  <a:ext cx="9220200" cy="1704975"/>
                </a:xfrm>
                <a:prstGeom prst="straightConnector1">
                  <a:avLst/>
                </a:prstGeom>
                <a:ln w="1905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9" name="textruta 8"/>
              <p:cNvSpPr txBox="1"/>
              <p:nvPr/>
            </p:nvSpPr>
            <p:spPr>
              <a:xfrm>
                <a:off x="1647825" y="2627204"/>
                <a:ext cx="9391650" cy="954108"/>
              </a:xfrm>
              <a:prstGeom prst="rect">
                <a:avLst/>
              </a:prstGeom>
              <a:noFill/>
            </p:spPr>
            <p:txBody>
              <a:bodyPr wrap="square" rtlCol="0">
                <a:spAutoFit/>
              </a:bodyPr>
              <a:lstStyle/>
              <a:p>
                <a:r>
                  <a:rPr lang="sv-SE" sz="1350" b="1" dirty="0"/>
                  <a:t>0 år									    18 år</a:t>
                </a:r>
              </a:p>
              <a:p>
                <a:pPr algn="ctr"/>
                <a:r>
                  <a:rPr lang="sv-SE" sz="1350" dirty="0"/>
                  <a:t>Frihet &amp; livsutrymme för barn som </a:t>
                </a:r>
                <a:r>
                  <a:rPr lang="sv-SE" sz="1350" b="1" dirty="0">
                    <a:solidFill>
                      <a:srgbClr val="DF087C"/>
                    </a:solidFill>
                  </a:rPr>
                  <a:t>INTE </a:t>
                </a:r>
                <a:r>
                  <a:rPr lang="sv-SE" sz="1350" dirty="0"/>
                  <a:t>lever i en hedersrelaterad värdegrund  </a:t>
                </a:r>
              </a:p>
            </p:txBody>
          </p:sp>
        </p:grpSp>
        <p:pic>
          <p:nvPicPr>
            <p:cNvPr id="1032" name="Picture 8" descr="Baby silhouette by gring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475" y="1677909"/>
              <a:ext cx="720725" cy="575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1 by augustoschwart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03008" y="293810"/>
              <a:ext cx="883857" cy="19214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22426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995936" y="-511175"/>
            <a:ext cx="4904267" cy="5143500"/>
          </a:xfrm>
          <a:prstGeom prst="rect">
            <a:avLst/>
          </a:prstGeom>
        </p:spPr>
      </p:pic>
      <p:sp>
        <p:nvSpPr>
          <p:cNvPr id="2" name="Rubrik 1"/>
          <p:cNvSpPr>
            <a:spLocks noGrp="1"/>
          </p:cNvSpPr>
          <p:nvPr>
            <p:ph type="title"/>
          </p:nvPr>
        </p:nvSpPr>
        <p:spPr/>
        <p:txBody>
          <a:bodyPr>
            <a:normAutofit/>
          </a:bodyPr>
          <a:lstStyle/>
          <a:p>
            <a:endParaRPr lang="sv-SE" dirty="0"/>
          </a:p>
        </p:txBody>
      </p:sp>
      <p:sp>
        <p:nvSpPr>
          <p:cNvPr id="3" name="Platshållare för innehåll 2"/>
          <p:cNvSpPr>
            <a:spLocks noGrp="1"/>
          </p:cNvSpPr>
          <p:nvPr>
            <p:ph idx="1"/>
          </p:nvPr>
        </p:nvSpPr>
        <p:spPr/>
        <p:txBody>
          <a:bodyPr>
            <a:normAutofit/>
          </a:bodyPr>
          <a:lstStyle/>
          <a:p>
            <a:pPr marL="0" indent="0">
              <a:buNone/>
            </a:pPr>
            <a:endParaRPr lang="sv-SE" sz="3900" b="1" dirty="0"/>
          </a:p>
          <a:p>
            <a:pPr marL="0" indent="0">
              <a:buNone/>
            </a:pPr>
            <a:r>
              <a:rPr lang="sv-SE" sz="3900" b="1" dirty="0"/>
              <a:t>- Från pojke till man</a:t>
            </a:r>
          </a:p>
          <a:p>
            <a:pPr marL="0" indent="0">
              <a:buNone/>
            </a:pPr>
            <a:r>
              <a:rPr lang="sv-SE" sz="3900" b="1" dirty="0"/>
              <a:t>- Från flicka till kvinna</a:t>
            </a:r>
          </a:p>
          <a:p>
            <a:pPr marL="0" indent="0">
              <a:buNone/>
            </a:pPr>
            <a:endParaRPr lang="sv-SE" sz="3900" i="1" dirty="0"/>
          </a:p>
        </p:txBody>
      </p:sp>
    </p:spTree>
    <p:extLst>
      <p:ext uri="{BB962C8B-B14F-4D97-AF65-F5344CB8AC3E}">
        <p14:creationId xmlns:p14="http://schemas.microsoft.com/office/powerpoint/2010/main" val="1288002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t>Killar som offer…</a:t>
            </a:r>
            <a:endParaRPr lang="sv-SE" b="1" dirty="0"/>
          </a:p>
        </p:txBody>
      </p:sp>
      <p:sp>
        <p:nvSpPr>
          <p:cNvPr id="3" name="Platshållare för innehåll 2"/>
          <p:cNvSpPr>
            <a:spLocks noGrp="1"/>
          </p:cNvSpPr>
          <p:nvPr>
            <p:ph idx="1"/>
          </p:nvPr>
        </p:nvSpPr>
        <p:spPr>
          <a:xfrm>
            <a:off x="628650" y="1086493"/>
            <a:ext cx="4002427" cy="3546230"/>
          </a:xfrm>
        </p:spPr>
        <p:txBody>
          <a:bodyPr>
            <a:normAutofit lnSpcReduction="10000"/>
          </a:bodyPr>
          <a:lstStyle/>
          <a:p>
            <a:pPr marL="269081" indent="-269081">
              <a:buClr>
                <a:srgbClr val="DF087C"/>
              </a:buClr>
              <a:buFont typeface="Arial" panose="020B0604020202020204" pitchFamily="34" charset="0"/>
              <a:buChar char="►"/>
            </a:pPr>
            <a:r>
              <a:rPr lang="sv-SE" dirty="0" smtClean="0"/>
              <a:t>Uppfostringsresor </a:t>
            </a:r>
          </a:p>
          <a:p>
            <a:pPr marL="269081" indent="-269081">
              <a:buClr>
                <a:srgbClr val="DF087C"/>
              </a:buClr>
              <a:buFont typeface="Arial" panose="020B0604020202020204" pitchFamily="34" charset="0"/>
              <a:buChar char="►"/>
            </a:pPr>
            <a:r>
              <a:rPr lang="sv-SE" dirty="0" smtClean="0"/>
              <a:t>Icke acceptabelt förhållande (homosexuellt förhållande eller ej accepterad av tjejens/kvinnans familj)</a:t>
            </a:r>
          </a:p>
          <a:p>
            <a:pPr marL="269081" indent="-269081">
              <a:buClr>
                <a:srgbClr val="DF087C"/>
              </a:buClr>
              <a:buFont typeface="Arial" panose="020B0604020202020204" pitchFamily="34" charset="0"/>
              <a:buChar char="►"/>
            </a:pPr>
            <a:r>
              <a:rPr lang="sv-SE" dirty="0"/>
              <a:t>Tvångsäktenskap </a:t>
            </a:r>
            <a:endParaRPr lang="sv-SE" dirty="0" smtClean="0"/>
          </a:p>
          <a:p>
            <a:pPr marL="269081" indent="-269081">
              <a:buClr>
                <a:srgbClr val="DF087C"/>
              </a:buClr>
              <a:buFont typeface="Arial" panose="020B0604020202020204" pitchFamily="34" charset="0"/>
              <a:buChar char="►"/>
            </a:pPr>
            <a:r>
              <a:rPr lang="sv-SE" dirty="0"/>
              <a:t>Sexuella övergrepp </a:t>
            </a:r>
            <a:r>
              <a:rPr lang="sv-SE" dirty="0" smtClean="0"/>
              <a:t>(ex. </a:t>
            </a:r>
            <a:r>
              <a:rPr lang="sv-SE" dirty="0" err="1" smtClean="0"/>
              <a:t>Bacha</a:t>
            </a:r>
            <a:r>
              <a:rPr lang="sv-SE" dirty="0" smtClean="0"/>
              <a:t> </a:t>
            </a:r>
            <a:r>
              <a:rPr lang="sv-SE" dirty="0" err="1" smtClean="0"/>
              <a:t>bazi</a:t>
            </a:r>
            <a:r>
              <a:rPr lang="sv-SE" dirty="0" smtClean="0"/>
              <a:t>)</a:t>
            </a:r>
            <a:endParaRPr lang="sv-SE" dirty="0"/>
          </a:p>
        </p:txBody>
      </p:sp>
      <p:pic>
        <p:nvPicPr>
          <p:cNvPr id="2052" name="Picture 4" descr="http://gfx.aftonbladet-cdn.se/image/12998675/210/normal/6a86ab12fe379/Abbas-Rezai2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899" y="318697"/>
            <a:ext cx="1348793" cy="21002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rkanasaad.se/uploads/1/6/1/5/1615119/3119949_ori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28"/>
          <a:stretch/>
        </p:blipFill>
        <p:spPr bwMode="auto">
          <a:xfrm>
            <a:off x="7651046" y="323636"/>
            <a:ext cx="1428750" cy="20996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informationskriget.se/wp-content/uploads/2016/02/bacha-bazi-afghanistan-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344" y="2577375"/>
            <a:ext cx="3479006" cy="19073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ldresultat för dumpad per brinkem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2037" y="322152"/>
            <a:ext cx="1300163" cy="210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97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fade">
                                      <p:cBhvr>
                                        <p:cTn id="42" dur="1000"/>
                                        <p:tgtEl>
                                          <p:spTgt spid="2054"/>
                                        </p:tgtEl>
                                      </p:cBhvr>
                                    </p:animEffect>
                                    <p:anim calcmode="lin" valueType="num">
                                      <p:cBhvr>
                                        <p:cTn id="43" dur="1000" fill="hold"/>
                                        <p:tgtEl>
                                          <p:spTgt spid="2054"/>
                                        </p:tgtEl>
                                        <p:attrNameLst>
                                          <p:attrName>ppt_x</p:attrName>
                                        </p:attrNameLst>
                                      </p:cBhvr>
                                      <p:tavLst>
                                        <p:tav tm="0">
                                          <p:val>
                                            <p:strVal val="#ppt_x"/>
                                          </p:val>
                                        </p:tav>
                                        <p:tav tm="100000">
                                          <p:val>
                                            <p:strVal val="#ppt_x"/>
                                          </p:val>
                                        </p:tav>
                                      </p:tavLst>
                                    </p:anim>
                                    <p:anim calcmode="lin" valueType="num">
                                      <p:cBhvr>
                                        <p:cTn id="4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fade">
                                      <p:cBhvr>
                                        <p:cTn id="49" dur="1000"/>
                                        <p:tgtEl>
                                          <p:spTgt spid="3">
                                            <p:txEl>
                                              <p:pRg st="3" end="3"/>
                                            </p:txEl>
                                          </p:spTgt>
                                        </p:tgtEl>
                                      </p:cBhvr>
                                    </p:animEffect>
                                    <p:anim calcmode="lin" valueType="num">
                                      <p:cBhvr>
                                        <p:cTn id="5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056"/>
                                        </p:tgtEl>
                                        <p:attrNameLst>
                                          <p:attrName>style.visibility</p:attrName>
                                        </p:attrNameLst>
                                      </p:cBhvr>
                                      <p:to>
                                        <p:strVal val="visible"/>
                                      </p:to>
                                    </p:set>
                                    <p:animEffect transition="in" filter="fade">
                                      <p:cBhvr>
                                        <p:cTn id="56" dur="1000"/>
                                        <p:tgtEl>
                                          <p:spTgt spid="2056"/>
                                        </p:tgtEl>
                                      </p:cBhvr>
                                    </p:animEffect>
                                    <p:anim calcmode="lin" valueType="num">
                                      <p:cBhvr>
                                        <p:cTn id="57" dur="1000" fill="hold"/>
                                        <p:tgtEl>
                                          <p:spTgt spid="2056"/>
                                        </p:tgtEl>
                                        <p:attrNameLst>
                                          <p:attrName>ppt_x</p:attrName>
                                        </p:attrNameLst>
                                      </p:cBhvr>
                                      <p:tavLst>
                                        <p:tav tm="0">
                                          <p:val>
                                            <p:strVal val="#ppt_x"/>
                                          </p:val>
                                        </p:tav>
                                        <p:tav tm="100000">
                                          <p:val>
                                            <p:strVal val="#ppt_x"/>
                                          </p:val>
                                        </p:tav>
                                      </p:tavLst>
                                    </p:anim>
                                    <p:anim calcmode="lin" valueType="num">
                                      <p:cBhvr>
                                        <p:cTn id="58"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0250" y="151957"/>
            <a:ext cx="7986251" cy="600164"/>
          </a:xfrm>
          <a:prstGeom prst="rect">
            <a:avLst/>
          </a:prstGeom>
          <a:noFill/>
        </p:spPr>
        <p:txBody>
          <a:bodyPr wrap="square" rtlCol="0">
            <a:spAutoFit/>
          </a:bodyPr>
          <a:lstStyle/>
          <a:p>
            <a:pPr algn="ctr"/>
            <a:r>
              <a:rPr lang="sv-SE" sz="3300" b="1" dirty="0">
                <a:latin typeface="+mj-lt"/>
              </a:rPr>
              <a:t>Broder/syster relationer </a:t>
            </a:r>
            <a:endParaRPr lang="sv-SE" sz="3300" dirty="0">
              <a:latin typeface="+mj-lt"/>
            </a:endParaRPr>
          </a:p>
        </p:txBody>
      </p:sp>
      <p:sp>
        <p:nvSpPr>
          <p:cNvPr id="5" name="Rektangel med rundade hörn 4"/>
          <p:cNvSpPr/>
          <p:nvPr/>
        </p:nvSpPr>
        <p:spPr>
          <a:xfrm>
            <a:off x="2398923" y="1036856"/>
            <a:ext cx="1787791" cy="87135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Befogenhet</a:t>
            </a:r>
          </a:p>
        </p:txBody>
      </p:sp>
      <p:sp>
        <p:nvSpPr>
          <p:cNvPr id="6" name="Vänster-höger 5"/>
          <p:cNvSpPr/>
          <p:nvPr/>
        </p:nvSpPr>
        <p:spPr>
          <a:xfrm>
            <a:off x="4368069" y="1400579"/>
            <a:ext cx="553510" cy="116181"/>
          </a:xfrm>
          <a:prstGeom prst="lef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Century Gothic" panose="020B0502020202020204" pitchFamily="34" charset="0"/>
            </a:endParaRPr>
          </a:p>
        </p:txBody>
      </p:sp>
      <p:sp>
        <p:nvSpPr>
          <p:cNvPr id="7" name="Rektangel med rundade hörn 6"/>
          <p:cNvSpPr/>
          <p:nvPr/>
        </p:nvSpPr>
        <p:spPr>
          <a:xfrm>
            <a:off x="5056918" y="1059266"/>
            <a:ext cx="1691279" cy="87135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Ansvar</a:t>
            </a:r>
          </a:p>
        </p:txBody>
      </p:sp>
      <p:sp>
        <p:nvSpPr>
          <p:cNvPr id="8" name="Höger 7"/>
          <p:cNvSpPr/>
          <p:nvPr/>
        </p:nvSpPr>
        <p:spPr>
          <a:xfrm rot="7247475">
            <a:off x="5118821" y="2081857"/>
            <a:ext cx="232362" cy="126077"/>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Century Gothic" panose="020B0502020202020204" pitchFamily="34" charset="0"/>
            </a:endParaRPr>
          </a:p>
        </p:txBody>
      </p:sp>
      <p:sp>
        <p:nvSpPr>
          <p:cNvPr id="9" name="Höger 8"/>
          <p:cNvSpPr/>
          <p:nvPr/>
        </p:nvSpPr>
        <p:spPr>
          <a:xfrm rot="3581771">
            <a:off x="3791255" y="2065529"/>
            <a:ext cx="232361" cy="125901"/>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Century Gothic" panose="020B0502020202020204" pitchFamily="34" charset="0"/>
            </a:endParaRPr>
          </a:p>
        </p:txBody>
      </p:sp>
      <p:sp>
        <p:nvSpPr>
          <p:cNvPr id="10" name="Rektangel med rundade hörn 9"/>
          <p:cNvSpPr/>
          <p:nvPr/>
        </p:nvSpPr>
        <p:spPr>
          <a:xfrm>
            <a:off x="3796834" y="2387987"/>
            <a:ext cx="1691279" cy="87135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Disciplinera </a:t>
            </a:r>
          </a:p>
        </p:txBody>
      </p:sp>
      <p:sp>
        <p:nvSpPr>
          <p:cNvPr id="11" name="Ned 10"/>
          <p:cNvSpPr/>
          <p:nvPr/>
        </p:nvSpPr>
        <p:spPr>
          <a:xfrm>
            <a:off x="4471835" y="3338300"/>
            <a:ext cx="153753" cy="232362"/>
          </a:xfrm>
          <a:prstGeom prst="down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sv-SE" sz="1350">
              <a:solidFill>
                <a:prstClr val="white"/>
              </a:solidFill>
              <a:latin typeface="Century Gothic" panose="020B0502020202020204" pitchFamily="34" charset="0"/>
            </a:endParaRPr>
          </a:p>
        </p:txBody>
      </p:sp>
      <p:sp>
        <p:nvSpPr>
          <p:cNvPr id="12" name="Rektangel med rundade hörn 11"/>
          <p:cNvSpPr/>
          <p:nvPr/>
        </p:nvSpPr>
        <p:spPr>
          <a:xfrm>
            <a:off x="3796834" y="3612224"/>
            <a:ext cx="1691279" cy="871359"/>
          </a:xfrm>
          <a:prstGeom prst="roundRect">
            <a:avLst/>
          </a:prstGeom>
          <a:solidFill>
            <a:srgbClr val="DF0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Sonen agerar i enlighet med sin broderliga roll</a:t>
            </a:r>
          </a:p>
        </p:txBody>
      </p:sp>
      <p:sp>
        <p:nvSpPr>
          <p:cNvPr id="14" name="textruta 13"/>
          <p:cNvSpPr txBox="1"/>
          <p:nvPr/>
        </p:nvSpPr>
        <p:spPr>
          <a:xfrm>
            <a:off x="532821" y="2364716"/>
            <a:ext cx="2593958" cy="1477328"/>
          </a:xfrm>
          <a:prstGeom prst="rect">
            <a:avLst/>
          </a:prstGeom>
          <a:solidFill>
            <a:schemeClr val="tx2">
              <a:lumMod val="60000"/>
              <a:lumOff val="40000"/>
            </a:schemeClr>
          </a:solidFill>
        </p:spPr>
        <p:txBody>
          <a:bodyPr wrap="square" rtlCol="0">
            <a:spAutoFit/>
          </a:bodyPr>
          <a:lstStyle/>
          <a:p>
            <a:pPr marL="214313" indent="-214313">
              <a:buFont typeface="Arial" panose="020B0604020202020204" pitchFamily="34" charset="0"/>
              <a:buChar char="•"/>
            </a:pPr>
            <a:r>
              <a:rPr lang="sv-SE" sz="1500" dirty="0">
                <a:solidFill>
                  <a:prstClr val="white"/>
                </a:solidFill>
                <a:latin typeface="Century Gothic" panose="020B0502020202020204" pitchFamily="34" charset="0"/>
              </a:rPr>
              <a:t>Kärlek &amp; makt</a:t>
            </a:r>
          </a:p>
          <a:p>
            <a:pPr marL="214313" indent="-214313">
              <a:buFont typeface="Arial" panose="020B0604020202020204" pitchFamily="34" charset="0"/>
              <a:buChar char="•"/>
            </a:pPr>
            <a:r>
              <a:rPr lang="sv-SE" sz="1500" dirty="0">
                <a:solidFill>
                  <a:prstClr val="white"/>
                </a:solidFill>
                <a:latin typeface="Century Gothic" panose="020B0502020202020204" pitchFamily="34" charset="0"/>
              </a:rPr>
              <a:t>Kontroll &amp; straff i kärlekens tecken</a:t>
            </a:r>
          </a:p>
          <a:p>
            <a:pPr marL="214313" indent="-214313">
              <a:buFont typeface="Arial" panose="020B0604020202020204" pitchFamily="34" charset="0"/>
              <a:buChar char="•"/>
            </a:pPr>
            <a:r>
              <a:rPr lang="sv-SE" sz="1500" dirty="0">
                <a:solidFill>
                  <a:prstClr val="white"/>
                </a:solidFill>
                <a:latin typeface="Century Gothic" panose="020B0502020202020204" pitchFamily="34" charset="0"/>
              </a:rPr>
              <a:t>I förebyggande syfte</a:t>
            </a:r>
          </a:p>
          <a:p>
            <a:pPr marL="214313" indent="-214313">
              <a:buFont typeface="Arial" panose="020B0604020202020204" pitchFamily="34" charset="0"/>
              <a:buChar char="•"/>
            </a:pPr>
            <a:r>
              <a:rPr lang="sv-SE" sz="1500" dirty="0">
                <a:solidFill>
                  <a:prstClr val="white"/>
                </a:solidFill>
                <a:latin typeface="Century Gothic" panose="020B0502020202020204" pitchFamily="34" charset="0"/>
              </a:rPr>
              <a:t>För hennes eget bästa</a:t>
            </a:r>
          </a:p>
          <a:p>
            <a:pPr marL="214313" indent="-214313">
              <a:buFont typeface="Arial" panose="020B0604020202020204" pitchFamily="34" charset="0"/>
              <a:buChar char="•"/>
            </a:pPr>
            <a:r>
              <a:rPr lang="sv-SE" sz="1500" dirty="0">
                <a:solidFill>
                  <a:prstClr val="white"/>
                </a:solidFill>
                <a:latin typeface="Century Gothic" panose="020B0502020202020204" pitchFamily="34" charset="0"/>
              </a:rPr>
              <a:t>Styrka &amp; maskulinitet</a:t>
            </a:r>
          </a:p>
        </p:txBody>
      </p:sp>
      <p:sp>
        <p:nvSpPr>
          <p:cNvPr id="15" name="Rektangel med rundade hörn 14"/>
          <p:cNvSpPr/>
          <p:nvPr/>
        </p:nvSpPr>
        <p:spPr>
          <a:xfrm>
            <a:off x="273156" y="1049579"/>
            <a:ext cx="1787791" cy="87135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Rättighet/tillåtelse</a:t>
            </a:r>
          </a:p>
        </p:txBody>
      </p:sp>
      <p:sp>
        <p:nvSpPr>
          <p:cNvPr id="16" name="Höger 15"/>
          <p:cNvSpPr/>
          <p:nvPr/>
        </p:nvSpPr>
        <p:spPr>
          <a:xfrm rot="10800000">
            <a:off x="2106933" y="1436331"/>
            <a:ext cx="246005" cy="118919"/>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Century Gothic" panose="020B0502020202020204" pitchFamily="34" charset="0"/>
            </a:endParaRPr>
          </a:p>
        </p:txBody>
      </p:sp>
      <p:sp>
        <p:nvSpPr>
          <p:cNvPr id="20" name="Rektangel med rundade hörn 19"/>
          <p:cNvSpPr/>
          <p:nvPr/>
        </p:nvSpPr>
        <p:spPr>
          <a:xfrm>
            <a:off x="7085560" y="1049579"/>
            <a:ext cx="1787791" cy="87135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Century Gothic" panose="020B0502020202020204" pitchFamily="34" charset="0"/>
              </a:rPr>
              <a:t>Plikt/förväntning</a:t>
            </a:r>
          </a:p>
        </p:txBody>
      </p:sp>
      <p:sp>
        <p:nvSpPr>
          <p:cNvPr id="21" name="Höger 20"/>
          <p:cNvSpPr/>
          <p:nvPr/>
        </p:nvSpPr>
        <p:spPr>
          <a:xfrm>
            <a:off x="6789611" y="1408544"/>
            <a:ext cx="216000" cy="110700"/>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Century Gothic" panose="020B0502020202020204" pitchFamily="34" charset="0"/>
            </a:endParaRPr>
          </a:p>
        </p:txBody>
      </p:sp>
      <p:sp>
        <p:nvSpPr>
          <p:cNvPr id="25" name="textruta 24"/>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Mariet Ghadimi</a:t>
            </a:r>
          </a:p>
        </p:txBody>
      </p:sp>
    </p:spTree>
    <p:extLst>
      <p:ext uri="{BB962C8B-B14F-4D97-AF65-F5344CB8AC3E}">
        <p14:creationId xmlns:p14="http://schemas.microsoft.com/office/powerpoint/2010/main" val="274854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fade">
                                      <p:cBhvr>
                                        <p:cTn id="56" dur="1000"/>
                                        <p:tgtEl>
                                          <p:spTgt spid="14">
                                            <p:txEl>
                                              <p:pRg st="1" end="1"/>
                                            </p:txEl>
                                          </p:spTgt>
                                        </p:tgtEl>
                                      </p:cBhvr>
                                    </p:animEffect>
                                    <p:anim calcmode="lin" valueType="num">
                                      <p:cBhvr>
                                        <p:cTn id="57"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xEl>
                                              <p:pRg st="2" end="2"/>
                                            </p:txEl>
                                          </p:spTgt>
                                        </p:tgtEl>
                                        <p:attrNameLst>
                                          <p:attrName>style.visibility</p:attrName>
                                        </p:attrNameLst>
                                      </p:cBhvr>
                                      <p:to>
                                        <p:strVal val="visible"/>
                                      </p:to>
                                    </p:set>
                                    <p:animEffect transition="in" filter="fade">
                                      <p:cBhvr>
                                        <p:cTn id="63" dur="1000"/>
                                        <p:tgtEl>
                                          <p:spTgt spid="14">
                                            <p:txEl>
                                              <p:pRg st="2" end="2"/>
                                            </p:txEl>
                                          </p:spTgt>
                                        </p:tgtEl>
                                      </p:cBhvr>
                                    </p:animEffect>
                                    <p:anim calcmode="lin" valueType="num">
                                      <p:cBhvr>
                                        <p:cTn id="6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4">
                                            <p:txEl>
                                              <p:pRg st="3" end="3"/>
                                            </p:txEl>
                                          </p:spTgt>
                                        </p:tgtEl>
                                        <p:attrNameLst>
                                          <p:attrName>style.visibility</p:attrName>
                                        </p:attrNameLst>
                                      </p:cBhvr>
                                      <p:to>
                                        <p:strVal val="visible"/>
                                      </p:to>
                                    </p:set>
                                    <p:animEffect transition="in" filter="fade">
                                      <p:cBhvr>
                                        <p:cTn id="70" dur="1000"/>
                                        <p:tgtEl>
                                          <p:spTgt spid="14">
                                            <p:txEl>
                                              <p:pRg st="3" end="3"/>
                                            </p:txEl>
                                          </p:spTgt>
                                        </p:tgtEl>
                                      </p:cBhvr>
                                    </p:animEffect>
                                    <p:anim calcmode="lin" valueType="num">
                                      <p:cBhvr>
                                        <p:cTn id="7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4">
                                            <p:txEl>
                                              <p:pRg st="4" end="4"/>
                                            </p:txEl>
                                          </p:spTgt>
                                        </p:tgtEl>
                                        <p:attrNameLst>
                                          <p:attrName>style.visibility</p:attrName>
                                        </p:attrNameLst>
                                      </p:cBhvr>
                                      <p:to>
                                        <p:strVal val="visible"/>
                                      </p:to>
                                    </p:set>
                                    <p:animEffect transition="in" filter="fade">
                                      <p:cBhvr>
                                        <p:cTn id="77" dur="1000"/>
                                        <p:tgtEl>
                                          <p:spTgt spid="14">
                                            <p:txEl>
                                              <p:pRg st="4" end="4"/>
                                            </p:txEl>
                                          </p:spTgt>
                                        </p:tgtEl>
                                      </p:cBhvr>
                                    </p:animEffect>
                                    <p:anim calcmode="lin" valueType="num">
                                      <p:cBhvr>
                                        <p:cTn id="78"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5"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p:txBody>
          <a:bodyPr/>
          <a:lstStyle/>
          <a:p>
            <a:r>
              <a:rPr lang="sv-SE" b="1" dirty="0"/>
              <a:t>Synen på kvinnans frihet och sexualitet</a:t>
            </a:r>
          </a:p>
        </p:txBody>
      </p:sp>
    </p:spTree>
    <p:extLst>
      <p:ext uri="{BB962C8B-B14F-4D97-AF65-F5344CB8AC3E}">
        <p14:creationId xmlns:p14="http://schemas.microsoft.com/office/powerpoint/2010/main" val="899174418"/>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latin typeface="+mn-lt"/>
              </a:rPr>
              <a:t>Om Uppdrag Psykisk Hälsa</a:t>
            </a:r>
            <a:endParaRPr lang="sv-SE">
              <a:latin typeface="+mn-lt"/>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970" y="1993411"/>
            <a:ext cx="1620180" cy="1243488"/>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746" y="1662774"/>
            <a:ext cx="1904762" cy="1904762"/>
          </a:xfrm>
          <a:prstGeom prst="rect">
            <a:avLst/>
          </a:prstGeom>
        </p:spPr>
      </p:pic>
    </p:spTree>
    <p:extLst>
      <p:ext uri="{BB962C8B-B14F-4D97-AF65-F5344CB8AC3E}">
        <p14:creationId xmlns:p14="http://schemas.microsoft.com/office/powerpoint/2010/main" val="1873516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val="1916221906"/>
              </p:ext>
            </p:extLst>
          </p:nvPr>
        </p:nvGraphicFramePr>
        <p:xfrm>
          <a:off x="1570801" y="632012"/>
          <a:ext cx="6002399" cy="3947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ubrik 1"/>
          <p:cNvSpPr>
            <a:spLocks noGrp="1"/>
          </p:cNvSpPr>
          <p:nvPr>
            <p:ph type="title" idx="4294967295"/>
          </p:nvPr>
        </p:nvSpPr>
        <p:spPr>
          <a:xfrm>
            <a:off x="1944292" y="276016"/>
            <a:ext cx="5257799" cy="573881"/>
          </a:xfrm>
        </p:spPr>
        <p:txBody>
          <a:bodyPr>
            <a:normAutofit fontScale="90000"/>
          </a:bodyPr>
          <a:lstStyle/>
          <a:p>
            <a:pPr algn="ctr"/>
            <a:r>
              <a:rPr lang="sv-SE" sz="3600" dirty="0"/>
              <a:t>Oskuldsnorm</a:t>
            </a:r>
            <a:endParaRPr lang="sv-SE" sz="1350" dirty="0">
              <a:solidFill>
                <a:srgbClr val="AB1C44"/>
              </a:solidFill>
            </a:endParaRPr>
          </a:p>
        </p:txBody>
      </p:sp>
    </p:spTree>
    <p:extLst>
      <p:ext uri="{BB962C8B-B14F-4D97-AF65-F5344CB8AC3E}">
        <p14:creationId xmlns:p14="http://schemas.microsoft.com/office/powerpoint/2010/main" val="41078886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graphicEl>
                                              <a:dgm id="{0AD3F858-9D8B-4A25-977B-6BE09AD15CA2}"/>
                                            </p:graphicEl>
                                          </p:spTgt>
                                        </p:tgtEl>
                                        <p:attrNameLst>
                                          <p:attrName>style.visibility</p:attrName>
                                        </p:attrNameLst>
                                      </p:cBhvr>
                                      <p:to>
                                        <p:strVal val="visible"/>
                                      </p:to>
                                    </p:set>
                                    <p:animEffect transition="in" filter="fade">
                                      <p:cBhvr>
                                        <p:cTn id="7" dur="1000"/>
                                        <p:tgtEl>
                                          <p:spTgt spid="23">
                                            <p:graphicEl>
                                              <a:dgm id="{0AD3F858-9D8B-4A25-977B-6BE09AD15CA2}"/>
                                            </p:graphicEl>
                                          </p:spTgt>
                                        </p:tgtEl>
                                      </p:cBhvr>
                                    </p:animEffect>
                                    <p:anim calcmode="lin" valueType="num">
                                      <p:cBhvr>
                                        <p:cTn id="8" dur="1000" fill="hold"/>
                                        <p:tgtEl>
                                          <p:spTgt spid="23">
                                            <p:graphicEl>
                                              <a:dgm id="{0AD3F858-9D8B-4A25-977B-6BE09AD15CA2}"/>
                                            </p:graphicEl>
                                          </p:spTgt>
                                        </p:tgtEl>
                                        <p:attrNameLst>
                                          <p:attrName>ppt_x</p:attrName>
                                        </p:attrNameLst>
                                      </p:cBhvr>
                                      <p:tavLst>
                                        <p:tav tm="0">
                                          <p:val>
                                            <p:strVal val="#ppt_x"/>
                                          </p:val>
                                        </p:tav>
                                        <p:tav tm="100000">
                                          <p:val>
                                            <p:strVal val="#ppt_x"/>
                                          </p:val>
                                        </p:tav>
                                      </p:tavLst>
                                    </p:anim>
                                    <p:anim calcmode="lin" valueType="num">
                                      <p:cBhvr>
                                        <p:cTn id="9" dur="1000" fill="hold"/>
                                        <p:tgtEl>
                                          <p:spTgt spid="23">
                                            <p:graphicEl>
                                              <a:dgm id="{0AD3F858-9D8B-4A25-977B-6BE09AD15CA2}"/>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graphicEl>
                                              <a:dgm id="{D6EFCA39-6B76-492A-8CCE-85BB9AE09138}"/>
                                            </p:graphicEl>
                                          </p:spTgt>
                                        </p:tgtEl>
                                        <p:attrNameLst>
                                          <p:attrName>style.visibility</p:attrName>
                                        </p:attrNameLst>
                                      </p:cBhvr>
                                      <p:to>
                                        <p:strVal val="visible"/>
                                      </p:to>
                                    </p:set>
                                    <p:animEffect transition="in" filter="fade">
                                      <p:cBhvr>
                                        <p:cTn id="14" dur="1000"/>
                                        <p:tgtEl>
                                          <p:spTgt spid="23">
                                            <p:graphicEl>
                                              <a:dgm id="{D6EFCA39-6B76-492A-8CCE-85BB9AE09138}"/>
                                            </p:graphicEl>
                                          </p:spTgt>
                                        </p:tgtEl>
                                      </p:cBhvr>
                                    </p:animEffect>
                                    <p:anim calcmode="lin" valueType="num">
                                      <p:cBhvr>
                                        <p:cTn id="15" dur="1000" fill="hold"/>
                                        <p:tgtEl>
                                          <p:spTgt spid="23">
                                            <p:graphicEl>
                                              <a:dgm id="{D6EFCA39-6B76-492A-8CCE-85BB9AE09138}"/>
                                            </p:graphicEl>
                                          </p:spTgt>
                                        </p:tgtEl>
                                        <p:attrNameLst>
                                          <p:attrName>ppt_x</p:attrName>
                                        </p:attrNameLst>
                                      </p:cBhvr>
                                      <p:tavLst>
                                        <p:tav tm="0">
                                          <p:val>
                                            <p:strVal val="#ppt_x"/>
                                          </p:val>
                                        </p:tav>
                                        <p:tav tm="100000">
                                          <p:val>
                                            <p:strVal val="#ppt_x"/>
                                          </p:val>
                                        </p:tav>
                                      </p:tavLst>
                                    </p:anim>
                                    <p:anim calcmode="lin" valueType="num">
                                      <p:cBhvr>
                                        <p:cTn id="16" dur="1000" fill="hold"/>
                                        <p:tgtEl>
                                          <p:spTgt spid="23">
                                            <p:graphicEl>
                                              <a:dgm id="{D6EFCA39-6B76-492A-8CCE-85BB9AE0913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graphicEl>
                                              <a:dgm id="{8B90EECA-DD8E-497A-9BC6-4ADCF8FB2BA7}"/>
                                            </p:graphicEl>
                                          </p:spTgt>
                                        </p:tgtEl>
                                        <p:attrNameLst>
                                          <p:attrName>style.visibility</p:attrName>
                                        </p:attrNameLst>
                                      </p:cBhvr>
                                      <p:to>
                                        <p:strVal val="visible"/>
                                      </p:to>
                                    </p:set>
                                    <p:animEffect transition="in" filter="fade">
                                      <p:cBhvr>
                                        <p:cTn id="21" dur="1000"/>
                                        <p:tgtEl>
                                          <p:spTgt spid="23">
                                            <p:graphicEl>
                                              <a:dgm id="{8B90EECA-DD8E-497A-9BC6-4ADCF8FB2BA7}"/>
                                            </p:graphicEl>
                                          </p:spTgt>
                                        </p:tgtEl>
                                      </p:cBhvr>
                                    </p:animEffect>
                                    <p:anim calcmode="lin" valueType="num">
                                      <p:cBhvr>
                                        <p:cTn id="22" dur="1000" fill="hold"/>
                                        <p:tgtEl>
                                          <p:spTgt spid="23">
                                            <p:graphicEl>
                                              <a:dgm id="{8B90EECA-DD8E-497A-9BC6-4ADCF8FB2BA7}"/>
                                            </p:graphicEl>
                                          </p:spTgt>
                                        </p:tgtEl>
                                        <p:attrNameLst>
                                          <p:attrName>ppt_x</p:attrName>
                                        </p:attrNameLst>
                                      </p:cBhvr>
                                      <p:tavLst>
                                        <p:tav tm="0">
                                          <p:val>
                                            <p:strVal val="#ppt_x"/>
                                          </p:val>
                                        </p:tav>
                                        <p:tav tm="100000">
                                          <p:val>
                                            <p:strVal val="#ppt_x"/>
                                          </p:val>
                                        </p:tav>
                                      </p:tavLst>
                                    </p:anim>
                                    <p:anim calcmode="lin" valueType="num">
                                      <p:cBhvr>
                                        <p:cTn id="23" dur="1000" fill="hold"/>
                                        <p:tgtEl>
                                          <p:spTgt spid="23">
                                            <p:graphicEl>
                                              <a:dgm id="{8B90EECA-DD8E-497A-9BC6-4ADCF8FB2BA7}"/>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graphicEl>
                                              <a:dgm id="{EB409EDB-690C-4076-B4F2-2FD467F5375C}"/>
                                            </p:graphicEl>
                                          </p:spTgt>
                                        </p:tgtEl>
                                        <p:attrNameLst>
                                          <p:attrName>style.visibility</p:attrName>
                                        </p:attrNameLst>
                                      </p:cBhvr>
                                      <p:to>
                                        <p:strVal val="visible"/>
                                      </p:to>
                                    </p:set>
                                    <p:animEffect transition="in" filter="fade">
                                      <p:cBhvr>
                                        <p:cTn id="28" dur="1000"/>
                                        <p:tgtEl>
                                          <p:spTgt spid="23">
                                            <p:graphicEl>
                                              <a:dgm id="{EB409EDB-690C-4076-B4F2-2FD467F5375C}"/>
                                            </p:graphicEl>
                                          </p:spTgt>
                                        </p:tgtEl>
                                      </p:cBhvr>
                                    </p:animEffect>
                                    <p:anim calcmode="lin" valueType="num">
                                      <p:cBhvr>
                                        <p:cTn id="29" dur="1000" fill="hold"/>
                                        <p:tgtEl>
                                          <p:spTgt spid="23">
                                            <p:graphicEl>
                                              <a:dgm id="{EB409EDB-690C-4076-B4F2-2FD467F5375C}"/>
                                            </p:graphicEl>
                                          </p:spTgt>
                                        </p:tgtEl>
                                        <p:attrNameLst>
                                          <p:attrName>ppt_x</p:attrName>
                                        </p:attrNameLst>
                                      </p:cBhvr>
                                      <p:tavLst>
                                        <p:tav tm="0">
                                          <p:val>
                                            <p:strVal val="#ppt_x"/>
                                          </p:val>
                                        </p:tav>
                                        <p:tav tm="100000">
                                          <p:val>
                                            <p:strVal val="#ppt_x"/>
                                          </p:val>
                                        </p:tav>
                                      </p:tavLst>
                                    </p:anim>
                                    <p:anim calcmode="lin" valueType="num">
                                      <p:cBhvr>
                                        <p:cTn id="30" dur="1000" fill="hold"/>
                                        <p:tgtEl>
                                          <p:spTgt spid="23">
                                            <p:graphicEl>
                                              <a:dgm id="{EB409EDB-690C-4076-B4F2-2FD467F5375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95916" y="275372"/>
            <a:ext cx="7543800" cy="850376"/>
          </a:xfrm>
        </p:spPr>
        <p:txBody>
          <a:bodyPr>
            <a:normAutofit/>
          </a:bodyPr>
          <a:lstStyle/>
          <a:p>
            <a:pPr algn="ctr"/>
            <a:r>
              <a:rPr lang="sv-SE" b="1" dirty="0"/>
              <a:t>O</a:t>
            </a:r>
            <a:r>
              <a:rPr lang="sv-SE" sz="3600" dirty="0"/>
              <a:t>skuldskravets konsekvenser</a:t>
            </a:r>
          </a:p>
        </p:txBody>
      </p:sp>
      <p:sp>
        <p:nvSpPr>
          <p:cNvPr id="3" name="Platshållare för innehåll 2"/>
          <p:cNvSpPr>
            <a:spLocks noGrp="1"/>
          </p:cNvSpPr>
          <p:nvPr>
            <p:ph idx="1"/>
          </p:nvPr>
        </p:nvSpPr>
        <p:spPr>
          <a:xfrm>
            <a:off x="795917" y="1125748"/>
            <a:ext cx="8108598" cy="3400754"/>
          </a:xfrm>
        </p:spPr>
        <p:txBody>
          <a:bodyPr>
            <a:normAutofit fontScale="77500" lnSpcReduction="20000"/>
          </a:bodyPr>
          <a:lstStyle/>
          <a:p>
            <a:pPr marL="0" indent="0">
              <a:buNone/>
            </a:pPr>
            <a:r>
              <a:rPr lang="sv-SE" b="1" dirty="0" smtClean="0">
                <a:solidFill>
                  <a:srgbClr val="DF087C"/>
                </a:solidFill>
                <a:latin typeface="+mj-lt"/>
              </a:rPr>
              <a:t>Främst flickor/kvinnor får inte:</a:t>
            </a:r>
          </a:p>
          <a:p>
            <a:pPr>
              <a:buClr>
                <a:srgbClr val="DF087C"/>
              </a:buClr>
              <a:buFont typeface="Arial" panose="020B0604020202020204" pitchFamily="34" charset="0"/>
              <a:buChar char="◄"/>
            </a:pPr>
            <a:r>
              <a:rPr lang="sv-SE" dirty="0">
                <a:latin typeface="+mj-lt"/>
              </a:rPr>
              <a:t>Klä sig som man vill</a:t>
            </a:r>
          </a:p>
          <a:p>
            <a:pPr>
              <a:buClr>
                <a:srgbClr val="DF087C"/>
              </a:buClr>
              <a:buFont typeface="Arial" panose="020B0604020202020204" pitchFamily="34" charset="0"/>
              <a:buChar char="◄"/>
            </a:pPr>
            <a:r>
              <a:rPr lang="sv-SE" dirty="0">
                <a:latin typeface="+mj-lt"/>
              </a:rPr>
              <a:t>Umgås socialt med vem man vill</a:t>
            </a:r>
          </a:p>
          <a:p>
            <a:pPr>
              <a:buClr>
                <a:srgbClr val="DF087C"/>
              </a:buClr>
              <a:buFont typeface="Arial" panose="020B0604020202020204" pitchFamily="34" charset="0"/>
              <a:buChar char="◄"/>
            </a:pPr>
            <a:r>
              <a:rPr lang="sv-SE" dirty="0">
                <a:latin typeface="+mj-lt"/>
              </a:rPr>
              <a:t>Inte få gå ut efter skolan på egen hand – eller får inte gå ut alls</a:t>
            </a:r>
          </a:p>
          <a:p>
            <a:pPr marL="269081" indent="-269081">
              <a:buClr>
                <a:srgbClr val="DF087C"/>
              </a:buClr>
              <a:buFont typeface="Arial" panose="020B0604020202020204" pitchFamily="34" charset="0"/>
              <a:buChar char="◄"/>
            </a:pPr>
            <a:r>
              <a:rPr lang="sv-SE" dirty="0">
                <a:latin typeface="+mj-lt"/>
              </a:rPr>
              <a:t>Inte få studera vidare, eller studera vidare bara på samma ort som familjen bor</a:t>
            </a:r>
          </a:p>
          <a:p>
            <a:pPr>
              <a:buClr>
                <a:srgbClr val="DF087C"/>
              </a:buClr>
              <a:buFont typeface="Arial" panose="020B0604020202020204" pitchFamily="34" charset="0"/>
              <a:buChar char="◄"/>
            </a:pPr>
            <a:r>
              <a:rPr lang="sv-SE" dirty="0">
                <a:latin typeface="+mj-lt"/>
              </a:rPr>
              <a:t>Delta på obligatoriska skolämnen och sociala skolinslag</a:t>
            </a:r>
          </a:p>
          <a:p>
            <a:pPr>
              <a:buClr>
                <a:srgbClr val="DF087C"/>
              </a:buClr>
              <a:buFont typeface="Arial" panose="020B0604020202020204" pitchFamily="34" charset="0"/>
              <a:buChar char="◄"/>
            </a:pPr>
            <a:r>
              <a:rPr lang="sv-SE" dirty="0" smtClean="0">
                <a:latin typeface="+mj-lt"/>
              </a:rPr>
              <a:t>Fritt </a:t>
            </a:r>
            <a:r>
              <a:rPr lang="sv-SE" dirty="0">
                <a:latin typeface="+mj-lt"/>
              </a:rPr>
              <a:t>delta i det civila samhället</a:t>
            </a:r>
          </a:p>
          <a:p>
            <a:pPr>
              <a:buClr>
                <a:srgbClr val="DF087C"/>
              </a:buClr>
              <a:buFont typeface="Arial" panose="020B0604020202020204" pitchFamily="34" charset="0"/>
              <a:buChar char="◄"/>
            </a:pPr>
            <a:r>
              <a:rPr lang="sv-SE" dirty="0" smtClean="0">
                <a:latin typeface="+mj-lt"/>
              </a:rPr>
              <a:t>Bestämma över sitt liv, sin kropp och sexualitet</a:t>
            </a:r>
          </a:p>
          <a:p>
            <a:pPr>
              <a:buClr>
                <a:srgbClr val="DF087C"/>
              </a:buClr>
              <a:buFont typeface="Arial" panose="020B0604020202020204" pitchFamily="34" charset="0"/>
              <a:buChar char="◄"/>
            </a:pPr>
            <a:r>
              <a:rPr lang="sv-SE" dirty="0" smtClean="0">
                <a:latin typeface="+mj-lt"/>
              </a:rPr>
              <a:t>Förväntas gifta sig tidigt, tvingas till äktenskap</a:t>
            </a:r>
          </a:p>
          <a:p>
            <a:pPr>
              <a:buClr>
                <a:srgbClr val="DF087C"/>
              </a:buClr>
              <a:buFont typeface="Arial" panose="020B0604020202020204" pitchFamily="34" charset="0"/>
              <a:buChar char="◄"/>
            </a:pPr>
            <a:r>
              <a:rPr lang="sv-SE" dirty="0" smtClean="0">
                <a:latin typeface="+mj-lt"/>
              </a:rPr>
              <a:t>Riskerar att bli </a:t>
            </a:r>
            <a:r>
              <a:rPr lang="sv-SE" dirty="0">
                <a:latin typeface="+mj-lt"/>
              </a:rPr>
              <a:t>könsstympad</a:t>
            </a:r>
          </a:p>
          <a:p>
            <a:endParaRPr lang="sv-SE" dirty="0">
              <a:latin typeface="+mj-lt"/>
            </a:endParaRPr>
          </a:p>
          <a:p>
            <a:pPr marL="0" indent="0">
              <a:buNone/>
            </a:pPr>
            <a:endParaRPr lang="sv-SE" dirty="0">
              <a:latin typeface="+mj-lt"/>
            </a:endParaRPr>
          </a:p>
          <a:p>
            <a:endParaRPr lang="sv-SE" dirty="0" smtClean="0">
              <a:latin typeface="+mj-lt"/>
            </a:endParaRPr>
          </a:p>
          <a:p>
            <a:endParaRPr lang="sv-SE" dirty="0" smtClean="0">
              <a:latin typeface="+mj-lt"/>
            </a:endParaRPr>
          </a:p>
          <a:p>
            <a:endParaRPr lang="sv-SE" dirty="0" smtClean="0">
              <a:latin typeface="+mj-lt"/>
            </a:endParaRPr>
          </a:p>
          <a:p>
            <a:endParaRPr lang="sv-SE" dirty="0" smtClean="0">
              <a:latin typeface="+mj-lt"/>
            </a:endParaRPr>
          </a:p>
          <a:p>
            <a:endParaRPr lang="sv-SE" dirty="0">
              <a:latin typeface="+mj-lt"/>
            </a:endParaRPr>
          </a:p>
        </p:txBody>
      </p:sp>
    </p:spTree>
    <p:extLst>
      <p:ext uri="{BB962C8B-B14F-4D97-AF65-F5344CB8AC3E}">
        <p14:creationId xmlns:p14="http://schemas.microsoft.com/office/powerpoint/2010/main" val="318133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p:txBody>
          <a:bodyPr>
            <a:normAutofit/>
          </a:bodyPr>
          <a:lstStyle/>
          <a:p>
            <a:r>
              <a:rPr lang="sv-SE" sz="3600" dirty="0"/>
              <a:t>Hur kan skolpersonal arbeta för att upptäcka och förebygga kvinnlig könsstympning?</a:t>
            </a:r>
          </a:p>
        </p:txBody>
      </p:sp>
    </p:spTree>
    <p:extLst>
      <p:ext uri="{BB962C8B-B14F-4D97-AF65-F5344CB8AC3E}">
        <p14:creationId xmlns:p14="http://schemas.microsoft.com/office/powerpoint/2010/main" val="3136891443"/>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latshållare för innehåll 13"/>
          <p:cNvGraphicFramePr>
            <a:graphicFrameLocks noGrp="1"/>
          </p:cNvGraphicFramePr>
          <p:nvPr>
            <p:ph idx="1"/>
            <p:extLst/>
          </p:nvPr>
        </p:nvGraphicFramePr>
        <p:xfrm>
          <a:off x="505496" y="287040"/>
          <a:ext cx="8133009" cy="4279004"/>
        </p:xfrm>
        <a:graphic>
          <a:graphicData uri="http://schemas.openxmlformats.org/drawingml/2006/table">
            <a:tbl>
              <a:tblPr firstRow="1" firstCol="1" bandRow="1">
                <a:tableStyleId>{073A0DAA-6AF3-43AB-8588-CEC1D06C72B9}</a:tableStyleId>
              </a:tblPr>
              <a:tblGrid>
                <a:gridCol w="2162396"/>
                <a:gridCol w="5970613"/>
              </a:tblGrid>
              <a:tr h="663937">
                <a:tc>
                  <a:txBody>
                    <a:bodyPr/>
                    <a:lstStyle/>
                    <a:p>
                      <a:pPr algn="ctr">
                        <a:lnSpc>
                          <a:spcPct val="150000"/>
                        </a:lnSpc>
                        <a:spcBef>
                          <a:spcPts val="0"/>
                        </a:spcBef>
                        <a:spcAft>
                          <a:spcPts val="0"/>
                        </a:spcAft>
                      </a:pPr>
                      <a:r>
                        <a:rPr lang="sv-SE" sz="1200" dirty="0">
                          <a:effectLst/>
                        </a:rPr>
                        <a:t>Land</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Uppskattning av förekomsten av kvinnlig könsstympning i åldrarna 15-49 </a:t>
                      </a:r>
                      <a:r>
                        <a:rPr lang="sv-SE" sz="1200" dirty="0" smtClean="0">
                          <a:effectLst/>
                        </a:rPr>
                        <a:t>(%)</a:t>
                      </a:r>
                    </a:p>
                    <a:p>
                      <a:pPr algn="ctr">
                        <a:lnSpc>
                          <a:spcPct val="150000"/>
                        </a:lnSpc>
                        <a:spcBef>
                          <a:spcPts val="0"/>
                        </a:spcBef>
                        <a:spcAft>
                          <a:spcPts val="0"/>
                        </a:spcAft>
                      </a:pPr>
                      <a:r>
                        <a:rPr lang="sv-SE" sz="1200" dirty="0" smtClean="0">
                          <a:effectLst/>
                          <a:latin typeface="Rockwell" panose="02060603020205020403" pitchFamily="18" charset="0"/>
                          <a:ea typeface="Times New Roman" panose="02020603050405020304" pitchFamily="18" charset="0"/>
                          <a:cs typeface="Times New Roman" panose="02020603050405020304" pitchFamily="18" charset="0"/>
                        </a:rPr>
                        <a:t>WHO 2008</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Djibouti</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93 %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Egypten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91 %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dirty="0">
                          <a:effectLst/>
                        </a:rPr>
                        <a:t>Eritrea</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89 %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dirty="0">
                          <a:effectLst/>
                        </a:rPr>
                        <a:t>Etiopien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74 %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Gambia</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78 %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Guinea</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96 %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dirty="0">
                          <a:effectLst/>
                        </a:rPr>
                        <a:t>Mali</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85 %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Mauretanien</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72 %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a:effectLst/>
                        </a:rPr>
                        <a:t>Sierra Leone</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a:effectLst/>
                        </a:rPr>
                        <a:t>94 %</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319856">
                <a:tc>
                  <a:txBody>
                    <a:bodyPr/>
                    <a:lstStyle/>
                    <a:p>
                      <a:pPr>
                        <a:lnSpc>
                          <a:spcPct val="150000"/>
                        </a:lnSpc>
                        <a:spcBef>
                          <a:spcPts val="0"/>
                        </a:spcBef>
                        <a:spcAft>
                          <a:spcPts val="0"/>
                        </a:spcAft>
                      </a:pPr>
                      <a:r>
                        <a:rPr lang="sv-SE" sz="1200" dirty="0">
                          <a:effectLst/>
                        </a:rPr>
                        <a:t>Somalia</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98 %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r h="416507">
                <a:tc>
                  <a:txBody>
                    <a:bodyPr/>
                    <a:lstStyle/>
                    <a:p>
                      <a:pPr>
                        <a:lnSpc>
                          <a:spcPct val="150000"/>
                        </a:lnSpc>
                        <a:spcBef>
                          <a:spcPts val="0"/>
                        </a:spcBef>
                        <a:spcAft>
                          <a:spcPts val="0"/>
                        </a:spcAft>
                      </a:pPr>
                      <a:r>
                        <a:rPr lang="en-US" sz="1200">
                          <a:effectLst/>
                        </a:rPr>
                        <a:t>Sudan</a:t>
                      </a:r>
                      <a:endParaRPr lang="sv-SE" sz="120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50000"/>
                        </a:lnSpc>
                        <a:spcBef>
                          <a:spcPts val="0"/>
                        </a:spcBef>
                        <a:spcAft>
                          <a:spcPts val="0"/>
                        </a:spcAft>
                      </a:pPr>
                      <a:r>
                        <a:rPr lang="sv-SE" sz="1200" dirty="0">
                          <a:effectLst/>
                        </a:rPr>
                        <a:t>80 %</a:t>
                      </a:r>
                      <a:endParaRPr lang="sv-SE" sz="1200" dirty="0">
                        <a:effectLst/>
                        <a:latin typeface="Rockwell" panose="02060603020205020403" pitchFamily="18" charset="0"/>
                        <a:ea typeface="Times New Roman" panose="02020603050405020304" pitchFamily="18" charset="0"/>
                        <a:cs typeface="Times New Roman" panose="02020603050405020304" pitchFamily="18" charset="0"/>
                      </a:endParaRPr>
                    </a:p>
                  </a:txBody>
                  <a:tcPr marL="51435" marR="51435" marT="0" marB="0"/>
                </a:tc>
              </a:tr>
            </a:tbl>
          </a:graphicData>
        </a:graphic>
      </p:graphicFrame>
      <p:sp>
        <p:nvSpPr>
          <p:cNvPr id="18" name="textruta 17"/>
          <p:cNvSpPr txBox="1"/>
          <p:nvPr/>
        </p:nvSpPr>
        <p:spPr>
          <a:xfrm>
            <a:off x="8172400" y="4803998"/>
            <a:ext cx="1387262" cy="230832"/>
          </a:xfrm>
          <a:prstGeom prst="rect">
            <a:avLst/>
          </a:prstGeom>
          <a:noFill/>
        </p:spPr>
        <p:txBody>
          <a:bodyPr wrap="square" rtlCol="0">
            <a:spAutoFit/>
          </a:bodyPr>
          <a:lstStyle/>
          <a:p>
            <a:r>
              <a:rPr lang="sv-SE" sz="900" dirty="0"/>
              <a:t>WHO 2008</a:t>
            </a:r>
          </a:p>
        </p:txBody>
      </p:sp>
    </p:spTree>
    <p:extLst>
      <p:ext uri="{BB962C8B-B14F-4D97-AF65-F5344CB8AC3E}">
        <p14:creationId xmlns:p14="http://schemas.microsoft.com/office/powerpoint/2010/main" val="3838382101"/>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erigesradio.se/sida/images/3993/3543768_2048_1152.jpg?preset=article-slider"/>
          <p:cNvPicPr>
            <a:picLocks noChangeAspect="1" noChangeArrowheads="1"/>
          </p:cNvPicPr>
          <p:nvPr/>
        </p:nvPicPr>
        <p:blipFill rotWithShape="1">
          <a:blip r:embed="rId3">
            <a:extLst>
              <a:ext uri="{28A0092B-C50C-407E-A947-70E740481C1C}">
                <a14:useLocalDpi xmlns:a14="http://schemas.microsoft.com/office/drawing/2010/main" val="0"/>
              </a:ext>
            </a:extLst>
          </a:blip>
          <a:srcRect r="51240" b="52859"/>
          <a:stretch/>
        </p:blipFill>
        <p:spPr bwMode="auto">
          <a:xfrm>
            <a:off x="-149146" y="86806"/>
            <a:ext cx="2528455" cy="1374059"/>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5095321" y="86806"/>
            <a:ext cx="3896097" cy="1131079"/>
          </a:xfrm>
          <a:prstGeom prst="rect">
            <a:avLst/>
          </a:prstGeom>
        </p:spPr>
        <p:txBody>
          <a:bodyPr wrap="square">
            <a:spAutoFit/>
          </a:bodyPr>
          <a:lstStyle/>
          <a:p>
            <a:r>
              <a:rPr lang="sv-SE" sz="1350" b="1" dirty="0">
                <a:solidFill>
                  <a:schemeClr val="accent1"/>
                </a:solidFill>
                <a:latin typeface="Arial" panose="020B0604020202020204" pitchFamily="34" charset="0"/>
              </a:rPr>
              <a:t>Typ IV</a:t>
            </a:r>
            <a:r>
              <a:rPr lang="sv-SE" sz="1350" dirty="0">
                <a:solidFill>
                  <a:srgbClr val="333333"/>
                </a:solidFill>
                <a:latin typeface="Arial" panose="020B0604020202020204" pitchFamily="34" charset="0"/>
              </a:rPr>
              <a:t>. Oklassificerade stympningar, allt som inte inkluderas i grupp I–III. Alla andra skadliga ingrepp i de kvinnliga könsorganen av icke-medicinska skäl, till exempel prickning, piercing, sticka med vasst föremål och skrapning.</a:t>
            </a:r>
          </a:p>
        </p:txBody>
      </p:sp>
      <p:sp>
        <p:nvSpPr>
          <p:cNvPr id="6" name="Rektangel 5"/>
          <p:cNvSpPr/>
          <p:nvPr/>
        </p:nvSpPr>
        <p:spPr>
          <a:xfrm>
            <a:off x="5042647" y="2351262"/>
            <a:ext cx="4001444" cy="923330"/>
          </a:xfrm>
          <a:prstGeom prst="rect">
            <a:avLst/>
          </a:prstGeom>
        </p:spPr>
        <p:txBody>
          <a:bodyPr wrap="square">
            <a:spAutoFit/>
          </a:bodyPr>
          <a:lstStyle/>
          <a:p>
            <a:pPr algn="ctr"/>
            <a:r>
              <a:rPr lang="sv-SE" sz="1350" i="1" dirty="0">
                <a:solidFill>
                  <a:schemeClr val="accent1"/>
                </a:solidFill>
                <a:latin typeface="Arial" panose="020B0604020202020204" pitchFamily="34" charset="0"/>
              </a:rPr>
              <a:t>Ungefär 90 procent av alla fall av könsstympning i världen gäller typ I, typ II och typ IV. Omkring 10 procent gäller typ III, som är det mest omfattande ingreppet, även kallat infibulation.</a:t>
            </a:r>
          </a:p>
        </p:txBody>
      </p:sp>
      <p:grpSp>
        <p:nvGrpSpPr>
          <p:cNvPr id="15" name="Grupp 14"/>
          <p:cNvGrpSpPr/>
          <p:nvPr/>
        </p:nvGrpSpPr>
        <p:grpSpPr>
          <a:xfrm>
            <a:off x="185943" y="70998"/>
            <a:ext cx="4527427" cy="1443332"/>
            <a:chOff x="175735" y="113898"/>
            <a:chExt cx="6036569" cy="1924442"/>
          </a:xfrm>
        </p:grpSpPr>
        <p:pic>
          <p:nvPicPr>
            <p:cNvPr id="8" name="Picture 2" descr="http://sverigesradio.se/sida/images/3993/3543768_2048_1152.jpg?preset=article-slider"/>
            <p:cNvPicPr>
              <a:picLocks noChangeAspect="1" noChangeArrowheads="1"/>
            </p:cNvPicPr>
            <p:nvPr/>
          </p:nvPicPr>
          <p:blipFill rotWithShape="1">
            <a:blip r:embed="rId3">
              <a:extLst>
                <a:ext uri="{28A0092B-C50C-407E-A947-70E740481C1C}">
                  <a14:useLocalDpi xmlns:a14="http://schemas.microsoft.com/office/drawing/2010/main" val="0"/>
                </a:ext>
              </a:extLst>
            </a:blip>
            <a:srcRect l="49161" r="10098" b="50482"/>
            <a:stretch/>
          </p:blipFill>
          <p:spPr bwMode="auto">
            <a:xfrm>
              <a:off x="175735" y="113898"/>
              <a:ext cx="2816847" cy="1924442"/>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3209999" y="265843"/>
              <a:ext cx="3002305" cy="1231106"/>
            </a:xfrm>
            <a:prstGeom prst="rect">
              <a:avLst/>
            </a:prstGeom>
          </p:spPr>
          <p:txBody>
            <a:bodyPr wrap="square">
              <a:spAutoFit/>
            </a:bodyPr>
            <a:lstStyle/>
            <a:p>
              <a:r>
                <a:rPr lang="sv-SE" sz="1350" b="1" dirty="0">
                  <a:solidFill>
                    <a:schemeClr val="accent1"/>
                  </a:solidFill>
                  <a:latin typeface="Arial" panose="020B0604020202020204" pitchFamily="34" charset="0"/>
                </a:rPr>
                <a:t>Typ I</a:t>
              </a:r>
              <a:r>
                <a:rPr lang="sv-SE" sz="1350" dirty="0">
                  <a:solidFill>
                    <a:srgbClr val="333333"/>
                  </a:solidFill>
                  <a:latin typeface="Arial" panose="020B0604020202020204" pitchFamily="34" charset="0"/>
                </a:rPr>
                <a:t>. Borttagande av förhuden runt klitoris och/eller del av eller hela klitoris.</a:t>
              </a:r>
              <a:endParaRPr lang="sv-SE" sz="1350" dirty="0"/>
            </a:p>
          </p:txBody>
        </p:sp>
      </p:grpSp>
      <p:grpSp>
        <p:nvGrpSpPr>
          <p:cNvPr id="16" name="Grupp 15"/>
          <p:cNvGrpSpPr/>
          <p:nvPr/>
        </p:nvGrpSpPr>
        <p:grpSpPr>
          <a:xfrm>
            <a:off x="276726" y="1460865"/>
            <a:ext cx="4382502" cy="1422937"/>
            <a:chOff x="368968" y="2044072"/>
            <a:chExt cx="5843336" cy="1897249"/>
          </a:xfrm>
        </p:grpSpPr>
        <p:pic>
          <p:nvPicPr>
            <p:cNvPr id="9" name="Picture 2" descr="http://sverigesradio.se/sida/images/3993/3543768_2048_1152.jpg?preset=article-slider"/>
            <p:cNvPicPr>
              <a:picLocks noChangeAspect="1" noChangeArrowheads="1"/>
            </p:cNvPicPr>
            <p:nvPr/>
          </p:nvPicPr>
          <p:blipFill rotWithShape="1">
            <a:blip r:embed="rId3">
              <a:extLst>
                <a:ext uri="{28A0092B-C50C-407E-A947-70E740481C1C}">
                  <a14:useLocalDpi xmlns:a14="http://schemas.microsoft.com/office/drawing/2010/main" val="0"/>
                </a:ext>
              </a:extLst>
            </a:blip>
            <a:srcRect l="8236" t="51182" r="51775"/>
            <a:stretch/>
          </p:blipFill>
          <p:spPr bwMode="auto">
            <a:xfrm>
              <a:off x="368968" y="2044072"/>
              <a:ext cx="2764832" cy="1897249"/>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p:cNvSpPr/>
            <p:nvPr/>
          </p:nvSpPr>
          <p:spPr>
            <a:xfrm>
              <a:off x="3133800" y="2354104"/>
              <a:ext cx="3078504" cy="1508105"/>
            </a:xfrm>
            <a:prstGeom prst="rect">
              <a:avLst/>
            </a:prstGeom>
          </p:spPr>
          <p:txBody>
            <a:bodyPr wrap="square">
              <a:spAutoFit/>
            </a:bodyPr>
            <a:lstStyle/>
            <a:p>
              <a:r>
                <a:rPr lang="sv-SE" sz="1350" b="1" dirty="0">
                  <a:solidFill>
                    <a:schemeClr val="accent1"/>
                  </a:solidFill>
                  <a:latin typeface="Arial" panose="020B0604020202020204" pitchFamily="34" charset="0"/>
                </a:rPr>
                <a:t>Typ II</a:t>
              </a:r>
              <a:r>
                <a:rPr lang="sv-SE" sz="1350" dirty="0">
                  <a:solidFill>
                    <a:srgbClr val="333333"/>
                  </a:solidFill>
                  <a:latin typeface="Arial" panose="020B0604020202020204" pitchFamily="34" charset="0"/>
                </a:rPr>
                <a:t>. Delvis eller helt borttagande av klitoris samt partiellt eller totalt borttagande av de inre och yttre blygdläpparna. </a:t>
              </a:r>
            </a:p>
          </p:txBody>
        </p:sp>
      </p:grpSp>
      <p:grpSp>
        <p:nvGrpSpPr>
          <p:cNvPr id="17" name="Grupp 16"/>
          <p:cNvGrpSpPr/>
          <p:nvPr/>
        </p:nvGrpSpPr>
        <p:grpSpPr>
          <a:xfrm>
            <a:off x="233926" y="2961539"/>
            <a:ext cx="4578706" cy="1614521"/>
            <a:chOff x="311901" y="3948717"/>
            <a:chExt cx="6104941" cy="2152694"/>
          </a:xfrm>
        </p:grpSpPr>
        <p:pic>
          <p:nvPicPr>
            <p:cNvPr id="10" name="Picture 2" descr="http://sverigesradio.se/sida/images/3993/3543768_2048_1152.jpg?preset=article-slider"/>
            <p:cNvPicPr>
              <a:picLocks noChangeAspect="1" noChangeArrowheads="1"/>
            </p:cNvPicPr>
            <p:nvPr/>
          </p:nvPicPr>
          <p:blipFill rotWithShape="1">
            <a:blip r:embed="rId3">
              <a:extLst>
                <a:ext uri="{28A0092B-C50C-407E-A947-70E740481C1C}">
                  <a14:useLocalDpi xmlns:a14="http://schemas.microsoft.com/office/drawing/2010/main" val="0"/>
                </a:ext>
              </a:extLst>
            </a:blip>
            <a:srcRect l="48359" t="49280" r="12870"/>
            <a:stretch/>
          </p:blipFill>
          <p:spPr bwMode="auto">
            <a:xfrm>
              <a:off x="311901" y="3948717"/>
              <a:ext cx="2680681" cy="1971140"/>
            </a:xfrm>
            <a:prstGeom prst="rect">
              <a:avLst/>
            </a:prstGeom>
            <a:noFill/>
            <a:extLst>
              <a:ext uri="{909E8E84-426E-40DD-AFC4-6F175D3DCCD1}">
                <a14:hiddenFill xmlns:a14="http://schemas.microsoft.com/office/drawing/2010/main">
                  <a:solidFill>
                    <a:srgbClr val="FFFFFF"/>
                  </a:solidFill>
                </a14:hiddenFill>
              </a:ext>
            </a:extLst>
          </p:spPr>
        </p:pic>
        <p:sp>
          <p:nvSpPr>
            <p:cNvPr id="14" name="Rektangel 13"/>
            <p:cNvSpPr/>
            <p:nvPr/>
          </p:nvSpPr>
          <p:spPr>
            <a:xfrm>
              <a:off x="3210000" y="4039308"/>
              <a:ext cx="3206842" cy="2062103"/>
            </a:xfrm>
            <a:prstGeom prst="rect">
              <a:avLst/>
            </a:prstGeom>
          </p:spPr>
          <p:txBody>
            <a:bodyPr wrap="square">
              <a:spAutoFit/>
            </a:bodyPr>
            <a:lstStyle/>
            <a:p>
              <a:r>
                <a:rPr lang="sv-SE" sz="1350" b="1" dirty="0">
                  <a:solidFill>
                    <a:schemeClr val="accent1"/>
                  </a:solidFill>
                  <a:latin typeface="Arial" panose="020B0604020202020204" pitchFamily="34" charset="0"/>
                </a:rPr>
                <a:t>Typ III</a:t>
              </a:r>
              <a:r>
                <a:rPr lang="sv-SE" sz="1350" dirty="0">
                  <a:solidFill>
                    <a:srgbClr val="333333"/>
                  </a:solidFill>
                  <a:latin typeface="Arial" panose="020B0604020202020204" pitchFamily="34" charset="0"/>
                </a:rPr>
                <a:t>. Delvis eller fullständigt borttagande av yttre </a:t>
              </a:r>
              <a:r>
                <a:rPr lang="sv-SE" sz="1350" dirty="0" err="1">
                  <a:solidFill>
                    <a:srgbClr val="333333"/>
                  </a:solidFill>
                  <a:latin typeface="Arial" panose="020B0604020202020204" pitchFamily="34" charset="0"/>
                </a:rPr>
                <a:t>genitalia</a:t>
              </a:r>
              <a:r>
                <a:rPr lang="sv-SE" sz="1350" dirty="0">
                  <a:solidFill>
                    <a:srgbClr val="333333"/>
                  </a:solidFill>
                  <a:latin typeface="Arial" panose="020B0604020202020204" pitchFamily="34" charset="0"/>
                </a:rPr>
                <a:t> samt tillslut-</a:t>
              </a:r>
              <a:r>
                <a:rPr lang="sv-SE" sz="1350" dirty="0" err="1">
                  <a:solidFill>
                    <a:srgbClr val="333333"/>
                  </a:solidFill>
                  <a:latin typeface="Arial" panose="020B0604020202020204" pitchFamily="34" charset="0"/>
                </a:rPr>
                <a:t>ning</a:t>
              </a:r>
              <a:r>
                <a:rPr lang="sv-SE" sz="1350" dirty="0">
                  <a:solidFill>
                    <a:srgbClr val="333333"/>
                  </a:solidFill>
                  <a:latin typeface="Arial" panose="020B0604020202020204" pitchFamily="34" charset="0"/>
                </a:rPr>
                <a:t>/</a:t>
              </a:r>
              <a:r>
                <a:rPr lang="sv-SE" sz="1350" dirty="0" err="1">
                  <a:solidFill>
                    <a:srgbClr val="333333"/>
                  </a:solidFill>
                  <a:latin typeface="Arial" panose="020B0604020202020204" pitchFamily="34" charset="0"/>
                </a:rPr>
                <a:t>försnävning</a:t>
              </a:r>
              <a:r>
                <a:rPr lang="sv-SE" sz="1350" dirty="0">
                  <a:solidFill>
                    <a:srgbClr val="333333"/>
                  </a:solidFill>
                  <a:latin typeface="Arial" panose="020B0604020202020204" pitchFamily="34" charset="0"/>
                </a:rPr>
                <a:t> av vaginalöppningen (infibulation), med eller utan borttagande klitoris. </a:t>
              </a:r>
            </a:p>
          </p:txBody>
        </p:sp>
      </p:grpSp>
    </p:spTree>
    <p:extLst>
      <p:ext uri="{BB962C8B-B14F-4D97-AF65-F5344CB8AC3E}">
        <p14:creationId xmlns:p14="http://schemas.microsoft.com/office/powerpoint/2010/main" val="20264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l="1271"/>
          <a:stretch/>
        </p:blipFill>
        <p:spPr>
          <a:xfrm>
            <a:off x="6660232" y="0"/>
            <a:ext cx="2347185" cy="4683024"/>
          </a:xfrm>
          <a:prstGeom prst="rect">
            <a:avLst/>
          </a:prstGeom>
        </p:spPr>
      </p:pic>
      <p:sp>
        <p:nvSpPr>
          <p:cNvPr id="2" name="Rubrik 1"/>
          <p:cNvSpPr>
            <a:spLocks noGrp="1"/>
          </p:cNvSpPr>
          <p:nvPr>
            <p:ph type="title"/>
          </p:nvPr>
        </p:nvSpPr>
        <p:spPr>
          <a:xfrm>
            <a:off x="802386" y="0"/>
            <a:ext cx="7543800" cy="1207008"/>
          </a:xfrm>
        </p:spPr>
        <p:txBody>
          <a:bodyPr/>
          <a:lstStyle/>
          <a:p>
            <a:pPr algn="ctr"/>
            <a:r>
              <a:rPr lang="sv-SE" b="1" dirty="0" smtClean="0"/>
              <a:t>Observationspunkter </a:t>
            </a:r>
            <a:endParaRPr lang="sv-SE" b="1" dirty="0"/>
          </a:p>
        </p:txBody>
      </p:sp>
      <p:sp>
        <p:nvSpPr>
          <p:cNvPr id="3" name="Platshållare för innehåll 2"/>
          <p:cNvSpPr>
            <a:spLocks noGrp="1"/>
          </p:cNvSpPr>
          <p:nvPr>
            <p:ph idx="1"/>
          </p:nvPr>
        </p:nvSpPr>
        <p:spPr>
          <a:xfrm>
            <a:off x="597343" y="914400"/>
            <a:ext cx="8410074" cy="3678656"/>
          </a:xfrm>
        </p:spPr>
        <p:txBody>
          <a:bodyPr>
            <a:noAutofit/>
          </a:bodyPr>
          <a:lstStyle/>
          <a:p>
            <a:pPr lvl="0">
              <a:lnSpc>
                <a:spcPct val="134000"/>
              </a:lnSpc>
              <a:buClr>
                <a:schemeClr val="accent1"/>
              </a:buClr>
              <a:buFont typeface="Arial" panose="020B0604020202020204" pitchFamily="34" charset="0"/>
              <a:buChar char="►"/>
            </a:pPr>
            <a:r>
              <a:rPr lang="sv-SE" sz="1350" dirty="0"/>
              <a:t>Täta och långa toalettbesök (Svårt att kissa)</a:t>
            </a:r>
          </a:p>
          <a:p>
            <a:pPr lvl="0">
              <a:lnSpc>
                <a:spcPct val="134000"/>
              </a:lnSpc>
              <a:buClr>
                <a:schemeClr val="accent1"/>
              </a:buClr>
              <a:buFont typeface="Arial" panose="020B0604020202020204" pitchFamily="34" charset="0"/>
              <a:buChar char="►"/>
            </a:pPr>
            <a:r>
              <a:rPr lang="sv-SE" sz="1350" dirty="0"/>
              <a:t>Problem med urinvägsinfektioner</a:t>
            </a:r>
          </a:p>
          <a:p>
            <a:pPr lvl="0">
              <a:lnSpc>
                <a:spcPct val="134000"/>
              </a:lnSpc>
              <a:buClr>
                <a:schemeClr val="accent1"/>
              </a:buClr>
              <a:buFont typeface="Arial" panose="020B0604020202020204" pitchFamily="34" charset="0"/>
              <a:buChar char="►"/>
            </a:pPr>
            <a:r>
              <a:rPr lang="sv-SE" sz="1350" dirty="0"/>
              <a:t>Huvudvärk: många flickor undviker att dricka vatten för att slippa kissa </a:t>
            </a:r>
          </a:p>
          <a:p>
            <a:pPr lvl="0">
              <a:lnSpc>
                <a:spcPct val="134000"/>
              </a:lnSpc>
              <a:buClr>
                <a:schemeClr val="accent1"/>
              </a:buClr>
              <a:buFont typeface="Arial" panose="020B0604020202020204" pitchFamily="34" charset="0"/>
              <a:buChar char="►"/>
            </a:pPr>
            <a:r>
              <a:rPr lang="sv-SE" sz="1350" dirty="0"/>
              <a:t>Flickan söker ofta vård för: magsmärtor, ryggsmärtor, smärtsamma menstruationer, psykosomatiska symtom eller specifikt för urineringsbesvär</a:t>
            </a:r>
          </a:p>
          <a:p>
            <a:pPr lvl="0">
              <a:lnSpc>
                <a:spcPct val="134000"/>
              </a:lnSpc>
              <a:buClr>
                <a:schemeClr val="accent1"/>
              </a:buClr>
              <a:buFont typeface="Arial" panose="020B0604020202020204" pitchFamily="34" charset="0"/>
              <a:buChar char="►"/>
            </a:pPr>
            <a:r>
              <a:rPr lang="sv-SE" sz="1350" dirty="0"/>
              <a:t>Uppvisar underlivssmärtor (svårt att vara med på gymnastiken eller annan fysisk ansträngning) </a:t>
            </a:r>
          </a:p>
          <a:p>
            <a:pPr lvl="0">
              <a:lnSpc>
                <a:spcPct val="134000"/>
              </a:lnSpc>
              <a:buClr>
                <a:schemeClr val="accent1"/>
              </a:buClr>
              <a:buFont typeface="Arial" panose="020B0604020202020204" pitchFamily="34" charset="0"/>
              <a:buChar char="►"/>
            </a:pPr>
            <a:r>
              <a:rPr lang="sv-SE" sz="1350" dirty="0"/>
              <a:t>Har problem med cystor</a:t>
            </a:r>
          </a:p>
          <a:p>
            <a:pPr lvl="0">
              <a:lnSpc>
                <a:spcPct val="134000"/>
              </a:lnSpc>
              <a:buClr>
                <a:schemeClr val="accent1"/>
              </a:buClr>
              <a:buFont typeface="Arial" panose="020B0604020202020204" pitchFamily="34" charset="0"/>
              <a:buChar char="►"/>
            </a:pPr>
            <a:r>
              <a:rPr lang="sv-SE" sz="1350" dirty="0"/>
              <a:t>Problem med att menstruationsblod stockar sig i vaginan (</a:t>
            </a:r>
            <a:r>
              <a:rPr lang="sv-SE" sz="1350" dirty="0" err="1"/>
              <a:t>Hematokolpos</a:t>
            </a:r>
            <a:r>
              <a:rPr lang="sv-SE" sz="1350" dirty="0"/>
              <a:t>)</a:t>
            </a:r>
          </a:p>
          <a:p>
            <a:pPr lvl="0">
              <a:lnSpc>
                <a:spcPct val="134000"/>
              </a:lnSpc>
              <a:buClr>
                <a:schemeClr val="accent1"/>
              </a:buClr>
              <a:buFont typeface="Arial" panose="020B0604020202020204" pitchFamily="34" charset="0"/>
              <a:buChar char="►"/>
            </a:pPr>
            <a:r>
              <a:rPr lang="sv-SE" sz="1350" dirty="0"/>
              <a:t>Berättar/antyder att hon upplever smärta vid samlag och/eller upplever andra sexuella problem</a:t>
            </a:r>
          </a:p>
          <a:p>
            <a:pPr>
              <a:lnSpc>
                <a:spcPct val="134000"/>
              </a:lnSpc>
              <a:buClr>
                <a:schemeClr val="accent1"/>
              </a:buClr>
              <a:buFont typeface="Arial" panose="020B0604020202020204" pitchFamily="34" charset="0"/>
              <a:buChar char="►"/>
            </a:pPr>
            <a:r>
              <a:rPr lang="sv-SE" sz="1350" dirty="0"/>
              <a:t>Har eleven rötter i ett land där könsstympning är vanligt förekommande? </a:t>
            </a:r>
          </a:p>
        </p:txBody>
      </p:sp>
    </p:spTree>
    <p:extLst>
      <p:ext uri="{BB962C8B-B14F-4D97-AF65-F5344CB8AC3E}">
        <p14:creationId xmlns:p14="http://schemas.microsoft.com/office/powerpoint/2010/main" val="2509891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280360" y="348190"/>
            <a:ext cx="6960870" cy="3200956"/>
          </a:xfrm>
        </p:spPr>
        <p:txBody>
          <a:bodyPr>
            <a:normAutofit/>
          </a:bodyPr>
          <a:lstStyle/>
          <a:p>
            <a:pPr>
              <a:lnSpc>
                <a:spcPct val="114000"/>
              </a:lnSpc>
            </a:pPr>
            <a:r>
              <a:rPr lang="sv-SE" sz="1800" dirty="0"/>
              <a:t>Lag (1982:316) med förbud mot könsstympning av kvinnor</a:t>
            </a:r>
            <a:r>
              <a:rPr lang="sv-SE" sz="1200" dirty="0"/>
              <a:t/>
            </a:r>
            <a:br>
              <a:rPr lang="sv-SE" sz="1200" dirty="0"/>
            </a:br>
            <a:r>
              <a:rPr lang="sv-SE" sz="1200" dirty="0"/>
              <a:t/>
            </a:r>
            <a:br>
              <a:rPr lang="sv-SE" sz="1200" dirty="0"/>
            </a:br>
            <a:r>
              <a:rPr lang="sv-SE" sz="1200" dirty="0"/>
              <a:t>1 § Ingrepp i de kvinnliga yttre könsorganen i syfte att stympa dessa eller åstadkomma andra bestående förändringar av dem (könsstympning) får inte utföras, oavsett om samtycke har lämnats till ingreppet eller inte. Lag (1998:407).</a:t>
            </a:r>
            <a:br>
              <a:rPr lang="sv-SE" sz="1200" dirty="0"/>
            </a:br>
            <a:r>
              <a:rPr lang="sv-SE" sz="1200" dirty="0"/>
              <a:t/>
            </a:r>
            <a:br>
              <a:rPr lang="sv-SE" sz="1200" dirty="0"/>
            </a:br>
            <a:r>
              <a:rPr lang="sv-SE" sz="1200" dirty="0"/>
              <a:t>2 § Den som bryter mot 1 § döms till fängelse i högst fyra år.</a:t>
            </a:r>
            <a:br>
              <a:rPr lang="sv-SE" sz="1200" dirty="0"/>
            </a:br>
            <a:r>
              <a:rPr lang="sv-SE" sz="1200" dirty="0"/>
              <a:t>Om brottet har medfört livsfara, allvarlig sjukdom eller i annat fall inneburit ett synnerligen hänsynslöst beteende skall det bedömas som grovt. För grovt brott döms till fängelse, lägst två och högst tio år.</a:t>
            </a:r>
            <a:br>
              <a:rPr lang="sv-SE" sz="1200" dirty="0"/>
            </a:br>
            <a:r>
              <a:rPr lang="sv-SE" sz="1200" dirty="0"/>
              <a:t/>
            </a:r>
            <a:br>
              <a:rPr lang="sv-SE" sz="1200" dirty="0"/>
            </a:br>
            <a:r>
              <a:rPr lang="sv-SE" sz="1200" dirty="0"/>
              <a:t>För försök, förberedelse och stämpling samt underlåtenhet att avslöja brott döms till ansvar enligt 23 kap. brottsbalken. Lag (1998:407).</a:t>
            </a:r>
            <a:r>
              <a:rPr lang="sv-SE" sz="900" dirty="0"/>
              <a:t/>
            </a:r>
            <a:br>
              <a:rPr lang="sv-SE" sz="900" dirty="0"/>
            </a:br>
            <a:endParaRPr lang="sv-SE" sz="900" dirty="0"/>
          </a:p>
        </p:txBody>
      </p:sp>
      <p:sp>
        <p:nvSpPr>
          <p:cNvPr id="12" name="textruta 11"/>
          <p:cNvSpPr txBox="1"/>
          <p:nvPr/>
        </p:nvSpPr>
        <p:spPr>
          <a:xfrm>
            <a:off x="533782" y="3663432"/>
            <a:ext cx="9143999" cy="692497"/>
          </a:xfrm>
          <a:prstGeom prst="rect">
            <a:avLst/>
          </a:prstGeom>
          <a:noFill/>
        </p:spPr>
        <p:txBody>
          <a:bodyPr wrap="square" rtlCol="0">
            <a:spAutoFit/>
          </a:bodyPr>
          <a:lstStyle/>
          <a:p>
            <a:r>
              <a:rPr lang="sv-SE" sz="3900" b="1" dirty="0">
                <a:solidFill>
                  <a:srgbClr val="DF087C"/>
                </a:solidFill>
                <a:effectLst>
                  <a:outerShdw blurRad="38100" dist="38100" dir="2700000" algn="tl">
                    <a:srgbClr val="000000">
                      <a:alpha val="43137"/>
                    </a:srgbClr>
                  </a:outerShdw>
                </a:effectLst>
              </a:rPr>
              <a:t>Endast 2 fällande domar i Sverige!</a:t>
            </a:r>
          </a:p>
        </p:txBody>
      </p:sp>
    </p:spTree>
    <p:extLst>
      <p:ext uri="{BB962C8B-B14F-4D97-AF65-F5344CB8AC3E}">
        <p14:creationId xmlns:p14="http://schemas.microsoft.com/office/powerpoint/2010/main" val="97167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05495" y="105806"/>
            <a:ext cx="7886700" cy="993775"/>
          </a:xfrm>
        </p:spPr>
        <p:txBody>
          <a:bodyPr/>
          <a:lstStyle/>
          <a:p>
            <a:r>
              <a:rPr lang="sv-SE" dirty="0" smtClean="0"/>
              <a:t>Kommer snart!</a:t>
            </a:r>
            <a:endParaRPr lang="sv-SE" dirty="0"/>
          </a:p>
        </p:txBody>
      </p:sp>
      <p:pic>
        <p:nvPicPr>
          <p:cNvPr id="4" name="Bildobjekt 3"/>
          <p:cNvPicPr>
            <a:picLocks noChangeAspect="1"/>
          </p:cNvPicPr>
          <p:nvPr/>
        </p:nvPicPr>
        <p:blipFill rotWithShape="1">
          <a:blip r:embed="rId3"/>
          <a:srcRect t="10937" b="6920"/>
          <a:stretch/>
        </p:blipFill>
        <p:spPr>
          <a:xfrm>
            <a:off x="628651" y="915566"/>
            <a:ext cx="7940822" cy="3667295"/>
          </a:xfrm>
          <a:prstGeom prst="rect">
            <a:avLst/>
          </a:prstGeom>
        </p:spPr>
      </p:pic>
    </p:spTree>
    <p:extLst>
      <p:ext uri="{BB962C8B-B14F-4D97-AF65-F5344CB8AC3E}">
        <p14:creationId xmlns:p14="http://schemas.microsoft.com/office/powerpoint/2010/main" val="328967635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pPr algn="ctr"/>
            <a:r>
              <a:rPr lang="sv-SE" b="1" dirty="0" smtClean="0"/>
              <a:t>Hur hanterar unga vardagheder?</a:t>
            </a:r>
            <a:endParaRPr lang="sv-SE" b="1" dirty="0"/>
          </a:p>
        </p:txBody>
      </p:sp>
      <p:graphicFrame>
        <p:nvGraphicFramePr>
          <p:cNvPr id="2" name="Platshållare för innehåll 1"/>
          <p:cNvGraphicFramePr>
            <a:graphicFrameLocks noGrp="1"/>
          </p:cNvGraphicFramePr>
          <p:nvPr>
            <p:ph idx="1"/>
            <p:extLst/>
          </p:nvPr>
        </p:nvGraphicFramePr>
        <p:xfrm>
          <a:off x="400051" y="1174750"/>
          <a:ext cx="7946231" cy="345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ruta 7"/>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Ghadimi 2001</a:t>
            </a:r>
          </a:p>
        </p:txBody>
      </p:sp>
    </p:spTree>
    <p:extLst>
      <p:ext uri="{BB962C8B-B14F-4D97-AF65-F5344CB8AC3E}">
        <p14:creationId xmlns:p14="http://schemas.microsoft.com/office/powerpoint/2010/main" val="33557325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2581C088-0A8E-4B8E-972A-FAF19C8393EA}"/>
                                            </p:graphicEl>
                                          </p:spTgt>
                                        </p:tgtEl>
                                        <p:attrNameLst>
                                          <p:attrName>style.visibility</p:attrName>
                                        </p:attrNameLst>
                                      </p:cBhvr>
                                      <p:to>
                                        <p:strVal val="visible"/>
                                      </p:to>
                                    </p:set>
                                    <p:animEffect transition="in" filter="fade">
                                      <p:cBhvr>
                                        <p:cTn id="7" dur="500"/>
                                        <p:tgtEl>
                                          <p:spTgt spid="2">
                                            <p:graphicEl>
                                              <a:dgm id="{2581C088-0A8E-4B8E-972A-FAF19C8393E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BD20B970-74B8-4883-AA30-2FF5B157843B}"/>
                                            </p:graphicEl>
                                          </p:spTgt>
                                        </p:tgtEl>
                                        <p:attrNameLst>
                                          <p:attrName>style.visibility</p:attrName>
                                        </p:attrNameLst>
                                      </p:cBhvr>
                                      <p:to>
                                        <p:strVal val="visible"/>
                                      </p:to>
                                    </p:set>
                                    <p:animEffect transition="in" filter="fade">
                                      <p:cBhvr>
                                        <p:cTn id="12" dur="500"/>
                                        <p:tgtEl>
                                          <p:spTgt spid="2">
                                            <p:graphicEl>
                                              <a:dgm id="{BD20B970-74B8-4883-AA30-2FF5B15784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B5701CD6-FD8C-4C46-B7BD-511677B96C8E}"/>
                                            </p:graphicEl>
                                          </p:spTgt>
                                        </p:tgtEl>
                                        <p:attrNameLst>
                                          <p:attrName>style.visibility</p:attrName>
                                        </p:attrNameLst>
                                      </p:cBhvr>
                                      <p:to>
                                        <p:strVal val="visible"/>
                                      </p:to>
                                    </p:set>
                                    <p:animEffect transition="in" filter="fade">
                                      <p:cBhvr>
                                        <p:cTn id="17" dur="500"/>
                                        <p:tgtEl>
                                          <p:spTgt spid="2">
                                            <p:graphicEl>
                                              <a:dgm id="{B5701CD6-FD8C-4C46-B7BD-511677B96C8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7C7D8343-3A92-4D23-A55D-7288A71F3479}"/>
                                            </p:graphicEl>
                                          </p:spTgt>
                                        </p:tgtEl>
                                        <p:attrNameLst>
                                          <p:attrName>style.visibility</p:attrName>
                                        </p:attrNameLst>
                                      </p:cBhvr>
                                      <p:to>
                                        <p:strVal val="visible"/>
                                      </p:to>
                                    </p:set>
                                    <p:animEffect transition="in" filter="fade">
                                      <p:cBhvr>
                                        <p:cTn id="22" dur="500"/>
                                        <p:tgtEl>
                                          <p:spTgt spid="2">
                                            <p:graphicEl>
                                              <a:dgm id="{7C7D8343-3A92-4D23-A55D-7288A71F34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G:\Projekt\Avslutade projekt\10 min av frihet - filmen\Affischer\Nya affischer\TIO MINUTER AV FRIHET BILD.jpg"/>
          <p:cNvPicPr/>
          <p:nvPr/>
        </p:nvPicPr>
        <p:blipFill rotWithShape="1">
          <a:blip r:embed="rId3">
            <a:extLst>
              <a:ext uri="{28A0092B-C50C-407E-A947-70E740481C1C}">
                <a14:useLocalDpi xmlns:a14="http://schemas.microsoft.com/office/drawing/2010/main" val="0"/>
              </a:ext>
            </a:extLst>
          </a:blip>
          <a:srcRect t="6378" b="19000"/>
          <a:stretch/>
        </p:blipFill>
        <p:spPr bwMode="auto">
          <a:xfrm>
            <a:off x="2407758" y="90576"/>
            <a:ext cx="4068523" cy="4489589"/>
          </a:xfrm>
          <a:prstGeom prst="rect">
            <a:avLst/>
          </a:prstGeom>
          <a:noFill/>
          <a:ln>
            <a:noFill/>
          </a:ln>
        </p:spPr>
      </p:pic>
      <p:sp>
        <p:nvSpPr>
          <p:cNvPr id="2" name="Rektangel 1"/>
          <p:cNvSpPr/>
          <p:nvPr/>
        </p:nvSpPr>
        <p:spPr>
          <a:xfrm>
            <a:off x="0" y="3302584"/>
            <a:ext cx="9144000" cy="1038746"/>
          </a:xfrm>
          <a:prstGeom prst="rect">
            <a:avLst/>
          </a:prstGeom>
        </p:spPr>
        <p:txBody>
          <a:bodyPr wrap="square">
            <a:spAutoFit/>
          </a:bodyPr>
          <a:lstStyle/>
          <a:p>
            <a:pPr algn="ctr"/>
            <a:r>
              <a:rPr lang="sv-SE" sz="4050" dirty="0">
                <a:solidFill>
                  <a:schemeClr val="bg1"/>
                </a:solidFill>
              </a:rPr>
              <a:t>10 MINUTER AV FRIHET</a:t>
            </a:r>
          </a:p>
          <a:p>
            <a:pPr algn="ctr"/>
            <a:r>
              <a:rPr lang="sv-SE" sz="2100" dirty="0">
                <a:solidFill>
                  <a:schemeClr val="bg1"/>
                </a:solidFill>
              </a:rPr>
              <a:t>En film om vardagsheder</a:t>
            </a:r>
          </a:p>
        </p:txBody>
      </p:sp>
    </p:spTree>
    <p:extLst>
      <p:ext uri="{BB962C8B-B14F-4D97-AF65-F5344CB8AC3E}">
        <p14:creationId xmlns:p14="http://schemas.microsoft.com/office/powerpoint/2010/main" val="113089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latin typeface="+mn-lt"/>
              </a:rPr>
              <a:t>Film om Hälsa i Sverige</a:t>
            </a:r>
            <a:endParaRPr lang="sv-SE">
              <a:latin typeface="+mn-lt"/>
            </a:endParaRPr>
          </a:p>
        </p:txBody>
      </p:sp>
      <p:pic>
        <p:nvPicPr>
          <p:cNvPr id="8" name="Platshållare för innehåll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3101" y="1131590"/>
            <a:ext cx="5797798" cy="3261643"/>
          </a:xfrm>
        </p:spPr>
      </p:pic>
    </p:spTree>
    <p:extLst>
      <p:ext uri="{BB962C8B-B14F-4D97-AF65-F5344CB8AC3E}">
        <p14:creationId xmlns:p14="http://schemas.microsoft.com/office/powerpoint/2010/main" val="2350792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508104" y="-164554"/>
            <a:ext cx="4401061" cy="4615747"/>
          </a:xfrm>
          <a:prstGeom prst="rect">
            <a:avLst/>
          </a:prstGeom>
        </p:spPr>
      </p:pic>
      <p:sp>
        <p:nvSpPr>
          <p:cNvPr id="4" name="Rubrik 3"/>
          <p:cNvSpPr>
            <a:spLocks noGrp="1"/>
          </p:cNvSpPr>
          <p:nvPr>
            <p:ph type="title"/>
          </p:nvPr>
        </p:nvSpPr>
        <p:spPr/>
        <p:txBody>
          <a:bodyPr/>
          <a:lstStyle/>
          <a:p>
            <a:r>
              <a:rPr lang="sv-SE" dirty="0"/>
              <a:t>Hur kan ni börja arbeta med HRV på din skola? </a:t>
            </a:r>
          </a:p>
        </p:txBody>
      </p:sp>
      <p:sp>
        <p:nvSpPr>
          <p:cNvPr id="5" name="Platshållare för text 4"/>
          <p:cNvSpPr>
            <a:spLocks noGrp="1"/>
          </p:cNvSpPr>
          <p:nvPr>
            <p:ph type="body" idx="1"/>
          </p:nvPr>
        </p:nvSpPr>
        <p:spPr/>
        <p:txBody>
          <a:bodyPr/>
          <a:lstStyle/>
          <a:p>
            <a:endParaRPr lang="sv-SE"/>
          </a:p>
        </p:txBody>
      </p:sp>
    </p:spTree>
    <p:extLst>
      <p:ext uri="{BB962C8B-B14F-4D97-AF65-F5344CB8AC3E}">
        <p14:creationId xmlns:p14="http://schemas.microsoft.com/office/powerpoint/2010/main" val="3776825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4" name="Platshållare för innehåll 3"/>
          <p:cNvSpPr>
            <a:spLocks noGrp="1"/>
          </p:cNvSpPr>
          <p:nvPr>
            <p:ph idx="1"/>
          </p:nvPr>
        </p:nvSpPr>
        <p:spPr>
          <a:xfrm>
            <a:off x="628650" y="699542"/>
            <a:ext cx="7886700" cy="3932783"/>
          </a:xfrm>
        </p:spPr>
        <p:txBody>
          <a:bodyPr>
            <a:normAutofit lnSpcReduction="10000"/>
          </a:bodyPr>
          <a:lstStyle/>
          <a:p>
            <a:pPr>
              <a:buClr>
                <a:srgbClr val="DF087C"/>
              </a:buClr>
              <a:buFont typeface="Wingdings" panose="05000000000000000000" pitchFamily="2" charset="2"/>
              <a:buChar char="Ø"/>
            </a:pPr>
            <a:r>
              <a:rPr lang="sv-SE" sz="2800" dirty="0"/>
              <a:t>Grundutbildning till all </a:t>
            </a:r>
            <a:r>
              <a:rPr lang="sv-SE" sz="2800" dirty="0" smtClean="0"/>
              <a:t>personal</a:t>
            </a:r>
          </a:p>
          <a:p>
            <a:pPr marL="0" indent="0">
              <a:buClr>
                <a:srgbClr val="DF087C"/>
              </a:buClr>
              <a:buNone/>
            </a:pPr>
            <a:endParaRPr lang="sv-SE" sz="1200" dirty="0" smtClean="0"/>
          </a:p>
          <a:p>
            <a:pPr>
              <a:buClr>
                <a:srgbClr val="DF087C"/>
              </a:buClr>
              <a:buFont typeface="Wingdings" panose="05000000000000000000" pitchFamily="2" charset="2"/>
              <a:buChar char="Ø"/>
            </a:pPr>
            <a:r>
              <a:rPr lang="sv-SE" sz="2800" dirty="0" smtClean="0"/>
              <a:t>Upprätta/uppdatera </a:t>
            </a:r>
            <a:r>
              <a:rPr lang="sv-SE" sz="2800" dirty="0"/>
              <a:t>en handlingsplan för hur skola ska förebygga, upptäcka och hantera elever som utsätts för hedersrelaterat förtryck och </a:t>
            </a:r>
            <a:r>
              <a:rPr lang="sv-SE" sz="2800" dirty="0" smtClean="0"/>
              <a:t>våld</a:t>
            </a:r>
          </a:p>
          <a:p>
            <a:pPr marL="0" indent="0">
              <a:buClr>
                <a:srgbClr val="DF087C"/>
              </a:buClr>
              <a:buNone/>
            </a:pPr>
            <a:endParaRPr lang="sv-SE" sz="1200" dirty="0" smtClean="0"/>
          </a:p>
          <a:p>
            <a:pPr>
              <a:buClr>
                <a:srgbClr val="DF087C"/>
              </a:buClr>
              <a:buFont typeface="Wingdings" panose="05000000000000000000" pitchFamily="2" charset="2"/>
              <a:buChar char="Ø"/>
            </a:pPr>
            <a:r>
              <a:rPr lang="sv-SE" sz="2800" dirty="0" smtClean="0"/>
              <a:t>Börja </a:t>
            </a:r>
            <a:r>
              <a:rPr lang="sv-SE" sz="2800" dirty="0"/>
              <a:t>arbeta förebyggande! </a:t>
            </a:r>
            <a:endParaRPr lang="sv-SE" sz="2800" dirty="0" smtClean="0"/>
          </a:p>
          <a:p>
            <a:pPr marL="0" indent="0">
              <a:buClr>
                <a:srgbClr val="DF087C"/>
              </a:buClr>
              <a:buNone/>
            </a:pPr>
            <a:endParaRPr lang="sv-SE" sz="1200" dirty="0" smtClean="0"/>
          </a:p>
          <a:p>
            <a:pPr>
              <a:buClr>
                <a:srgbClr val="DF087C"/>
              </a:buClr>
              <a:buFont typeface="Wingdings" panose="05000000000000000000" pitchFamily="2" charset="2"/>
              <a:buChar char="Ø"/>
            </a:pPr>
            <a:r>
              <a:rPr lang="sv-SE" sz="2800" dirty="0" smtClean="0"/>
              <a:t>Arbete </a:t>
            </a:r>
            <a:r>
              <a:rPr lang="sv-SE" sz="2800" dirty="0"/>
              <a:t>med </a:t>
            </a:r>
            <a:r>
              <a:rPr lang="sv-SE" sz="2800" dirty="0" smtClean="0"/>
              <a:t>könsstympning</a:t>
            </a:r>
          </a:p>
          <a:p>
            <a:pPr>
              <a:buClr>
                <a:srgbClr val="DF087C"/>
              </a:buClr>
              <a:buFont typeface="Wingdings" panose="05000000000000000000" pitchFamily="2" charset="2"/>
              <a:buChar char="Ø"/>
            </a:pPr>
            <a:endParaRPr lang="sv-SE" sz="2800" dirty="0"/>
          </a:p>
        </p:txBody>
      </p:sp>
    </p:spTree>
    <p:extLst>
      <p:ext uri="{BB962C8B-B14F-4D97-AF65-F5344CB8AC3E}">
        <p14:creationId xmlns:p14="http://schemas.microsoft.com/office/powerpoint/2010/main" val="2285687452"/>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4" name="Platshållare för innehåll 3"/>
          <p:cNvSpPr>
            <a:spLocks noGrp="1"/>
          </p:cNvSpPr>
          <p:nvPr>
            <p:ph idx="1"/>
          </p:nvPr>
        </p:nvSpPr>
        <p:spPr>
          <a:xfrm>
            <a:off x="628650" y="699542"/>
            <a:ext cx="7886700" cy="3932783"/>
          </a:xfrm>
        </p:spPr>
        <p:txBody>
          <a:bodyPr>
            <a:normAutofit fontScale="85000" lnSpcReduction="20000"/>
          </a:bodyPr>
          <a:lstStyle/>
          <a:p>
            <a:pPr>
              <a:buClr>
                <a:srgbClr val="DF087C"/>
              </a:buClr>
              <a:buFont typeface="Wingdings" panose="05000000000000000000" pitchFamily="2" charset="2"/>
              <a:buChar char="Ø"/>
            </a:pPr>
            <a:r>
              <a:rPr lang="sv-SE" sz="2800" dirty="0" smtClean="0"/>
              <a:t>Kartlägg</a:t>
            </a:r>
            <a:r>
              <a:rPr lang="sv-SE" sz="2800" dirty="0"/>
              <a:t>! Genom att dela ut en enkät till eleverna får ni ett hum om hur många av era elever som befinner sig i riskzon för att utsättas för hedersrelaterat förtryck och våld. </a:t>
            </a:r>
            <a:endParaRPr lang="sv-SE" sz="2800" dirty="0" smtClean="0"/>
          </a:p>
          <a:p>
            <a:pPr marL="0" indent="0">
              <a:buClr>
                <a:srgbClr val="DF087C"/>
              </a:buClr>
              <a:buNone/>
            </a:pPr>
            <a:endParaRPr lang="sv-SE" sz="1300" dirty="0" smtClean="0"/>
          </a:p>
          <a:p>
            <a:pPr>
              <a:buClr>
                <a:srgbClr val="DF087C"/>
              </a:buClr>
              <a:buFont typeface="Wingdings" panose="05000000000000000000" pitchFamily="2" charset="2"/>
              <a:buChar char="Ø"/>
            </a:pPr>
            <a:r>
              <a:rPr lang="sv-SE" sz="2800" dirty="0"/>
              <a:t>Arbeta förebyggande med föräldrarna genom att tydligt gå igenom och diskuterar skolans pedagogiska arbetssätt, innehållet i undervisningen, läroplanens värdegrund m.m. </a:t>
            </a:r>
            <a:endParaRPr lang="sv-SE" sz="2800" dirty="0" smtClean="0"/>
          </a:p>
          <a:p>
            <a:pPr marL="0" indent="0">
              <a:buClr>
                <a:srgbClr val="DF087C"/>
              </a:buClr>
              <a:buNone/>
            </a:pPr>
            <a:endParaRPr lang="sv-SE" sz="1400" dirty="0"/>
          </a:p>
          <a:p>
            <a:pPr>
              <a:buClr>
                <a:srgbClr val="DF087C"/>
              </a:buClr>
              <a:buFont typeface="Wingdings" panose="05000000000000000000" pitchFamily="2" charset="2"/>
              <a:buChar char="Ø"/>
            </a:pPr>
            <a:r>
              <a:rPr lang="sv-SE" sz="2800" dirty="0"/>
              <a:t>Om ni upptäcker att en elev är utsatt eller riskerar att utsättas gör omedelbart en orosanmälan. RING EJ FÖRÄLDRARNA! </a:t>
            </a:r>
          </a:p>
          <a:p>
            <a:pPr>
              <a:buClr>
                <a:srgbClr val="DF087C"/>
              </a:buClr>
              <a:buFont typeface="Wingdings" panose="05000000000000000000" pitchFamily="2" charset="2"/>
              <a:buChar char="Ø"/>
            </a:pPr>
            <a:endParaRPr lang="sv-SE" sz="2800" dirty="0"/>
          </a:p>
          <a:p>
            <a:pPr>
              <a:buClr>
                <a:srgbClr val="DF087C"/>
              </a:buClr>
              <a:buFont typeface="Wingdings" panose="05000000000000000000" pitchFamily="2" charset="2"/>
              <a:buChar char="Ø"/>
            </a:pPr>
            <a:endParaRPr lang="sv-SE" sz="2800" dirty="0"/>
          </a:p>
        </p:txBody>
      </p:sp>
    </p:spTree>
    <p:extLst>
      <p:ext uri="{BB962C8B-B14F-4D97-AF65-F5344CB8AC3E}">
        <p14:creationId xmlns:p14="http://schemas.microsoft.com/office/powerpoint/2010/main" val="2974873862"/>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a:xfrm>
            <a:off x="623888" y="857251"/>
            <a:ext cx="7886700" cy="2564606"/>
          </a:xfrm>
        </p:spPr>
        <p:txBody>
          <a:bodyPr>
            <a:normAutofit/>
          </a:bodyPr>
          <a:lstStyle/>
          <a:p>
            <a:r>
              <a:rPr lang="sv-SE" sz="2400" dirty="0"/>
              <a:t>Det är ni som ska ge tecken åt </a:t>
            </a:r>
            <a:r>
              <a:rPr lang="sv-SE" sz="2400" dirty="0" smtClean="0"/>
              <a:t>ungdomarna att </a:t>
            </a:r>
            <a:r>
              <a:rPr lang="sv-SE" sz="2400" dirty="0"/>
              <a:t>ni finns tillgängliga för </a:t>
            </a:r>
            <a:r>
              <a:rPr lang="sv-SE" sz="2400" dirty="0" smtClean="0"/>
              <a:t>samtal, att ni vet vad en hederskontext kan innebära.</a:t>
            </a:r>
            <a:r>
              <a:rPr lang="sv-SE" sz="2400" dirty="0"/>
              <a:t/>
            </a:r>
            <a:br>
              <a:rPr lang="sv-SE" sz="2400" dirty="0"/>
            </a:br>
            <a:r>
              <a:rPr lang="sv-SE" sz="2400" dirty="0"/>
              <a:t/>
            </a:r>
            <a:br>
              <a:rPr lang="sv-SE" sz="2400" dirty="0"/>
            </a:br>
            <a:r>
              <a:rPr lang="sv-SE" sz="2400" dirty="0"/>
              <a:t>Det är ni som ska flagga, inte eleverna som ska ge tecken. </a:t>
            </a:r>
          </a:p>
        </p:txBody>
      </p:sp>
    </p:spTree>
    <p:extLst>
      <p:ext uri="{BB962C8B-B14F-4D97-AF65-F5344CB8AC3E}">
        <p14:creationId xmlns:p14="http://schemas.microsoft.com/office/powerpoint/2010/main" val="1075933134"/>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edersfortryck.se/wp-content/uploads/2016/02/kompetensteam-kort-15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6217" y="1268016"/>
            <a:ext cx="4311567" cy="261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690629"/>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srcRect t="3125" r="2149" b="5990"/>
          <a:stretch/>
        </p:blipFill>
        <p:spPr>
          <a:xfrm>
            <a:off x="0" y="0"/>
            <a:ext cx="9144000" cy="5143500"/>
          </a:xfrm>
          <a:prstGeom prst="rect">
            <a:avLst/>
          </a:prstGeom>
        </p:spPr>
      </p:pic>
    </p:spTree>
    <p:extLst>
      <p:ext uri="{BB962C8B-B14F-4D97-AF65-F5344CB8AC3E}">
        <p14:creationId xmlns:p14="http://schemas.microsoft.com/office/powerpoint/2010/main" val="258427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ktangel 3"/>
          <p:cNvSpPr/>
          <p:nvPr/>
        </p:nvSpPr>
        <p:spPr>
          <a:xfrm>
            <a:off x="2511796" y="4253738"/>
            <a:ext cx="4166590" cy="300082"/>
          </a:xfrm>
          <a:prstGeom prst="rect">
            <a:avLst/>
          </a:prstGeom>
        </p:spPr>
        <p:txBody>
          <a:bodyPr wrap="none">
            <a:spAutoFit/>
          </a:bodyPr>
          <a:lstStyle/>
          <a:p>
            <a:r>
              <a:rPr lang="sv-SE" sz="1350" dirty="0">
                <a:solidFill>
                  <a:schemeClr val="bg1"/>
                </a:solidFill>
                <a:hlinkClick r:id="rId4"/>
              </a:rPr>
              <a:t>https://dinarattigheter.se/hur-far-jag-hjalp/chatt-jour/</a:t>
            </a:r>
            <a:r>
              <a:rPr lang="sv-SE" sz="1350" dirty="0">
                <a:solidFill>
                  <a:schemeClr val="bg1"/>
                </a:solidFill>
              </a:rPr>
              <a:t> </a:t>
            </a:r>
          </a:p>
        </p:txBody>
      </p:sp>
    </p:spTree>
    <p:extLst>
      <p:ext uri="{BB962C8B-B14F-4D97-AF65-F5344CB8AC3E}">
        <p14:creationId xmlns:p14="http://schemas.microsoft.com/office/powerpoint/2010/main" val="412277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extLst>
              <a:ext uri="{28A0092B-C50C-407E-A947-70E740481C1C}">
                <a14:useLocalDpi xmlns:a14="http://schemas.microsoft.com/office/drawing/2010/main" val="0"/>
              </a:ext>
            </a:extLst>
          </a:blip>
          <a:srcRect l="3214" r="2366"/>
          <a:stretch/>
        </p:blipFill>
        <p:spPr>
          <a:xfrm>
            <a:off x="293915" y="1285"/>
            <a:ext cx="8633732" cy="5140930"/>
          </a:xfrm>
          <a:prstGeom prst="rect">
            <a:avLst/>
          </a:prstGeom>
        </p:spPr>
      </p:pic>
    </p:spTree>
    <p:extLst>
      <p:ext uri="{BB962C8B-B14F-4D97-AF65-F5344CB8AC3E}">
        <p14:creationId xmlns:p14="http://schemas.microsoft.com/office/powerpoint/2010/main" val="5153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3"/>
          </p:cNvPr>
          <p:cNvPicPr>
            <a:picLocks noChangeAspect="1"/>
          </p:cNvPicPr>
          <p:nvPr/>
        </p:nvPicPr>
        <p:blipFill>
          <a:blip r:embed="rId4"/>
          <a:stretch>
            <a:fillRect/>
          </a:stretch>
        </p:blipFill>
        <p:spPr>
          <a:xfrm>
            <a:off x="-307182" y="-171450"/>
            <a:ext cx="9758363" cy="5486400"/>
          </a:xfrm>
          <a:prstGeom prst="rect">
            <a:avLst/>
          </a:prstGeom>
        </p:spPr>
      </p:pic>
    </p:spTree>
    <p:extLst>
      <p:ext uri="{BB962C8B-B14F-4D97-AF65-F5344CB8AC3E}">
        <p14:creationId xmlns:p14="http://schemas.microsoft.com/office/powerpoint/2010/main" val="3758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a:srcRect l="34920" t="15625" r="36237" b="11718"/>
          <a:stretch/>
        </p:blipFill>
        <p:spPr>
          <a:xfrm>
            <a:off x="5400675" y="385762"/>
            <a:ext cx="2814638" cy="3986213"/>
          </a:xfrm>
          <a:prstGeom prst="rect">
            <a:avLst/>
          </a:prstGeom>
        </p:spPr>
      </p:pic>
      <p:sp>
        <p:nvSpPr>
          <p:cNvPr id="6" name="textruta 5"/>
          <p:cNvSpPr txBox="1"/>
          <p:nvPr/>
        </p:nvSpPr>
        <p:spPr>
          <a:xfrm>
            <a:off x="642937" y="1143000"/>
            <a:ext cx="4243388" cy="553998"/>
          </a:xfrm>
          <a:prstGeom prst="rect">
            <a:avLst/>
          </a:prstGeom>
          <a:noFill/>
        </p:spPr>
        <p:txBody>
          <a:bodyPr wrap="square" rtlCol="0">
            <a:spAutoFit/>
          </a:bodyPr>
          <a:lstStyle/>
          <a:p>
            <a:r>
              <a:rPr lang="sv-SE" sz="3000" b="1" dirty="0"/>
              <a:t>Kommer snart!</a:t>
            </a:r>
          </a:p>
        </p:txBody>
      </p:sp>
    </p:spTree>
    <p:extLst>
      <p:ext uri="{BB962C8B-B14F-4D97-AF65-F5344CB8AC3E}">
        <p14:creationId xmlns:p14="http://schemas.microsoft.com/office/powerpoint/2010/main" val="226137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41898"/>
            <a:ext cx="9198391" cy="4701880"/>
          </a:xfrm>
          <a:prstGeom prst="rect">
            <a:avLst/>
          </a:prstGeom>
        </p:spPr>
      </p:pic>
      <p:sp>
        <p:nvSpPr>
          <p:cNvPr id="3" name="textruta 2"/>
          <p:cNvSpPr txBox="1"/>
          <p:nvPr/>
        </p:nvSpPr>
        <p:spPr>
          <a:xfrm>
            <a:off x="387316" y="1750051"/>
            <a:ext cx="8746958" cy="715581"/>
          </a:xfrm>
          <a:prstGeom prst="rect">
            <a:avLst/>
          </a:prstGeom>
          <a:noFill/>
        </p:spPr>
        <p:txBody>
          <a:bodyPr wrap="square" rtlCol="0">
            <a:spAutoFit/>
          </a:bodyPr>
          <a:lstStyle/>
          <a:p>
            <a:pPr algn="ctr"/>
            <a:r>
              <a:rPr lang="sv-SE" sz="4050" b="1" dirty="0">
                <a:effectLst>
                  <a:outerShdw blurRad="38100" dist="38100" dir="2700000" algn="tl">
                    <a:srgbClr val="000000">
                      <a:alpha val="43137"/>
                    </a:srgbClr>
                  </a:outerShdw>
                </a:effectLst>
              </a:rPr>
              <a:t>Ungdomar &amp; vardagsheder</a:t>
            </a:r>
          </a:p>
        </p:txBody>
      </p:sp>
      <p:sp>
        <p:nvSpPr>
          <p:cNvPr id="2" name="Rektangel 1"/>
          <p:cNvSpPr/>
          <p:nvPr/>
        </p:nvSpPr>
        <p:spPr>
          <a:xfrm>
            <a:off x="1582616" y="2482614"/>
            <a:ext cx="6444761" cy="646331"/>
          </a:xfrm>
          <a:prstGeom prst="rect">
            <a:avLst/>
          </a:prstGeom>
        </p:spPr>
        <p:txBody>
          <a:bodyPr wrap="square">
            <a:spAutoFit/>
          </a:bodyPr>
          <a:lstStyle/>
          <a:p>
            <a:pPr algn="ctr"/>
            <a:r>
              <a:rPr lang="sv-SE" b="1" i="1" dirty="0"/>
              <a:t>Den hedersrelaterade värdegrundens vardagligaste</a:t>
            </a:r>
          </a:p>
          <a:p>
            <a:pPr algn="ctr"/>
            <a:r>
              <a:rPr lang="sv-SE" b="1" i="1" dirty="0"/>
              <a:t>uttryck i form av begränsningar </a:t>
            </a:r>
            <a:r>
              <a:rPr lang="sv-SE" b="1" i="1"/>
              <a:t>och förväntningar</a:t>
            </a:r>
            <a:endParaRPr lang="sv-SE" b="1" dirty="0"/>
          </a:p>
        </p:txBody>
      </p:sp>
    </p:spTree>
    <p:extLst>
      <p:ext uri="{BB962C8B-B14F-4D97-AF65-F5344CB8AC3E}">
        <p14:creationId xmlns:p14="http://schemas.microsoft.com/office/powerpoint/2010/main" val="35615368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4" name="Platshållare för innehåll 3"/>
          <p:cNvSpPr>
            <a:spLocks noGrp="1"/>
          </p:cNvSpPr>
          <p:nvPr>
            <p:ph sz="half" idx="13"/>
          </p:nvPr>
        </p:nvSpPr>
        <p:spPr/>
        <p:txBody>
          <a:bodyPr/>
          <a:lstStyle/>
          <a:p>
            <a:r>
              <a:rPr lang="sv-SE" dirty="0" smtClean="0"/>
              <a:t>Kommunerna och Polismyndigheten i Stockholms län, Stockholms läns landsting.</a:t>
            </a:r>
          </a:p>
          <a:p>
            <a:r>
              <a:rPr lang="sv-SE" dirty="0" smtClean="0"/>
              <a:t>Fokus på unga och deras behov</a:t>
            </a:r>
            <a:endParaRPr lang="sv-SE" dirty="0"/>
          </a:p>
        </p:txBody>
      </p:sp>
      <p:pic>
        <p:nvPicPr>
          <p:cNvPr id="5" name="Platshållare för innehåll 3"/>
          <p:cNvPicPr>
            <a:picLocks noGrp="1" noChangeAspect="1"/>
          </p:cNvPicPr>
          <p:nvPr>
            <p:ph sz="half" idx="2"/>
          </p:nvPr>
        </p:nvPicPr>
        <p:blipFill>
          <a:blip r:embed="rId3"/>
          <a:stretch>
            <a:fillRect/>
          </a:stretch>
        </p:blipFill>
        <p:spPr>
          <a:xfrm>
            <a:off x="5148064" y="119862"/>
            <a:ext cx="3316788" cy="4508847"/>
          </a:xfrm>
          <a:prstGeom prst="rect">
            <a:avLst/>
          </a:prstGeom>
        </p:spPr>
      </p:pic>
    </p:spTree>
    <p:extLst>
      <p:ext uri="{BB962C8B-B14F-4D97-AF65-F5344CB8AC3E}">
        <p14:creationId xmlns:p14="http://schemas.microsoft.com/office/powerpoint/2010/main" val="16246477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1475656" y="195486"/>
            <a:ext cx="6229325" cy="4260055"/>
          </a:xfrm>
          <a:prstGeom prst="rect">
            <a:avLst/>
          </a:prstGeom>
          <a:solidFill>
            <a:srgbClr val="EAF6FE"/>
          </a:solidFill>
        </p:spPr>
      </p:pic>
    </p:spTree>
    <p:extLst>
      <p:ext uri="{BB962C8B-B14F-4D97-AF65-F5344CB8AC3E}">
        <p14:creationId xmlns:p14="http://schemas.microsoft.com/office/powerpoint/2010/main" val="3691569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resultat för stjärnlösa nätter fi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88" y="1"/>
            <a:ext cx="1600200" cy="2471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resultat för i hederns skug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775" y="18090"/>
            <a:ext cx="1743225" cy="24717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resultat för flyga dra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458" y="2515884"/>
            <a:ext cx="14287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resultat för de förklädda kvinnorna i kabul fil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157" y="18090"/>
            <a:ext cx="1587355" cy="24717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ldresultat för mustang fil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7461" y="2666441"/>
            <a:ext cx="2440696" cy="18305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ldresultat för dumpad per brinkem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2288" y="-5104"/>
            <a:ext cx="1545581" cy="2497771"/>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p:cNvPicPr>
            <a:picLocks noChangeAspect="1"/>
          </p:cNvPicPr>
          <p:nvPr/>
        </p:nvPicPr>
        <p:blipFill>
          <a:blip r:embed="rId9"/>
          <a:stretch>
            <a:fillRect/>
          </a:stretch>
        </p:blipFill>
        <p:spPr>
          <a:xfrm>
            <a:off x="2680735" y="2564063"/>
            <a:ext cx="1250156" cy="2057400"/>
          </a:xfrm>
          <a:prstGeom prst="rect">
            <a:avLst/>
          </a:prstGeom>
        </p:spPr>
      </p:pic>
      <p:pic>
        <p:nvPicPr>
          <p:cNvPr id="2" name="Picture 2" descr="Bildresultat för när mörkret fall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8287" y="2515605"/>
            <a:ext cx="1498736" cy="208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2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b="1" dirty="0" smtClean="0"/>
              <a:t>TRIS publikationer</a:t>
            </a:r>
            <a:endParaRPr lang="sv-SE" b="1" dirty="0"/>
          </a:p>
        </p:txBody>
      </p:sp>
      <p:pic>
        <p:nvPicPr>
          <p:cNvPr id="1026" name="Picture 2" descr="Trippelt utsatt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41" y="1268016"/>
            <a:ext cx="1890000" cy="2808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amnlö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5794" y="1398033"/>
            <a:ext cx="1890000" cy="2676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TIO MINUTER AV FRIHET BI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3547" y="1282474"/>
            <a:ext cx="1890000" cy="2792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Namnlö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1299" y="1398033"/>
            <a:ext cx="1890000" cy="268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963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anim calcmode="lin" valueType="num">
                                      <p:cBhvr>
                                        <p:cTn id="22" dur="1000" fill="hold"/>
                                        <p:tgtEl>
                                          <p:spTgt spid="1030"/>
                                        </p:tgtEl>
                                        <p:attrNameLst>
                                          <p:attrName>ppt_x</p:attrName>
                                        </p:attrNameLst>
                                      </p:cBhvr>
                                      <p:tavLst>
                                        <p:tav tm="0">
                                          <p:val>
                                            <p:strVal val="#ppt_x"/>
                                          </p:val>
                                        </p:tav>
                                        <p:tav tm="100000">
                                          <p:val>
                                            <p:strVal val="#ppt_x"/>
                                          </p:val>
                                        </p:tav>
                                      </p:tavLst>
                                    </p:anim>
                                    <p:anim calcmode="lin" valueType="num">
                                      <p:cBhvr>
                                        <p:cTn id="2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anim calcmode="lin" valueType="num">
                                      <p:cBhvr>
                                        <p:cTn id="29" dur="1000" fill="hold"/>
                                        <p:tgtEl>
                                          <p:spTgt spid="1032"/>
                                        </p:tgtEl>
                                        <p:attrNameLst>
                                          <p:attrName>ppt_x</p:attrName>
                                        </p:attrNameLst>
                                      </p:cBhvr>
                                      <p:tavLst>
                                        <p:tav tm="0">
                                          <p:val>
                                            <p:strVal val="#ppt_x"/>
                                          </p:val>
                                        </p:tav>
                                        <p:tav tm="100000">
                                          <p:val>
                                            <p:strVal val="#ppt_x"/>
                                          </p:val>
                                        </p:tav>
                                      </p:tavLst>
                                    </p:anim>
                                    <p:anim calcmode="lin" valueType="num">
                                      <p:cBhvr>
                                        <p:cTn id="3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14308" t="11963" r="14811" b="8259"/>
          <a:stretch/>
        </p:blipFill>
        <p:spPr>
          <a:xfrm>
            <a:off x="2357307" y="385374"/>
            <a:ext cx="5649985" cy="3974525"/>
          </a:xfrm>
          <a:prstGeom prst="rect">
            <a:avLst/>
          </a:prstGeom>
          <a:ln>
            <a:noFill/>
          </a:ln>
          <a:effectLst>
            <a:outerShdw blurRad="292100" dist="139700" dir="2700000" algn="tl" rotWithShape="0">
              <a:srgbClr val="333333">
                <a:alpha val="65000"/>
              </a:srgbClr>
            </a:outerShdw>
          </a:effectLst>
        </p:spPr>
      </p:pic>
      <p:sp>
        <p:nvSpPr>
          <p:cNvPr id="2" name="Rubrik 1"/>
          <p:cNvSpPr>
            <a:spLocks noGrp="1"/>
          </p:cNvSpPr>
          <p:nvPr>
            <p:ph type="title"/>
          </p:nvPr>
        </p:nvSpPr>
        <p:spPr>
          <a:xfrm rot="20067698">
            <a:off x="150478" y="473420"/>
            <a:ext cx="2284427" cy="994172"/>
          </a:xfrm>
        </p:spPr>
        <p:txBody>
          <a:bodyPr/>
          <a:lstStyle/>
          <a:p>
            <a:pPr algn="ctr"/>
            <a:r>
              <a:rPr lang="sv-SE" dirty="0" smtClean="0"/>
              <a:t>NYHET!</a:t>
            </a:r>
            <a:endParaRPr lang="sv-SE" dirty="0"/>
          </a:p>
        </p:txBody>
      </p:sp>
    </p:spTree>
    <p:extLst>
      <p:ext uri="{BB962C8B-B14F-4D97-AF65-F5344CB8AC3E}">
        <p14:creationId xmlns:p14="http://schemas.microsoft.com/office/powerpoint/2010/main" val="2467498373"/>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9841" y="-72624"/>
            <a:ext cx="7886700" cy="994172"/>
          </a:xfrm>
        </p:spPr>
        <p:txBody>
          <a:bodyPr/>
          <a:lstStyle/>
          <a:p>
            <a:r>
              <a:rPr lang="sv-SE" dirty="0" smtClean="0"/>
              <a:t>Två nya projekt!</a:t>
            </a:r>
            <a:endParaRPr lang="sv-SE" dirty="0"/>
          </a:p>
        </p:txBody>
      </p:sp>
      <p:sp>
        <p:nvSpPr>
          <p:cNvPr id="5" name="Platshållare för text 4"/>
          <p:cNvSpPr>
            <a:spLocks noGrp="1"/>
          </p:cNvSpPr>
          <p:nvPr>
            <p:ph type="body" idx="1"/>
          </p:nvPr>
        </p:nvSpPr>
        <p:spPr>
          <a:xfrm>
            <a:off x="629841" y="794576"/>
            <a:ext cx="3868340" cy="617934"/>
          </a:xfrm>
        </p:spPr>
        <p:txBody>
          <a:bodyPr>
            <a:normAutofit/>
          </a:bodyPr>
          <a:lstStyle/>
          <a:p>
            <a:r>
              <a:rPr lang="sv-SE" sz="2400" dirty="0"/>
              <a:t>Gömd &amp; glömd</a:t>
            </a:r>
          </a:p>
        </p:txBody>
      </p:sp>
      <p:sp>
        <p:nvSpPr>
          <p:cNvPr id="6" name="Platshållare för innehåll 5"/>
          <p:cNvSpPr>
            <a:spLocks noGrp="1"/>
          </p:cNvSpPr>
          <p:nvPr>
            <p:ph sz="half" idx="2"/>
          </p:nvPr>
        </p:nvSpPr>
        <p:spPr>
          <a:xfrm>
            <a:off x="629841" y="1412510"/>
            <a:ext cx="3868340" cy="3045224"/>
          </a:xfrm>
        </p:spPr>
        <p:txBody>
          <a:bodyPr>
            <a:normAutofit/>
          </a:bodyPr>
          <a:lstStyle/>
          <a:p>
            <a:pPr marL="0" indent="0">
              <a:buNone/>
            </a:pPr>
            <a:r>
              <a:rPr lang="sv-SE" sz="1800" dirty="0"/>
              <a:t>Om unga vuxna med intellektuell funktionsnedsättning som lever i en hederskontext</a:t>
            </a:r>
          </a:p>
          <a:p>
            <a:pPr marL="385763" indent="-385763">
              <a:buFont typeface="+mj-lt"/>
              <a:buAutoNum type="arabicPeriod"/>
            </a:pPr>
            <a:r>
              <a:rPr lang="sv-SE" sz="1800" dirty="0"/>
              <a:t>Kartläggning LSS</a:t>
            </a:r>
          </a:p>
          <a:p>
            <a:pPr marL="385763" indent="-385763">
              <a:buFont typeface="+mj-lt"/>
              <a:buAutoNum type="arabicPeriod"/>
            </a:pPr>
            <a:r>
              <a:rPr lang="sv-SE" sz="1800" dirty="0"/>
              <a:t>Kartläggning Daglig verksamhet</a:t>
            </a:r>
          </a:p>
          <a:p>
            <a:pPr marL="385763" indent="-385763">
              <a:buFont typeface="+mj-lt"/>
              <a:buAutoNum type="arabicPeriod"/>
            </a:pPr>
            <a:r>
              <a:rPr lang="sv-SE" sz="1800" dirty="0"/>
              <a:t>Sammanställa antologi</a:t>
            </a:r>
          </a:p>
          <a:p>
            <a:pPr marL="0" indent="0">
              <a:buNone/>
            </a:pPr>
            <a:r>
              <a:rPr lang="sv-SE" sz="1800" dirty="0">
                <a:hlinkClick r:id="rId3"/>
              </a:rPr>
              <a:t>http://www.tris.se/gomd-glomd/</a:t>
            </a:r>
            <a:r>
              <a:rPr lang="sv-SE" sz="1800" dirty="0"/>
              <a:t> </a:t>
            </a:r>
          </a:p>
          <a:p>
            <a:pPr marL="0" indent="0">
              <a:buNone/>
            </a:pPr>
            <a:endParaRPr lang="sv-SE" dirty="0"/>
          </a:p>
        </p:txBody>
      </p:sp>
      <p:sp>
        <p:nvSpPr>
          <p:cNvPr id="7" name="Platshållare för text 6"/>
          <p:cNvSpPr>
            <a:spLocks noGrp="1"/>
          </p:cNvSpPr>
          <p:nvPr>
            <p:ph type="body" sz="quarter" idx="3"/>
          </p:nvPr>
        </p:nvSpPr>
        <p:spPr>
          <a:xfrm>
            <a:off x="4629150" y="794576"/>
            <a:ext cx="3887391" cy="617934"/>
          </a:xfrm>
        </p:spPr>
        <p:txBody>
          <a:bodyPr>
            <a:normAutofit/>
          </a:bodyPr>
          <a:lstStyle/>
          <a:p>
            <a:r>
              <a:rPr lang="sv-SE" sz="2400" dirty="0"/>
              <a:t>Förebygg i tid</a:t>
            </a:r>
          </a:p>
        </p:txBody>
      </p:sp>
      <p:sp>
        <p:nvSpPr>
          <p:cNvPr id="8" name="Platshållare för innehåll 7"/>
          <p:cNvSpPr>
            <a:spLocks noGrp="1"/>
          </p:cNvSpPr>
          <p:nvPr>
            <p:ph sz="quarter" idx="4"/>
          </p:nvPr>
        </p:nvSpPr>
        <p:spPr>
          <a:xfrm>
            <a:off x="4629150" y="1452485"/>
            <a:ext cx="4262187" cy="2763441"/>
          </a:xfrm>
        </p:spPr>
        <p:txBody>
          <a:bodyPr>
            <a:normAutofit fontScale="92500" lnSpcReduction="10000"/>
          </a:bodyPr>
          <a:lstStyle/>
          <a:p>
            <a:pPr marL="0" indent="0">
              <a:buNone/>
            </a:pPr>
            <a:r>
              <a:rPr lang="sv-SE" sz="1800" dirty="0"/>
              <a:t>Med syfte att sprida Nå- vidare tjejgruppsmaterial för att förebygga HFV på gymnasiesärskolor i Sverige</a:t>
            </a:r>
          </a:p>
          <a:p>
            <a:pPr>
              <a:buClr>
                <a:schemeClr val="accent1"/>
              </a:buClr>
              <a:buFont typeface="Arial" panose="020B0604020202020204" pitchFamily="34" charset="0"/>
              <a:buChar char="◄"/>
            </a:pPr>
            <a:r>
              <a:rPr lang="sv-SE" sz="1800" dirty="0"/>
              <a:t>Gymnasiesärskolor kan KOSTNADSFRITT beställa tjejgruppsmaterialet</a:t>
            </a:r>
          </a:p>
          <a:p>
            <a:pPr>
              <a:buClr>
                <a:schemeClr val="accent1"/>
              </a:buClr>
              <a:buFont typeface="Arial" panose="020B0604020202020204" pitchFamily="34" charset="0"/>
              <a:buChar char="◄"/>
            </a:pPr>
            <a:r>
              <a:rPr lang="sv-SE" sz="1800" dirty="0"/>
              <a:t>KOSTNADSFRI utbildning och handledning!</a:t>
            </a:r>
          </a:p>
          <a:p>
            <a:pPr marL="0" indent="0">
              <a:buClr>
                <a:schemeClr val="accent1"/>
              </a:buClr>
              <a:buNone/>
            </a:pPr>
            <a:r>
              <a:rPr lang="sv-SE" sz="1800" dirty="0">
                <a:hlinkClick r:id="rId4"/>
              </a:rPr>
              <a:t>http://www.tris.se/forebygg-tid-att-arbeta-med-tjejgrupper-inom-sarskolan/</a:t>
            </a:r>
            <a:r>
              <a:rPr lang="sv-SE" sz="1800" dirty="0"/>
              <a:t> </a:t>
            </a:r>
          </a:p>
        </p:txBody>
      </p:sp>
      <p:pic>
        <p:nvPicPr>
          <p:cNvPr id="12" name="Picture 2" descr="Bildresultat för arvsfond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41" y="3990029"/>
            <a:ext cx="591267" cy="591267"/>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objekt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8021" y="3987636"/>
            <a:ext cx="1402310" cy="593660"/>
          </a:xfrm>
          <a:prstGeom prst="rect">
            <a:avLst/>
          </a:prstGeom>
        </p:spPr>
      </p:pic>
    </p:spTree>
    <p:extLst>
      <p:ext uri="{BB962C8B-B14F-4D97-AF65-F5344CB8AC3E}">
        <p14:creationId xmlns:p14="http://schemas.microsoft.com/office/powerpoint/2010/main" val="339561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1000"/>
                                        <p:tgtEl>
                                          <p:spTgt spid="6">
                                            <p:txEl>
                                              <p:pRg st="3" end="3"/>
                                            </p:txEl>
                                          </p:spTgt>
                                        </p:tgtEl>
                                      </p:cBhvr>
                                    </p:animEffect>
                                    <p:anim calcmode="lin" valueType="num">
                                      <p:cBhvr>
                                        <p:cTn id="3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1000"/>
                                        <p:tgtEl>
                                          <p:spTgt spid="6">
                                            <p:txEl>
                                              <p:pRg st="4" end="4"/>
                                            </p:txEl>
                                          </p:spTgt>
                                        </p:tgtEl>
                                      </p:cBhvr>
                                    </p:animEffect>
                                    <p:anim calcmode="lin" valueType="num">
                                      <p:cBhvr>
                                        <p:cTn id="3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1000"/>
                                        <p:tgtEl>
                                          <p:spTgt spid="7">
                                            <p:txEl>
                                              <p:pRg st="0" end="0"/>
                                            </p:txEl>
                                          </p:spTgt>
                                        </p:tgtEl>
                                      </p:cBhvr>
                                    </p:animEffect>
                                    <p:anim calcmode="lin" valueType="num">
                                      <p:cBhvr>
                                        <p:cTn id="4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Effect transition="in" filter="fade">
                                      <p:cBhvr>
                                        <p:cTn id="55" dur="1000"/>
                                        <p:tgtEl>
                                          <p:spTgt spid="8">
                                            <p:txEl>
                                              <p:pRg st="0" end="0"/>
                                            </p:txEl>
                                          </p:spTgt>
                                        </p:tgtEl>
                                      </p:cBhvr>
                                    </p:animEffect>
                                    <p:anim calcmode="lin" valueType="num">
                                      <p:cBhvr>
                                        <p:cTn id="5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Effect transition="in" filter="fade">
                                      <p:cBhvr>
                                        <p:cTn id="60" dur="1000"/>
                                        <p:tgtEl>
                                          <p:spTgt spid="8">
                                            <p:txEl>
                                              <p:pRg st="1" end="1"/>
                                            </p:txEl>
                                          </p:spTgt>
                                        </p:tgtEl>
                                      </p:cBhvr>
                                    </p:animEffect>
                                    <p:anim calcmode="lin" valueType="num">
                                      <p:cBhvr>
                                        <p:cTn id="6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8">
                                            <p:txEl>
                                              <p:pRg st="1" end="1"/>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fade">
                                      <p:cBhvr>
                                        <p:cTn id="65" dur="1000"/>
                                        <p:tgtEl>
                                          <p:spTgt spid="8">
                                            <p:txEl>
                                              <p:pRg st="2" end="2"/>
                                            </p:txEl>
                                          </p:spTgt>
                                        </p:tgtEl>
                                      </p:cBhvr>
                                    </p:animEffect>
                                    <p:anim calcmode="lin" valueType="num">
                                      <p:cBhvr>
                                        <p:cTn id="6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8">
                                            <p:txEl>
                                              <p:pRg st="2" end="2"/>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
                                            <p:txEl>
                                              <p:pRg st="3" end="3"/>
                                            </p:txEl>
                                          </p:spTgt>
                                        </p:tgtEl>
                                        <p:attrNameLst>
                                          <p:attrName>style.visibility</p:attrName>
                                        </p:attrNameLst>
                                      </p:cBhvr>
                                      <p:to>
                                        <p:strVal val="visible"/>
                                      </p:to>
                                    </p:set>
                                    <p:animEffect transition="in" filter="fade">
                                      <p:cBhvr>
                                        <p:cTn id="70" dur="1000"/>
                                        <p:tgtEl>
                                          <p:spTgt spid="8">
                                            <p:txEl>
                                              <p:pRg st="3" end="3"/>
                                            </p:txEl>
                                          </p:spTgt>
                                        </p:tgtEl>
                                      </p:cBhvr>
                                    </p:animEffect>
                                    <p:anim calcmode="lin" valueType="num">
                                      <p:cBhvr>
                                        <p:cTn id="7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0" y="-120852"/>
            <a:ext cx="1841643" cy="5292474"/>
          </a:xfrm>
          <a:prstGeom prst="rect">
            <a:avLst/>
          </a:prstGeom>
          <a:solidFill>
            <a:srgbClr val="DF087C"/>
          </a:solidFill>
        </p:spPr>
        <p:txBody>
          <a:bodyPr wrap="square" rtlCol="0">
            <a:spAutoFit/>
          </a:bodyPr>
          <a:lstStyle/>
          <a:p>
            <a:pPr algn="ctr"/>
            <a:endParaRPr lang="sv-SE" sz="2400" b="1" dirty="0">
              <a:solidFill>
                <a:schemeClr val="bg1"/>
              </a:solidFill>
              <a:latin typeface="+mj-lt"/>
            </a:endParaRPr>
          </a:p>
          <a:p>
            <a:pPr algn="ctr"/>
            <a:endParaRPr lang="sv-SE" sz="2400" b="1" dirty="0">
              <a:solidFill>
                <a:schemeClr val="bg1"/>
              </a:solidFill>
              <a:latin typeface="+mj-lt"/>
            </a:endParaRPr>
          </a:p>
          <a:p>
            <a:pPr algn="ctr"/>
            <a:endParaRPr lang="sv-SE" sz="2400" b="1" dirty="0">
              <a:solidFill>
                <a:schemeClr val="bg1"/>
              </a:solidFill>
              <a:latin typeface="+mj-lt"/>
            </a:endParaRPr>
          </a:p>
          <a:p>
            <a:pPr algn="ctr"/>
            <a:endParaRPr lang="sv-SE" sz="2400" b="1" dirty="0">
              <a:solidFill>
                <a:schemeClr val="bg1"/>
              </a:solidFill>
              <a:latin typeface="+mj-lt"/>
            </a:endParaRPr>
          </a:p>
          <a:p>
            <a:pPr algn="ctr"/>
            <a:endParaRPr lang="sv-SE" sz="2400" b="1" dirty="0">
              <a:solidFill>
                <a:schemeClr val="bg1"/>
              </a:solidFill>
              <a:latin typeface="+mj-lt"/>
            </a:endParaRPr>
          </a:p>
          <a:p>
            <a:pPr algn="ctr"/>
            <a:endParaRPr lang="sv-SE" sz="825" b="1" dirty="0">
              <a:solidFill>
                <a:schemeClr val="bg1"/>
              </a:solidFill>
              <a:latin typeface="+mj-lt"/>
            </a:endParaRPr>
          </a:p>
          <a:p>
            <a:pPr algn="ctr">
              <a:spcBef>
                <a:spcPts val="450"/>
              </a:spcBef>
            </a:pP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825" b="1" dirty="0">
              <a:solidFill>
                <a:schemeClr val="bg1"/>
              </a:solidFill>
              <a:latin typeface="+mj-lt"/>
            </a:endParaRPr>
          </a:p>
          <a:p>
            <a:pPr algn="ctr"/>
            <a:endParaRPr lang="sv-SE" sz="2400" b="1" dirty="0">
              <a:solidFill>
                <a:schemeClr val="bg1"/>
              </a:solidFill>
              <a:latin typeface="+mj-lt"/>
            </a:endParaRPr>
          </a:p>
          <a:p>
            <a:pPr algn="ctr"/>
            <a:endParaRPr lang="sv-SE" sz="750" b="1" dirty="0">
              <a:solidFill>
                <a:schemeClr val="bg1"/>
              </a:solidFill>
              <a:latin typeface="+mj-lt"/>
            </a:endParaRPr>
          </a:p>
          <a:p>
            <a:pPr algn="ctr"/>
            <a:endParaRPr lang="sv-SE" sz="750" b="1" dirty="0">
              <a:solidFill>
                <a:schemeClr val="bg1"/>
              </a:solidFill>
              <a:latin typeface="+mj-lt"/>
            </a:endParaRPr>
          </a:p>
          <a:p>
            <a:pPr algn="ctr"/>
            <a:endParaRPr lang="sv-SE" sz="750" b="1" dirty="0">
              <a:solidFill>
                <a:schemeClr val="bg1"/>
              </a:solidFill>
              <a:latin typeface="+mj-lt"/>
            </a:endParaRPr>
          </a:p>
          <a:p>
            <a:pPr algn="ctr"/>
            <a:r>
              <a:rPr lang="sv-SE" sz="2400" b="1" dirty="0">
                <a:solidFill>
                  <a:schemeClr val="bg1"/>
                </a:solidFill>
                <a:latin typeface="+mj-lt"/>
              </a:rPr>
              <a:t>Kontakt</a:t>
            </a:r>
            <a:endParaRPr lang="sv-SE" sz="1350" b="1" dirty="0">
              <a:solidFill>
                <a:schemeClr val="bg1"/>
              </a:solidFill>
              <a:latin typeface="+mj-lt"/>
            </a:endParaRPr>
          </a:p>
          <a:p>
            <a:r>
              <a:rPr lang="sv-SE" sz="1500" dirty="0">
                <a:solidFill>
                  <a:schemeClr val="bg1"/>
                </a:solidFill>
                <a:latin typeface="+mj-lt"/>
              </a:rPr>
              <a:t>info@tris.se</a:t>
            </a:r>
          </a:p>
          <a:p>
            <a:r>
              <a:rPr lang="sv-SE" sz="1500" dirty="0">
                <a:solidFill>
                  <a:schemeClr val="bg1"/>
                </a:solidFill>
                <a:latin typeface="+mj-lt"/>
              </a:rPr>
              <a:t>sandra@tris.se</a:t>
            </a:r>
          </a:p>
          <a:p>
            <a:r>
              <a:rPr lang="sv-SE" sz="1500" dirty="0">
                <a:solidFill>
                  <a:schemeClr val="bg1"/>
                </a:solidFill>
                <a:latin typeface="+mj-lt"/>
              </a:rPr>
              <a:t>Vxl.0774-406 600</a:t>
            </a:r>
          </a:p>
          <a:p>
            <a:r>
              <a:rPr lang="sv-SE" sz="1500" dirty="0">
                <a:solidFill>
                  <a:schemeClr val="bg1"/>
                </a:solidFill>
                <a:latin typeface="+mj-lt"/>
              </a:rPr>
              <a:t>www.tris.se</a:t>
            </a:r>
          </a:p>
          <a:p>
            <a:endParaRPr lang="sv-SE" sz="1500" dirty="0">
              <a:solidFill>
                <a:schemeClr val="bg1"/>
              </a:solidFill>
              <a:latin typeface="+mj-lt"/>
            </a:endParaRPr>
          </a:p>
          <a:p>
            <a:endParaRPr lang="sv-SE" sz="225" dirty="0">
              <a:solidFill>
                <a:schemeClr val="bg1"/>
              </a:solidFill>
              <a:latin typeface="+mj-lt"/>
            </a:endParaRP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43" y="4391103"/>
            <a:ext cx="1833937" cy="768002"/>
          </a:xfrm>
          <a:prstGeom prst="rect">
            <a:avLst/>
          </a:prstGeom>
        </p:spPr>
      </p:pic>
      <p:sp>
        <p:nvSpPr>
          <p:cNvPr id="7" name="Platshållare för sidfot 4"/>
          <p:cNvSpPr txBox="1">
            <a:spLocks/>
          </p:cNvSpPr>
          <p:nvPr/>
        </p:nvSpPr>
        <p:spPr>
          <a:xfrm>
            <a:off x="3202241" y="4872704"/>
            <a:ext cx="5187908" cy="273844"/>
          </a:xfrm>
          <a:prstGeom prst="rect">
            <a:avLst/>
          </a:prstGeom>
        </p:spPr>
        <p:txBody>
          <a:bodyPr vert="horz" lIns="68580" tIns="34290" rIns="68580" bIns="34290" rtlCol="0" anchor="ctr"/>
          <a:lstStyle>
            <a:defPPr>
              <a:defRPr lang="sv-SE"/>
            </a:defPPr>
            <a:lvl1pPr marL="0" algn="l" defTabSz="914400" rtl="0" eaLnBrk="1" latinLnBrk="0" hangingPunct="1">
              <a:defRPr sz="1100" kern="1200">
                <a:solidFill>
                  <a:schemeClr val="accent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25" dirty="0">
                <a:solidFill>
                  <a:schemeClr val="accent1"/>
                </a:solidFill>
              </a:rPr>
              <a:t>www.tris.se  info@tris.se</a:t>
            </a:r>
          </a:p>
        </p:txBody>
      </p:sp>
      <p:pic>
        <p:nvPicPr>
          <p:cNvPr id="5" name="Bildobjekt 4"/>
          <p:cNvPicPr>
            <a:picLocks noChangeAspect="1"/>
          </p:cNvPicPr>
          <p:nvPr/>
        </p:nvPicPr>
        <p:blipFill rotWithShape="1">
          <a:blip r:embed="rId4"/>
          <a:srcRect l="20278" t="10888" r="22083" b="29601"/>
          <a:stretch/>
        </p:blipFill>
        <p:spPr>
          <a:xfrm>
            <a:off x="2354348" y="182501"/>
            <a:ext cx="6051825" cy="3905250"/>
          </a:xfrm>
          <a:prstGeom prst="rect">
            <a:avLst/>
          </a:prstGeom>
        </p:spPr>
      </p:pic>
    </p:spTree>
    <p:extLst>
      <p:ext uri="{BB962C8B-B14F-4D97-AF65-F5344CB8AC3E}">
        <p14:creationId xmlns:p14="http://schemas.microsoft.com/office/powerpoint/2010/main" val="144091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28650" y="274639"/>
            <a:ext cx="7886700" cy="640928"/>
          </a:xfrm>
        </p:spPr>
        <p:txBody>
          <a:bodyPr/>
          <a:lstStyle/>
          <a:p>
            <a:r>
              <a:rPr lang="sv-SE" dirty="0" smtClean="0"/>
              <a:t>www.uppdragpsykiskhalsa.se</a:t>
            </a:r>
            <a:endParaRPr lang="sv-SE" dirty="0"/>
          </a:p>
        </p:txBody>
      </p:sp>
      <p:pic>
        <p:nvPicPr>
          <p:cNvPr id="7" name="Platshållare för innehåll 6"/>
          <p:cNvPicPr>
            <a:picLocks noGrp="1" noChangeAspect="1"/>
          </p:cNvPicPr>
          <p:nvPr>
            <p:ph idx="1"/>
          </p:nvPr>
        </p:nvPicPr>
        <p:blipFill>
          <a:blip r:embed="rId3"/>
          <a:stretch>
            <a:fillRect/>
          </a:stretch>
        </p:blipFill>
        <p:spPr>
          <a:xfrm>
            <a:off x="1514613" y="843558"/>
            <a:ext cx="6195899" cy="3788767"/>
          </a:xfrm>
          <a:prstGeom prst="rect">
            <a:avLst/>
          </a:prstGeom>
          <a:ln>
            <a:solidFill>
              <a:schemeClr val="tx1"/>
            </a:solidFill>
          </a:ln>
        </p:spPr>
      </p:pic>
      <p:sp>
        <p:nvSpPr>
          <p:cNvPr id="8" name="Ellips 7"/>
          <p:cNvSpPr/>
          <p:nvPr/>
        </p:nvSpPr>
        <p:spPr>
          <a:xfrm>
            <a:off x="3491880" y="3723878"/>
            <a:ext cx="1800200" cy="7920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50039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907704" y="267494"/>
            <a:ext cx="4755049" cy="4113671"/>
          </a:xfrm>
          <a:prstGeom prst="rect">
            <a:avLst/>
          </a:prstGeom>
        </p:spPr>
      </p:pic>
      <p:sp>
        <p:nvSpPr>
          <p:cNvPr id="3" name="Ellips 2"/>
          <p:cNvSpPr/>
          <p:nvPr/>
        </p:nvSpPr>
        <p:spPr>
          <a:xfrm>
            <a:off x="1475656" y="1707654"/>
            <a:ext cx="1512168"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5" name="Rak pil 4"/>
          <p:cNvCxnSpPr/>
          <p:nvPr/>
        </p:nvCxnSpPr>
        <p:spPr>
          <a:xfrm>
            <a:off x="1043608" y="843558"/>
            <a:ext cx="576064" cy="79208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08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pil 3"/>
          <p:cNvCxnSpPr/>
          <p:nvPr/>
        </p:nvCxnSpPr>
        <p:spPr>
          <a:xfrm>
            <a:off x="1547664" y="2894448"/>
            <a:ext cx="360040" cy="108012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Bildobjekt 5"/>
          <p:cNvPicPr>
            <a:picLocks noChangeAspect="1"/>
          </p:cNvPicPr>
          <p:nvPr/>
        </p:nvPicPr>
        <p:blipFill>
          <a:blip r:embed="rId3"/>
          <a:stretch>
            <a:fillRect/>
          </a:stretch>
        </p:blipFill>
        <p:spPr>
          <a:xfrm>
            <a:off x="1907704" y="0"/>
            <a:ext cx="5413673" cy="4419437"/>
          </a:xfrm>
          <a:prstGeom prst="rect">
            <a:avLst/>
          </a:prstGeom>
        </p:spPr>
      </p:pic>
      <p:sp>
        <p:nvSpPr>
          <p:cNvPr id="3" name="Ellips 2"/>
          <p:cNvSpPr/>
          <p:nvPr/>
        </p:nvSpPr>
        <p:spPr>
          <a:xfrm>
            <a:off x="1353521" y="4028280"/>
            <a:ext cx="2736304" cy="4242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spTree>
    <p:extLst>
      <p:ext uri="{BB962C8B-B14F-4D97-AF65-F5344CB8AC3E}">
        <p14:creationId xmlns:p14="http://schemas.microsoft.com/office/powerpoint/2010/main" val="791544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p:txBody>
          <a:bodyPr/>
          <a:lstStyle/>
          <a:p>
            <a:r>
              <a:rPr lang="sv-SE" b="1" dirty="0"/>
              <a:t>Vad är den hedersrelaterade värdegrunden?</a:t>
            </a:r>
          </a:p>
        </p:txBody>
      </p:sp>
    </p:spTree>
    <p:extLst>
      <p:ext uri="{BB962C8B-B14F-4D97-AF65-F5344CB8AC3E}">
        <p14:creationId xmlns:p14="http://schemas.microsoft.com/office/powerpoint/2010/main" val="3486637937"/>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Goda exempel i Verktygsbanken</a:t>
            </a:r>
            <a:endParaRPr lang="sv-SE"/>
          </a:p>
        </p:txBody>
      </p:sp>
      <p:sp>
        <p:nvSpPr>
          <p:cNvPr id="3" name="Platshållare för innehåll 2"/>
          <p:cNvSpPr>
            <a:spLocks noGrp="1"/>
          </p:cNvSpPr>
          <p:nvPr>
            <p:ph idx="1"/>
          </p:nvPr>
        </p:nvSpPr>
        <p:spPr>
          <a:xfrm>
            <a:off x="628650" y="1370013"/>
            <a:ext cx="4159374" cy="3262312"/>
          </a:xfrm>
        </p:spPr>
        <p:txBody>
          <a:bodyPr>
            <a:normAutofit/>
          </a:bodyPr>
          <a:lstStyle/>
          <a:p>
            <a:pPr>
              <a:spcBef>
                <a:spcPts val="1800"/>
              </a:spcBef>
            </a:pPr>
            <a:r>
              <a:rPr lang="sv-SE" sz="1800" dirty="0"/>
              <a:t>Information, insatser, metodstöd och stödjande verktyg för att stärka arbetet med asylsökande och nyanlända</a:t>
            </a:r>
          </a:p>
          <a:p>
            <a:pPr>
              <a:spcBef>
                <a:spcPts val="1800"/>
              </a:spcBef>
            </a:pPr>
            <a:r>
              <a:rPr lang="sv-SE" sz="1800" dirty="0"/>
              <a:t>För personal som möter asylsökande och nyanlända samt för chefer och beslutsfattare</a:t>
            </a:r>
          </a:p>
        </p:txBody>
      </p:sp>
      <p:pic>
        <p:nvPicPr>
          <p:cNvPr id="4" name="Bildobjekt 3"/>
          <p:cNvPicPr>
            <a:picLocks noChangeAspect="1"/>
          </p:cNvPicPr>
          <p:nvPr/>
        </p:nvPicPr>
        <p:blipFill>
          <a:blip r:embed="rId3"/>
          <a:stretch>
            <a:fillRect/>
          </a:stretch>
        </p:blipFill>
        <p:spPr>
          <a:xfrm>
            <a:off x="5292080" y="1441852"/>
            <a:ext cx="3419852" cy="2138009"/>
          </a:xfrm>
          <a:prstGeom prst="rect">
            <a:avLst/>
          </a:prstGeom>
        </p:spPr>
      </p:pic>
      <p:sp>
        <p:nvSpPr>
          <p:cNvPr id="5" name="textruta 4"/>
          <p:cNvSpPr txBox="1"/>
          <p:nvPr/>
        </p:nvSpPr>
        <p:spPr>
          <a:xfrm>
            <a:off x="822960" y="3848149"/>
            <a:ext cx="7205424" cy="307777"/>
          </a:xfrm>
          <a:prstGeom prst="rect">
            <a:avLst/>
          </a:prstGeom>
          <a:noFill/>
        </p:spPr>
        <p:txBody>
          <a:bodyPr wrap="square" rtlCol="0">
            <a:spAutoFit/>
          </a:bodyPr>
          <a:lstStyle/>
          <a:p>
            <a:r>
              <a:rPr lang="sv-SE" sz="1400">
                <a:hlinkClick r:id="rId4"/>
              </a:rPr>
              <a:t>http://www.uppdragpsykiskhalsa.se/asylsokande-och-nyanlanda/verktygsbanken/</a:t>
            </a:r>
            <a:endParaRPr lang="sv-SE" sz="1400"/>
          </a:p>
        </p:txBody>
      </p:sp>
    </p:spTree>
    <p:extLst>
      <p:ext uri="{BB962C8B-B14F-4D97-AF65-F5344CB8AC3E}">
        <p14:creationId xmlns:p14="http://schemas.microsoft.com/office/powerpoint/2010/main" val="4194964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Ta hem och sprid!</a:t>
            </a:r>
            <a:endParaRPr lang="sv-SE" dirty="0"/>
          </a:p>
        </p:txBody>
      </p:sp>
      <p:sp>
        <p:nvSpPr>
          <p:cNvPr id="6" name="Platshållare för innehåll 5"/>
          <p:cNvSpPr>
            <a:spLocks noGrp="1"/>
          </p:cNvSpPr>
          <p:nvPr>
            <p:ph idx="1"/>
          </p:nvPr>
        </p:nvSpPr>
        <p:spPr/>
        <p:txBody>
          <a:bodyPr>
            <a:normAutofit lnSpcReduction="10000"/>
          </a:bodyPr>
          <a:lstStyle/>
          <a:p>
            <a:r>
              <a:rPr lang="sv-SE" dirty="0" smtClean="0"/>
              <a:t>Material som är fritt att använda och sprida!</a:t>
            </a:r>
          </a:p>
          <a:p>
            <a:r>
              <a:rPr lang="sv-SE" dirty="0" smtClean="0"/>
              <a:t>Närmsta kollegor – större sammanhang</a:t>
            </a:r>
          </a:p>
          <a:p>
            <a:r>
              <a:rPr lang="sv-SE" dirty="0" smtClean="0"/>
              <a:t>Skriftligt och webbutbildningar</a:t>
            </a:r>
          </a:p>
          <a:p>
            <a:r>
              <a:rPr lang="sv-SE" dirty="0" smtClean="0"/>
              <a:t>Detaljerat och kan användas direkt som det är.</a:t>
            </a:r>
          </a:p>
          <a:p>
            <a:r>
              <a:rPr lang="sv-SE" dirty="0" smtClean="0"/>
              <a:t>Kan använda delar av.</a:t>
            </a:r>
          </a:p>
          <a:p>
            <a:endParaRPr lang="sv-SE" dirty="0" smtClean="0"/>
          </a:p>
          <a:p>
            <a:r>
              <a:rPr lang="sv-SE" b="1" dirty="0" smtClean="0"/>
              <a:t>Vad av detta kan du använda i din                          verksamhet?</a:t>
            </a:r>
          </a:p>
          <a:p>
            <a:endParaRPr lang="sv-SE" dirty="0"/>
          </a:p>
        </p:txBody>
      </p:sp>
    </p:spTree>
    <p:extLst>
      <p:ext uri="{BB962C8B-B14F-4D97-AF65-F5344CB8AC3E}">
        <p14:creationId xmlns:p14="http://schemas.microsoft.com/office/powerpoint/2010/main" val="29904083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p:cNvSpPr/>
          <p:nvPr/>
        </p:nvSpPr>
        <p:spPr>
          <a:xfrm>
            <a:off x="2042847" y="897284"/>
            <a:ext cx="1755000" cy="945000"/>
          </a:xfrm>
          <a:prstGeom prst="roundRect">
            <a:avLst/>
          </a:prstGeom>
          <a:solidFill>
            <a:srgbClr val="DF0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mj-lt"/>
              </a:rPr>
              <a:t>Hedersrelaterade värdegrunden</a:t>
            </a:r>
          </a:p>
        </p:txBody>
      </p:sp>
      <p:sp>
        <p:nvSpPr>
          <p:cNvPr id="6" name="Vänster-höger 5"/>
          <p:cNvSpPr/>
          <p:nvPr/>
        </p:nvSpPr>
        <p:spPr>
          <a:xfrm>
            <a:off x="4280079" y="1256053"/>
            <a:ext cx="486000" cy="108000"/>
          </a:xfrm>
          <a:prstGeom prst="lef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mj-lt"/>
            </a:endParaRPr>
          </a:p>
        </p:txBody>
      </p:sp>
      <p:sp>
        <p:nvSpPr>
          <p:cNvPr id="7" name="Rektangel med rundade hörn 6"/>
          <p:cNvSpPr/>
          <p:nvPr/>
        </p:nvSpPr>
        <p:spPr>
          <a:xfrm>
            <a:off x="5248311" y="897284"/>
            <a:ext cx="1755000" cy="945000"/>
          </a:xfrm>
          <a:prstGeom prst="roundRect">
            <a:avLst/>
          </a:prstGeom>
          <a:solidFill>
            <a:srgbClr val="DF0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mj-lt"/>
              </a:rPr>
              <a:t>Majoritets- samhällets värdegrund</a:t>
            </a:r>
          </a:p>
        </p:txBody>
      </p:sp>
      <p:sp>
        <p:nvSpPr>
          <p:cNvPr id="8" name="Höger 7"/>
          <p:cNvSpPr/>
          <p:nvPr/>
        </p:nvSpPr>
        <p:spPr>
          <a:xfrm rot="7247475">
            <a:off x="5151849" y="1944080"/>
            <a:ext cx="216000" cy="110700"/>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mj-lt"/>
            </a:endParaRPr>
          </a:p>
        </p:txBody>
      </p:sp>
      <p:sp>
        <p:nvSpPr>
          <p:cNvPr id="9" name="Höger 8"/>
          <p:cNvSpPr/>
          <p:nvPr/>
        </p:nvSpPr>
        <p:spPr>
          <a:xfrm rot="3581771">
            <a:off x="3695280" y="1944156"/>
            <a:ext cx="216000" cy="110546"/>
          </a:xfrm>
          <a:prstGeom prst="right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prstClr val="white"/>
              </a:solidFill>
              <a:latin typeface="+mj-lt"/>
            </a:endParaRPr>
          </a:p>
        </p:txBody>
      </p:sp>
      <p:sp>
        <p:nvSpPr>
          <p:cNvPr id="10" name="Rektangel med rundade hörn 9"/>
          <p:cNvSpPr/>
          <p:nvPr/>
        </p:nvSpPr>
        <p:spPr>
          <a:xfrm>
            <a:off x="3693971" y="2192565"/>
            <a:ext cx="1755000" cy="945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mj-lt"/>
              </a:rPr>
              <a:t>Värdekollisioner/ </a:t>
            </a:r>
          </a:p>
          <a:p>
            <a:pPr algn="ctr"/>
            <a:r>
              <a:rPr lang="sv-SE" sz="1350" dirty="0">
                <a:solidFill>
                  <a:prstClr val="white"/>
                </a:solidFill>
                <a:latin typeface="+mj-lt"/>
              </a:rPr>
              <a:t>Normkonflikter</a:t>
            </a:r>
          </a:p>
        </p:txBody>
      </p:sp>
      <p:sp>
        <p:nvSpPr>
          <p:cNvPr id="11" name="Ned 10"/>
          <p:cNvSpPr/>
          <p:nvPr/>
        </p:nvSpPr>
        <p:spPr>
          <a:xfrm>
            <a:off x="4455579" y="3264197"/>
            <a:ext cx="135000" cy="216000"/>
          </a:xfrm>
          <a:prstGeom prst="downArrow">
            <a:avLst/>
          </a:prstGeom>
          <a:solidFill>
            <a:srgbClr val="3C3C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sv-SE" sz="1350">
              <a:solidFill>
                <a:prstClr val="white"/>
              </a:solidFill>
              <a:latin typeface="+mj-lt"/>
            </a:endParaRPr>
          </a:p>
        </p:txBody>
      </p:sp>
      <p:sp>
        <p:nvSpPr>
          <p:cNvPr id="12" name="Rektangel med rundade hörn 11"/>
          <p:cNvSpPr/>
          <p:nvPr/>
        </p:nvSpPr>
        <p:spPr>
          <a:xfrm>
            <a:off x="3693971" y="3663743"/>
            <a:ext cx="1755000" cy="945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prstClr val="white"/>
                </a:solidFill>
                <a:latin typeface="+mj-lt"/>
              </a:rPr>
              <a:t>Konfliktområden</a:t>
            </a:r>
          </a:p>
        </p:txBody>
      </p:sp>
      <p:sp>
        <p:nvSpPr>
          <p:cNvPr id="14" name="textruta 13"/>
          <p:cNvSpPr txBox="1"/>
          <p:nvPr/>
        </p:nvSpPr>
        <p:spPr>
          <a:xfrm>
            <a:off x="131066" y="2295027"/>
            <a:ext cx="2931242" cy="1708160"/>
          </a:xfrm>
          <a:prstGeom prst="rect">
            <a:avLst/>
          </a:prstGeom>
          <a:solidFill>
            <a:schemeClr val="tx2">
              <a:lumMod val="60000"/>
              <a:lumOff val="40000"/>
            </a:schemeClr>
          </a:solidFill>
        </p:spPr>
        <p:txBody>
          <a:bodyPr wrap="square" rtlCol="0">
            <a:spAutoFit/>
          </a:bodyPr>
          <a:lstStyle/>
          <a:p>
            <a:pPr marL="257175" indent="-257175">
              <a:buFont typeface="Arial" panose="020B0604020202020204" pitchFamily="34" charset="0"/>
              <a:buChar char="►"/>
            </a:pPr>
            <a:r>
              <a:rPr lang="sv-SE" sz="1500" dirty="0">
                <a:solidFill>
                  <a:prstClr val="white"/>
                </a:solidFill>
                <a:latin typeface="+mj-lt"/>
              </a:rPr>
              <a:t>Synen på heder</a:t>
            </a:r>
          </a:p>
          <a:p>
            <a:pPr marL="257175" indent="-257175">
              <a:buFont typeface="Arial" panose="020B0604020202020204" pitchFamily="34" charset="0"/>
              <a:buChar char="►"/>
            </a:pPr>
            <a:r>
              <a:rPr lang="sv-SE" sz="1500" dirty="0">
                <a:solidFill>
                  <a:prstClr val="white"/>
                </a:solidFill>
                <a:latin typeface="+mj-lt"/>
              </a:rPr>
              <a:t>Synen på barnuppfostran</a:t>
            </a:r>
          </a:p>
          <a:p>
            <a:pPr marL="257175" indent="-257175">
              <a:buFont typeface="Arial" panose="020B0604020202020204" pitchFamily="34" charset="0"/>
              <a:buChar char="►"/>
            </a:pPr>
            <a:r>
              <a:rPr lang="sv-SE" sz="1500" dirty="0">
                <a:solidFill>
                  <a:prstClr val="white"/>
                </a:solidFill>
                <a:latin typeface="+mj-lt"/>
              </a:rPr>
              <a:t>Synen på kvinnans frihet och sexualitet</a:t>
            </a:r>
          </a:p>
          <a:p>
            <a:pPr marL="257175" indent="-257175">
              <a:buFont typeface="Arial" panose="020B0604020202020204" pitchFamily="34" charset="0"/>
              <a:buChar char="►"/>
            </a:pPr>
            <a:r>
              <a:rPr lang="sv-SE" sz="1500" dirty="0">
                <a:solidFill>
                  <a:prstClr val="white"/>
                </a:solidFill>
                <a:latin typeface="+mj-lt"/>
              </a:rPr>
              <a:t>Synen på funktionsnedsättning</a:t>
            </a:r>
          </a:p>
          <a:p>
            <a:pPr marL="257175" indent="-257175">
              <a:buFont typeface="Arial" panose="020B0604020202020204" pitchFamily="34" charset="0"/>
              <a:buChar char="►"/>
            </a:pPr>
            <a:r>
              <a:rPr lang="sv-SE" sz="1500" dirty="0">
                <a:solidFill>
                  <a:prstClr val="white"/>
                </a:solidFill>
                <a:latin typeface="+mj-lt"/>
              </a:rPr>
              <a:t>Synen på HBTQ</a:t>
            </a:r>
          </a:p>
        </p:txBody>
      </p:sp>
      <p:sp>
        <p:nvSpPr>
          <p:cNvPr id="18" name="textruta 17"/>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Mariet Ghadimi</a:t>
            </a:r>
          </a:p>
        </p:txBody>
      </p:sp>
      <p:sp>
        <p:nvSpPr>
          <p:cNvPr id="3" name="Rektangel 2"/>
          <p:cNvSpPr/>
          <p:nvPr/>
        </p:nvSpPr>
        <p:spPr>
          <a:xfrm>
            <a:off x="1926805" y="204931"/>
            <a:ext cx="5783956" cy="553998"/>
          </a:xfrm>
          <a:prstGeom prst="rect">
            <a:avLst/>
          </a:prstGeom>
        </p:spPr>
        <p:txBody>
          <a:bodyPr wrap="none">
            <a:spAutoFit/>
          </a:bodyPr>
          <a:lstStyle/>
          <a:p>
            <a:r>
              <a:rPr lang="sv-SE" sz="3000" b="1" dirty="0">
                <a:latin typeface="+mj-lt"/>
              </a:rPr>
              <a:t>Mötet mellan två värdegrunder</a:t>
            </a:r>
          </a:p>
        </p:txBody>
      </p:sp>
    </p:spTree>
    <p:extLst>
      <p:ext uri="{BB962C8B-B14F-4D97-AF65-F5344CB8AC3E}">
        <p14:creationId xmlns:p14="http://schemas.microsoft.com/office/powerpoint/2010/main" val="11089552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fade">
                                      <p:cBhvr>
                                        <p:cTn id="35" dur="1000"/>
                                        <p:tgtEl>
                                          <p:spTgt spid="14">
                                            <p:bg/>
                                          </p:spTgt>
                                        </p:tgtEl>
                                      </p:cBhvr>
                                    </p:animEffect>
                                    <p:anim calcmode="lin" valueType="num">
                                      <p:cBhvr>
                                        <p:cTn id="36" dur="1000" fill="hold"/>
                                        <p:tgtEl>
                                          <p:spTgt spid="14">
                                            <p:bg/>
                                          </p:spTgt>
                                        </p:tgtEl>
                                        <p:attrNameLst>
                                          <p:attrName>ppt_x</p:attrName>
                                        </p:attrNameLst>
                                      </p:cBhvr>
                                      <p:tavLst>
                                        <p:tav tm="0">
                                          <p:val>
                                            <p:strVal val="#ppt_x"/>
                                          </p:val>
                                        </p:tav>
                                        <p:tav tm="100000">
                                          <p:val>
                                            <p:strVal val="#ppt_x"/>
                                          </p:val>
                                        </p:tav>
                                      </p:tavLst>
                                    </p:anim>
                                    <p:anim calcmode="lin" valueType="num">
                                      <p:cBhvr>
                                        <p:cTn id="37" dur="1000" fill="hold"/>
                                        <p:tgtEl>
                                          <p:spTgt spid="14">
                                            <p:bg/>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fade">
                                      <p:cBhvr>
                                        <p:cTn id="49" dur="1000"/>
                                        <p:tgtEl>
                                          <p:spTgt spid="14">
                                            <p:txEl>
                                              <p:pRg st="1" end="1"/>
                                            </p:txEl>
                                          </p:spTgt>
                                        </p:tgtEl>
                                      </p:cBhvr>
                                    </p:animEffect>
                                    <p:anim calcmode="lin" valueType="num">
                                      <p:cBhvr>
                                        <p:cTn id="5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1000"/>
                                        <p:tgtEl>
                                          <p:spTgt spid="14">
                                            <p:txEl>
                                              <p:pRg st="2" end="2"/>
                                            </p:txEl>
                                          </p:spTgt>
                                        </p:tgtEl>
                                      </p:cBhvr>
                                    </p:animEffect>
                                    <p:anim calcmode="lin" valueType="num">
                                      <p:cBhvr>
                                        <p:cTn id="57"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xEl>
                                              <p:pRg st="3" end="3"/>
                                            </p:txEl>
                                          </p:spTgt>
                                        </p:tgtEl>
                                        <p:attrNameLst>
                                          <p:attrName>style.visibility</p:attrName>
                                        </p:attrNameLst>
                                      </p:cBhvr>
                                      <p:to>
                                        <p:strVal val="visible"/>
                                      </p:to>
                                    </p:set>
                                    <p:animEffect transition="in" filter="fade">
                                      <p:cBhvr>
                                        <p:cTn id="63" dur="1000"/>
                                        <p:tgtEl>
                                          <p:spTgt spid="14">
                                            <p:txEl>
                                              <p:pRg st="3" end="3"/>
                                            </p:txEl>
                                          </p:spTgt>
                                        </p:tgtEl>
                                      </p:cBhvr>
                                    </p:animEffect>
                                    <p:anim calcmode="lin" valueType="num">
                                      <p:cBhvr>
                                        <p:cTn id="64"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4">
                                            <p:txEl>
                                              <p:pRg st="4" end="4"/>
                                            </p:txEl>
                                          </p:spTgt>
                                        </p:tgtEl>
                                        <p:attrNameLst>
                                          <p:attrName>style.visibility</p:attrName>
                                        </p:attrNameLst>
                                      </p:cBhvr>
                                      <p:to>
                                        <p:strVal val="visible"/>
                                      </p:to>
                                    </p:set>
                                    <p:animEffect transition="in" filter="fade">
                                      <p:cBhvr>
                                        <p:cTn id="70" dur="1000"/>
                                        <p:tgtEl>
                                          <p:spTgt spid="14">
                                            <p:txEl>
                                              <p:pRg st="4" end="4"/>
                                            </p:txEl>
                                          </p:spTgt>
                                        </p:tgtEl>
                                      </p:cBhvr>
                                    </p:animEffect>
                                    <p:anim calcmode="lin" valueType="num">
                                      <p:cBhvr>
                                        <p:cTn id="71"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438649" y="-367393"/>
            <a:ext cx="4904267" cy="5143500"/>
          </a:xfrm>
          <a:prstGeom prst="rect">
            <a:avLst/>
          </a:prstGeom>
        </p:spPr>
      </p:pic>
      <p:sp>
        <p:nvSpPr>
          <p:cNvPr id="2" name="Rubrik 1"/>
          <p:cNvSpPr>
            <a:spLocks noGrp="1"/>
          </p:cNvSpPr>
          <p:nvPr>
            <p:ph type="title"/>
          </p:nvPr>
        </p:nvSpPr>
        <p:spPr/>
        <p:txBody>
          <a:bodyPr/>
          <a:lstStyle/>
          <a:p>
            <a:r>
              <a:rPr lang="sv-SE" b="1" dirty="0"/>
              <a:t>Synen på heder</a:t>
            </a:r>
          </a:p>
        </p:txBody>
      </p:sp>
    </p:spTree>
    <p:extLst>
      <p:ext uri="{BB962C8B-B14F-4D97-AF65-F5344CB8AC3E}">
        <p14:creationId xmlns:p14="http://schemas.microsoft.com/office/powerpoint/2010/main" val="1546803291"/>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p:cNvSpPr>
            <a:spLocks noGrp="1"/>
          </p:cNvSpPr>
          <p:nvPr>
            <p:ph type="title"/>
          </p:nvPr>
        </p:nvSpPr>
        <p:spPr>
          <a:xfrm>
            <a:off x="800100" y="200040"/>
            <a:ext cx="7543800" cy="1207008"/>
          </a:xfrm>
        </p:spPr>
        <p:txBody>
          <a:bodyPr>
            <a:normAutofit/>
          </a:bodyPr>
          <a:lstStyle/>
          <a:p>
            <a:pPr algn="ctr"/>
            <a:r>
              <a:rPr lang="sv-SE" sz="3600" dirty="0"/>
              <a:t>Synen på heder…</a:t>
            </a:r>
            <a:endParaRPr lang="sv-SE" sz="2100" dirty="0"/>
          </a:p>
        </p:txBody>
      </p:sp>
      <p:sp>
        <p:nvSpPr>
          <p:cNvPr id="4" name="Platshållare för text 3"/>
          <p:cNvSpPr>
            <a:spLocks noGrp="1"/>
          </p:cNvSpPr>
          <p:nvPr>
            <p:ph type="body" idx="1"/>
          </p:nvPr>
        </p:nvSpPr>
        <p:spPr>
          <a:xfrm>
            <a:off x="374073" y="1080282"/>
            <a:ext cx="4009132" cy="480060"/>
          </a:xfrm>
        </p:spPr>
        <p:txBody>
          <a:bodyPr>
            <a:normAutofit fontScale="92500"/>
          </a:bodyPr>
          <a:lstStyle/>
          <a:p>
            <a:r>
              <a:rPr lang="sv-SE" dirty="0">
                <a:solidFill>
                  <a:srgbClr val="DF087C"/>
                </a:solidFill>
                <a:latin typeface="+mj-lt"/>
              </a:rPr>
              <a:t>HEDERSRELATERAD VÄRDEGRUND</a:t>
            </a:r>
          </a:p>
        </p:txBody>
      </p:sp>
      <p:sp>
        <p:nvSpPr>
          <p:cNvPr id="5" name="Platshållare för innehåll 4"/>
          <p:cNvSpPr>
            <a:spLocks noGrp="1"/>
          </p:cNvSpPr>
          <p:nvPr>
            <p:ph sz="half" idx="2"/>
          </p:nvPr>
        </p:nvSpPr>
        <p:spPr>
          <a:xfrm>
            <a:off x="374073" y="1618618"/>
            <a:ext cx="3657600" cy="2875608"/>
          </a:xfrm>
        </p:spPr>
        <p:txBody>
          <a:bodyPr>
            <a:normAutofit fontScale="55000" lnSpcReduction="20000"/>
          </a:bodyPr>
          <a:lstStyle/>
          <a:p>
            <a:pPr marL="336947" indent="-335756">
              <a:buClr>
                <a:srgbClr val="DF087C"/>
              </a:buClr>
              <a:buFont typeface="Arial" panose="020B0604020202020204" pitchFamily="34" charset="0"/>
              <a:buChar char="►"/>
            </a:pPr>
            <a:r>
              <a:rPr lang="sv-SE" dirty="0" smtClean="0">
                <a:latin typeface="+mj-lt"/>
              </a:rPr>
              <a:t>Gruppens ansvar</a:t>
            </a:r>
          </a:p>
          <a:p>
            <a:pPr marL="336947" indent="-335756">
              <a:buClr>
                <a:srgbClr val="DF087C"/>
              </a:buClr>
              <a:buFont typeface="Arial" panose="020B0604020202020204" pitchFamily="34" charset="0"/>
              <a:buChar char="►"/>
            </a:pPr>
            <a:r>
              <a:rPr lang="sv-SE" dirty="0" smtClean="0">
                <a:latin typeface="+mj-lt"/>
              </a:rPr>
              <a:t>Offentlig roll</a:t>
            </a:r>
          </a:p>
          <a:p>
            <a:pPr marL="336947" indent="-335756">
              <a:buClr>
                <a:srgbClr val="DF087C"/>
              </a:buClr>
              <a:buFont typeface="Arial" panose="020B0604020202020204" pitchFamily="34" charset="0"/>
              <a:buChar char="►"/>
            </a:pPr>
            <a:r>
              <a:rPr lang="sv-SE" dirty="0" smtClean="0">
                <a:latin typeface="+mj-lt"/>
              </a:rPr>
              <a:t>Hedern betraktas som en ägodel</a:t>
            </a:r>
          </a:p>
          <a:p>
            <a:pPr marL="336947" indent="-335756">
              <a:buClr>
                <a:srgbClr val="DF087C"/>
              </a:buClr>
              <a:buFont typeface="Arial" panose="020B0604020202020204" pitchFamily="34" charset="0"/>
              <a:buChar char="►"/>
            </a:pPr>
            <a:r>
              <a:rPr lang="sv-SE" dirty="0" smtClean="0">
                <a:latin typeface="+mj-lt"/>
              </a:rPr>
              <a:t>Ett rykte tillmäts stor betydelse och är överordnad allt annat</a:t>
            </a:r>
          </a:p>
          <a:p>
            <a:pPr marL="336947" indent="-335756">
              <a:buClr>
                <a:srgbClr val="DF087C"/>
              </a:buClr>
              <a:buFont typeface="Arial" panose="020B0604020202020204" pitchFamily="34" charset="0"/>
              <a:buChar char="►"/>
            </a:pPr>
            <a:r>
              <a:rPr lang="sv-SE" dirty="0" smtClean="0">
                <a:latin typeface="+mj-lt"/>
              </a:rPr>
              <a:t>Förlorad heder måste upprättas</a:t>
            </a:r>
          </a:p>
          <a:p>
            <a:pPr marL="336947" indent="-335756">
              <a:buClr>
                <a:srgbClr val="DF087C"/>
              </a:buClr>
              <a:buFont typeface="Arial" panose="020B0604020202020204" pitchFamily="34" charset="0"/>
              <a:buChar char="►"/>
            </a:pPr>
            <a:r>
              <a:rPr lang="sv-SE" dirty="0" smtClean="0">
                <a:latin typeface="+mj-lt"/>
              </a:rPr>
              <a:t>Kollektivet har ett ansvar, utmäter och utför ett straff</a:t>
            </a:r>
          </a:p>
          <a:p>
            <a:pPr marL="336947" indent="-335756">
              <a:buClr>
                <a:srgbClr val="DF087C"/>
              </a:buClr>
              <a:buFont typeface="Arial" panose="020B0604020202020204" pitchFamily="34" charset="0"/>
              <a:buChar char="►"/>
            </a:pPr>
            <a:r>
              <a:rPr lang="sv-SE" b="1" dirty="0" smtClean="0">
                <a:solidFill>
                  <a:srgbClr val="DF087C"/>
                </a:solidFill>
                <a:latin typeface="+mj-lt"/>
              </a:rPr>
              <a:t>Betraktarens öga</a:t>
            </a:r>
          </a:p>
          <a:p>
            <a:pPr>
              <a:buClr>
                <a:srgbClr val="DF087C"/>
              </a:buClr>
            </a:pPr>
            <a:endParaRPr lang="sv-SE" dirty="0" smtClean="0">
              <a:solidFill>
                <a:srgbClr val="DF087C"/>
              </a:solidFill>
              <a:latin typeface="+mj-lt"/>
            </a:endParaRPr>
          </a:p>
          <a:p>
            <a:endParaRPr lang="sv-SE" dirty="0" smtClean="0">
              <a:latin typeface="+mj-lt"/>
            </a:endParaRPr>
          </a:p>
        </p:txBody>
      </p:sp>
      <p:sp>
        <p:nvSpPr>
          <p:cNvPr id="6" name="Platshållare för text 5"/>
          <p:cNvSpPr>
            <a:spLocks noGrp="1"/>
          </p:cNvSpPr>
          <p:nvPr>
            <p:ph type="body" sz="quarter" idx="3"/>
          </p:nvPr>
        </p:nvSpPr>
        <p:spPr>
          <a:xfrm>
            <a:off x="5135351" y="1080282"/>
            <a:ext cx="3566160" cy="480060"/>
          </a:xfrm>
        </p:spPr>
        <p:txBody>
          <a:bodyPr>
            <a:normAutofit/>
          </a:bodyPr>
          <a:lstStyle/>
          <a:p>
            <a:r>
              <a:rPr lang="sv-SE" dirty="0">
                <a:solidFill>
                  <a:srgbClr val="DF087C"/>
                </a:solidFill>
                <a:latin typeface="+mj-lt"/>
              </a:rPr>
              <a:t>MAJORITETSSAMHÄLLET</a:t>
            </a:r>
          </a:p>
        </p:txBody>
      </p:sp>
      <p:sp>
        <p:nvSpPr>
          <p:cNvPr id="7" name="Platshållare för innehåll 6"/>
          <p:cNvSpPr>
            <a:spLocks noGrp="1"/>
          </p:cNvSpPr>
          <p:nvPr>
            <p:ph sz="quarter" idx="4"/>
          </p:nvPr>
        </p:nvSpPr>
        <p:spPr>
          <a:xfrm>
            <a:off x="5053819" y="1618618"/>
            <a:ext cx="3655535" cy="2892173"/>
          </a:xfrm>
        </p:spPr>
        <p:txBody>
          <a:bodyPr>
            <a:normAutofit lnSpcReduction="10000"/>
          </a:bodyPr>
          <a:lstStyle/>
          <a:p>
            <a:pPr marL="404813" indent="-404813">
              <a:buClr>
                <a:srgbClr val="DF087C"/>
              </a:buClr>
              <a:buFont typeface="Arial" panose="020B0604020202020204" pitchFamily="34" charset="0"/>
              <a:buChar char="►"/>
            </a:pPr>
            <a:r>
              <a:rPr lang="sv-SE" sz="1650" dirty="0">
                <a:latin typeface="+mj-lt"/>
              </a:rPr>
              <a:t>Individens enskilda angelägenhet</a:t>
            </a:r>
          </a:p>
          <a:p>
            <a:pPr marL="404813" indent="-404813">
              <a:buClr>
                <a:srgbClr val="DF087C"/>
              </a:buClr>
              <a:buFont typeface="Arial" panose="020B0604020202020204" pitchFamily="34" charset="0"/>
              <a:buChar char="►"/>
            </a:pPr>
            <a:r>
              <a:rPr lang="sv-SE" sz="1650" dirty="0">
                <a:latin typeface="+mj-lt"/>
              </a:rPr>
              <a:t>Personlig integritet </a:t>
            </a:r>
          </a:p>
          <a:p>
            <a:pPr marL="404813" indent="-404813">
              <a:buClr>
                <a:srgbClr val="DF087C"/>
              </a:buClr>
              <a:buFont typeface="Arial" panose="020B0604020202020204" pitchFamily="34" charset="0"/>
              <a:buChar char="►"/>
            </a:pPr>
            <a:r>
              <a:rPr lang="sv-SE" sz="1650" dirty="0">
                <a:latin typeface="+mj-lt"/>
              </a:rPr>
              <a:t>Hedern är en egenskap</a:t>
            </a:r>
          </a:p>
          <a:p>
            <a:pPr marL="404813" indent="-404813">
              <a:buClr>
                <a:srgbClr val="DF087C"/>
              </a:buClr>
              <a:buFont typeface="Arial" panose="020B0604020202020204" pitchFamily="34" charset="0"/>
              <a:buChar char="►"/>
            </a:pPr>
            <a:r>
              <a:rPr lang="sv-SE" sz="1650" dirty="0">
                <a:latin typeface="+mj-lt"/>
              </a:rPr>
              <a:t>Ryktet har betydelse men är ej överordnad</a:t>
            </a:r>
          </a:p>
          <a:p>
            <a:pPr marL="404813" indent="-404813">
              <a:buClr>
                <a:srgbClr val="DF087C"/>
              </a:buClr>
              <a:buFont typeface="Arial" panose="020B0604020202020204" pitchFamily="34" charset="0"/>
              <a:buChar char="►"/>
            </a:pPr>
            <a:r>
              <a:rPr lang="sv-SE" sz="1650" dirty="0">
                <a:latin typeface="+mj-lt"/>
              </a:rPr>
              <a:t>Individens förståelse och definition. ”Överjag”</a:t>
            </a:r>
          </a:p>
          <a:p>
            <a:pPr marL="404813" indent="-404813">
              <a:buClr>
                <a:srgbClr val="DF087C"/>
              </a:buClr>
              <a:buFont typeface="Arial" panose="020B0604020202020204" pitchFamily="34" charset="0"/>
              <a:buChar char="►"/>
            </a:pPr>
            <a:r>
              <a:rPr lang="sv-SE" sz="1650" dirty="0">
                <a:latin typeface="+mj-lt"/>
              </a:rPr>
              <a:t>Individen ansvarar för en eventuell upprättelse</a:t>
            </a:r>
          </a:p>
          <a:p>
            <a:endParaRPr lang="sv-SE" dirty="0">
              <a:latin typeface="+mj-lt"/>
            </a:endParaRPr>
          </a:p>
        </p:txBody>
      </p:sp>
      <p:sp>
        <p:nvSpPr>
          <p:cNvPr id="12" name="textruta 11"/>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Mariet Ghadimi</a:t>
            </a:r>
          </a:p>
        </p:txBody>
      </p:sp>
    </p:spTree>
    <p:extLst>
      <p:ext uri="{BB962C8B-B14F-4D97-AF65-F5344CB8AC3E}">
        <p14:creationId xmlns:p14="http://schemas.microsoft.com/office/powerpoint/2010/main" val="11804894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1000"/>
                                        <p:tgtEl>
                                          <p:spTgt spid="7">
                                            <p:txEl>
                                              <p:pRg st="1" end="1"/>
                                            </p:txEl>
                                          </p:spTgt>
                                        </p:tgtEl>
                                      </p:cBhvr>
                                    </p:animEffect>
                                    <p:anim calcmode="lin" valueType="num">
                                      <p:cBhvr>
                                        <p:cTn id="4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2" end="2"/>
                                            </p:txEl>
                                          </p:spTgt>
                                        </p:tgtEl>
                                        <p:attrNameLst>
                                          <p:attrName>style.visibility</p:attrName>
                                        </p:attrNameLst>
                                      </p:cBhvr>
                                      <p:to>
                                        <p:strVal val="visible"/>
                                      </p:to>
                                    </p:set>
                                    <p:animEffect transition="in" filter="fade">
                                      <p:cBhvr>
                                        <p:cTn id="56" dur="1000"/>
                                        <p:tgtEl>
                                          <p:spTgt spid="7">
                                            <p:txEl>
                                              <p:pRg st="2" end="2"/>
                                            </p:txEl>
                                          </p:spTgt>
                                        </p:tgtEl>
                                      </p:cBhvr>
                                    </p:animEffect>
                                    <p:anim calcmode="lin" valueType="num">
                                      <p:cBhvr>
                                        <p:cTn id="5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1000"/>
                                        <p:tgtEl>
                                          <p:spTgt spid="5">
                                            <p:txEl>
                                              <p:pRg st="3" end="3"/>
                                            </p:txEl>
                                          </p:spTgt>
                                        </p:tgtEl>
                                      </p:cBhvr>
                                    </p:animEffect>
                                    <p:anim calcmode="lin" valueType="num">
                                      <p:cBhvr>
                                        <p:cTn id="6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fade">
                                      <p:cBhvr>
                                        <p:cTn id="70" dur="1000"/>
                                        <p:tgtEl>
                                          <p:spTgt spid="7">
                                            <p:txEl>
                                              <p:pRg st="3" end="3"/>
                                            </p:txEl>
                                          </p:spTgt>
                                        </p:tgtEl>
                                      </p:cBhvr>
                                    </p:animEffect>
                                    <p:anim calcmode="lin" valueType="num">
                                      <p:cBhvr>
                                        <p:cTn id="7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xEl>
                                              <p:pRg st="4" end="4"/>
                                            </p:txEl>
                                          </p:spTgt>
                                        </p:tgtEl>
                                        <p:attrNameLst>
                                          <p:attrName>style.visibility</p:attrName>
                                        </p:attrNameLst>
                                      </p:cBhvr>
                                      <p:to>
                                        <p:strVal val="visible"/>
                                      </p:to>
                                    </p:set>
                                    <p:animEffect transition="in" filter="fade">
                                      <p:cBhvr>
                                        <p:cTn id="77" dur="1000"/>
                                        <p:tgtEl>
                                          <p:spTgt spid="5">
                                            <p:txEl>
                                              <p:pRg st="4" end="4"/>
                                            </p:txEl>
                                          </p:spTgt>
                                        </p:tgtEl>
                                      </p:cBhvr>
                                    </p:animEffect>
                                    <p:anim calcmode="lin" valueType="num">
                                      <p:cBhvr>
                                        <p:cTn id="7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7">
                                            <p:txEl>
                                              <p:pRg st="4" end="4"/>
                                            </p:txEl>
                                          </p:spTgt>
                                        </p:tgtEl>
                                        <p:attrNameLst>
                                          <p:attrName>style.visibility</p:attrName>
                                        </p:attrNameLst>
                                      </p:cBhvr>
                                      <p:to>
                                        <p:strVal val="visible"/>
                                      </p:to>
                                    </p:set>
                                    <p:animEffect transition="in" filter="fade">
                                      <p:cBhvr>
                                        <p:cTn id="84" dur="1000"/>
                                        <p:tgtEl>
                                          <p:spTgt spid="7">
                                            <p:txEl>
                                              <p:pRg st="4" end="4"/>
                                            </p:txEl>
                                          </p:spTgt>
                                        </p:tgtEl>
                                      </p:cBhvr>
                                    </p:animEffect>
                                    <p:anim calcmode="lin" valueType="num">
                                      <p:cBhvr>
                                        <p:cTn id="8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5">
                                            <p:txEl>
                                              <p:pRg st="5" end="5"/>
                                            </p:txEl>
                                          </p:spTgt>
                                        </p:tgtEl>
                                        <p:attrNameLst>
                                          <p:attrName>style.visibility</p:attrName>
                                        </p:attrNameLst>
                                      </p:cBhvr>
                                      <p:to>
                                        <p:strVal val="visible"/>
                                      </p:to>
                                    </p:set>
                                    <p:animEffect transition="in" filter="fade">
                                      <p:cBhvr>
                                        <p:cTn id="91" dur="1000"/>
                                        <p:tgtEl>
                                          <p:spTgt spid="5">
                                            <p:txEl>
                                              <p:pRg st="5" end="5"/>
                                            </p:txEl>
                                          </p:spTgt>
                                        </p:tgtEl>
                                      </p:cBhvr>
                                    </p:animEffect>
                                    <p:anim calcmode="lin" valueType="num">
                                      <p:cBhvr>
                                        <p:cTn id="9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
                                            <p:txEl>
                                              <p:pRg st="5" end="5"/>
                                            </p:txEl>
                                          </p:spTgt>
                                        </p:tgtEl>
                                        <p:attrNameLst>
                                          <p:attrName>style.visibility</p:attrName>
                                        </p:attrNameLst>
                                      </p:cBhvr>
                                      <p:to>
                                        <p:strVal val="visible"/>
                                      </p:to>
                                    </p:set>
                                    <p:animEffect transition="in" filter="fade">
                                      <p:cBhvr>
                                        <p:cTn id="98" dur="1000"/>
                                        <p:tgtEl>
                                          <p:spTgt spid="7">
                                            <p:txEl>
                                              <p:pRg st="5" end="5"/>
                                            </p:txEl>
                                          </p:spTgt>
                                        </p:tgtEl>
                                      </p:cBhvr>
                                    </p:animEffect>
                                    <p:anim calcmode="lin" valueType="num">
                                      <p:cBhvr>
                                        <p:cTn id="9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0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
                                            <p:txEl>
                                              <p:pRg st="6" end="6"/>
                                            </p:txEl>
                                          </p:spTgt>
                                        </p:tgtEl>
                                        <p:attrNameLst>
                                          <p:attrName>style.visibility</p:attrName>
                                        </p:attrNameLst>
                                      </p:cBhvr>
                                      <p:to>
                                        <p:strVal val="visible"/>
                                      </p:to>
                                    </p:set>
                                    <p:animEffect transition="in" filter="fade">
                                      <p:cBhvr>
                                        <p:cTn id="105" dur="1000"/>
                                        <p:tgtEl>
                                          <p:spTgt spid="5">
                                            <p:txEl>
                                              <p:pRg st="6" end="6"/>
                                            </p:txEl>
                                          </p:spTgt>
                                        </p:tgtEl>
                                      </p:cBhvr>
                                    </p:animEffect>
                                    <p:anim calcmode="lin" valueType="num">
                                      <p:cBhvr>
                                        <p:cTn id="10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0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tshållare för innehåll 4"/>
          <p:cNvGraphicFramePr>
            <a:graphicFrameLocks/>
          </p:cNvGraphicFramePr>
          <p:nvPr>
            <p:extLst>
              <p:ext uri="{D42A27DB-BD31-4B8C-83A1-F6EECF244321}">
                <p14:modId xmlns:p14="http://schemas.microsoft.com/office/powerpoint/2010/main" val="1632228269"/>
              </p:ext>
            </p:extLst>
          </p:nvPr>
        </p:nvGraphicFramePr>
        <p:xfrm>
          <a:off x="822040" y="466796"/>
          <a:ext cx="7349606" cy="396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ruta 8"/>
          <p:cNvSpPr txBox="1"/>
          <p:nvPr/>
        </p:nvSpPr>
        <p:spPr>
          <a:xfrm>
            <a:off x="7408876" y="4462854"/>
            <a:ext cx="1735124" cy="207749"/>
          </a:xfrm>
          <a:prstGeom prst="rect">
            <a:avLst/>
          </a:prstGeom>
          <a:noFill/>
        </p:spPr>
        <p:txBody>
          <a:bodyPr wrap="square" rtlCol="0">
            <a:spAutoFit/>
          </a:bodyPr>
          <a:lstStyle/>
          <a:p>
            <a:pPr algn="r"/>
            <a:r>
              <a:rPr lang="sv-SE" sz="750" i="1" dirty="0">
                <a:latin typeface="+mj-lt"/>
              </a:rPr>
              <a:t>Föreläsning Astrid </a:t>
            </a:r>
            <a:r>
              <a:rPr lang="sv-SE" sz="750" i="1" dirty="0" err="1">
                <a:latin typeface="+mj-lt"/>
              </a:rPr>
              <a:t>Schlytter</a:t>
            </a:r>
            <a:endParaRPr lang="sv-SE" sz="750" i="1" dirty="0">
              <a:latin typeface="+mj-lt"/>
            </a:endParaRPr>
          </a:p>
        </p:txBody>
      </p:sp>
    </p:spTree>
    <p:extLst>
      <p:ext uri="{BB962C8B-B14F-4D97-AF65-F5344CB8AC3E}">
        <p14:creationId xmlns:p14="http://schemas.microsoft.com/office/powerpoint/2010/main" val="231716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226A7FED-EEBE-43C8-843F-306C19FB886F}"/>
                                            </p:graphicEl>
                                          </p:spTgt>
                                        </p:tgtEl>
                                        <p:attrNameLst>
                                          <p:attrName>style.visibility</p:attrName>
                                        </p:attrNameLst>
                                      </p:cBhvr>
                                      <p:to>
                                        <p:strVal val="visible"/>
                                      </p:to>
                                    </p:set>
                                    <p:animEffect transition="in" filter="fade">
                                      <p:cBhvr>
                                        <p:cTn id="7" dur="1000"/>
                                        <p:tgtEl>
                                          <p:spTgt spid="5">
                                            <p:graphicEl>
                                              <a:dgm id="{226A7FED-EEBE-43C8-843F-306C19FB886F}"/>
                                            </p:graphicEl>
                                          </p:spTgt>
                                        </p:tgtEl>
                                      </p:cBhvr>
                                    </p:animEffect>
                                    <p:anim calcmode="lin" valueType="num">
                                      <p:cBhvr>
                                        <p:cTn id="8" dur="1000" fill="hold"/>
                                        <p:tgtEl>
                                          <p:spTgt spid="5">
                                            <p:graphicEl>
                                              <a:dgm id="{226A7FED-EEBE-43C8-843F-306C19FB886F}"/>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226A7FED-EEBE-43C8-843F-306C19FB886F}"/>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75195ED0-3650-4E2B-A2AE-2E3FE215DDA5}"/>
                                            </p:graphicEl>
                                          </p:spTgt>
                                        </p:tgtEl>
                                        <p:attrNameLst>
                                          <p:attrName>style.visibility</p:attrName>
                                        </p:attrNameLst>
                                      </p:cBhvr>
                                      <p:to>
                                        <p:strVal val="visible"/>
                                      </p:to>
                                    </p:set>
                                    <p:animEffect transition="in" filter="fade">
                                      <p:cBhvr>
                                        <p:cTn id="14" dur="1000"/>
                                        <p:tgtEl>
                                          <p:spTgt spid="5">
                                            <p:graphicEl>
                                              <a:dgm id="{75195ED0-3650-4E2B-A2AE-2E3FE215DDA5}"/>
                                            </p:graphicEl>
                                          </p:spTgt>
                                        </p:tgtEl>
                                      </p:cBhvr>
                                    </p:animEffect>
                                    <p:anim calcmode="lin" valueType="num">
                                      <p:cBhvr>
                                        <p:cTn id="15" dur="1000" fill="hold"/>
                                        <p:tgtEl>
                                          <p:spTgt spid="5">
                                            <p:graphicEl>
                                              <a:dgm id="{75195ED0-3650-4E2B-A2AE-2E3FE215DDA5}"/>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75195ED0-3650-4E2B-A2AE-2E3FE215DDA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graphicEl>
                                              <a:dgm id="{CBFD6DBF-9E91-41F4-B833-217D7ED3B53F}"/>
                                            </p:graphicEl>
                                          </p:spTgt>
                                        </p:tgtEl>
                                        <p:attrNameLst>
                                          <p:attrName>style.visibility</p:attrName>
                                        </p:attrNameLst>
                                      </p:cBhvr>
                                      <p:to>
                                        <p:strVal val="visible"/>
                                      </p:to>
                                    </p:set>
                                    <p:animEffect transition="in" filter="fade">
                                      <p:cBhvr>
                                        <p:cTn id="19" dur="1000"/>
                                        <p:tgtEl>
                                          <p:spTgt spid="5">
                                            <p:graphicEl>
                                              <a:dgm id="{CBFD6DBF-9E91-41F4-B833-217D7ED3B53F}"/>
                                            </p:graphicEl>
                                          </p:spTgt>
                                        </p:tgtEl>
                                      </p:cBhvr>
                                    </p:animEffect>
                                    <p:anim calcmode="lin" valueType="num">
                                      <p:cBhvr>
                                        <p:cTn id="20" dur="1000" fill="hold"/>
                                        <p:tgtEl>
                                          <p:spTgt spid="5">
                                            <p:graphicEl>
                                              <a:dgm id="{CBFD6DBF-9E91-41F4-B833-217D7ED3B53F}"/>
                                            </p:graphicEl>
                                          </p:spTgt>
                                        </p:tgtEl>
                                        <p:attrNameLst>
                                          <p:attrName>ppt_x</p:attrName>
                                        </p:attrNameLst>
                                      </p:cBhvr>
                                      <p:tavLst>
                                        <p:tav tm="0">
                                          <p:val>
                                            <p:strVal val="#ppt_x"/>
                                          </p:val>
                                        </p:tav>
                                        <p:tav tm="100000">
                                          <p:val>
                                            <p:strVal val="#ppt_x"/>
                                          </p:val>
                                        </p:tav>
                                      </p:tavLst>
                                    </p:anim>
                                    <p:anim calcmode="lin" valueType="num">
                                      <p:cBhvr>
                                        <p:cTn id="21" dur="1000" fill="hold"/>
                                        <p:tgtEl>
                                          <p:spTgt spid="5">
                                            <p:graphicEl>
                                              <a:dgm id="{CBFD6DBF-9E91-41F4-B833-217D7ED3B53F}"/>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graphicEl>
                                              <a:dgm id="{751D78AA-C7CA-4E37-9C3C-995B9F65ED1C}"/>
                                            </p:graphicEl>
                                          </p:spTgt>
                                        </p:tgtEl>
                                        <p:attrNameLst>
                                          <p:attrName>style.visibility</p:attrName>
                                        </p:attrNameLst>
                                      </p:cBhvr>
                                      <p:to>
                                        <p:strVal val="visible"/>
                                      </p:to>
                                    </p:set>
                                    <p:animEffect transition="in" filter="fade">
                                      <p:cBhvr>
                                        <p:cTn id="26" dur="1000"/>
                                        <p:tgtEl>
                                          <p:spTgt spid="5">
                                            <p:graphicEl>
                                              <a:dgm id="{751D78AA-C7CA-4E37-9C3C-995B9F65ED1C}"/>
                                            </p:graphicEl>
                                          </p:spTgt>
                                        </p:tgtEl>
                                      </p:cBhvr>
                                    </p:animEffect>
                                    <p:anim calcmode="lin" valueType="num">
                                      <p:cBhvr>
                                        <p:cTn id="27" dur="1000" fill="hold"/>
                                        <p:tgtEl>
                                          <p:spTgt spid="5">
                                            <p:graphicEl>
                                              <a:dgm id="{751D78AA-C7CA-4E37-9C3C-995B9F65ED1C}"/>
                                            </p:graphicEl>
                                          </p:spTgt>
                                        </p:tgtEl>
                                        <p:attrNameLst>
                                          <p:attrName>ppt_x</p:attrName>
                                        </p:attrNameLst>
                                      </p:cBhvr>
                                      <p:tavLst>
                                        <p:tav tm="0">
                                          <p:val>
                                            <p:strVal val="#ppt_x"/>
                                          </p:val>
                                        </p:tav>
                                        <p:tav tm="100000">
                                          <p:val>
                                            <p:strVal val="#ppt_x"/>
                                          </p:val>
                                        </p:tav>
                                      </p:tavLst>
                                    </p:anim>
                                    <p:anim calcmode="lin" valueType="num">
                                      <p:cBhvr>
                                        <p:cTn id="28" dur="1000" fill="hold"/>
                                        <p:tgtEl>
                                          <p:spTgt spid="5">
                                            <p:graphicEl>
                                              <a:dgm id="{751D78AA-C7CA-4E37-9C3C-995B9F65ED1C}"/>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graphicEl>
                                              <a:dgm id="{D19EF221-8333-49F3-BC20-E7D739C615EA}"/>
                                            </p:graphicEl>
                                          </p:spTgt>
                                        </p:tgtEl>
                                        <p:attrNameLst>
                                          <p:attrName>style.visibility</p:attrName>
                                        </p:attrNameLst>
                                      </p:cBhvr>
                                      <p:to>
                                        <p:strVal val="visible"/>
                                      </p:to>
                                    </p:set>
                                    <p:animEffect transition="in" filter="fade">
                                      <p:cBhvr>
                                        <p:cTn id="31" dur="1000"/>
                                        <p:tgtEl>
                                          <p:spTgt spid="5">
                                            <p:graphicEl>
                                              <a:dgm id="{D19EF221-8333-49F3-BC20-E7D739C615EA}"/>
                                            </p:graphicEl>
                                          </p:spTgt>
                                        </p:tgtEl>
                                      </p:cBhvr>
                                    </p:animEffect>
                                    <p:anim calcmode="lin" valueType="num">
                                      <p:cBhvr>
                                        <p:cTn id="32" dur="1000" fill="hold"/>
                                        <p:tgtEl>
                                          <p:spTgt spid="5">
                                            <p:graphicEl>
                                              <a:dgm id="{D19EF221-8333-49F3-BC20-E7D739C615EA}"/>
                                            </p:graphicEl>
                                          </p:spTgt>
                                        </p:tgtEl>
                                        <p:attrNameLst>
                                          <p:attrName>ppt_x</p:attrName>
                                        </p:attrNameLst>
                                      </p:cBhvr>
                                      <p:tavLst>
                                        <p:tav tm="0">
                                          <p:val>
                                            <p:strVal val="#ppt_x"/>
                                          </p:val>
                                        </p:tav>
                                        <p:tav tm="100000">
                                          <p:val>
                                            <p:strVal val="#ppt_x"/>
                                          </p:val>
                                        </p:tav>
                                      </p:tavLst>
                                    </p:anim>
                                    <p:anim calcmode="lin" valueType="num">
                                      <p:cBhvr>
                                        <p:cTn id="33" dur="1000" fill="hold"/>
                                        <p:tgtEl>
                                          <p:spTgt spid="5">
                                            <p:graphicEl>
                                              <a:dgm id="{D19EF221-8333-49F3-BC20-E7D739C61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theme1.xml><?xml version="1.0" encoding="utf-8"?>
<a:theme xmlns:a="http://schemas.openxmlformats.org/drawingml/2006/main" name="Röd bård för personal">
  <a:themeElements>
    <a:clrScheme name="SKL">
      <a:dk1>
        <a:sysClr val="windowText" lastClr="000000"/>
      </a:dk1>
      <a:lt1>
        <a:sysClr val="window" lastClr="FFFFFF"/>
      </a:lt1>
      <a:dk2>
        <a:srgbClr val="4D4D4D"/>
      </a:dk2>
      <a:lt2>
        <a:srgbClr val="EEECE1"/>
      </a:lt2>
      <a:accent1>
        <a:srgbClr val="006428"/>
      </a:accent1>
      <a:accent2>
        <a:srgbClr val="005A9B"/>
      </a:accent2>
      <a:accent3>
        <a:srgbClr val="B9141E"/>
      </a:accent3>
      <a:accent4>
        <a:srgbClr val="5A5A96"/>
      </a:accent4>
      <a:accent5>
        <a:srgbClr val="8C7D6E"/>
      </a:accent5>
      <a:accent6>
        <a:srgbClr val="E6460A"/>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å bård för målgrupp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10431</TotalTime>
  <Words>6380</Words>
  <Application>Microsoft Office PowerPoint</Application>
  <PresentationFormat>Bildspel på skärmen (16:9)</PresentationFormat>
  <Paragraphs>687</Paragraphs>
  <Slides>51</Slides>
  <Notes>51</Notes>
  <HiddenSlides>1</HiddenSlides>
  <MMClips>0</MMClips>
  <ScaleCrop>false</ScaleCrop>
  <HeadingPairs>
    <vt:vector size="6" baseType="variant">
      <vt:variant>
        <vt:lpstr>Använt teckensnitt</vt:lpstr>
      </vt:variant>
      <vt:variant>
        <vt:i4>10</vt:i4>
      </vt:variant>
      <vt:variant>
        <vt:lpstr>Tema</vt:lpstr>
      </vt:variant>
      <vt:variant>
        <vt:i4>2</vt:i4>
      </vt:variant>
      <vt:variant>
        <vt:lpstr>Bildrubriker</vt:lpstr>
      </vt:variant>
      <vt:variant>
        <vt:i4>51</vt:i4>
      </vt:variant>
    </vt:vector>
  </HeadingPairs>
  <TitlesOfParts>
    <vt:vector size="63" baseType="lpstr">
      <vt:lpstr>ＭＳ Ｐゴシック</vt:lpstr>
      <vt:lpstr>Arial</vt:lpstr>
      <vt:lpstr>Bell MT</vt:lpstr>
      <vt:lpstr>Calibri</vt:lpstr>
      <vt:lpstr>Calibri (brödtext)</vt:lpstr>
      <vt:lpstr>Calibri bröd</vt:lpstr>
      <vt:lpstr>Century Gothic</vt:lpstr>
      <vt:lpstr>Rockwell</vt:lpstr>
      <vt:lpstr>Times New Roman</vt:lpstr>
      <vt:lpstr>Wingdings</vt:lpstr>
      <vt:lpstr>Röd bård för personal</vt:lpstr>
      <vt:lpstr>Blå bård för målgruppen</vt:lpstr>
      <vt:lpstr>Hedersrelaterat våld och förtryck</vt:lpstr>
      <vt:lpstr>Om Uppdrag Psykisk Hälsa</vt:lpstr>
      <vt:lpstr>Film om Hälsa i Sverige</vt:lpstr>
      <vt:lpstr>PowerPoint-presentation</vt:lpstr>
      <vt:lpstr>Vad är den hedersrelaterade värdegrunden?</vt:lpstr>
      <vt:lpstr>PowerPoint-presentation</vt:lpstr>
      <vt:lpstr>Synen på heder</vt:lpstr>
      <vt:lpstr>Synen på heder…</vt:lpstr>
      <vt:lpstr>PowerPoint-presentation</vt:lpstr>
      <vt:lpstr>PowerPoint-presentation</vt:lpstr>
      <vt:lpstr>PowerPoint-presentation</vt:lpstr>
      <vt:lpstr>Kvinnorna, Namus, bildar en sköld runt mannen…</vt:lpstr>
      <vt:lpstr>Tips på dokumentärer </vt:lpstr>
      <vt:lpstr>Synen på barnuppfostran</vt:lpstr>
      <vt:lpstr>PowerPoint-presentation</vt:lpstr>
      <vt:lpstr>PowerPoint-presentation</vt:lpstr>
      <vt:lpstr>Killar som offer…</vt:lpstr>
      <vt:lpstr>PowerPoint-presentation</vt:lpstr>
      <vt:lpstr>Synen på kvinnans frihet och sexualitet</vt:lpstr>
      <vt:lpstr>Oskuldsnorm</vt:lpstr>
      <vt:lpstr>Oskuldskravets konsekvenser</vt:lpstr>
      <vt:lpstr>Hur kan skolpersonal arbeta för att upptäcka och förebygga kvinnlig könsstympning?</vt:lpstr>
      <vt:lpstr>PowerPoint-presentation</vt:lpstr>
      <vt:lpstr>PowerPoint-presentation</vt:lpstr>
      <vt:lpstr>Observationspunkter </vt:lpstr>
      <vt:lpstr>Lag (1982:316) med förbud mot könsstympning av kvinnor  1 § Ingrepp i de kvinnliga yttre könsorganen i syfte att stympa dessa eller åstadkomma andra bestående förändringar av dem (könsstympning) får inte utföras, oavsett om samtycke har lämnats till ingreppet eller inte. Lag (1998:407).  2 § Den som bryter mot 1 § döms till fängelse i högst fyra år. Om brottet har medfört livsfara, allvarlig sjukdom eller i annat fall inneburit ett synnerligen hänsynslöst beteende skall det bedömas som grovt. För grovt brott döms till fängelse, lägst två och högst tio år.  För försök, förberedelse och stämpling samt underlåtenhet att avslöja brott döms till ansvar enligt 23 kap. brottsbalken. Lag (1998:407). </vt:lpstr>
      <vt:lpstr>Kommer snart!</vt:lpstr>
      <vt:lpstr>Hur hanterar unga vardagheder?</vt:lpstr>
      <vt:lpstr>PowerPoint-presentation</vt:lpstr>
      <vt:lpstr>Hur kan ni börja arbeta med HRV på din skola? </vt:lpstr>
      <vt:lpstr>PowerPoint-presentation</vt:lpstr>
      <vt:lpstr>PowerPoint-presentation</vt:lpstr>
      <vt:lpstr>Det är ni som ska ge tecken åt ungdomarna att ni finns tillgängliga för samtal, att ni vet vad en hederskontext kan innebära.  Det är ni som ska flagga, inte eleverna som ska ge tecken.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TRIS publikationer</vt:lpstr>
      <vt:lpstr>NYHET!</vt:lpstr>
      <vt:lpstr>Två nya projekt!</vt:lpstr>
      <vt:lpstr>PowerPoint-presentation</vt:lpstr>
      <vt:lpstr>www.uppdragpsykiskhalsa.se</vt:lpstr>
      <vt:lpstr>PowerPoint-presentation</vt:lpstr>
      <vt:lpstr>PowerPoint-presentation</vt:lpstr>
      <vt:lpstr>Goda exempel i Verktygsbanken</vt:lpstr>
      <vt:lpstr>Ta hem och sprid!</vt:lpstr>
    </vt:vector>
  </TitlesOfParts>
  <Company>Sverige Kommuner och Landsting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 bemöter du nyanlända barn</dc:title>
  <dc:creator>Tunér Henrik</dc:creator>
  <cp:lastModifiedBy>Kalingas-Ruin Maria</cp:lastModifiedBy>
  <cp:revision>395</cp:revision>
  <cp:lastPrinted>2017-02-02T12:21:00Z</cp:lastPrinted>
  <dcterms:created xsi:type="dcterms:W3CDTF">2016-10-25T08:57:07Z</dcterms:created>
  <dcterms:modified xsi:type="dcterms:W3CDTF">2017-02-13T16:02:02Z</dcterms:modified>
</cp:coreProperties>
</file>