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 id="2147483682" r:id="rId2"/>
    <p:sldMasterId id="2147483690" r:id="rId3"/>
  </p:sldMasterIdLst>
  <p:notesMasterIdLst>
    <p:notesMasterId r:id="rId21"/>
  </p:notesMasterIdLst>
  <p:sldIdLst>
    <p:sldId id="273" r:id="rId4"/>
    <p:sldId id="274" r:id="rId5"/>
    <p:sldId id="275" r:id="rId6"/>
    <p:sldId id="276" r:id="rId7"/>
    <p:sldId id="277" r:id="rId8"/>
    <p:sldId id="278" r:id="rId9"/>
    <p:sldId id="279" r:id="rId10"/>
    <p:sldId id="280" r:id="rId11"/>
    <p:sldId id="269" r:id="rId12"/>
    <p:sldId id="261" r:id="rId13"/>
    <p:sldId id="265" r:id="rId14"/>
    <p:sldId id="264" r:id="rId15"/>
    <p:sldId id="267" r:id="rId16"/>
    <p:sldId id="268" r:id="rId17"/>
    <p:sldId id="270" r:id="rId18"/>
    <p:sldId id="271" r:id="rId19"/>
    <p:sldId id="272" r:id="rId20"/>
  </p:sldIdLst>
  <p:sldSz cx="9144000" cy="5143500" type="screen16x9"/>
  <p:notesSz cx="6858000" cy="9144000"/>
  <p:custDataLst>
    <p:tags r:id="rId22"/>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07" autoAdjust="0"/>
    <p:restoredTop sz="64411" autoAdjust="0"/>
  </p:normalViewPr>
  <p:slideViewPr>
    <p:cSldViewPr showGuides="1">
      <p:cViewPr varScale="1">
        <p:scale>
          <a:sx n="34" d="100"/>
          <a:sy n="34" d="100"/>
        </p:scale>
        <p:origin x="1085" y="3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C4F331-7427-4F6F-A6DC-523D7753C36A}" type="datetimeFigureOut">
              <a:rPr lang="sv-SE" smtClean="0"/>
              <a:t>2017-02-13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EC6F5F-D5F5-4E62-9BB9-6698135D0FF0}" type="slidenum">
              <a:rPr lang="sv-SE" smtClean="0"/>
              <a:t>‹#›</a:t>
            </a:fld>
            <a:endParaRPr lang="sv-SE"/>
          </a:p>
        </p:txBody>
      </p:sp>
    </p:spTree>
    <p:extLst>
      <p:ext uri="{BB962C8B-B14F-4D97-AF65-F5344CB8AC3E}">
        <p14:creationId xmlns:p14="http://schemas.microsoft.com/office/powerpoint/2010/main" val="1284838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8600" indent="-228600">
              <a:buAutoNum type="arabicPeriod"/>
            </a:pPr>
            <a:r>
              <a:rPr lang="sv-SE" dirty="0" smtClean="0"/>
              <a:t>Landsting gör en spridningsplan</a:t>
            </a:r>
            <a:r>
              <a:rPr lang="sv-SE" baseline="0" dirty="0" smtClean="0"/>
              <a:t> baserat på behoven i den regionen.</a:t>
            </a:r>
          </a:p>
          <a:p>
            <a:pPr marL="228600" indent="-228600">
              <a:buAutoNum type="arabicPeriod"/>
            </a:pPr>
            <a:r>
              <a:rPr lang="sv-SE" baseline="0" dirty="0" smtClean="0"/>
              <a:t>Spridningsledare deltar i nationella utbildningar. Dagens utbildning är ett sådant tillfälle.</a:t>
            </a:r>
          </a:p>
          <a:p>
            <a:pPr marL="228600" indent="-228600">
              <a:buAutoNum type="arabicPeriod"/>
            </a:pPr>
            <a:r>
              <a:rPr lang="sv-SE" baseline="0" dirty="0" smtClean="0"/>
              <a:t>Spridningsledare utbildar medarbetare och andra utbildare. Det kan vara på arbetsplatsen eller inom kommun (bredare perspektiv). Utbildning antingen till personal eller till andra som ska utbilda.</a:t>
            </a:r>
            <a:endParaRPr lang="sv-SE" dirty="0"/>
          </a:p>
        </p:txBody>
      </p:sp>
      <p:sp>
        <p:nvSpPr>
          <p:cNvPr id="4" name="Platshållare för bildnummer 3"/>
          <p:cNvSpPr>
            <a:spLocks noGrp="1"/>
          </p:cNvSpPr>
          <p:nvPr>
            <p:ph type="sldNum" sz="quarter" idx="10"/>
          </p:nvPr>
        </p:nvSpPr>
        <p:spPr/>
        <p:txBody>
          <a:bodyPr/>
          <a:lstStyle/>
          <a:p>
            <a:fld id="{C4EC6F5F-D5F5-4E62-9BB9-6698135D0FF0}" type="slidenum">
              <a:rPr lang="sv-SE" smtClean="0"/>
              <a:t>2</a:t>
            </a:fld>
            <a:endParaRPr lang="sv-SE"/>
          </a:p>
        </p:txBody>
      </p:sp>
    </p:spTree>
    <p:extLst>
      <p:ext uri="{BB962C8B-B14F-4D97-AF65-F5344CB8AC3E}">
        <p14:creationId xmlns:p14="http://schemas.microsoft.com/office/powerpoint/2010/main" val="339672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Kontaktuppgifter</a:t>
            </a:r>
            <a:r>
              <a:rPr lang="en-US" dirty="0"/>
              <a:t> till </a:t>
            </a:r>
            <a:r>
              <a:rPr lang="en-US" dirty="0" err="1"/>
              <a:t>samordnaren</a:t>
            </a:r>
            <a:r>
              <a:rPr lang="en-US" dirty="0"/>
              <a:t> </a:t>
            </a:r>
            <a:r>
              <a:rPr lang="en-US" dirty="0" err="1"/>
              <a:t>finns</a:t>
            </a:r>
            <a:r>
              <a:rPr lang="en-US" baseline="0" dirty="0"/>
              <a:t> </a:t>
            </a:r>
            <a:r>
              <a:rPr lang="en-US" baseline="0" dirty="0" err="1"/>
              <a:t>på</a:t>
            </a:r>
            <a:r>
              <a:rPr lang="en-US" baseline="0" dirty="0"/>
              <a:t> </a:t>
            </a:r>
            <a:r>
              <a:rPr lang="en-US" baseline="0" dirty="0" err="1"/>
              <a:t>nästa</a:t>
            </a:r>
            <a:r>
              <a:rPr lang="en-US" baseline="0" dirty="0"/>
              <a:t> </a:t>
            </a:r>
            <a:r>
              <a:rPr lang="en-US" baseline="0" dirty="0" err="1"/>
              <a:t>sida</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För varje kurs du ska sprida till en viss målgrupp behöver du planera ett eller flera utbildningstillfällen. Hur många utbildningstillfällen du väljer att ha beror bland annat på hur stor gruppen är, hur stor lokal du har tillgång till och huruvida du kan utbilda under redan befintliga forum (exempelvis ATP-träffar, lunchmöten) eller inte.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Nu </a:t>
            </a:r>
            <a:r>
              <a:rPr lang="en-US" sz="1200" dirty="0" err="1"/>
              <a:t>får</a:t>
            </a:r>
            <a:r>
              <a:rPr lang="en-US" sz="1200" dirty="0"/>
              <a:t> du </a:t>
            </a:r>
            <a:r>
              <a:rPr lang="en-US" sz="1200" dirty="0" err="1"/>
              <a:t>tid</a:t>
            </a:r>
            <a:r>
              <a:rPr lang="en-US" sz="1200" dirty="0"/>
              <a:t> till </a:t>
            </a:r>
            <a:r>
              <a:rPr lang="en-US" sz="1200" dirty="0" err="1"/>
              <a:t>att</a:t>
            </a:r>
            <a:r>
              <a:rPr lang="en-US" sz="1200" dirty="0"/>
              <a:t> </a:t>
            </a:r>
            <a:r>
              <a:rPr lang="en-US" sz="1200" dirty="0" err="1"/>
              <a:t>börja</a:t>
            </a:r>
            <a:r>
              <a:rPr lang="en-US" sz="1200" dirty="0"/>
              <a:t> </a:t>
            </a:r>
            <a:r>
              <a:rPr lang="en-US" sz="1200" dirty="0" err="1"/>
              <a:t>fylla</a:t>
            </a:r>
            <a:r>
              <a:rPr lang="en-US" sz="1200" dirty="0"/>
              <a:t> i din </a:t>
            </a:r>
            <a:r>
              <a:rPr lang="en-US" sz="1200" dirty="0" err="1"/>
              <a:t>personliga</a:t>
            </a:r>
            <a:r>
              <a:rPr lang="en-US" sz="1200" dirty="0"/>
              <a:t> </a:t>
            </a:r>
            <a:r>
              <a:rPr lang="en-US" sz="1200" dirty="0" err="1"/>
              <a:t>spridningsplan</a:t>
            </a:r>
            <a:r>
              <a:rPr lang="en-US" sz="1200" dirty="0"/>
              <a:t>:</a:t>
            </a:r>
            <a:endParaRPr lang="sv-SE" dirty="0"/>
          </a:p>
          <a:p>
            <a:endParaRPr lang="sv-SE" dirty="0"/>
          </a:p>
        </p:txBody>
      </p:sp>
      <p:sp>
        <p:nvSpPr>
          <p:cNvPr id="4" name="Slide Number Placeholder 3"/>
          <p:cNvSpPr>
            <a:spLocks noGrp="1"/>
          </p:cNvSpPr>
          <p:nvPr>
            <p:ph type="sldNum" sz="quarter" idx="10"/>
          </p:nvPr>
        </p:nvSpPr>
        <p:spPr/>
        <p:txBody>
          <a:bodyPr/>
          <a:lstStyle/>
          <a:p>
            <a:fld id="{C4EC6F5F-D5F5-4E62-9BB9-6698135D0FF0}" type="slidenum">
              <a:rPr lang="sv-SE" smtClean="0"/>
              <a:t>11</a:t>
            </a:fld>
            <a:endParaRPr lang="sv-SE"/>
          </a:p>
        </p:txBody>
      </p:sp>
    </p:spTree>
    <p:extLst>
      <p:ext uri="{BB962C8B-B14F-4D97-AF65-F5344CB8AC3E}">
        <p14:creationId xmlns:p14="http://schemas.microsoft.com/office/powerpoint/2010/main" val="2983716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För varje kurs du ska sprida till en viss målgrupp behöver du planera ett eller flera utbildningstillfällen. Hur många utbildningstillfällen du väljer att ha beror bland annat på hur stor gruppen är, hur stor lokal du har tillgång till och huruvida du kan utbilda under redan befintliga forum (exempelvis ATP-träffar, lunchmöten) eller inte. </a:t>
            </a:r>
          </a:p>
          <a:p>
            <a:endParaRPr lang="sv-SE" dirty="0"/>
          </a:p>
        </p:txBody>
      </p:sp>
      <p:sp>
        <p:nvSpPr>
          <p:cNvPr id="4" name="Slide Number Placeholder 3"/>
          <p:cNvSpPr>
            <a:spLocks noGrp="1"/>
          </p:cNvSpPr>
          <p:nvPr>
            <p:ph type="sldNum" sz="quarter" idx="10"/>
          </p:nvPr>
        </p:nvSpPr>
        <p:spPr/>
        <p:txBody>
          <a:bodyPr/>
          <a:lstStyle/>
          <a:p>
            <a:fld id="{C4EC6F5F-D5F5-4E62-9BB9-6698135D0FF0}" type="slidenum">
              <a:rPr lang="sv-SE" smtClean="0"/>
              <a:t>12</a:t>
            </a:fld>
            <a:endParaRPr lang="sv-SE"/>
          </a:p>
        </p:txBody>
      </p:sp>
    </p:spTree>
    <p:extLst>
      <p:ext uri="{BB962C8B-B14F-4D97-AF65-F5344CB8AC3E}">
        <p14:creationId xmlns:p14="http://schemas.microsoft.com/office/powerpoint/2010/main" val="3192006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mn-lt"/>
                <a:ea typeface="+mn-ea"/>
                <a:cs typeface="+mn-cs"/>
              </a:rPr>
              <a:t>076-940 2762</a:t>
            </a:r>
            <a:endParaRPr lang="sv-SE" dirty="0"/>
          </a:p>
        </p:txBody>
      </p:sp>
      <p:sp>
        <p:nvSpPr>
          <p:cNvPr id="4" name="Platshållare för bildnummer 3"/>
          <p:cNvSpPr>
            <a:spLocks noGrp="1"/>
          </p:cNvSpPr>
          <p:nvPr>
            <p:ph type="sldNum" sz="quarter" idx="10"/>
          </p:nvPr>
        </p:nvSpPr>
        <p:spPr/>
        <p:txBody>
          <a:bodyPr/>
          <a:lstStyle/>
          <a:p>
            <a:fld id="{C4EC6F5F-D5F5-4E62-9BB9-6698135D0FF0}" type="slidenum">
              <a:rPr lang="sv-SE" smtClean="0"/>
              <a:t>14</a:t>
            </a:fld>
            <a:endParaRPr lang="sv-SE"/>
          </a:p>
        </p:txBody>
      </p:sp>
    </p:spTree>
    <p:extLst>
      <p:ext uri="{BB962C8B-B14F-4D97-AF65-F5344CB8AC3E}">
        <p14:creationId xmlns:p14="http://schemas.microsoft.com/office/powerpoint/2010/main" val="18059250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 kommer att ta ut</a:t>
            </a:r>
            <a:r>
              <a:rPr lang="sv-SE" baseline="0" dirty="0" smtClean="0"/>
              <a:t> två manualer till er med körschema som ni kan använda som riktlinjer/inspiration när ni planerar era utbildningar. En manual för att utbilda utbildare och en manual för att </a:t>
            </a:r>
            <a:r>
              <a:rPr lang="sv-SE" baseline="0" smtClean="0"/>
              <a:t>utbilda personal.</a:t>
            </a:r>
            <a:endParaRPr lang="sv-SE" baseline="0" dirty="0" smtClean="0"/>
          </a:p>
          <a:p>
            <a:endParaRPr lang="sv-SE" baseline="0" dirty="0" smtClean="0"/>
          </a:p>
          <a:p>
            <a:r>
              <a:rPr lang="sv-SE" baseline="0" dirty="0" smtClean="0"/>
              <a:t>Vi kommer att visa hur ni hittar i verktygsbanken</a:t>
            </a:r>
          </a:p>
          <a:p>
            <a:endParaRPr lang="sv-SE" baseline="0" dirty="0" smtClean="0"/>
          </a:p>
          <a:p>
            <a:r>
              <a:rPr lang="sv-SE" baseline="0" dirty="0" smtClean="0"/>
              <a:t>Vi kommer att bjuda in till ett </a:t>
            </a:r>
            <a:r>
              <a:rPr lang="sv-SE" baseline="0" dirty="0" err="1" smtClean="0"/>
              <a:t>webbinarium</a:t>
            </a:r>
            <a:r>
              <a:rPr lang="sv-SE" baseline="0" dirty="0" smtClean="0"/>
              <a:t> där vi kommer att fortsätta prata om spridningsplanen, hur det har gått. Början på januari.</a:t>
            </a:r>
            <a:endParaRPr lang="sv-SE" dirty="0"/>
          </a:p>
        </p:txBody>
      </p:sp>
      <p:sp>
        <p:nvSpPr>
          <p:cNvPr id="4" name="Platshållare för bildnummer 3"/>
          <p:cNvSpPr>
            <a:spLocks noGrp="1"/>
          </p:cNvSpPr>
          <p:nvPr>
            <p:ph type="sldNum" sz="quarter" idx="10"/>
          </p:nvPr>
        </p:nvSpPr>
        <p:spPr/>
        <p:txBody>
          <a:bodyPr/>
          <a:lstStyle/>
          <a:p>
            <a:fld id="{C4EC6F5F-D5F5-4E62-9BB9-6698135D0FF0}" type="slidenum">
              <a:rPr lang="sv-SE" smtClean="0"/>
              <a:t>15</a:t>
            </a:fld>
            <a:endParaRPr lang="sv-SE"/>
          </a:p>
        </p:txBody>
      </p:sp>
    </p:spTree>
    <p:extLst>
      <p:ext uri="{BB962C8B-B14F-4D97-AF65-F5344CB8AC3E}">
        <p14:creationId xmlns:p14="http://schemas.microsoft.com/office/powerpoint/2010/main" val="935781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Utifrån dagens pass,</a:t>
            </a:r>
            <a:r>
              <a:rPr lang="sv-SE" baseline="0" dirty="0" smtClean="0"/>
              <a:t> vad är det ni kan sprida? Sammanfattning av vad ni kan sprida av alla föreläsningar hittills.</a:t>
            </a:r>
          </a:p>
          <a:p>
            <a:endParaRPr lang="sv-SE" baseline="0" dirty="0" smtClean="0"/>
          </a:p>
          <a:p>
            <a:r>
              <a:rPr lang="sv-SE" baseline="0" dirty="0" smtClean="0"/>
              <a:t>Första passet: grundläggande kunskap om trauma. Det är till elevhälsan som blir rådfrågade när pedagoger eller rektor inte vet hur de ska hantera en situation. </a:t>
            </a:r>
          </a:p>
          <a:p>
            <a:r>
              <a:rPr lang="sv-SE" baseline="0" dirty="0" smtClean="0"/>
              <a:t>Processen ser olika ut för alla barn och unga, det man har varit med om påverkar hjärnan, det är vanligt att man mår dåligt och upplever stress efter trauma, ibland tar sig beteenden form på ett sätt som kan vara svårt att förstå rationellt- tidigare upplevelser kan då ligga bakom.</a:t>
            </a:r>
          </a:p>
          <a:p>
            <a:endParaRPr lang="sv-SE" baseline="0" dirty="0" smtClean="0"/>
          </a:p>
          <a:p>
            <a:r>
              <a:rPr lang="sv-SE" baseline="0" dirty="0" smtClean="0"/>
              <a:t>Vad kan man göra inom elevhälsan? Ett bra bemötande är viktigt, inte ge ett dåligt bemötande bara på grund av bristande kunskap. </a:t>
            </a:r>
          </a:p>
          <a:p>
            <a:r>
              <a:rPr lang="sv-SE" b="1" baseline="0" dirty="0" smtClean="0"/>
              <a:t>Trygghet</a:t>
            </a:r>
            <a:r>
              <a:rPr lang="sv-SE" baseline="0" dirty="0" smtClean="0"/>
              <a:t> är mycket viktigt och skolan är ett viktigt forum eftersom det är någonstans där barn och unga befinner sig. Skapa trygghet för barn och unga är mycket viktigt.</a:t>
            </a:r>
          </a:p>
          <a:p>
            <a:r>
              <a:rPr lang="sv-SE" b="1" baseline="0" dirty="0" smtClean="0"/>
              <a:t>Att få möta en vuxen- </a:t>
            </a:r>
            <a:r>
              <a:rPr lang="sv-SE" baseline="0" dirty="0" smtClean="0"/>
              <a:t>viktigt för alla vuxna att höra att alla kan göra litet och ha en stor effekt. </a:t>
            </a:r>
          </a:p>
          <a:p>
            <a:r>
              <a:rPr lang="sv-SE" b="1" baseline="0" dirty="0" smtClean="0"/>
              <a:t>Hjälp med </a:t>
            </a:r>
            <a:r>
              <a:rPr lang="sv-SE" b="1" baseline="0" dirty="0" err="1" smtClean="0"/>
              <a:t>copingstrategier</a:t>
            </a:r>
            <a:r>
              <a:rPr lang="sv-SE" b="1" baseline="0" dirty="0" smtClean="0"/>
              <a:t>- </a:t>
            </a:r>
            <a:r>
              <a:rPr lang="sv-SE" baseline="0" dirty="0" smtClean="0"/>
              <a:t>viktigt att barn och unga får stöd att hantera stress.</a:t>
            </a:r>
            <a:endParaRPr lang="sv-SE" dirty="0"/>
          </a:p>
        </p:txBody>
      </p:sp>
      <p:sp>
        <p:nvSpPr>
          <p:cNvPr id="4" name="Platshållare för bildnummer 3"/>
          <p:cNvSpPr>
            <a:spLocks noGrp="1"/>
          </p:cNvSpPr>
          <p:nvPr>
            <p:ph type="sldNum" sz="quarter" idx="10"/>
          </p:nvPr>
        </p:nvSpPr>
        <p:spPr/>
        <p:txBody>
          <a:bodyPr/>
          <a:lstStyle/>
          <a:p>
            <a:fld id="{C4EC6F5F-D5F5-4E62-9BB9-6698135D0FF0}" type="slidenum">
              <a:rPr lang="sv-SE" smtClean="0"/>
              <a:t>3</a:t>
            </a:fld>
            <a:endParaRPr lang="sv-SE"/>
          </a:p>
        </p:txBody>
      </p:sp>
    </p:spTree>
    <p:extLst>
      <p:ext uri="{BB962C8B-B14F-4D97-AF65-F5344CB8AC3E}">
        <p14:creationId xmlns:p14="http://schemas.microsoft.com/office/powerpoint/2010/main" val="3893793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Det finns många</a:t>
            </a:r>
            <a:r>
              <a:rPr lang="sv-SE" baseline="0" dirty="0" smtClean="0"/>
              <a:t> vuxna i skolan och då är deras kompetens mycket viktig. </a:t>
            </a:r>
          </a:p>
          <a:p>
            <a:endParaRPr lang="sv-SE" baseline="0" dirty="0" smtClean="0"/>
          </a:p>
          <a:p>
            <a:r>
              <a:rPr lang="sv-SE" baseline="0" dirty="0" smtClean="0"/>
              <a:t>Skolan är också en arena att knyta kontakt med andra, samverka.</a:t>
            </a:r>
          </a:p>
          <a:p>
            <a:endParaRPr lang="sv-SE" baseline="0" dirty="0" smtClean="0"/>
          </a:p>
        </p:txBody>
      </p:sp>
      <p:sp>
        <p:nvSpPr>
          <p:cNvPr id="4" name="Platshållare för bildnummer 3"/>
          <p:cNvSpPr>
            <a:spLocks noGrp="1"/>
          </p:cNvSpPr>
          <p:nvPr>
            <p:ph type="sldNum" sz="quarter" idx="10"/>
          </p:nvPr>
        </p:nvSpPr>
        <p:spPr/>
        <p:txBody>
          <a:bodyPr/>
          <a:lstStyle/>
          <a:p>
            <a:fld id="{C4EC6F5F-D5F5-4E62-9BB9-6698135D0FF0}" type="slidenum">
              <a:rPr lang="sv-SE" smtClean="0"/>
              <a:t>4</a:t>
            </a:fld>
            <a:endParaRPr lang="sv-SE"/>
          </a:p>
        </p:txBody>
      </p:sp>
    </p:spTree>
    <p:extLst>
      <p:ext uri="{BB962C8B-B14F-4D97-AF65-F5344CB8AC3E}">
        <p14:creationId xmlns:p14="http://schemas.microsoft.com/office/powerpoint/2010/main" val="3380478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dirty="0" smtClean="0"/>
              <a:t>Lina Cagérus Barucija visade en bild om värderingar (se nedan). Är dessa värderingar som ni har i skolan? Finns dessa med i ert värdegrundsarbete?</a:t>
            </a:r>
          </a:p>
          <a:p>
            <a:endParaRPr lang="sv-SE" baseline="0" dirty="0" smtClean="0"/>
          </a:p>
          <a:p>
            <a:r>
              <a:rPr lang="sv-SE" baseline="0" dirty="0" smtClean="0"/>
              <a:t>Jag tror att det finns med på vissa kommuner, men det kan säkert variera, andra har inte arbetat lika mycket med det.</a:t>
            </a:r>
          </a:p>
          <a:p>
            <a:endParaRPr lang="sv-SE" baseline="0" dirty="0" smtClean="0"/>
          </a:p>
          <a:p>
            <a:r>
              <a:rPr lang="sv-SE" b="1" baseline="0" dirty="0" smtClean="0"/>
              <a:t>Värderingar</a:t>
            </a:r>
            <a:r>
              <a:rPr lang="sv-SE" baseline="0" dirty="0" smtClean="0"/>
              <a:t> (Rädda Barnen)</a:t>
            </a:r>
          </a:p>
          <a:p>
            <a:pPr marL="171450" lvl="0" indent="-171450">
              <a:buFont typeface="Arial" panose="020B0604020202020204" pitchFamily="34" charset="0"/>
              <a:buChar char="•"/>
            </a:pPr>
            <a:r>
              <a:rPr lang="sv-SE" sz="1200" kern="1200" dirty="0" smtClean="0">
                <a:solidFill>
                  <a:schemeClr val="tx1"/>
                </a:solidFill>
                <a:effectLst/>
                <a:latin typeface="+mn-lt"/>
                <a:ea typeface="+mn-ea"/>
                <a:cs typeface="+mn-cs"/>
              </a:rPr>
              <a:t>Barn/ungdomar gör så gott de kan, alla barn vill lyckas</a:t>
            </a:r>
          </a:p>
          <a:p>
            <a:pPr marL="171450" lvl="0" indent="-171450">
              <a:buFont typeface="Arial" panose="020B0604020202020204" pitchFamily="34" charset="0"/>
              <a:buChar char="•"/>
            </a:pPr>
            <a:r>
              <a:rPr lang="sv-SE" sz="1200" kern="1200" dirty="0" smtClean="0">
                <a:solidFill>
                  <a:schemeClr val="tx1"/>
                </a:solidFill>
                <a:effectLst/>
                <a:latin typeface="+mn-lt"/>
                <a:ea typeface="+mn-ea"/>
                <a:cs typeface="+mn-cs"/>
              </a:rPr>
              <a:t>Barn/ungdomar är inte svåra, de har det svårt</a:t>
            </a:r>
          </a:p>
          <a:p>
            <a:pPr marL="171450" lvl="0" indent="-171450">
              <a:buFont typeface="Arial" panose="020B0604020202020204" pitchFamily="34" charset="0"/>
              <a:buChar char="•"/>
            </a:pPr>
            <a:r>
              <a:rPr lang="sv-SE" sz="1200" kern="1200" dirty="0" smtClean="0">
                <a:solidFill>
                  <a:schemeClr val="tx1"/>
                </a:solidFill>
                <a:effectLst/>
                <a:latin typeface="+mn-lt"/>
                <a:ea typeface="+mn-ea"/>
                <a:cs typeface="+mn-cs"/>
              </a:rPr>
              <a:t>Barn/ungdomar manipulerar inte, de skyddar sig</a:t>
            </a:r>
          </a:p>
          <a:p>
            <a:pPr marL="171450" lvl="0" indent="-171450">
              <a:buFont typeface="Arial" panose="020B0604020202020204" pitchFamily="34" charset="0"/>
              <a:buChar char="•"/>
            </a:pPr>
            <a:r>
              <a:rPr lang="sv-SE" sz="1200" kern="1200" dirty="0" smtClean="0">
                <a:solidFill>
                  <a:schemeClr val="tx1"/>
                </a:solidFill>
                <a:effectLst/>
                <a:latin typeface="+mn-lt"/>
                <a:ea typeface="+mn-ea"/>
                <a:cs typeface="+mn-cs"/>
              </a:rPr>
              <a:t>Barn/ungdomar hittar inte hela tiden på nya historier, de blandar minnen</a:t>
            </a:r>
          </a:p>
          <a:p>
            <a:pPr marL="171450" lvl="0" indent="-171450">
              <a:buFont typeface="Arial" panose="020B0604020202020204" pitchFamily="34" charset="0"/>
              <a:buChar char="•"/>
            </a:pPr>
            <a:r>
              <a:rPr lang="sv-SE" sz="1200" kern="1200" dirty="0" smtClean="0">
                <a:solidFill>
                  <a:schemeClr val="tx1"/>
                </a:solidFill>
                <a:effectLst/>
                <a:latin typeface="+mn-lt"/>
                <a:ea typeface="+mn-ea"/>
                <a:cs typeface="+mn-cs"/>
              </a:rPr>
              <a:t>Barn/ungdomar berusar sig inte för berusningens skull, de dämpar psykisk smärta</a:t>
            </a:r>
          </a:p>
          <a:p>
            <a:pPr marL="171450" lvl="0" indent="-171450">
              <a:buFont typeface="Arial" panose="020B0604020202020204" pitchFamily="34" charset="0"/>
              <a:buChar char="•"/>
            </a:pPr>
            <a:r>
              <a:rPr lang="sv-SE" sz="1200" kern="1200" dirty="0" smtClean="0">
                <a:solidFill>
                  <a:schemeClr val="tx1"/>
                </a:solidFill>
                <a:effectLst/>
                <a:latin typeface="+mn-lt"/>
                <a:ea typeface="+mn-ea"/>
                <a:cs typeface="+mn-cs"/>
              </a:rPr>
              <a:t>Barn/ungdomar skadar sig inte för uppmärksamhet, de reglerar känslor</a:t>
            </a:r>
          </a:p>
          <a:p>
            <a:r>
              <a:rPr lang="sv-SE" baseline="0" dirty="0" smtClean="0"/>
              <a:t> </a:t>
            </a:r>
          </a:p>
          <a:p>
            <a:endParaRPr lang="sv-SE" dirty="0"/>
          </a:p>
        </p:txBody>
      </p:sp>
      <p:sp>
        <p:nvSpPr>
          <p:cNvPr id="4" name="Platshållare för bildnummer 3"/>
          <p:cNvSpPr>
            <a:spLocks noGrp="1"/>
          </p:cNvSpPr>
          <p:nvPr>
            <p:ph type="sldNum" sz="quarter" idx="10"/>
          </p:nvPr>
        </p:nvSpPr>
        <p:spPr/>
        <p:txBody>
          <a:bodyPr/>
          <a:lstStyle/>
          <a:p>
            <a:fld id="{C4EC6F5F-D5F5-4E62-9BB9-6698135D0FF0}" type="slidenum">
              <a:rPr lang="sv-SE" smtClean="0"/>
              <a:t>5</a:t>
            </a:fld>
            <a:endParaRPr lang="sv-SE"/>
          </a:p>
        </p:txBody>
      </p:sp>
    </p:spTree>
    <p:extLst>
      <p:ext uri="{BB962C8B-B14F-4D97-AF65-F5344CB8AC3E}">
        <p14:creationId xmlns:p14="http://schemas.microsoft.com/office/powerpoint/2010/main" val="1020658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TKT-</a:t>
            </a:r>
            <a:r>
              <a:rPr lang="sv-SE" baseline="0" dirty="0" smtClean="0"/>
              <a:t> </a:t>
            </a:r>
            <a:r>
              <a:rPr lang="sv-SE" baseline="0" dirty="0" err="1" smtClean="0"/>
              <a:t>psykoedukation</a:t>
            </a:r>
            <a:r>
              <a:rPr lang="sv-SE" baseline="0" dirty="0" smtClean="0"/>
              <a:t> för nyanlända barn och unga. Går att kombinera med hälsostöd som vi har tagit fram till andra utbildningar.</a:t>
            </a:r>
          </a:p>
          <a:p>
            <a:endParaRPr lang="sv-SE" baseline="0" dirty="0" smtClean="0"/>
          </a:p>
          <a:p>
            <a:r>
              <a:rPr lang="sv-SE" baseline="0" dirty="0" smtClean="0"/>
              <a:t>Komplettera och utveckla det material vi har för vuxna för barn också. </a:t>
            </a:r>
          </a:p>
          <a:p>
            <a:endParaRPr lang="sv-SE" baseline="0" dirty="0" smtClean="0"/>
          </a:p>
          <a:p>
            <a:r>
              <a:rPr lang="sv-SE" baseline="0" dirty="0" smtClean="0"/>
              <a:t>Fråga till elevhälsan: finns det andra som redan har gjort detta? Hjälpt till att spana- samla ihop mer material</a:t>
            </a:r>
          </a:p>
          <a:p>
            <a:endParaRPr lang="sv-SE" baseline="0" dirty="0" smtClean="0"/>
          </a:p>
          <a:p>
            <a:r>
              <a:rPr lang="sv-SE" baseline="0" dirty="0" smtClean="0"/>
              <a:t>Hur använder man tolk på ett smart sätt- återkommer till det i en senare </a:t>
            </a:r>
            <a:r>
              <a:rPr lang="sv-SE" baseline="0" dirty="0" err="1" smtClean="0"/>
              <a:t>slide</a:t>
            </a:r>
            <a:r>
              <a:rPr lang="sv-SE" baseline="0" dirty="0" smtClean="0"/>
              <a:t>.</a:t>
            </a:r>
          </a:p>
          <a:p>
            <a:endParaRPr lang="sv-SE" dirty="0"/>
          </a:p>
        </p:txBody>
      </p:sp>
      <p:sp>
        <p:nvSpPr>
          <p:cNvPr id="4" name="Platshållare för bildnummer 3"/>
          <p:cNvSpPr>
            <a:spLocks noGrp="1"/>
          </p:cNvSpPr>
          <p:nvPr>
            <p:ph type="sldNum" sz="quarter" idx="10"/>
          </p:nvPr>
        </p:nvSpPr>
        <p:spPr/>
        <p:txBody>
          <a:bodyPr/>
          <a:lstStyle/>
          <a:p>
            <a:fld id="{C4EC6F5F-D5F5-4E62-9BB9-6698135D0FF0}" type="slidenum">
              <a:rPr lang="sv-SE" smtClean="0"/>
              <a:t>6</a:t>
            </a:fld>
            <a:endParaRPr lang="sv-SE"/>
          </a:p>
        </p:txBody>
      </p:sp>
    </p:spTree>
    <p:extLst>
      <p:ext uri="{BB962C8B-B14F-4D97-AF65-F5344CB8AC3E}">
        <p14:creationId xmlns:p14="http://schemas.microsoft.com/office/powerpoint/2010/main" val="3478514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baseline="0" dirty="0" smtClean="0"/>
              <a:t>ABC har framtagits på följande språk:</a:t>
            </a:r>
          </a:p>
          <a:p>
            <a:pPr lvl="0"/>
            <a:r>
              <a:rPr lang="sv-SE" sz="1200" i="1" kern="1200" dirty="0" smtClean="0">
                <a:solidFill>
                  <a:schemeClr val="tx1"/>
                </a:solidFill>
                <a:effectLst/>
                <a:latin typeface="+mn-lt"/>
                <a:ea typeface="+mn-ea"/>
                <a:cs typeface="+mn-cs"/>
              </a:rPr>
              <a:t>ABC</a:t>
            </a:r>
            <a:r>
              <a:rPr lang="sv-SE" sz="1200" kern="1200" dirty="0" smtClean="0">
                <a:solidFill>
                  <a:schemeClr val="tx1"/>
                </a:solidFill>
                <a:effectLst/>
                <a:latin typeface="+mn-lt"/>
                <a:ea typeface="+mn-ea"/>
                <a:cs typeface="+mn-cs"/>
              </a:rPr>
              <a:t> föräldramaterialet: arabiska, somaliska, engelska och lätt svenska. </a:t>
            </a:r>
          </a:p>
          <a:p>
            <a:r>
              <a:rPr lang="sv-SE" sz="1200" i="1" kern="1200" dirty="0" smtClean="0">
                <a:solidFill>
                  <a:schemeClr val="tx1"/>
                </a:solidFill>
                <a:effectLst/>
                <a:latin typeface="+mn-lt"/>
                <a:ea typeface="+mn-ea"/>
                <a:cs typeface="+mn-cs"/>
              </a:rPr>
              <a:t>ABC</a:t>
            </a:r>
            <a:r>
              <a:rPr lang="sv-SE" sz="1200" kern="1200" dirty="0" smtClean="0">
                <a:solidFill>
                  <a:schemeClr val="tx1"/>
                </a:solidFill>
                <a:effectLst/>
                <a:latin typeface="+mn-lt"/>
                <a:ea typeface="+mn-ea"/>
                <a:cs typeface="+mn-cs"/>
              </a:rPr>
              <a:t> rekryteringsfolder: arabiska, somaliska, engelska. </a:t>
            </a:r>
          </a:p>
          <a:p>
            <a:r>
              <a:rPr lang="sv-SE" sz="1200" i="1" kern="1200" dirty="0" smtClean="0">
                <a:solidFill>
                  <a:schemeClr val="tx1"/>
                </a:solidFill>
                <a:effectLst/>
                <a:latin typeface="+mn-lt"/>
                <a:ea typeface="+mn-ea"/>
                <a:cs typeface="+mn-cs"/>
              </a:rPr>
              <a:t>ABC</a:t>
            </a:r>
            <a:r>
              <a:rPr lang="sv-SE" sz="1200" kern="1200" dirty="0" smtClean="0">
                <a:solidFill>
                  <a:schemeClr val="tx1"/>
                </a:solidFill>
                <a:effectLst/>
                <a:latin typeface="+mn-lt"/>
                <a:ea typeface="+mn-ea"/>
                <a:cs typeface="+mn-cs"/>
              </a:rPr>
              <a:t> sammanfattningar från föräldramaterialet: arabiska, somaliska, engelska, finska, polska, ryska, spanska, tigrinja och turkiska. </a:t>
            </a:r>
            <a:endParaRPr lang="sv-SE" baseline="0" dirty="0" smtClean="0"/>
          </a:p>
          <a:p>
            <a:endParaRPr lang="sv-SE" baseline="0" dirty="0" smtClean="0"/>
          </a:p>
          <a:p>
            <a:r>
              <a:rPr lang="sv-SE" baseline="0" dirty="0" smtClean="0"/>
              <a:t>Har man modersmålspersonal så kan de arbeta med ABC, så har </a:t>
            </a:r>
            <a:r>
              <a:rPr lang="sv-SE" baseline="0" dirty="0" err="1" smtClean="0"/>
              <a:t>Stadsdelsförvaltingen</a:t>
            </a:r>
            <a:r>
              <a:rPr lang="sv-SE" baseline="0" dirty="0" smtClean="0"/>
              <a:t> Tensta/Rinkeby arbetat ibland. </a:t>
            </a:r>
          </a:p>
        </p:txBody>
      </p:sp>
      <p:sp>
        <p:nvSpPr>
          <p:cNvPr id="4" name="Platshållare för bildnummer 3"/>
          <p:cNvSpPr>
            <a:spLocks noGrp="1"/>
          </p:cNvSpPr>
          <p:nvPr>
            <p:ph type="sldNum" sz="quarter" idx="10"/>
          </p:nvPr>
        </p:nvSpPr>
        <p:spPr/>
        <p:txBody>
          <a:bodyPr/>
          <a:lstStyle/>
          <a:p>
            <a:fld id="{C4EC6F5F-D5F5-4E62-9BB9-6698135D0FF0}" type="slidenum">
              <a:rPr lang="sv-SE" smtClean="0"/>
              <a:t>7</a:t>
            </a:fld>
            <a:endParaRPr lang="sv-SE"/>
          </a:p>
        </p:txBody>
      </p:sp>
    </p:spTree>
    <p:extLst>
      <p:ext uri="{BB962C8B-B14F-4D97-AF65-F5344CB8AC3E}">
        <p14:creationId xmlns:p14="http://schemas.microsoft.com/office/powerpoint/2010/main" val="4087485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dirty="0" smtClean="0"/>
              <a:t>Gemensamt material som vi kan använda när vi utbildar tolkar? Krav på att tolkar ska ha fått den informationen innan de får tolka inom områden som </a:t>
            </a:r>
            <a:r>
              <a:rPr lang="sv-SE" baseline="0" dirty="0" err="1" smtClean="0"/>
              <a:t>psykoedukation</a:t>
            </a:r>
            <a:r>
              <a:rPr lang="sv-SE" baseline="0" dirty="0" smtClean="0"/>
              <a:t>, sexualkunskap, etc. Kulturspecifik tolkutbildning.</a:t>
            </a:r>
          </a:p>
          <a:p>
            <a:endParaRPr lang="sv-SE" baseline="0" dirty="0" smtClean="0"/>
          </a:p>
        </p:txBody>
      </p:sp>
      <p:sp>
        <p:nvSpPr>
          <p:cNvPr id="4" name="Platshållare för bildnummer 3"/>
          <p:cNvSpPr>
            <a:spLocks noGrp="1"/>
          </p:cNvSpPr>
          <p:nvPr>
            <p:ph type="sldNum" sz="quarter" idx="10"/>
          </p:nvPr>
        </p:nvSpPr>
        <p:spPr/>
        <p:txBody>
          <a:bodyPr/>
          <a:lstStyle/>
          <a:p>
            <a:fld id="{C4EC6F5F-D5F5-4E62-9BB9-6698135D0FF0}" type="slidenum">
              <a:rPr lang="sv-SE" smtClean="0"/>
              <a:t>8</a:t>
            </a:fld>
            <a:endParaRPr lang="sv-SE"/>
          </a:p>
        </p:txBody>
      </p:sp>
    </p:spTree>
    <p:extLst>
      <p:ext uri="{BB962C8B-B14F-4D97-AF65-F5344CB8AC3E}">
        <p14:creationId xmlns:p14="http://schemas.microsoft.com/office/powerpoint/2010/main" val="4226309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Några</a:t>
            </a:r>
            <a:r>
              <a:rPr lang="sv-SE" baseline="0" dirty="0" smtClean="0"/>
              <a:t> av er i salen har redan kommit i kontakt med era samordnare, andra inte. </a:t>
            </a:r>
          </a:p>
          <a:p>
            <a:endParaRPr lang="sv-SE" baseline="0" dirty="0" smtClean="0"/>
          </a:p>
          <a:p>
            <a:r>
              <a:rPr lang="sv-SE" baseline="0" dirty="0" smtClean="0"/>
              <a:t>Ni har fått ett papper som heter ”Min personliga spridningsplan”. Samordnare jobbar med dessa spridningsplaner och vi hoppas att ni ska göra detsamma. Det är första gången vi gör en utbildning för elevhälsan och vi hoppas att ni gör det till en ännu bättre utbildning. </a:t>
            </a:r>
          </a:p>
          <a:p>
            <a:endParaRPr lang="sv-SE" baseline="0" dirty="0" smtClean="0"/>
          </a:p>
          <a:p>
            <a:r>
              <a:rPr lang="sv-SE" baseline="0" dirty="0" smtClean="0"/>
              <a:t>Spridningsplanen är inte så krånglig- man ska fylla i vem man är, vem samordnare ni har (kommer i </a:t>
            </a:r>
            <a:r>
              <a:rPr lang="sv-SE" baseline="0" dirty="0" err="1" smtClean="0"/>
              <a:t>slides</a:t>
            </a:r>
            <a:r>
              <a:rPr lang="sv-SE" baseline="0" dirty="0" smtClean="0"/>
              <a:t> alldeles strax), vilken utbildning går ni, vem ska ni sprida detta till, när? På andra sidan kan ni fylla i lite mer detaljer- var ska det ske, ska ni ge utbildning i samband med något annat. Vad från denna dag är det ni vill ta med er- kanske välja ut det som är mest relevant för er. Det är syftet med spridningsplanen.</a:t>
            </a:r>
            <a:endParaRPr lang="sv-SE" dirty="0"/>
          </a:p>
        </p:txBody>
      </p:sp>
      <p:sp>
        <p:nvSpPr>
          <p:cNvPr id="4" name="Platshållare för bildnummer 3"/>
          <p:cNvSpPr>
            <a:spLocks noGrp="1"/>
          </p:cNvSpPr>
          <p:nvPr>
            <p:ph type="sldNum" sz="quarter" idx="10"/>
          </p:nvPr>
        </p:nvSpPr>
        <p:spPr/>
        <p:txBody>
          <a:bodyPr/>
          <a:lstStyle/>
          <a:p>
            <a:fld id="{C4EC6F5F-D5F5-4E62-9BB9-6698135D0FF0}" type="slidenum">
              <a:rPr lang="sv-SE" smtClean="0"/>
              <a:t>9</a:t>
            </a:fld>
            <a:endParaRPr lang="sv-SE"/>
          </a:p>
        </p:txBody>
      </p:sp>
    </p:spTree>
    <p:extLst>
      <p:ext uri="{BB962C8B-B14F-4D97-AF65-F5344CB8AC3E}">
        <p14:creationId xmlns:p14="http://schemas.microsoft.com/office/powerpoint/2010/main" val="1725752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Försöka fånga vad ditt mål är.</a:t>
            </a:r>
          </a:p>
          <a:p>
            <a:endParaRPr lang="sv-SE" dirty="0" smtClean="0"/>
          </a:p>
          <a:p>
            <a:r>
              <a:rPr lang="sv-SE" dirty="0" smtClean="0"/>
              <a:t>Ta hjälp av samordnaren</a:t>
            </a:r>
            <a:r>
              <a:rPr lang="sv-SE" baseline="0" dirty="0" smtClean="0"/>
              <a:t> </a:t>
            </a:r>
            <a:r>
              <a:rPr lang="sv-SE" baseline="0" dirty="0" smtClean="0">
                <a:sym typeface="Wingdings" panose="05000000000000000000" pitchFamily="2" charset="2"/>
              </a:rPr>
              <a:t> hjälper er i spridning. Vi är mycket angelägna att hjälpa er som vill sprida, så det finns stöd att få.</a:t>
            </a:r>
            <a:endParaRPr lang="sv-SE" dirty="0"/>
          </a:p>
        </p:txBody>
      </p:sp>
      <p:sp>
        <p:nvSpPr>
          <p:cNvPr id="4" name="Platshållare för bildnummer 3"/>
          <p:cNvSpPr>
            <a:spLocks noGrp="1"/>
          </p:cNvSpPr>
          <p:nvPr>
            <p:ph type="sldNum" sz="quarter" idx="10"/>
          </p:nvPr>
        </p:nvSpPr>
        <p:spPr/>
        <p:txBody>
          <a:bodyPr/>
          <a:lstStyle/>
          <a:p>
            <a:fld id="{C4EC6F5F-D5F5-4E62-9BB9-6698135D0FF0}" type="slidenum">
              <a:rPr lang="sv-SE" smtClean="0"/>
              <a:t>10</a:t>
            </a:fld>
            <a:endParaRPr lang="sv-SE"/>
          </a:p>
        </p:txBody>
      </p:sp>
    </p:spTree>
    <p:extLst>
      <p:ext uri="{BB962C8B-B14F-4D97-AF65-F5344CB8AC3E}">
        <p14:creationId xmlns:p14="http://schemas.microsoft.com/office/powerpoint/2010/main" val="366078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841375"/>
            <a:ext cx="6858000" cy="1790700"/>
          </a:xfrm>
        </p:spPr>
        <p:txBody>
          <a:bodyPr anchor="b">
            <a:normAutofit/>
          </a:bodyPr>
          <a:lstStyle>
            <a:lvl1pPr algn="ctr">
              <a:defRPr sz="4800"/>
            </a:lvl1pPr>
          </a:lstStyle>
          <a:p>
            <a:r>
              <a:rPr lang="sv-SE"/>
              <a:t>Klicka här för att ändra format</a:t>
            </a:r>
          </a:p>
        </p:txBody>
      </p:sp>
      <p:sp>
        <p:nvSpPr>
          <p:cNvPr id="3" name="Underrubrik 2"/>
          <p:cNvSpPr>
            <a:spLocks noGrp="1"/>
          </p:cNvSpPr>
          <p:nvPr>
            <p:ph type="subTitle" idx="1"/>
          </p:nvPr>
        </p:nvSpPr>
        <p:spPr>
          <a:xfrm>
            <a:off x="1143000" y="2701925"/>
            <a:ext cx="6858000" cy="12414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236846AF-60B0-4DC8-9AA3-A64CD4541FC4}" type="datetimeFigureOut">
              <a:rPr lang="sv-SE" smtClean="0"/>
              <a:t>2017-02-13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435C51C-587D-45A3-9602-0439908A6C55}" type="slidenum">
              <a:rPr lang="sv-SE" smtClean="0"/>
              <a:t>‹#›</a:t>
            </a:fld>
            <a:endParaRPr lang="sv-SE"/>
          </a:p>
        </p:txBody>
      </p:sp>
    </p:spTree>
    <p:extLst>
      <p:ext uri="{BB962C8B-B14F-4D97-AF65-F5344CB8AC3E}">
        <p14:creationId xmlns:p14="http://schemas.microsoft.com/office/powerpoint/2010/main" val="223166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lvl1pPr>
          </a:lstStyle>
          <a:p>
            <a:r>
              <a:rPr lang="sv-SE"/>
              <a:t>Klicka här för att ändra format</a:t>
            </a:r>
          </a:p>
        </p:txBody>
      </p:sp>
      <p:sp>
        <p:nvSpPr>
          <p:cNvPr id="3" name="Platshållare för innehåll 2"/>
          <p:cNvSpPr>
            <a:spLocks noGrp="1"/>
          </p:cNvSpPr>
          <p:nvPr>
            <p:ph sz="half" idx="1"/>
          </p:nvPr>
        </p:nvSpPr>
        <p:spPr>
          <a:xfrm>
            <a:off x="628650" y="1370013"/>
            <a:ext cx="3867150" cy="326231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370013"/>
            <a:ext cx="3867150" cy="326231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7A62AB12-C470-4820-B7C8-25E0B0B01683}" type="datetimeFigureOut">
              <a:rPr lang="sv-SE" smtClean="0"/>
              <a:t>2017-02-13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5CA1677-9921-48BF-9A17-F1DE7F752667}" type="slidenum">
              <a:rPr lang="sv-SE" smtClean="0"/>
              <a:t>‹#›</a:t>
            </a:fld>
            <a:endParaRPr lang="sv-SE"/>
          </a:p>
        </p:txBody>
      </p:sp>
    </p:spTree>
    <p:extLst>
      <p:ext uri="{BB962C8B-B14F-4D97-AF65-F5344CB8AC3E}">
        <p14:creationId xmlns:p14="http://schemas.microsoft.com/office/powerpoint/2010/main" val="2977668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7A62AB12-C470-4820-B7C8-25E0B0B01683}" type="datetimeFigureOut">
              <a:rPr lang="sv-SE" smtClean="0"/>
              <a:t>2017-02-13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95CA1677-9921-48BF-9A17-F1DE7F752667}" type="slidenum">
              <a:rPr lang="sv-SE" smtClean="0"/>
              <a:t>‹#›</a:t>
            </a:fld>
            <a:endParaRPr lang="sv-SE"/>
          </a:p>
        </p:txBody>
      </p:sp>
    </p:spTree>
    <p:extLst>
      <p:ext uri="{BB962C8B-B14F-4D97-AF65-F5344CB8AC3E}">
        <p14:creationId xmlns:p14="http://schemas.microsoft.com/office/powerpoint/2010/main" val="887280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A62AB12-C470-4820-B7C8-25E0B0B01683}" type="datetimeFigureOut">
              <a:rPr lang="sv-SE" smtClean="0"/>
              <a:t>2017-02-13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95CA1677-9921-48BF-9A17-F1DE7F752667}" type="slidenum">
              <a:rPr lang="sv-SE" smtClean="0"/>
              <a:t>‹#›</a:t>
            </a:fld>
            <a:endParaRPr lang="sv-SE"/>
          </a:p>
        </p:txBody>
      </p:sp>
    </p:spTree>
    <p:extLst>
      <p:ext uri="{BB962C8B-B14F-4D97-AF65-F5344CB8AC3E}">
        <p14:creationId xmlns:p14="http://schemas.microsoft.com/office/powerpoint/2010/main" val="514168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841375"/>
            <a:ext cx="6858000" cy="1790700"/>
          </a:xfrm>
        </p:spPr>
        <p:txBody>
          <a:bodyPr anchor="b">
            <a:normAutofit/>
          </a:bodyPr>
          <a:lstStyle>
            <a:lvl1pPr algn="ctr">
              <a:defRPr sz="4800"/>
            </a:lvl1pPr>
          </a:lstStyle>
          <a:p>
            <a:r>
              <a:rPr lang="sv-SE" smtClean="0"/>
              <a:t>Klicka här för att ändra format</a:t>
            </a:r>
            <a:endParaRPr lang="sv-SE"/>
          </a:p>
        </p:txBody>
      </p:sp>
      <p:sp>
        <p:nvSpPr>
          <p:cNvPr id="3" name="Underrubrik 2"/>
          <p:cNvSpPr>
            <a:spLocks noGrp="1"/>
          </p:cNvSpPr>
          <p:nvPr>
            <p:ph type="subTitle" idx="1"/>
          </p:nvPr>
        </p:nvSpPr>
        <p:spPr>
          <a:xfrm>
            <a:off x="1143000" y="2701925"/>
            <a:ext cx="6858000" cy="12414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236846AF-60B0-4DC8-9AA3-A64CD4541FC4}" type="datetimeFigureOut">
              <a:rPr lang="sv-SE" smtClean="0">
                <a:solidFill>
                  <a:prstClr val="black">
                    <a:tint val="75000"/>
                  </a:prstClr>
                </a:solidFill>
              </a:rPr>
              <a:pPr/>
              <a:t>2017-02-13</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7435C51C-587D-45A3-9602-0439908A6C55}"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44468948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b="1" baseline="0"/>
            </a:lvl1pPr>
          </a:lstStyle>
          <a:p>
            <a:r>
              <a:rPr lang="sv-SE" smtClean="0"/>
              <a:t>Klicka här för att ändra format</a:t>
            </a:r>
            <a:endParaRPr lang="sv-SE"/>
          </a:p>
        </p:txBody>
      </p:sp>
      <p:sp>
        <p:nvSpPr>
          <p:cNvPr id="3" name="Platshållare för innehåll 2"/>
          <p:cNvSpPr>
            <a:spLocks noGrp="1"/>
          </p:cNvSpPr>
          <p:nvPr>
            <p:ph idx="1"/>
          </p:nvPr>
        </p:nvSpPr>
        <p:spPr/>
        <p:txBody>
          <a:bodyPr/>
          <a:lstStyle>
            <a:lvl1pPr>
              <a:defRPr sz="2400"/>
            </a:lvl1pPr>
            <a:lvl2pPr>
              <a:defRPr sz="2000"/>
            </a:lvl2pPr>
            <a:lvl3pPr>
              <a:defRPr sz="1800"/>
            </a:lvl3pPr>
            <a:lvl4pPr>
              <a:defRPr sz="1600"/>
            </a:lvl4pPr>
            <a:lvl5pPr>
              <a:defRPr sz="1400"/>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236846AF-60B0-4DC8-9AA3-A64CD4541FC4}" type="datetimeFigureOut">
              <a:rPr lang="sv-SE" smtClean="0">
                <a:solidFill>
                  <a:prstClr val="black">
                    <a:tint val="75000"/>
                  </a:prstClr>
                </a:solidFill>
              </a:rPr>
              <a:pPr/>
              <a:t>2017-02-13</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7435C51C-587D-45A3-9602-0439908A6C55}"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02532378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282700"/>
            <a:ext cx="7886700" cy="2139950"/>
          </a:xfrm>
        </p:spPr>
        <p:txBody>
          <a:bodyPr anchor="b">
            <a:normAutofit/>
          </a:bodyPr>
          <a:lstStyle>
            <a:lvl1pPr>
              <a:defRPr sz="4800"/>
            </a:lvl1pPr>
          </a:lstStyle>
          <a:p>
            <a:r>
              <a:rPr lang="sv-SE" smtClean="0"/>
              <a:t>Klicka här för att ändra format</a:t>
            </a:r>
            <a:endParaRPr lang="sv-SE"/>
          </a:p>
        </p:txBody>
      </p:sp>
      <p:sp>
        <p:nvSpPr>
          <p:cNvPr id="3" name="Platshållare för text 2"/>
          <p:cNvSpPr>
            <a:spLocks noGrp="1"/>
          </p:cNvSpPr>
          <p:nvPr>
            <p:ph type="body" idx="1"/>
          </p:nvPr>
        </p:nvSpPr>
        <p:spPr>
          <a:xfrm>
            <a:off x="623888" y="3441700"/>
            <a:ext cx="7886700" cy="11255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236846AF-60B0-4DC8-9AA3-A64CD4541FC4}" type="datetimeFigureOut">
              <a:rPr lang="sv-SE" smtClean="0">
                <a:solidFill>
                  <a:prstClr val="black">
                    <a:tint val="75000"/>
                  </a:prstClr>
                </a:solidFill>
              </a:rPr>
              <a:pPr/>
              <a:t>2017-02-13</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7435C51C-587D-45A3-9602-0439908A6C55}"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24975714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lvl1pPr>
          </a:lstStyle>
          <a:p>
            <a:r>
              <a:rPr lang="sv-SE" smtClean="0"/>
              <a:t>Klicka här för att ändra format</a:t>
            </a:r>
            <a:endParaRPr lang="sv-SE"/>
          </a:p>
        </p:txBody>
      </p:sp>
      <p:sp>
        <p:nvSpPr>
          <p:cNvPr id="4" name="Platshållare för innehåll 3"/>
          <p:cNvSpPr>
            <a:spLocks noGrp="1"/>
          </p:cNvSpPr>
          <p:nvPr>
            <p:ph sz="half" idx="2"/>
          </p:nvPr>
        </p:nvSpPr>
        <p:spPr>
          <a:xfrm>
            <a:off x="4648200" y="1370013"/>
            <a:ext cx="3867150" cy="3262312"/>
          </a:xfrm>
        </p:spPr>
        <p:txBody>
          <a:bodyPr/>
          <a:lstStyle>
            <a:lvl1pPr>
              <a:defRPr sz="2400"/>
            </a:lvl1pPr>
            <a:lvl2pPr>
              <a:defRPr sz="2000"/>
            </a:lvl2pPr>
            <a:lvl3pPr>
              <a:defRPr sz="1800"/>
            </a:lvl3pPr>
            <a:lvl4pPr>
              <a:defRPr sz="1600"/>
            </a:lvl4pPr>
            <a:lvl5pPr>
              <a:defRPr sz="1400"/>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236846AF-60B0-4DC8-9AA3-A64CD4541FC4}" type="datetimeFigureOut">
              <a:rPr lang="sv-SE" smtClean="0">
                <a:solidFill>
                  <a:prstClr val="black">
                    <a:tint val="75000"/>
                  </a:prstClr>
                </a:solidFill>
              </a:rPr>
              <a:pPr/>
              <a:t>2017-02-13</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7435C51C-587D-45A3-9602-0439908A6C55}" type="slidenum">
              <a:rPr lang="sv-SE" smtClean="0">
                <a:solidFill>
                  <a:prstClr val="black">
                    <a:tint val="75000"/>
                  </a:prstClr>
                </a:solidFill>
              </a:rPr>
              <a:pPr/>
              <a:t>‹#›</a:t>
            </a:fld>
            <a:endParaRPr lang="sv-SE">
              <a:solidFill>
                <a:prstClr val="black">
                  <a:tint val="75000"/>
                </a:prstClr>
              </a:solidFill>
            </a:endParaRPr>
          </a:p>
        </p:txBody>
      </p:sp>
      <p:sp>
        <p:nvSpPr>
          <p:cNvPr id="8" name="Platshållare för innehåll 3"/>
          <p:cNvSpPr>
            <a:spLocks noGrp="1"/>
          </p:cNvSpPr>
          <p:nvPr>
            <p:ph sz="half" idx="13"/>
          </p:nvPr>
        </p:nvSpPr>
        <p:spPr>
          <a:xfrm>
            <a:off x="628650" y="1370013"/>
            <a:ext cx="3867150" cy="3262312"/>
          </a:xfrm>
        </p:spPr>
        <p:txBody>
          <a:bodyPr/>
          <a:lstStyle>
            <a:lvl1pPr>
              <a:defRPr sz="2400"/>
            </a:lvl1pPr>
            <a:lvl2pPr>
              <a:defRPr sz="2000"/>
            </a:lvl2pPr>
            <a:lvl3pPr>
              <a:defRPr sz="1800"/>
            </a:lvl3pPr>
            <a:lvl4pPr>
              <a:defRPr sz="1600"/>
            </a:lvl4pPr>
            <a:lvl5pPr>
              <a:defRPr sz="1400"/>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142736712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lvl1p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236846AF-60B0-4DC8-9AA3-A64CD4541FC4}" type="datetimeFigureOut">
              <a:rPr lang="sv-SE" smtClean="0">
                <a:solidFill>
                  <a:prstClr val="black">
                    <a:tint val="75000"/>
                  </a:prstClr>
                </a:solidFill>
              </a:rPr>
              <a:pPr/>
              <a:t>2017-02-13</a:t>
            </a:fld>
            <a:endParaRPr lang="sv-SE">
              <a:solidFill>
                <a:prstClr val="black">
                  <a:tint val="75000"/>
                </a:prstClr>
              </a:solidFill>
            </a:endParaRPr>
          </a:p>
        </p:txBody>
      </p:sp>
      <p:sp>
        <p:nvSpPr>
          <p:cNvPr id="4" name="Platshållare för sidfot 3"/>
          <p:cNvSpPr>
            <a:spLocks noGrp="1"/>
          </p:cNvSpPr>
          <p:nvPr>
            <p:ph type="ftr" sz="quarter" idx="11"/>
          </p:nvPr>
        </p:nvSpPr>
        <p:spPr/>
        <p:txBody>
          <a:bodyPr/>
          <a:lstStyle/>
          <a:p>
            <a:endParaRPr lang="sv-SE">
              <a:solidFill>
                <a:prstClr val="black">
                  <a:tint val="75000"/>
                </a:prstClr>
              </a:solidFill>
            </a:endParaRPr>
          </a:p>
        </p:txBody>
      </p:sp>
      <p:sp>
        <p:nvSpPr>
          <p:cNvPr id="5" name="Platshållare för bildnummer 4"/>
          <p:cNvSpPr>
            <a:spLocks noGrp="1"/>
          </p:cNvSpPr>
          <p:nvPr>
            <p:ph type="sldNum" sz="quarter" idx="12"/>
          </p:nvPr>
        </p:nvSpPr>
        <p:spPr/>
        <p:txBody>
          <a:bodyPr/>
          <a:lstStyle/>
          <a:p>
            <a:fld id="{7435C51C-587D-45A3-9602-0439908A6C55}"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63822345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36846AF-60B0-4DC8-9AA3-A64CD4541FC4}" type="datetimeFigureOut">
              <a:rPr lang="sv-SE" smtClean="0">
                <a:solidFill>
                  <a:prstClr val="black">
                    <a:tint val="75000"/>
                  </a:prstClr>
                </a:solidFill>
              </a:rPr>
              <a:pPr/>
              <a:t>2017-02-13</a:t>
            </a:fld>
            <a:endParaRPr lang="sv-SE">
              <a:solidFill>
                <a:prstClr val="black">
                  <a:tint val="75000"/>
                </a:prstClr>
              </a:solidFill>
            </a:endParaRPr>
          </a:p>
        </p:txBody>
      </p:sp>
      <p:sp>
        <p:nvSpPr>
          <p:cNvPr id="3" name="Platshållare för sidfot 2"/>
          <p:cNvSpPr>
            <a:spLocks noGrp="1"/>
          </p:cNvSpPr>
          <p:nvPr>
            <p:ph type="ftr" sz="quarter" idx="11"/>
          </p:nvPr>
        </p:nvSpPr>
        <p:spPr/>
        <p:txBody>
          <a:bodyPr/>
          <a:lstStyle/>
          <a:p>
            <a:endParaRPr lang="sv-SE">
              <a:solidFill>
                <a:prstClr val="black">
                  <a:tint val="75000"/>
                </a:prstClr>
              </a:solidFill>
            </a:endParaRPr>
          </a:p>
        </p:txBody>
      </p:sp>
      <p:sp>
        <p:nvSpPr>
          <p:cNvPr id="4" name="Platshållare för bildnummer 3"/>
          <p:cNvSpPr>
            <a:spLocks noGrp="1"/>
          </p:cNvSpPr>
          <p:nvPr>
            <p:ph type="sldNum" sz="quarter" idx="12"/>
          </p:nvPr>
        </p:nvSpPr>
        <p:spPr/>
        <p:txBody>
          <a:bodyPr/>
          <a:lstStyle/>
          <a:p>
            <a:fld id="{7435C51C-587D-45A3-9602-0439908A6C55}"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6473023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b="1" baseline="0"/>
            </a:lvl1pPr>
          </a:lstStyle>
          <a:p>
            <a:r>
              <a:rPr lang="sv-SE"/>
              <a:t>Klicka här för att ändra format</a:t>
            </a:r>
          </a:p>
        </p:txBody>
      </p:sp>
      <p:sp>
        <p:nvSpPr>
          <p:cNvPr id="3" name="Platshållare för innehåll 2"/>
          <p:cNvSpPr>
            <a:spLocks noGrp="1"/>
          </p:cNvSpPr>
          <p:nvPr>
            <p:ph idx="1"/>
          </p:nvPr>
        </p:nvSpPr>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36846AF-60B0-4DC8-9AA3-A64CD4541FC4}" type="datetimeFigureOut">
              <a:rPr lang="sv-SE" smtClean="0"/>
              <a:t>2017-02-13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435C51C-587D-45A3-9602-0439908A6C55}" type="slidenum">
              <a:rPr lang="sv-SE" smtClean="0"/>
              <a:t>‹#›</a:t>
            </a:fld>
            <a:endParaRPr lang="sv-SE"/>
          </a:p>
        </p:txBody>
      </p:sp>
    </p:spTree>
    <p:extLst>
      <p:ext uri="{BB962C8B-B14F-4D97-AF65-F5344CB8AC3E}">
        <p14:creationId xmlns:p14="http://schemas.microsoft.com/office/powerpoint/2010/main" val="1314506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282700"/>
            <a:ext cx="7886700" cy="2139950"/>
          </a:xfrm>
        </p:spPr>
        <p:txBody>
          <a:bodyPr anchor="b">
            <a:normAutofit/>
          </a:bodyPr>
          <a:lstStyle>
            <a:lvl1pPr>
              <a:defRPr sz="4800"/>
            </a:lvl1pPr>
          </a:lstStyle>
          <a:p>
            <a:r>
              <a:rPr lang="sv-SE"/>
              <a:t>Klicka här för att ändra format</a:t>
            </a:r>
          </a:p>
        </p:txBody>
      </p:sp>
      <p:sp>
        <p:nvSpPr>
          <p:cNvPr id="3" name="Platshållare för text 2"/>
          <p:cNvSpPr>
            <a:spLocks noGrp="1"/>
          </p:cNvSpPr>
          <p:nvPr>
            <p:ph type="body" idx="1"/>
          </p:nvPr>
        </p:nvSpPr>
        <p:spPr>
          <a:xfrm>
            <a:off x="623888" y="3441700"/>
            <a:ext cx="7886700" cy="11255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236846AF-60B0-4DC8-9AA3-A64CD4541FC4}" type="datetimeFigureOut">
              <a:rPr lang="sv-SE" smtClean="0"/>
              <a:t>2017-02-13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435C51C-587D-45A3-9602-0439908A6C55}" type="slidenum">
              <a:rPr lang="sv-SE" smtClean="0"/>
              <a:t>‹#›</a:t>
            </a:fld>
            <a:endParaRPr lang="sv-SE"/>
          </a:p>
        </p:txBody>
      </p:sp>
    </p:spTree>
    <p:extLst>
      <p:ext uri="{BB962C8B-B14F-4D97-AF65-F5344CB8AC3E}">
        <p14:creationId xmlns:p14="http://schemas.microsoft.com/office/powerpoint/2010/main" val="3593874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lvl1pPr>
          </a:lstStyle>
          <a:p>
            <a:r>
              <a:rPr lang="sv-SE"/>
              <a:t>Klicka här för att ändra format</a:t>
            </a:r>
          </a:p>
        </p:txBody>
      </p:sp>
      <p:sp>
        <p:nvSpPr>
          <p:cNvPr id="4" name="Platshållare för innehåll 3"/>
          <p:cNvSpPr>
            <a:spLocks noGrp="1"/>
          </p:cNvSpPr>
          <p:nvPr>
            <p:ph sz="half" idx="2"/>
          </p:nvPr>
        </p:nvSpPr>
        <p:spPr>
          <a:xfrm>
            <a:off x="4648200" y="1370013"/>
            <a:ext cx="3867150" cy="3262312"/>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236846AF-60B0-4DC8-9AA3-A64CD4541FC4}" type="datetimeFigureOut">
              <a:rPr lang="sv-SE" smtClean="0"/>
              <a:t>2017-02-13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435C51C-587D-45A3-9602-0439908A6C55}" type="slidenum">
              <a:rPr lang="sv-SE" smtClean="0"/>
              <a:t>‹#›</a:t>
            </a:fld>
            <a:endParaRPr lang="sv-SE"/>
          </a:p>
        </p:txBody>
      </p:sp>
      <p:sp>
        <p:nvSpPr>
          <p:cNvPr id="8" name="Platshållare för innehåll 3"/>
          <p:cNvSpPr>
            <a:spLocks noGrp="1"/>
          </p:cNvSpPr>
          <p:nvPr>
            <p:ph sz="half" idx="13"/>
          </p:nvPr>
        </p:nvSpPr>
        <p:spPr>
          <a:xfrm>
            <a:off x="628650" y="1370013"/>
            <a:ext cx="3867150" cy="3262312"/>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928776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lvl1pPr>
          </a:lstStyle>
          <a:p>
            <a:r>
              <a:rPr lang="sv-SE"/>
              <a:t>Klicka här för att ändra format</a:t>
            </a:r>
          </a:p>
        </p:txBody>
      </p:sp>
      <p:sp>
        <p:nvSpPr>
          <p:cNvPr id="3" name="Platshållare för datum 2"/>
          <p:cNvSpPr>
            <a:spLocks noGrp="1"/>
          </p:cNvSpPr>
          <p:nvPr>
            <p:ph type="dt" sz="half" idx="10"/>
          </p:nvPr>
        </p:nvSpPr>
        <p:spPr/>
        <p:txBody>
          <a:bodyPr/>
          <a:lstStyle/>
          <a:p>
            <a:fld id="{236846AF-60B0-4DC8-9AA3-A64CD4541FC4}" type="datetimeFigureOut">
              <a:rPr lang="sv-SE" smtClean="0"/>
              <a:t>2017-02-13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7435C51C-587D-45A3-9602-0439908A6C55}" type="slidenum">
              <a:rPr lang="sv-SE" smtClean="0"/>
              <a:t>‹#›</a:t>
            </a:fld>
            <a:endParaRPr lang="sv-SE"/>
          </a:p>
        </p:txBody>
      </p:sp>
    </p:spTree>
    <p:extLst>
      <p:ext uri="{BB962C8B-B14F-4D97-AF65-F5344CB8AC3E}">
        <p14:creationId xmlns:p14="http://schemas.microsoft.com/office/powerpoint/2010/main" val="2900586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36846AF-60B0-4DC8-9AA3-A64CD4541FC4}" type="datetimeFigureOut">
              <a:rPr lang="sv-SE" smtClean="0"/>
              <a:t>2017-02-13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7435C51C-587D-45A3-9602-0439908A6C55}" type="slidenum">
              <a:rPr lang="sv-SE" smtClean="0"/>
              <a:t>‹#›</a:t>
            </a:fld>
            <a:endParaRPr lang="sv-SE"/>
          </a:p>
        </p:txBody>
      </p:sp>
    </p:spTree>
    <p:extLst>
      <p:ext uri="{BB962C8B-B14F-4D97-AF65-F5344CB8AC3E}">
        <p14:creationId xmlns:p14="http://schemas.microsoft.com/office/powerpoint/2010/main" val="232043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841375"/>
            <a:ext cx="6858000" cy="1790700"/>
          </a:xfrm>
        </p:spPr>
        <p:txBody>
          <a:bodyPr anchor="b">
            <a:normAutofit/>
          </a:bodyPr>
          <a:lstStyle>
            <a:lvl1pPr algn="ctr">
              <a:defRPr sz="4800"/>
            </a:lvl1pPr>
          </a:lstStyle>
          <a:p>
            <a:r>
              <a:rPr lang="sv-SE"/>
              <a:t>Klicka här för att ändra format</a:t>
            </a:r>
          </a:p>
        </p:txBody>
      </p:sp>
      <p:sp>
        <p:nvSpPr>
          <p:cNvPr id="3" name="Underrubrik 2"/>
          <p:cNvSpPr>
            <a:spLocks noGrp="1"/>
          </p:cNvSpPr>
          <p:nvPr>
            <p:ph type="subTitle" idx="1"/>
          </p:nvPr>
        </p:nvSpPr>
        <p:spPr>
          <a:xfrm>
            <a:off x="1143000" y="2701925"/>
            <a:ext cx="6858000" cy="12414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7A62AB12-C470-4820-B7C8-25E0B0B01683}" type="datetimeFigureOut">
              <a:rPr lang="sv-SE" smtClean="0"/>
              <a:t>2017-02-13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5CA1677-9921-48BF-9A17-F1DE7F752667}" type="slidenum">
              <a:rPr lang="sv-SE" smtClean="0"/>
              <a:t>‹#›</a:t>
            </a:fld>
            <a:endParaRPr lang="sv-SE"/>
          </a:p>
        </p:txBody>
      </p:sp>
    </p:spTree>
    <p:extLst>
      <p:ext uri="{BB962C8B-B14F-4D97-AF65-F5344CB8AC3E}">
        <p14:creationId xmlns:p14="http://schemas.microsoft.com/office/powerpoint/2010/main" val="2742602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b="1"/>
            </a:lvl1pPr>
          </a:lstStyle>
          <a:p>
            <a:r>
              <a:rPr lang="sv-SE"/>
              <a:t>Klicka här för att ändra format</a:t>
            </a:r>
          </a:p>
        </p:txBody>
      </p:sp>
      <p:sp>
        <p:nvSpPr>
          <p:cNvPr id="3" name="Platshållare för innehåll 2"/>
          <p:cNvSpPr>
            <a:spLocks noGrp="1"/>
          </p:cNvSpPr>
          <p:nvPr>
            <p:ph idx="1"/>
          </p:nvPr>
        </p:nvSpPr>
        <p:spPr/>
        <p:txBody>
          <a:bodyPr/>
          <a:lstStyle>
            <a:lvl1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lvl1pPr>
            <a:lvl2pPr marL="6858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lvl2pPr>
            <a:lvl3pPr marL="11430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lvl3pPr>
            <a:lvl4pPr marL="16002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lvl4pPr>
            <a:lvl5pPr marL="20574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lvl5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2800" b="0" i="0" u="none" strike="noStrike" kern="1200" cap="none" spc="0" normalizeH="0" baseline="0" noProof="0">
                <a:ln>
                  <a:noFill/>
                </a:ln>
                <a:solidFill>
                  <a:prstClr val="black"/>
                </a:solidFill>
                <a:effectLst/>
                <a:uLnTx/>
                <a:uFillTx/>
                <a:latin typeface="+mn-lt"/>
                <a:ea typeface="+mn-ea"/>
                <a:cs typeface="+mn-cs"/>
              </a:rPr>
              <a:t>Klicka här för att ändra format på bakgrundstexten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sv-SE" sz="2400" b="0" i="0" u="none" strike="noStrike" kern="1200" cap="none" spc="0" normalizeH="0" baseline="0" noProof="0">
                <a:ln>
                  <a:noFill/>
                </a:ln>
                <a:solidFill>
                  <a:prstClr val="black"/>
                </a:solidFill>
                <a:effectLst/>
                <a:uLnTx/>
                <a:uFillTx/>
                <a:latin typeface="+mn-lt"/>
                <a:ea typeface="+mn-ea"/>
                <a:cs typeface="+mn-cs"/>
              </a:rPr>
              <a:t>Nivå två</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sv-SE" sz="2000" b="0" i="0" u="none" strike="noStrike" kern="1200" cap="none" spc="0" normalizeH="0" baseline="0" noProof="0">
                <a:ln>
                  <a:noFill/>
                </a:ln>
                <a:solidFill>
                  <a:prstClr val="black"/>
                </a:solidFill>
                <a:effectLst/>
                <a:uLnTx/>
                <a:uFillTx/>
                <a:latin typeface="+mn-lt"/>
                <a:ea typeface="+mn-ea"/>
                <a:cs typeface="+mn-cs"/>
              </a:rPr>
              <a:t>Nivå tre</a:t>
            </a: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sv-SE" sz="1800" b="0" i="0" u="none" strike="noStrike" kern="1200" cap="none" spc="0" normalizeH="0" baseline="0" noProof="0">
                <a:ln>
                  <a:noFill/>
                </a:ln>
                <a:solidFill>
                  <a:prstClr val="black"/>
                </a:solidFill>
                <a:effectLst/>
                <a:uLnTx/>
                <a:uFillTx/>
                <a:latin typeface="+mn-lt"/>
                <a:ea typeface="+mn-ea"/>
                <a:cs typeface="+mn-cs"/>
              </a:rPr>
              <a:t>Nivå fyra</a:t>
            </a:r>
          </a:p>
          <a:p>
            <a:pPr marL="2057400" marR="0" lvl="4"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sv-SE" sz="1800" b="0" i="0" u="none" strike="noStrike" kern="1200" cap="none" spc="0" normalizeH="0" baseline="0" noProof="0">
                <a:ln>
                  <a:noFill/>
                </a:ln>
                <a:solidFill>
                  <a:prstClr val="black"/>
                </a:solidFill>
                <a:effectLst/>
                <a:uLnTx/>
                <a:uFillTx/>
                <a:latin typeface="+mn-lt"/>
                <a:ea typeface="+mn-ea"/>
                <a:cs typeface="+mn-cs"/>
              </a:rPr>
              <a:t>Nivå fem</a:t>
            </a:r>
          </a:p>
        </p:txBody>
      </p:sp>
      <p:sp>
        <p:nvSpPr>
          <p:cNvPr id="4" name="Platshållare för datum 3"/>
          <p:cNvSpPr>
            <a:spLocks noGrp="1"/>
          </p:cNvSpPr>
          <p:nvPr>
            <p:ph type="dt" sz="half" idx="10"/>
          </p:nvPr>
        </p:nvSpPr>
        <p:spPr/>
        <p:txBody>
          <a:bodyPr/>
          <a:lstStyle/>
          <a:p>
            <a:fld id="{7A62AB12-C470-4820-B7C8-25E0B0B01683}" type="datetimeFigureOut">
              <a:rPr lang="sv-SE" smtClean="0"/>
              <a:t>2017-02-13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5CA1677-9921-48BF-9A17-F1DE7F752667}" type="slidenum">
              <a:rPr lang="sv-SE" smtClean="0"/>
              <a:t>‹#›</a:t>
            </a:fld>
            <a:endParaRPr lang="sv-SE"/>
          </a:p>
        </p:txBody>
      </p:sp>
    </p:spTree>
    <p:extLst>
      <p:ext uri="{BB962C8B-B14F-4D97-AF65-F5344CB8AC3E}">
        <p14:creationId xmlns:p14="http://schemas.microsoft.com/office/powerpoint/2010/main" val="1340724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282700"/>
            <a:ext cx="7886700" cy="2139950"/>
          </a:xfrm>
        </p:spPr>
        <p:txBody>
          <a:bodyPr anchor="b">
            <a:normAutofit/>
          </a:bodyPr>
          <a:lstStyle>
            <a:lvl1pPr>
              <a:defRPr sz="4800"/>
            </a:lvl1pPr>
          </a:lstStyle>
          <a:p>
            <a:r>
              <a:rPr lang="sv-SE"/>
              <a:t>Klicka här för att ändra format</a:t>
            </a:r>
          </a:p>
        </p:txBody>
      </p:sp>
      <p:sp>
        <p:nvSpPr>
          <p:cNvPr id="3" name="Platshållare för text 2"/>
          <p:cNvSpPr>
            <a:spLocks noGrp="1"/>
          </p:cNvSpPr>
          <p:nvPr>
            <p:ph type="body" idx="1"/>
          </p:nvPr>
        </p:nvSpPr>
        <p:spPr>
          <a:xfrm>
            <a:off x="623888" y="3441700"/>
            <a:ext cx="7886700" cy="11255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7A62AB12-C470-4820-B7C8-25E0B0B01683}" type="datetimeFigureOut">
              <a:rPr lang="sv-SE" smtClean="0"/>
              <a:t>2017-02-13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5CA1677-9921-48BF-9A17-F1DE7F752667}" type="slidenum">
              <a:rPr lang="sv-SE" smtClean="0"/>
              <a:t>‹#›</a:t>
            </a:fld>
            <a:endParaRPr lang="sv-SE"/>
          </a:p>
        </p:txBody>
      </p:sp>
    </p:spTree>
    <p:extLst>
      <p:ext uri="{BB962C8B-B14F-4D97-AF65-F5344CB8AC3E}">
        <p14:creationId xmlns:p14="http://schemas.microsoft.com/office/powerpoint/2010/main" val="279289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9"/>
            </p:custDataLst>
            <p:extLst>
              <p:ext uri="{D42A27DB-BD31-4B8C-83A1-F6EECF244321}">
                <p14:modId xmlns:p14="http://schemas.microsoft.com/office/powerpoint/2010/main" val="44001294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82" name="think-cell Slide" r:id="rId10" imgW="524" imgH="526" progId="TCLayout.ActiveDocument.1">
                  <p:embed/>
                </p:oleObj>
              </mc:Choice>
              <mc:Fallback>
                <p:oleObj name="think-cell Slide" r:id="rId10" imgW="524" imgH="526" progId="TCLayout.ActiveDocument.1">
                  <p:embed/>
                  <p:pic>
                    <p:nvPicPr>
                      <p:cNvPr id="0" name=""/>
                      <p:cNvPicPr/>
                      <p:nvPr/>
                    </p:nvPicPr>
                    <p:blipFill>
                      <a:blip r:embed="rId11"/>
                      <a:stretch>
                        <a:fillRect/>
                      </a:stretch>
                    </p:blipFill>
                    <p:spPr>
                      <a:xfrm>
                        <a:off x="1588" y="1588"/>
                        <a:ext cx="1587" cy="1587"/>
                      </a:xfrm>
                      <a:prstGeom prst="rect">
                        <a:avLst/>
                      </a:prstGeom>
                    </p:spPr>
                  </p:pic>
                </p:oleObj>
              </mc:Fallback>
            </mc:AlternateContent>
          </a:graphicData>
        </a:graphic>
      </p:graphicFrame>
      <p:sp>
        <p:nvSpPr>
          <p:cNvPr id="2" name="Platshållare för rubrik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236846AF-60B0-4DC8-9AA3-A64CD4541FC4}" type="datetimeFigureOut">
              <a:rPr lang="sv-SE" smtClean="0"/>
              <a:t>2017-02-13</a:t>
            </a:fld>
            <a:endParaRPr lang="sv-SE"/>
          </a:p>
        </p:txBody>
      </p:sp>
      <p:sp>
        <p:nvSpPr>
          <p:cNvPr id="5" name="Platshållare för sidfot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435C51C-587D-45A3-9602-0439908A6C55}" type="slidenum">
              <a:rPr lang="sv-SE" smtClean="0"/>
              <a:t>‹#›</a:t>
            </a:fld>
            <a:endParaRPr lang="sv-SE"/>
          </a:p>
        </p:txBody>
      </p:sp>
      <p:sp>
        <p:nvSpPr>
          <p:cNvPr id="7" name="Rectangle 6"/>
          <p:cNvSpPr/>
          <p:nvPr userDrawn="1"/>
        </p:nvSpPr>
        <p:spPr>
          <a:xfrm>
            <a:off x="-324544" y="4803998"/>
            <a:ext cx="12188825" cy="3395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userDrawn="1"/>
        </p:nvSpPr>
        <p:spPr>
          <a:xfrm>
            <a:off x="-330877" y="4659982"/>
            <a:ext cx="12188825" cy="720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1952981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5" r:id="rId5"/>
    <p:sldLayoutId id="2147483676" r:id="rId6"/>
  </p:sldLayoutIdLst>
  <p:txStyles>
    <p:titleStyle>
      <a:lvl1pPr algn="l" defTabSz="914400" rtl="0" eaLnBrk="1" latinLnBrk="0" hangingPunct="1">
        <a:lnSpc>
          <a:spcPct val="90000"/>
        </a:lnSpc>
        <a:spcBef>
          <a:spcPct val="0"/>
        </a:spcBef>
        <a:buNone/>
        <a:defRPr sz="4000" b="1" kern="12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2800" b="0" i="0" u="none" strike="noStrike" kern="1200" cap="none" spc="0" normalizeH="0" baseline="0" noProof="0">
                <a:ln>
                  <a:noFill/>
                </a:ln>
                <a:solidFill>
                  <a:prstClr val="black"/>
                </a:solidFill>
                <a:effectLst/>
                <a:uLnTx/>
                <a:uFillTx/>
                <a:latin typeface="+mn-lt"/>
                <a:ea typeface="+mn-ea"/>
                <a:cs typeface="+mn-cs"/>
              </a:rPr>
              <a:t>Klicka här för att ändra format på bakgrundstexten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sv-SE" sz="2400" b="0" i="0" u="none" strike="noStrike" kern="1200" cap="none" spc="0" normalizeH="0" baseline="0" noProof="0">
                <a:ln>
                  <a:noFill/>
                </a:ln>
                <a:solidFill>
                  <a:prstClr val="black"/>
                </a:solidFill>
                <a:effectLst/>
                <a:uLnTx/>
                <a:uFillTx/>
                <a:latin typeface="+mn-lt"/>
                <a:ea typeface="+mn-ea"/>
                <a:cs typeface="+mn-cs"/>
              </a:rPr>
              <a:t>Nivå två</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sv-SE" sz="2000" b="0" i="0" u="none" strike="noStrike" kern="1200" cap="none" spc="0" normalizeH="0" baseline="0" noProof="0">
                <a:ln>
                  <a:noFill/>
                </a:ln>
                <a:solidFill>
                  <a:prstClr val="black"/>
                </a:solidFill>
                <a:effectLst/>
                <a:uLnTx/>
                <a:uFillTx/>
                <a:latin typeface="+mn-lt"/>
                <a:ea typeface="+mn-ea"/>
                <a:cs typeface="+mn-cs"/>
              </a:rPr>
              <a:t>Nivå tre</a:t>
            </a: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sv-SE" sz="1800" b="0" i="0" u="none" strike="noStrike" kern="1200" cap="none" spc="0" normalizeH="0" baseline="0" noProof="0">
                <a:ln>
                  <a:noFill/>
                </a:ln>
                <a:solidFill>
                  <a:prstClr val="black"/>
                </a:solidFill>
                <a:effectLst/>
                <a:uLnTx/>
                <a:uFillTx/>
                <a:latin typeface="+mn-lt"/>
                <a:ea typeface="+mn-ea"/>
                <a:cs typeface="+mn-cs"/>
              </a:rPr>
              <a:t>Nivå fyra</a:t>
            </a:r>
          </a:p>
          <a:p>
            <a:pPr marL="2057400" marR="0" lvl="4"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sv-SE" sz="1800" b="0" i="0" u="none" strike="noStrike" kern="1200" cap="none" spc="0" normalizeH="0" baseline="0" noProof="0">
                <a:ln>
                  <a:noFill/>
                </a:ln>
                <a:solidFill>
                  <a:prstClr val="black"/>
                </a:solidFill>
                <a:effectLst/>
                <a:uLnTx/>
                <a:uFillTx/>
                <a:latin typeface="+mn-lt"/>
                <a:ea typeface="+mn-ea"/>
                <a:cs typeface="+mn-cs"/>
              </a:rPr>
              <a:t>Nivå fem</a:t>
            </a:r>
          </a:p>
        </p:txBody>
      </p:sp>
      <p:sp>
        <p:nvSpPr>
          <p:cNvPr id="4" name="Platshållare för datum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7A62AB12-C470-4820-B7C8-25E0B0B01683}" type="datetimeFigureOut">
              <a:rPr lang="sv-SE" smtClean="0"/>
              <a:t>2017-02-13</a:t>
            </a:fld>
            <a:endParaRPr lang="sv-SE"/>
          </a:p>
        </p:txBody>
      </p:sp>
      <p:sp>
        <p:nvSpPr>
          <p:cNvPr id="5" name="Platshållare för sidfot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95CA1677-9921-48BF-9A17-F1DE7F752667}" type="slidenum">
              <a:rPr lang="sv-SE" smtClean="0"/>
              <a:t>‹#›</a:t>
            </a:fld>
            <a:endParaRPr lang="sv-SE"/>
          </a:p>
        </p:txBody>
      </p:sp>
      <p:sp>
        <p:nvSpPr>
          <p:cNvPr id="7" name="Rectangle 6"/>
          <p:cNvSpPr/>
          <p:nvPr userDrawn="1"/>
        </p:nvSpPr>
        <p:spPr>
          <a:xfrm>
            <a:off x="-324544" y="4803998"/>
            <a:ext cx="12188825" cy="33950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userDrawn="1"/>
        </p:nvSpPr>
        <p:spPr>
          <a:xfrm>
            <a:off x="-330877" y="4659982"/>
            <a:ext cx="12188825" cy="7200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1264953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8" r:id="rId5"/>
    <p:sldLayoutId id="2147483689" r:id="rId6"/>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2800" kern="1200">
          <a:solidFill>
            <a:schemeClr val="tx1"/>
          </a:solidFill>
          <a:latin typeface="+mn-lt"/>
          <a:ea typeface="+mn-ea"/>
          <a:cs typeface="+mn-cs"/>
        </a:defRPr>
      </a:lvl1pPr>
      <a:lvl2pPr marL="6858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2400" kern="1200">
          <a:solidFill>
            <a:schemeClr val="tx1"/>
          </a:solidFill>
          <a:latin typeface="+mn-lt"/>
          <a:ea typeface="+mn-ea"/>
          <a:cs typeface="+mn-cs"/>
        </a:defRPr>
      </a:lvl2pPr>
      <a:lvl3pPr marL="11430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2000" kern="1200">
          <a:solidFill>
            <a:schemeClr val="tx1"/>
          </a:solidFill>
          <a:latin typeface="+mn-lt"/>
          <a:ea typeface="+mn-ea"/>
          <a:cs typeface="+mn-cs"/>
        </a:defRPr>
      </a:lvl3pPr>
      <a:lvl4pPr marL="16002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kern="1200">
          <a:solidFill>
            <a:schemeClr val="tx1"/>
          </a:solidFill>
          <a:latin typeface="+mn-lt"/>
          <a:ea typeface="+mn-ea"/>
          <a:cs typeface="+mn-cs"/>
        </a:defRPr>
      </a:lvl4pPr>
      <a:lvl5pPr marL="20574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236846AF-60B0-4DC8-9AA3-A64CD4541FC4}" type="datetimeFigureOut">
              <a:rPr lang="sv-SE" smtClean="0">
                <a:solidFill>
                  <a:prstClr val="black">
                    <a:tint val="75000"/>
                  </a:prstClr>
                </a:solidFill>
              </a:rPr>
              <a:pPr/>
              <a:t>2017-02-13</a:t>
            </a:fld>
            <a:endParaRPr lang="sv-SE">
              <a:solidFill>
                <a:prstClr val="black">
                  <a:tint val="75000"/>
                </a:prstClr>
              </a:solidFill>
            </a:endParaRPr>
          </a:p>
        </p:txBody>
      </p:sp>
      <p:sp>
        <p:nvSpPr>
          <p:cNvPr id="5" name="Platshållare för sidfot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solidFill>
                <a:prstClr val="black">
                  <a:tint val="75000"/>
                </a:prstClr>
              </a:solidFill>
            </a:endParaRPr>
          </a:p>
        </p:txBody>
      </p:sp>
      <p:sp>
        <p:nvSpPr>
          <p:cNvPr id="6" name="Platshållare för bildnummer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435C51C-587D-45A3-9602-0439908A6C55}" type="slidenum">
              <a:rPr lang="sv-SE" smtClean="0">
                <a:solidFill>
                  <a:prstClr val="black">
                    <a:tint val="75000"/>
                  </a:prstClr>
                </a:solidFill>
              </a:rPr>
              <a:pPr/>
              <a:t>‹#›</a:t>
            </a:fld>
            <a:endParaRPr lang="sv-SE">
              <a:solidFill>
                <a:prstClr val="black">
                  <a:tint val="75000"/>
                </a:prstClr>
              </a:solidFill>
            </a:endParaRPr>
          </a:p>
        </p:txBody>
      </p:sp>
      <p:sp>
        <p:nvSpPr>
          <p:cNvPr id="7" name="Rectangle 6"/>
          <p:cNvSpPr/>
          <p:nvPr userDrawn="1"/>
        </p:nvSpPr>
        <p:spPr>
          <a:xfrm>
            <a:off x="-324544" y="4803998"/>
            <a:ext cx="12188825" cy="3395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userDrawn="1"/>
        </p:nvSpPr>
        <p:spPr>
          <a:xfrm>
            <a:off x="-330877" y="4659982"/>
            <a:ext cx="12188825" cy="720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5347901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b="1" kern="1200"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6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jpeg"/><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hyperlink" Target="mailto:lina.gustin@vgregion.se" TargetMode="Externa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www.uppdragpsykiskhalsa.se/asylsokande-och-nyanlanda/om-vara-utbildningar/migration-och-psykisk-halsa-for-elevhalsan/"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4.png"/><Relationship Id="rId5" Type="http://schemas.microsoft.com/office/2007/relationships/hdphoto" Target="../media/hdphoto1.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a:bodyPr>
          <a:lstStyle/>
          <a:p>
            <a:r>
              <a:rPr lang="sv-SE" b="0" dirty="0" smtClean="0"/>
              <a:t>Sprida kunskapen</a:t>
            </a:r>
            <a:r>
              <a:rPr lang="sv-SE" dirty="0"/>
              <a:t/>
            </a:r>
            <a:br>
              <a:rPr lang="sv-SE" dirty="0"/>
            </a:br>
            <a:endParaRPr lang="sv-SE" dirty="0"/>
          </a:p>
        </p:txBody>
      </p:sp>
      <p:sp>
        <p:nvSpPr>
          <p:cNvPr id="3" name="Platshållare för text 2"/>
          <p:cNvSpPr>
            <a:spLocks noGrp="1"/>
          </p:cNvSpPr>
          <p:nvPr>
            <p:ph type="subTitle" idx="1"/>
          </p:nvPr>
        </p:nvSpPr>
        <p:spPr/>
        <p:txBody>
          <a:bodyPr/>
          <a:lstStyle/>
          <a:p>
            <a:r>
              <a:rPr lang="sv-SE" dirty="0"/>
              <a:t>Vad jag tar med mig hem? Hur </a:t>
            </a:r>
            <a:r>
              <a:rPr lang="sv-SE" dirty="0" smtClean="0"/>
              <a:t>sprider jag </a:t>
            </a:r>
            <a:r>
              <a:rPr lang="sv-SE" dirty="0"/>
              <a:t>kunskap? Vad vill jag sprida? Forum att sprida?</a:t>
            </a:r>
          </a:p>
        </p:txBody>
      </p:sp>
    </p:spTree>
    <p:extLst>
      <p:ext uri="{BB962C8B-B14F-4D97-AF65-F5344CB8AC3E}">
        <p14:creationId xmlns:p14="http://schemas.microsoft.com/office/powerpoint/2010/main" val="16205235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v-SE" sz="2400" i="1" dirty="0"/>
              <a:t>“Min personliga spridningsplan” </a:t>
            </a:r>
            <a:r>
              <a:rPr lang="sv-SE" sz="2400" dirty="0"/>
              <a:t>hjälper framför allt dig, men även samordnaren, i spridningsarbetet</a:t>
            </a:r>
          </a:p>
        </p:txBody>
      </p:sp>
      <p:sp>
        <p:nvSpPr>
          <p:cNvPr id="3" name="Content Placeholder 2"/>
          <p:cNvSpPr>
            <a:spLocks noGrp="1"/>
          </p:cNvSpPr>
          <p:nvPr>
            <p:ph idx="1"/>
          </p:nvPr>
        </p:nvSpPr>
        <p:spPr>
          <a:xfrm>
            <a:off x="755576" y="1370013"/>
            <a:ext cx="7759774" cy="2569889"/>
          </a:xfrm>
          <a:ln w="28575">
            <a:solidFill>
              <a:schemeClr val="bg1">
                <a:lumMod val="50000"/>
              </a:schemeClr>
            </a:solidFill>
          </a:ln>
        </p:spPr>
        <p:txBody>
          <a:bodyPr>
            <a:normAutofit/>
          </a:bodyPr>
          <a:lstStyle/>
          <a:p>
            <a:pPr marL="0" indent="0">
              <a:buNone/>
            </a:pPr>
            <a:r>
              <a:rPr lang="sv-SE" sz="1500" b="1" i="1" dirty="0"/>
              <a:t>Dokumentet hjälper dig att</a:t>
            </a:r>
          </a:p>
          <a:p>
            <a:pPr lvl="1"/>
            <a:r>
              <a:rPr lang="sv-SE" sz="1500" dirty="0"/>
              <a:t>Tydliggöra vad ditt mål är</a:t>
            </a:r>
          </a:p>
          <a:p>
            <a:pPr lvl="1"/>
            <a:r>
              <a:rPr lang="sv-SE" sz="1500" dirty="0"/>
              <a:t>Planera hur du når målet</a:t>
            </a:r>
          </a:p>
          <a:p>
            <a:pPr lvl="1"/>
            <a:r>
              <a:rPr lang="sv-SE" sz="1500" dirty="0"/>
              <a:t>Rapportera status till samordnaren i ditt landsting/region och SKL</a:t>
            </a:r>
          </a:p>
          <a:p>
            <a:pPr marL="457200" lvl="1" indent="0">
              <a:buNone/>
            </a:pPr>
            <a:endParaRPr lang="sv-SE" sz="1500" dirty="0"/>
          </a:p>
          <a:p>
            <a:pPr marL="0" indent="0">
              <a:buNone/>
            </a:pPr>
            <a:r>
              <a:rPr lang="sv-SE" sz="1500" b="1" i="1" dirty="0"/>
              <a:t>Dokumentet hjälper samordnaren att</a:t>
            </a:r>
          </a:p>
          <a:p>
            <a:pPr lvl="1"/>
            <a:r>
              <a:rPr lang="sv-SE" sz="1500" dirty="0"/>
              <a:t>Få information kring hur spridningen går i ditt landsting/region</a:t>
            </a:r>
          </a:p>
          <a:p>
            <a:pPr lvl="1"/>
            <a:r>
              <a:rPr lang="sv-SE" sz="1500" dirty="0"/>
              <a:t>Sammanställa status för spridningen i ditt landsting/region</a:t>
            </a:r>
          </a:p>
          <a:p>
            <a:pPr marL="457200" lvl="1" indent="0">
              <a:buNone/>
            </a:pPr>
            <a:endParaRPr lang="sv-SE" sz="1600" dirty="0"/>
          </a:p>
        </p:txBody>
      </p:sp>
      <p:pic>
        <p:nvPicPr>
          <p:cNvPr id="9" name="Picture 8" descr="Ziel"/>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t="4559" r="8900" b="8981"/>
          <a:stretch>
            <a:fillRect/>
          </a:stretch>
        </p:blipFill>
        <p:spPr bwMode="gray">
          <a:xfrm>
            <a:off x="7092280" y="1454805"/>
            <a:ext cx="1359596" cy="1055499"/>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p:nvGrpSpPr>
        <p:grpSpPr>
          <a:xfrm>
            <a:off x="7383480" y="2639177"/>
            <a:ext cx="1065112" cy="1229618"/>
            <a:chOff x="1942783" y="1054100"/>
            <a:chExt cx="2629218" cy="3035300"/>
          </a:xfrm>
        </p:grpSpPr>
        <p:pic>
          <p:nvPicPr>
            <p:cNvPr id="6" name="Picture 5" descr="C:\Users\josefin.klingvall\AppData\Local\Microsoft\Windows\INetCache\Content.Outlook\Y7REAJL9\utbildare_manual2 (002).jpg"/>
            <p:cNvPicPr/>
            <p:nvPr/>
          </p:nvPicPr>
          <p:blipFill rotWithShape="1">
            <a:blip r:embed="rId5" cstate="print">
              <a:extLst>
                <a:ext uri="{28A0092B-C50C-407E-A947-70E740481C1C}">
                  <a14:useLocalDpi xmlns:a14="http://schemas.microsoft.com/office/drawing/2010/main" val="0"/>
                </a:ext>
              </a:extLst>
            </a:blip>
            <a:srcRect r="50000"/>
            <a:stretch/>
          </p:blipFill>
          <p:spPr bwMode="auto">
            <a:xfrm>
              <a:off x="1942783" y="1054100"/>
              <a:ext cx="2629218" cy="3035300"/>
            </a:xfrm>
            <a:prstGeom prst="rect">
              <a:avLst/>
            </a:prstGeom>
            <a:noFill/>
            <a:ln>
              <a:noFill/>
            </a:ln>
          </p:spPr>
        </p:pic>
        <p:sp>
          <p:nvSpPr>
            <p:cNvPr id="4" name="Rectangle 3"/>
            <p:cNvSpPr/>
            <p:nvPr/>
          </p:nvSpPr>
          <p:spPr>
            <a:xfrm>
              <a:off x="3635896" y="1203598"/>
              <a:ext cx="936104"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ctangle 7"/>
            <p:cNvSpPr/>
            <p:nvPr/>
          </p:nvSpPr>
          <p:spPr>
            <a:xfrm>
              <a:off x="4283968" y="1781365"/>
              <a:ext cx="288032"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Tree>
    <p:extLst>
      <p:ext uri="{BB962C8B-B14F-4D97-AF65-F5344CB8AC3E}">
        <p14:creationId xmlns:p14="http://schemas.microsoft.com/office/powerpoint/2010/main" val="2811258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err="1"/>
              <a:t>Så</a:t>
            </a:r>
            <a:r>
              <a:rPr lang="en-US" sz="2400" dirty="0"/>
              <a:t> </a:t>
            </a:r>
            <a:r>
              <a:rPr lang="en-US" sz="2400" dirty="0" err="1"/>
              <a:t>här</a:t>
            </a:r>
            <a:r>
              <a:rPr lang="en-US" sz="2400" dirty="0"/>
              <a:t> </a:t>
            </a:r>
            <a:r>
              <a:rPr lang="en-US" sz="2400" dirty="0" err="1"/>
              <a:t>fyller</a:t>
            </a:r>
            <a:r>
              <a:rPr lang="en-US" sz="2400" dirty="0"/>
              <a:t> du i din </a:t>
            </a:r>
            <a:r>
              <a:rPr lang="en-US" sz="2400" dirty="0" err="1"/>
              <a:t>personliga</a:t>
            </a:r>
            <a:r>
              <a:rPr lang="en-US" sz="2400" dirty="0"/>
              <a:t> </a:t>
            </a:r>
            <a:r>
              <a:rPr lang="en-US" sz="2400" dirty="0" err="1"/>
              <a:t>spridningsplan</a:t>
            </a:r>
            <a:endParaRPr lang="sv-SE" sz="2400" dirty="0"/>
          </a:p>
        </p:txBody>
      </p:sp>
      <p:sp>
        <p:nvSpPr>
          <p:cNvPr id="5" name="Content Placeholder 2"/>
          <p:cNvSpPr>
            <a:spLocks noGrp="1"/>
          </p:cNvSpPr>
          <p:nvPr>
            <p:ph idx="1"/>
          </p:nvPr>
        </p:nvSpPr>
        <p:spPr>
          <a:xfrm>
            <a:off x="755576" y="1153989"/>
            <a:ext cx="7759774" cy="2353865"/>
          </a:xfrm>
          <a:ln w="28575">
            <a:solidFill>
              <a:schemeClr val="bg1">
                <a:lumMod val="50000"/>
              </a:schemeClr>
            </a:solidFill>
          </a:ln>
        </p:spPr>
        <p:txBody>
          <a:bodyPr>
            <a:normAutofit/>
          </a:bodyPr>
          <a:lstStyle/>
          <a:p>
            <a:pPr marL="0" indent="0">
              <a:buNone/>
            </a:pPr>
            <a:r>
              <a:rPr lang="sv-SE" sz="2200" b="1" dirty="0"/>
              <a:t>Fyll i…</a:t>
            </a:r>
          </a:p>
          <a:p>
            <a:pPr lvl="1"/>
            <a:r>
              <a:rPr lang="sv-SE" sz="2200" dirty="0"/>
              <a:t>Dina kontaktuppgifter</a:t>
            </a:r>
          </a:p>
          <a:p>
            <a:pPr lvl="1"/>
            <a:r>
              <a:rPr lang="sv-SE" sz="2200" dirty="0"/>
              <a:t>Kontaktuppgifter till samordnaren i ditt landsting/region</a:t>
            </a:r>
          </a:p>
          <a:p>
            <a:pPr lvl="1"/>
            <a:r>
              <a:rPr lang="sv-SE" sz="2200" dirty="0"/>
              <a:t>Dina spridningsmål. Dessa får du antingen av samordnaren eller formulerar själv.</a:t>
            </a:r>
          </a:p>
          <a:p>
            <a:pPr lvl="1"/>
            <a:r>
              <a:rPr lang="sv-SE" sz="2200" dirty="0"/>
              <a:t>Dina spridningsaktiviteter</a:t>
            </a:r>
          </a:p>
        </p:txBody>
      </p:sp>
      <p:sp>
        <p:nvSpPr>
          <p:cNvPr id="6" name="Oval 5"/>
          <p:cNvSpPr/>
          <p:nvPr/>
        </p:nvSpPr>
        <p:spPr>
          <a:xfrm>
            <a:off x="1187624" y="1563638"/>
            <a:ext cx="288032" cy="28803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1</a:t>
            </a:r>
            <a:endParaRPr lang="sv-SE" b="1" dirty="0"/>
          </a:p>
        </p:txBody>
      </p:sp>
      <p:sp>
        <p:nvSpPr>
          <p:cNvPr id="8" name="Oval 7"/>
          <p:cNvSpPr/>
          <p:nvPr/>
        </p:nvSpPr>
        <p:spPr>
          <a:xfrm>
            <a:off x="1187624" y="1923678"/>
            <a:ext cx="288032" cy="28803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a:t>
            </a:r>
            <a:endParaRPr lang="sv-SE" b="1" dirty="0"/>
          </a:p>
        </p:txBody>
      </p:sp>
      <p:sp>
        <p:nvSpPr>
          <p:cNvPr id="9" name="Oval 8"/>
          <p:cNvSpPr/>
          <p:nvPr/>
        </p:nvSpPr>
        <p:spPr>
          <a:xfrm>
            <a:off x="1187624" y="2294917"/>
            <a:ext cx="288032" cy="28803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3</a:t>
            </a:r>
            <a:endParaRPr lang="sv-SE" b="1" dirty="0"/>
          </a:p>
        </p:txBody>
      </p:sp>
      <p:sp>
        <p:nvSpPr>
          <p:cNvPr id="10" name="Oval 9"/>
          <p:cNvSpPr/>
          <p:nvPr/>
        </p:nvSpPr>
        <p:spPr>
          <a:xfrm>
            <a:off x="1187624" y="2931790"/>
            <a:ext cx="288032" cy="28803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4</a:t>
            </a:r>
            <a:endParaRPr lang="sv-SE" b="1" dirty="0"/>
          </a:p>
        </p:txBody>
      </p:sp>
      <p:sp>
        <p:nvSpPr>
          <p:cNvPr id="11" name="Rectangle 10"/>
          <p:cNvSpPr/>
          <p:nvPr/>
        </p:nvSpPr>
        <p:spPr>
          <a:xfrm>
            <a:off x="2483767" y="3739133"/>
            <a:ext cx="4191991"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err="1"/>
              <a:t>Dokumentet</a:t>
            </a:r>
            <a:r>
              <a:rPr lang="en-US" sz="2000" dirty="0"/>
              <a:t> </a:t>
            </a:r>
            <a:r>
              <a:rPr lang="en-US" sz="2000" dirty="0" err="1"/>
              <a:t>är</a:t>
            </a:r>
            <a:r>
              <a:rPr lang="en-US" sz="2000" dirty="0"/>
              <a:t> </a:t>
            </a:r>
            <a:r>
              <a:rPr lang="en-US" sz="2000" dirty="0" err="1"/>
              <a:t>ditt</a:t>
            </a:r>
            <a:r>
              <a:rPr lang="en-US" sz="2000" dirty="0"/>
              <a:t> </a:t>
            </a:r>
            <a:r>
              <a:rPr lang="en-US" sz="2000" dirty="0" err="1"/>
              <a:t>arbetsverktyg</a:t>
            </a:r>
            <a:r>
              <a:rPr lang="en-US" sz="2000" dirty="0"/>
              <a:t> – </a:t>
            </a:r>
            <a:r>
              <a:rPr lang="en-US" sz="2000" dirty="0" err="1"/>
              <a:t>uppdatera</a:t>
            </a:r>
            <a:r>
              <a:rPr lang="en-US" sz="2000" dirty="0"/>
              <a:t> </a:t>
            </a:r>
            <a:r>
              <a:rPr lang="en-US" sz="2000" dirty="0" err="1"/>
              <a:t>det</a:t>
            </a:r>
            <a:r>
              <a:rPr lang="en-US" sz="2000" dirty="0"/>
              <a:t> </a:t>
            </a:r>
            <a:r>
              <a:rPr lang="en-US" sz="2000" dirty="0" err="1"/>
              <a:t>löpande</a:t>
            </a:r>
            <a:r>
              <a:rPr lang="en-US" sz="2000" dirty="0"/>
              <a:t>!</a:t>
            </a:r>
          </a:p>
        </p:txBody>
      </p:sp>
    </p:spTree>
    <p:extLst>
      <p:ext uri="{BB962C8B-B14F-4D97-AF65-F5344CB8AC3E}">
        <p14:creationId xmlns:p14="http://schemas.microsoft.com/office/powerpoint/2010/main" val="26748575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Du </a:t>
            </a:r>
            <a:r>
              <a:rPr lang="en-US" sz="2400" dirty="0" err="1"/>
              <a:t>kommer</a:t>
            </a:r>
            <a:r>
              <a:rPr lang="en-US" sz="2400" dirty="0"/>
              <a:t> </a:t>
            </a:r>
            <a:r>
              <a:rPr lang="en-US" sz="2400" dirty="0" err="1"/>
              <a:t>att</a:t>
            </a:r>
            <a:r>
              <a:rPr lang="en-US" sz="2400" dirty="0"/>
              <a:t> </a:t>
            </a:r>
            <a:r>
              <a:rPr lang="en-US" sz="2400" dirty="0" err="1"/>
              <a:t>mejla</a:t>
            </a:r>
            <a:r>
              <a:rPr lang="en-US" sz="2400" dirty="0"/>
              <a:t> </a:t>
            </a:r>
            <a:r>
              <a:rPr lang="en-US" sz="2400" dirty="0" err="1"/>
              <a:t>en</a:t>
            </a:r>
            <a:r>
              <a:rPr lang="en-US" sz="2400" dirty="0"/>
              <a:t> </a:t>
            </a:r>
            <a:r>
              <a:rPr lang="en-US" sz="2400" dirty="0" err="1"/>
              <a:t>uppdaterad</a:t>
            </a:r>
            <a:r>
              <a:rPr lang="en-US" sz="2400" dirty="0"/>
              <a:t> version </a:t>
            </a:r>
            <a:r>
              <a:rPr lang="en-US" sz="2400" dirty="0" err="1"/>
              <a:t>av</a:t>
            </a:r>
            <a:r>
              <a:rPr lang="en-US" sz="2400" dirty="0"/>
              <a:t> </a:t>
            </a:r>
            <a:r>
              <a:rPr lang="en-US" sz="2400" dirty="0" err="1"/>
              <a:t>dokumentet</a:t>
            </a:r>
            <a:r>
              <a:rPr lang="en-US" sz="2400" dirty="0"/>
              <a:t> till </a:t>
            </a:r>
            <a:r>
              <a:rPr lang="en-US" sz="2400" dirty="0" err="1"/>
              <a:t>samordnaren</a:t>
            </a:r>
            <a:r>
              <a:rPr lang="en-US" sz="2400" dirty="0"/>
              <a:t> </a:t>
            </a:r>
            <a:r>
              <a:rPr lang="en-US" sz="2400" dirty="0" err="1"/>
              <a:t>tre</a:t>
            </a:r>
            <a:r>
              <a:rPr lang="en-US" sz="2400" dirty="0"/>
              <a:t> </a:t>
            </a:r>
            <a:r>
              <a:rPr lang="en-US" sz="2400" dirty="0" err="1"/>
              <a:t>gånger</a:t>
            </a:r>
            <a:r>
              <a:rPr lang="en-US" sz="2400" dirty="0"/>
              <a:t> </a:t>
            </a:r>
            <a:endParaRPr lang="sv-SE" sz="2400" dirty="0"/>
          </a:p>
        </p:txBody>
      </p:sp>
      <p:sp>
        <p:nvSpPr>
          <p:cNvPr id="3" name="Content Placeholder 2"/>
          <p:cNvSpPr>
            <a:spLocks noGrp="1"/>
          </p:cNvSpPr>
          <p:nvPr>
            <p:ph idx="1"/>
          </p:nvPr>
        </p:nvSpPr>
        <p:spPr>
          <a:xfrm>
            <a:off x="606846" y="1779662"/>
            <a:ext cx="7886700" cy="1152128"/>
          </a:xfrm>
          <a:ln w="28575">
            <a:solidFill>
              <a:schemeClr val="bg1">
                <a:lumMod val="65000"/>
              </a:schemeClr>
            </a:solidFill>
          </a:ln>
        </p:spPr>
        <p:txBody>
          <a:bodyPr>
            <a:normAutofit/>
          </a:bodyPr>
          <a:lstStyle/>
          <a:p>
            <a:r>
              <a:rPr lang="en-US" sz="2000" dirty="0" err="1"/>
              <a:t>När</a:t>
            </a:r>
            <a:r>
              <a:rPr lang="en-US" sz="2000" dirty="0"/>
              <a:t> du </a:t>
            </a:r>
            <a:r>
              <a:rPr lang="en-US" sz="2000" dirty="0" err="1"/>
              <a:t>färdigställt</a:t>
            </a:r>
            <a:r>
              <a:rPr lang="en-US" sz="2000" dirty="0"/>
              <a:t> din plan </a:t>
            </a:r>
            <a:r>
              <a:rPr lang="en-US" sz="2000" dirty="0" err="1"/>
              <a:t>första</a:t>
            </a:r>
            <a:r>
              <a:rPr lang="en-US" sz="2000" dirty="0"/>
              <a:t> </a:t>
            </a:r>
            <a:r>
              <a:rPr lang="en-US" sz="2000" dirty="0" err="1"/>
              <a:t>gången</a:t>
            </a:r>
            <a:endParaRPr lang="en-US" sz="2000" dirty="0"/>
          </a:p>
          <a:p>
            <a:r>
              <a:rPr lang="en-US" sz="2000" dirty="0" err="1"/>
              <a:t>Två</a:t>
            </a:r>
            <a:r>
              <a:rPr lang="en-US" sz="2000" dirty="0"/>
              <a:t> </a:t>
            </a:r>
            <a:r>
              <a:rPr lang="en-US" sz="2000" dirty="0" err="1"/>
              <a:t>gånger</a:t>
            </a:r>
            <a:r>
              <a:rPr lang="en-US" sz="2000" dirty="0"/>
              <a:t> under </a:t>
            </a:r>
            <a:r>
              <a:rPr lang="en-US" sz="2000" dirty="0" err="1"/>
              <a:t>februari</a:t>
            </a:r>
            <a:r>
              <a:rPr lang="en-US" sz="2000" dirty="0"/>
              <a:t>-mars 2017 </a:t>
            </a:r>
            <a:r>
              <a:rPr lang="sv-SE" sz="2000" dirty="0"/>
              <a:t>med aktuell status (samordnaren skickar ut mejl om detta)</a:t>
            </a:r>
          </a:p>
        </p:txBody>
      </p:sp>
    </p:spTree>
    <p:extLst>
      <p:ext uri="{BB962C8B-B14F-4D97-AF65-F5344CB8AC3E}">
        <p14:creationId xmlns:p14="http://schemas.microsoft.com/office/powerpoint/2010/main" val="446253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0" name="Object 299" hidden="1"/>
          <p:cNvGraphicFramePr>
            <a:graphicFrameLocks noChangeAspect="1"/>
          </p:cNvGraphicFramePr>
          <p:nvPr>
            <p:custDataLst>
              <p:tags r:id="rId2"/>
            </p:custDataLst>
            <p:extLst>
              <p:ext uri="{D42A27DB-BD31-4B8C-83A1-F6EECF244321}">
                <p14:modId xmlns:p14="http://schemas.microsoft.com/office/powerpoint/2010/main" val="345447160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07" name="think-cell Slide" r:id="rId4" imgW="524" imgH="526" progId="TCLayout.ActiveDocument.1">
                  <p:embed/>
                </p:oleObj>
              </mc:Choice>
              <mc:Fallback>
                <p:oleObj name="think-cell Slide" r:id="rId4" imgW="524" imgH="526"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normAutofit/>
          </a:bodyPr>
          <a:lstStyle/>
          <a:p>
            <a:r>
              <a:rPr lang="sv-SE" sz="2400" dirty="0"/>
              <a:t>Samordnare per landsting (1/2)</a:t>
            </a:r>
          </a:p>
        </p:txBody>
      </p:sp>
      <p:sp>
        <p:nvSpPr>
          <p:cNvPr id="4" name="Rectangle 3"/>
          <p:cNvSpPr>
            <a:spLocks noChangeArrowheads="1"/>
          </p:cNvSpPr>
          <p:nvPr/>
        </p:nvSpPr>
        <p:spPr bwMode="gray">
          <a:xfrm>
            <a:off x="457200" y="1243365"/>
            <a:ext cx="134272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810" tIns="0" rIns="3810" bIns="0" anchor="b">
            <a:spAutoFit/>
          </a:bodyP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r>
              <a:rPr lang="en-US" altLang="ko-KR" sz="1200" b="1" dirty="0" err="1">
                <a:ea typeface="Gulim" panose="020B0600000101010101" pitchFamily="34" charset="-127"/>
                <a:cs typeface="Arial" panose="020B0604020202020204" pitchFamily="34" charset="0"/>
              </a:rPr>
              <a:t>Landsting</a:t>
            </a:r>
            <a:r>
              <a:rPr lang="en-US" altLang="ko-KR" sz="1200" b="1" dirty="0">
                <a:ea typeface="Gulim" panose="020B0600000101010101" pitchFamily="34" charset="-127"/>
                <a:cs typeface="Arial" panose="020B0604020202020204" pitchFamily="34" charset="0"/>
              </a:rPr>
              <a:t> </a:t>
            </a:r>
          </a:p>
        </p:txBody>
      </p:sp>
      <p:sp>
        <p:nvSpPr>
          <p:cNvPr id="5" name="Line 16"/>
          <p:cNvSpPr>
            <a:spLocks noChangeShapeType="1"/>
          </p:cNvSpPr>
          <p:nvPr/>
        </p:nvSpPr>
        <p:spPr bwMode="gray">
          <a:xfrm>
            <a:off x="457201" y="1458194"/>
            <a:ext cx="134176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endParaRPr lang="en-US" sz="1200"/>
          </a:p>
        </p:txBody>
      </p:sp>
      <p:sp>
        <p:nvSpPr>
          <p:cNvPr id="16" name="Rectangle 15"/>
          <p:cNvSpPr/>
          <p:nvPr/>
        </p:nvSpPr>
        <p:spPr>
          <a:xfrm>
            <a:off x="457200" y="15242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Blekinge</a:t>
            </a:r>
            <a:endParaRPr lang="sv-SE" sz="1200" dirty="0"/>
          </a:p>
        </p:txBody>
      </p:sp>
      <p:cxnSp>
        <p:nvCxnSpPr>
          <p:cNvPr id="18" name="Straight Connector 17"/>
          <p:cNvCxnSpPr/>
          <p:nvPr/>
        </p:nvCxnSpPr>
        <p:spPr>
          <a:xfrm>
            <a:off x="1879243" y="17212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57200" y="17290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Dalarna</a:t>
            </a:r>
            <a:endParaRPr lang="sv-SE" sz="1200" dirty="0"/>
          </a:p>
        </p:txBody>
      </p:sp>
      <p:cxnSp>
        <p:nvCxnSpPr>
          <p:cNvPr id="21" name="Straight Connector 20"/>
          <p:cNvCxnSpPr/>
          <p:nvPr/>
        </p:nvCxnSpPr>
        <p:spPr>
          <a:xfrm>
            <a:off x="1879243" y="19260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457200" y="19338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Gotland</a:t>
            </a:r>
            <a:endParaRPr lang="sv-SE" sz="1200" dirty="0"/>
          </a:p>
        </p:txBody>
      </p:sp>
      <p:cxnSp>
        <p:nvCxnSpPr>
          <p:cNvPr id="24" name="Straight Connector 23"/>
          <p:cNvCxnSpPr/>
          <p:nvPr/>
        </p:nvCxnSpPr>
        <p:spPr>
          <a:xfrm>
            <a:off x="1879243" y="21308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57200" y="21386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Gävleborg</a:t>
            </a:r>
            <a:endParaRPr lang="sv-SE" sz="1200" dirty="0"/>
          </a:p>
        </p:txBody>
      </p:sp>
      <p:cxnSp>
        <p:nvCxnSpPr>
          <p:cNvPr id="27" name="Straight Connector 26"/>
          <p:cNvCxnSpPr/>
          <p:nvPr/>
        </p:nvCxnSpPr>
        <p:spPr>
          <a:xfrm>
            <a:off x="1879243" y="23356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57200" y="23434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Halland</a:t>
            </a:r>
            <a:endParaRPr lang="sv-SE" sz="1200" dirty="0"/>
          </a:p>
        </p:txBody>
      </p:sp>
      <p:cxnSp>
        <p:nvCxnSpPr>
          <p:cNvPr id="30" name="Straight Connector 29"/>
          <p:cNvCxnSpPr/>
          <p:nvPr/>
        </p:nvCxnSpPr>
        <p:spPr>
          <a:xfrm>
            <a:off x="1879243" y="25404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457200" y="25482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Jämtland</a:t>
            </a:r>
            <a:endParaRPr lang="sv-SE" sz="1200" dirty="0"/>
          </a:p>
        </p:txBody>
      </p:sp>
      <p:cxnSp>
        <p:nvCxnSpPr>
          <p:cNvPr id="33" name="Straight Connector 32"/>
          <p:cNvCxnSpPr/>
          <p:nvPr/>
        </p:nvCxnSpPr>
        <p:spPr>
          <a:xfrm>
            <a:off x="1879243" y="27452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457200" y="27530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Jönköping</a:t>
            </a:r>
            <a:endParaRPr lang="sv-SE" sz="1200" dirty="0"/>
          </a:p>
        </p:txBody>
      </p:sp>
      <p:cxnSp>
        <p:nvCxnSpPr>
          <p:cNvPr id="36" name="Straight Connector 35"/>
          <p:cNvCxnSpPr/>
          <p:nvPr/>
        </p:nvCxnSpPr>
        <p:spPr>
          <a:xfrm>
            <a:off x="1879243" y="29500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457200" y="31626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Kronoberg</a:t>
            </a:r>
            <a:endParaRPr lang="sv-SE" sz="1200" dirty="0"/>
          </a:p>
        </p:txBody>
      </p:sp>
      <p:cxnSp>
        <p:nvCxnSpPr>
          <p:cNvPr id="39" name="Straight Connector 38"/>
          <p:cNvCxnSpPr/>
          <p:nvPr/>
        </p:nvCxnSpPr>
        <p:spPr>
          <a:xfrm>
            <a:off x="1879243" y="33596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457200" y="35722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Skåne</a:t>
            </a:r>
            <a:endParaRPr lang="sv-SE" sz="1200" dirty="0"/>
          </a:p>
        </p:txBody>
      </p:sp>
      <p:cxnSp>
        <p:nvCxnSpPr>
          <p:cNvPr id="42" name="Straight Connector 41"/>
          <p:cNvCxnSpPr/>
          <p:nvPr/>
        </p:nvCxnSpPr>
        <p:spPr>
          <a:xfrm>
            <a:off x="1879243" y="37692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457200" y="39818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Sörmland</a:t>
            </a:r>
            <a:endParaRPr lang="sv-SE" sz="1200" dirty="0"/>
          </a:p>
        </p:txBody>
      </p:sp>
      <p:sp>
        <p:nvSpPr>
          <p:cNvPr id="71" name="Rectangle 70"/>
          <p:cNvSpPr/>
          <p:nvPr/>
        </p:nvSpPr>
        <p:spPr>
          <a:xfrm>
            <a:off x="457200" y="37770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Stockholm</a:t>
            </a:r>
            <a:endParaRPr lang="sv-SE" sz="1200" dirty="0"/>
          </a:p>
        </p:txBody>
      </p:sp>
      <p:cxnSp>
        <p:nvCxnSpPr>
          <p:cNvPr id="73" name="Straight Connector 72"/>
          <p:cNvCxnSpPr/>
          <p:nvPr/>
        </p:nvCxnSpPr>
        <p:spPr>
          <a:xfrm>
            <a:off x="1879243" y="39740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457200" y="33674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Norrbotten</a:t>
            </a:r>
            <a:endParaRPr lang="sv-SE" sz="1200" dirty="0"/>
          </a:p>
        </p:txBody>
      </p:sp>
      <p:cxnSp>
        <p:nvCxnSpPr>
          <p:cNvPr id="76" name="Straight Connector 75"/>
          <p:cNvCxnSpPr/>
          <p:nvPr/>
        </p:nvCxnSpPr>
        <p:spPr>
          <a:xfrm>
            <a:off x="1879243" y="35644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77" name="Rectangle 76"/>
          <p:cNvSpPr/>
          <p:nvPr/>
        </p:nvSpPr>
        <p:spPr>
          <a:xfrm>
            <a:off x="457200" y="29578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Kalmar</a:t>
            </a:r>
            <a:endParaRPr lang="sv-SE" sz="1200" dirty="0"/>
          </a:p>
        </p:txBody>
      </p:sp>
      <p:cxnSp>
        <p:nvCxnSpPr>
          <p:cNvPr id="79" name="Straight Connector 78"/>
          <p:cNvCxnSpPr/>
          <p:nvPr/>
        </p:nvCxnSpPr>
        <p:spPr>
          <a:xfrm>
            <a:off x="1879243" y="31548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301" name="Group 300"/>
          <p:cNvGrpSpPr/>
          <p:nvPr/>
        </p:nvGrpSpPr>
        <p:grpSpPr>
          <a:xfrm>
            <a:off x="1879242" y="1243365"/>
            <a:ext cx="1612638" cy="2912561"/>
            <a:chOff x="1879242" y="1243365"/>
            <a:chExt cx="1342723" cy="2912561"/>
          </a:xfrm>
        </p:grpSpPr>
        <p:sp>
          <p:nvSpPr>
            <p:cNvPr id="6" name="Rectangle 5"/>
            <p:cNvSpPr>
              <a:spLocks noChangeArrowheads="1"/>
            </p:cNvSpPr>
            <p:nvPr/>
          </p:nvSpPr>
          <p:spPr bwMode="gray">
            <a:xfrm>
              <a:off x="1879243" y="1243365"/>
              <a:ext cx="134272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810" tIns="0" rIns="3810" bIns="0" anchor="b">
              <a:spAutoFit/>
            </a:bodyP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r>
                <a:rPr lang="en-US" altLang="ko-KR" sz="1200" b="1" dirty="0" err="1">
                  <a:ea typeface="Gulim" panose="020B0600000101010101" pitchFamily="34" charset="-127"/>
                  <a:cs typeface="Arial" panose="020B0604020202020204" pitchFamily="34" charset="0"/>
                </a:rPr>
                <a:t>Namn</a:t>
              </a:r>
              <a:endParaRPr lang="en-US" altLang="ko-KR" sz="1200" b="1" dirty="0">
                <a:ea typeface="Gulim" panose="020B0600000101010101" pitchFamily="34" charset="-127"/>
                <a:cs typeface="Arial" panose="020B0604020202020204" pitchFamily="34" charset="0"/>
              </a:endParaRPr>
            </a:p>
          </p:txBody>
        </p:sp>
        <p:sp>
          <p:nvSpPr>
            <p:cNvPr id="7" name="Line 23"/>
            <p:cNvSpPr>
              <a:spLocks noChangeShapeType="1"/>
            </p:cNvSpPr>
            <p:nvPr/>
          </p:nvSpPr>
          <p:spPr bwMode="gray">
            <a:xfrm>
              <a:off x="1879243" y="1458194"/>
              <a:ext cx="134081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endParaRPr lang="en-US" sz="1200"/>
            </a:p>
          </p:txBody>
        </p:sp>
        <p:sp>
          <p:nvSpPr>
            <p:cNvPr id="261" name="Rectangle 260"/>
            <p:cNvSpPr/>
            <p:nvPr/>
          </p:nvSpPr>
          <p:spPr>
            <a:xfrm>
              <a:off x="1879242" y="15242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Ingla Blåder</a:t>
              </a:r>
              <a:endParaRPr lang="sv-SE" sz="1200" dirty="0">
                <a:solidFill>
                  <a:schemeClr val="tx1"/>
                </a:solidFill>
              </a:endParaRPr>
            </a:p>
          </p:txBody>
        </p:sp>
        <p:sp>
          <p:nvSpPr>
            <p:cNvPr id="262" name="Rectangle 261"/>
            <p:cNvSpPr/>
            <p:nvPr/>
          </p:nvSpPr>
          <p:spPr>
            <a:xfrm>
              <a:off x="1879242" y="17290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Carl Widman</a:t>
              </a:r>
              <a:endParaRPr lang="sv-SE" sz="1200" dirty="0">
                <a:solidFill>
                  <a:schemeClr val="tx1"/>
                </a:solidFill>
              </a:endParaRPr>
            </a:p>
          </p:txBody>
        </p:sp>
        <p:sp>
          <p:nvSpPr>
            <p:cNvPr id="263" name="Rectangle 262"/>
            <p:cNvSpPr/>
            <p:nvPr/>
          </p:nvSpPr>
          <p:spPr>
            <a:xfrm>
              <a:off x="1879242" y="19338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Kajsa Lingström</a:t>
              </a:r>
              <a:endParaRPr lang="sv-SE" sz="1200" dirty="0">
                <a:solidFill>
                  <a:schemeClr val="tx1"/>
                </a:solidFill>
              </a:endParaRPr>
            </a:p>
          </p:txBody>
        </p:sp>
        <p:sp>
          <p:nvSpPr>
            <p:cNvPr id="264" name="Rectangle 263"/>
            <p:cNvSpPr/>
            <p:nvPr/>
          </p:nvSpPr>
          <p:spPr>
            <a:xfrm>
              <a:off x="1879242" y="21386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Kristina Nilsson</a:t>
              </a:r>
              <a:endParaRPr lang="sv-SE" sz="1200" dirty="0">
                <a:solidFill>
                  <a:schemeClr val="tx1"/>
                </a:solidFill>
              </a:endParaRPr>
            </a:p>
          </p:txBody>
        </p:sp>
        <p:sp>
          <p:nvSpPr>
            <p:cNvPr id="265" name="Rectangle 264"/>
            <p:cNvSpPr/>
            <p:nvPr/>
          </p:nvSpPr>
          <p:spPr>
            <a:xfrm>
              <a:off x="1879242" y="23434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Camilla Falk</a:t>
              </a:r>
              <a:endParaRPr lang="sv-SE" sz="1200" dirty="0">
                <a:solidFill>
                  <a:schemeClr val="tx1"/>
                </a:solidFill>
              </a:endParaRPr>
            </a:p>
          </p:txBody>
        </p:sp>
        <p:sp>
          <p:nvSpPr>
            <p:cNvPr id="266" name="Rectangle 265"/>
            <p:cNvSpPr/>
            <p:nvPr/>
          </p:nvSpPr>
          <p:spPr>
            <a:xfrm>
              <a:off x="1879242" y="25482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Anna Frisk</a:t>
              </a:r>
              <a:endParaRPr lang="sv-SE" sz="1200" dirty="0">
                <a:solidFill>
                  <a:schemeClr val="tx1"/>
                </a:solidFill>
              </a:endParaRPr>
            </a:p>
          </p:txBody>
        </p:sp>
        <p:sp>
          <p:nvSpPr>
            <p:cNvPr id="267" name="Rectangle 266"/>
            <p:cNvSpPr/>
            <p:nvPr/>
          </p:nvSpPr>
          <p:spPr>
            <a:xfrm>
              <a:off x="1879242" y="27530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Margareta Strindhall</a:t>
              </a:r>
              <a:endParaRPr lang="sv-SE" sz="1200" dirty="0">
                <a:solidFill>
                  <a:schemeClr val="tx1"/>
                </a:solidFill>
              </a:endParaRPr>
            </a:p>
          </p:txBody>
        </p:sp>
        <p:sp>
          <p:nvSpPr>
            <p:cNvPr id="268" name="Rectangle 267"/>
            <p:cNvSpPr/>
            <p:nvPr/>
          </p:nvSpPr>
          <p:spPr>
            <a:xfrm>
              <a:off x="1879242" y="31626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err="1">
                  <a:solidFill>
                    <a:schemeClr val="tx1"/>
                  </a:solidFill>
                </a:rPr>
                <a:t>Bodil</a:t>
              </a:r>
              <a:r>
                <a:rPr lang="en-US" sz="1200" dirty="0">
                  <a:solidFill>
                    <a:schemeClr val="tx1"/>
                  </a:solidFill>
                </a:rPr>
                <a:t> </a:t>
              </a:r>
              <a:r>
                <a:rPr lang="en-US" sz="1200" dirty="0" err="1">
                  <a:solidFill>
                    <a:schemeClr val="tx1"/>
                  </a:solidFill>
                </a:rPr>
                <a:t>Edvardsson</a:t>
              </a:r>
              <a:endParaRPr lang="sv-SE" sz="1200" dirty="0">
                <a:solidFill>
                  <a:schemeClr val="tx1"/>
                </a:solidFill>
              </a:endParaRPr>
            </a:p>
          </p:txBody>
        </p:sp>
        <p:sp>
          <p:nvSpPr>
            <p:cNvPr id="269" name="Rectangle 268"/>
            <p:cNvSpPr/>
            <p:nvPr/>
          </p:nvSpPr>
          <p:spPr>
            <a:xfrm>
              <a:off x="1879242" y="35722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Maria Sandor </a:t>
              </a:r>
              <a:endParaRPr lang="sv-SE" sz="1200" dirty="0">
                <a:solidFill>
                  <a:schemeClr val="tx1"/>
                </a:solidFill>
              </a:endParaRPr>
            </a:p>
          </p:txBody>
        </p:sp>
        <p:sp>
          <p:nvSpPr>
            <p:cNvPr id="270" name="Rectangle 269"/>
            <p:cNvSpPr/>
            <p:nvPr/>
          </p:nvSpPr>
          <p:spPr>
            <a:xfrm>
              <a:off x="1879242" y="39818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Antony Ericson</a:t>
              </a:r>
              <a:endParaRPr lang="sv-SE" sz="1200" dirty="0">
                <a:solidFill>
                  <a:schemeClr val="tx1"/>
                </a:solidFill>
              </a:endParaRPr>
            </a:p>
          </p:txBody>
        </p:sp>
        <p:sp>
          <p:nvSpPr>
            <p:cNvPr id="271" name="Rectangle 270"/>
            <p:cNvSpPr/>
            <p:nvPr/>
          </p:nvSpPr>
          <p:spPr>
            <a:xfrm>
              <a:off x="1879242" y="37770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Mehrnaz Aram</a:t>
              </a:r>
              <a:endParaRPr lang="sv-SE" sz="1200" dirty="0">
                <a:solidFill>
                  <a:schemeClr val="tx1"/>
                </a:solidFill>
              </a:endParaRPr>
            </a:p>
          </p:txBody>
        </p:sp>
        <p:sp>
          <p:nvSpPr>
            <p:cNvPr id="272" name="Rectangle 271"/>
            <p:cNvSpPr/>
            <p:nvPr/>
          </p:nvSpPr>
          <p:spPr>
            <a:xfrm>
              <a:off x="1879242" y="33674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Kirsti Jussila</a:t>
              </a:r>
              <a:endParaRPr lang="sv-SE" sz="1200" dirty="0">
                <a:solidFill>
                  <a:schemeClr val="tx1"/>
                </a:solidFill>
              </a:endParaRPr>
            </a:p>
          </p:txBody>
        </p:sp>
        <p:sp>
          <p:nvSpPr>
            <p:cNvPr id="273" name="Rectangle 272"/>
            <p:cNvSpPr/>
            <p:nvPr/>
          </p:nvSpPr>
          <p:spPr>
            <a:xfrm>
              <a:off x="1879242" y="29578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Ann Arvidsson</a:t>
              </a:r>
              <a:endParaRPr lang="sv-SE" sz="1200" dirty="0">
                <a:solidFill>
                  <a:schemeClr val="tx1"/>
                </a:solidFill>
              </a:endParaRPr>
            </a:p>
          </p:txBody>
        </p:sp>
      </p:grpSp>
      <p:grpSp>
        <p:nvGrpSpPr>
          <p:cNvPr id="302" name="Group 301"/>
          <p:cNvGrpSpPr/>
          <p:nvPr/>
        </p:nvGrpSpPr>
        <p:grpSpPr>
          <a:xfrm>
            <a:off x="3635896" y="1243365"/>
            <a:ext cx="2808312" cy="2912561"/>
            <a:chOff x="3341000" y="1243365"/>
            <a:chExt cx="1343678" cy="2912561"/>
          </a:xfrm>
        </p:grpSpPr>
        <p:sp>
          <p:nvSpPr>
            <p:cNvPr id="197" name="Rectangle 196"/>
            <p:cNvSpPr>
              <a:spLocks noChangeArrowheads="1"/>
            </p:cNvSpPr>
            <p:nvPr/>
          </p:nvSpPr>
          <p:spPr bwMode="gray">
            <a:xfrm>
              <a:off x="3341000" y="1243365"/>
              <a:ext cx="134367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810" tIns="0" rIns="3810" bIns="0" anchor="b">
              <a:spAutoFit/>
            </a:bodyP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r>
                <a:rPr lang="en-US" altLang="ko-KR" sz="1200" b="1" dirty="0" err="1">
                  <a:ea typeface="Gulim" panose="020B0600000101010101" pitchFamily="34" charset="-127"/>
                  <a:cs typeface="Arial" panose="020B0604020202020204" pitchFamily="34" charset="0"/>
                </a:rPr>
                <a:t>Mejladress</a:t>
              </a:r>
              <a:endParaRPr lang="en-US" altLang="ko-KR" sz="1200" b="1" dirty="0">
                <a:ea typeface="Gulim" panose="020B0600000101010101" pitchFamily="34" charset="-127"/>
                <a:cs typeface="Arial" panose="020B0604020202020204" pitchFamily="34" charset="0"/>
              </a:endParaRPr>
            </a:p>
          </p:txBody>
        </p:sp>
        <p:sp>
          <p:nvSpPr>
            <p:cNvPr id="198" name="Line 33"/>
            <p:cNvSpPr>
              <a:spLocks noChangeShapeType="1"/>
            </p:cNvSpPr>
            <p:nvPr/>
          </p:nvSpPr>
          <p:spPr bwMode="gray">
            <a:xfrm>
              <a:off x="3341000" y="1458194"/>
              <a:ext cx="134176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endParaRPr lang="en-US" sz="1200"/>
            </a:p>
          </p:txBody>
        </p:sp>
        <p:sp>
          <p:nvSpPr>
            <p:cNvPr id="274" name="Rectangle 273"/>
            <p:cNvSpPr/>
            <p:nvPr/>
          </p:nvSpPr>
          <p:spPr>
            <a:xfrm>
              <a:off x="3343075" y="15242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ingla.blader@ltblekinge.se</a:t>
              </a:r>
              <a:endParaRPr lang="sv-SE" sz="1200" dirty="0">
                <a:solidFill>
                  <a:schemeClr val="tx1"/>
                </a:solidFill>
              </a:endParaRPr>
            </a:p>
          </p:txBody>
        </p:sp>
        <p:sp>
          <p:nvSpPr>
            <p:cNvPr id="275" name="Rectangle 274"/>
            <p:cNvSpPr/>
            <p:nvPr/>
          </p:nvSpPr>
          <p:spPr>
            <a:xfrm>
              <a:off x="3343075" y="17290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carl.widman@ltdalarna.se</a:t>
              </a:r>
              <a:endParaRPr lang="sv-SE" sz="1200" dirty="0">
                <a:solidFill>
                  <a:schemeClr val="tx1"/>
                </a:solidFill>
              </a:endParaRPr>
            </a:p>
          </p:txBody>
        </p:sp>
        <p:sp>
          <p:nvSpPr>
            <p:cNvPr id="276" name="Rectangle 275"/>
            <p:cNvSpPr/>
            <p:nvPr/>
          </p:nvSpPr>
          <p:spPr>
            <a:xfrm>
              <a:off x="3343075" y="19338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kajsa.lingstrom@gotland.se</a:t>
              </a:r>
              <a:endParaRPr lang="sv-SE" sz="1200" dirty="0">
                <a:solidFill>
                  <a:schemeClr val="tx1"/>
                </a:solidFill>
              </a:endParaRPr>
            </a:p>
          </p:txBody>
        </p:sp>
        <p:sp>
          <p:nvSpPr>
            <p:cNvPr id="277" name="Rectangle 276"/>
            <p:cNvSpPr/>
            <p:nvPr/>
          </p:nvSpPr>
          <p:spPr>
            <a:xfrm>
              <a:off x="3343075" y="21386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kristina.nilsson@regiongavleborg.se</a:t>
              </a:r>
              <a:endParaRPr lang="sv-SE" sz="1200" dirty="0">
                <a:solidFill>
                  <a:schemeClr val="tx1"/>
                </a:solidFill>
              </a:endParaRPr>
            </a:p>
          </p:txBody>
        </p:sp>
        <p:sp>
          <p:nvSpPr>
            <p:cNvPr id="278" name="Rectangle 277"/>
            <p:cNvSpPr/>
            <p:nvPr/>
          </p:nvSpPr>
          <p:spPr>
            <a:xfrm>
              <a:off x="3343075" y="23434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Camilla.Falk@regionhalland.se</a:t>
              </a:r>
              <a:endParaRPr lang="sv-SE" sz="1200" dirty="0">
                <a:solidFill>
                  <a:schemeClr val="tx1"/>
                </a:solidFill>
              </a:endParaRPr>
            </a:p>
          </p:txBody>
        </p:sp>
        <p:sp>
          <p:nvSpPr>
            <p:cNvPr id="279" name="Rectangle 278"/>
            <p:cNvSpPr/>
            <p:nvPr/>
          </p:nvSpPr>
          <p:spPr>
            <a:xfrm>
              <a:off x="3343075" y="25482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anna.frisk@regionjh.se</a:t>
              </a:r>
              <a:endParaRPr lang="sv-SE" sz="1200" dirty="0">
                <a:solidFill>
                  <a:schemeClr val="tx1"/>
                </a:solidFill>
              </a:endParaRPr>
            </a:p>
          </p:txBody>
        </p:sp>
        <p:sp>
          <p:nvSpPr>
            <p:cNvPr id="280" name="Rectangle 279"/>
            <p:cNvSpPr/>
            <p:nvPr/>
          </p:nvSpPr>
          <p:spPr>
            <a:xfrm>
              <a:off x="3343075" y="27530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margareta.strindhall@rjl.se</a:t>
              </a:r>
              <a:endParaRPr lang="sv-SE" sz="1200" dirty="0">
                <a:solidFill>
                  <a:schemeClr val="tx1"/>
                </a:solidFill>
              </a:endParaRPr>
            </a:p>
          </p:txBody>
        </p:sp>
        <p:sp>
          <p:nvSpPr>
            <p:cNvPr id="281" name="Rectangle 280"/>
            <p:cNvSpPr/>
            <p:nvPr/>
          </p:nvSpPr>
          <p:spPr>
            <a:xfrm>
              <a:off x="3343075" y="31626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Bodil.edvardsson@kronoberg.se</a:t>
              </a:r>
              <a:endParaRPr lang="sv-SE" sz="1200" dirty="0">
                <a:solidFill>
                  <a:schemeClr val="tx1"/>
                </a:solidFill>
              </a:endParaRPr>
            </a:p>
          </p:txBody>
        </p:sp>
        <p:sp>
          <p:nvSpPr>
            <p:cNvPr id="282" name="Rectangle 281"/>
            <p:cNvSpPr/>
            <p:nvPr/>
          </p:nvSpPr>
          <p:spPr>
            <a:xfrm>
              <a:off x="3343075" y="35722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Maria.sandor@skane.se </a:t>
              </a:r>
              <a:endParaRPr lang="sv-SE" sz="1200" dirty="0">
                <a:solidFill>
                  <a:schemeClr val="tx1"/>
                </a:solidFill>
              </a:endParaRPr>
            </a:p>
          </p:txBody>
        </p:sp>
        <p:sp>
          <p:nvSpPr>
            <p:cNvPr id="283" name="Rectangle 282"/>
            <p:cNvSpPr/>
            <p:nvPr/>
          </p:nvSpPr>
          <p:spPr>
            <a:xfrm>
              <a:off x="3343075" y="39818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anthony.ericson@dll.se</a:t>
              </a:r>
              <a:endParaRPr lang="sv-SE" sz="1200" dirty="0">
                <a:solidFill>
                  <a:schemeClr val="tx1"/>
                </a:solidFill>
              </a:endParaRPr>
            </a:p>
          </p:txBody>
        </p:sp>
        <p:sp>
          <p:nvSpPr>
            <p:cNvPr id="284" name="Rectangle 283"/>
            <p:cNvSpPr/>
            <p:nvPr/>
          </p:nvSpPr>
          <p:spPr>
            <a:xfrm>
              <a:off x="3343075" y="37770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mehrnaz.aram@sll.se</a:t>
              </a:r>
              <a:endParaRPr lang="sv-SE" sz="1200" dirty="0">
                <a:solidFill>
                  <a:schemeClr val="tx1"/>
                </a:solidFill>
              </a:endParaRPr>
            </a:p>
          </p:txBody>
        </p:sp>
        <p:sp>
          <p:nvSpPr>
            <p:cNvPr id="285" name="Rectangle 284"/>
            <p:cNvSpPr/>
            <p:nvPr/>
          </p:nvSpPr>
          <p:spPr>
            <a:xfrm>
              <a:off x="3343075" y="33674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kirsti.jussila@nll.se</a:t>
              </a:r>
              <a:endParaRPr lang="sv-SE" sz="1200" dirty="0">
                <a:solidFill>
                  <a:schemeClr val="tx1"/>
                </a:solidFill>
              </a:endParaRPr>
            </a:p>
          </p:txBody>
        </p:sp>
        <p:sp>
          <p:nvSpPr>
            <p:cNvPr id="286" name="Rectangle 285"/>
            <p:cNvSpPr/>
            <p:nvPr/>
          </p:nvSpPr>
          <p:spPr>
            <a:xfrm>
              <a:off x="3343075" y="29578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Ann.arvidsson@ltkalmar.se</a:t>
              </a:r>
              <a:endParaRPr lang="sv-SE" sz="1200" dirty="0">
                <a:solidFill>
                  <a:schemeClr val="tx1"/>
                </a:solidFill>
              </a:endParaRPr>
            </a:p>
          </p:txBody>
        </p:sp>
      </p:grpSp>
      <p:grpSp>
        <p:nvGrpSpPr>
          <p:cNvPr id="303" name="Group 302"/>
          <p:cNvGrpSpPr/>
          <p:nvPr/>
        </p:nvGrpSpPr>
        <p:grpSpPr>
          <a:xfrm>
            <a:off x="6565627" y="1243365"/>
            <a:ext cx="2454319" cy="2912561"/>
            <a:chOff x="4793122" y="1243365"/>
            <a:chExt cx="1342722" cy="2912561"/>
          </a:xfrm>
        </p:grpSpPr>
        <p:sp>
          <p:nvSpPr>
            <p:cNvPr id="153" name="Rectangle 152"/>
            <p:cNvSpPr>
              <a:spLocks noChangeArrowheads="1"/>
            </p:cNvSpPr>
            <p:nvPr/>
          </p:nvSpPr>
          <p:spPr bwMode="gray">
            <a:xfrm>
              <a:off x="4793122" y="1243365"/>
              <a:ext cx="134272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810" tIns="0" rIns="3810" bIns="0" anchor="b">
              <a:spAutoFit/>
            </a:bodyP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r>
                <a:rPr lang="en-US" altLang="ko-KR" sz="1200" b="1" dirty="0" err="1">
                  <a:ea typeface="Gulim" panose="020B0600000101010101" pitchFamily="34" charset="-127"/>
                  <a:cs typeface="Arial" panose="020B0604020202020204" pitchFamily="34" charset="0"/>
                </a:rPr>
                <a:t>Telefonnummer</a:t>
              </a:r>
              <a:endParaRPr lang="en-US" altLang="ko-KR" sz="1200" b="1" dirty="0">
                <a:ea typeface="Gulim" panose="020B0600000101010101" pitchFamily="34" charset="-127"/>
                <a:cs typeface="Arial" panose="020B0604020202020204" pitchFamily="34" charset="0"/>
              </a:endParaRPr>
            </a:p>
          </p:txBody>
        </p:sp>
        <p:sp>
          <p:nvSpPr>
            <p:cNvPr id="154" name="Line 16"/>
            <p:cNvSpPr>
              <a:spLocks noChangeShapeType="1"/>
            </p:cNvSpPr>
            <p:nvPr/>
          </p:nvSpPr>
          <p:spPr bwMode="gray">
            <a:xfrm>
              <a:off x="4793123" y="1458194"/>
              <a:ext cx="134176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endParaRPr lang="en-US" sz="1200"/>
            </a:p>
          </p:txBody>
        </p:sp>
        <p:sp>
          <p:nvSpPr>
            <p:cNvPr id="287" name="Rectangle 286"/>
            <p:cNvSpPr/>
            <p:nvPr/>
          </p:nvSpPr>
          <p:spPr>
            <a:xfrm>
              <a:off x="4793122" y="15242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0455 73 62 28</a:t>
              </a:r>
              <a:endParaRPr lang="sv-SE" sz="1200" dirty="0">
                <a:solidFill>
                  <a:schemeClr val="tx1"/>
                </a:solidFill>
              </a:endParaRPr>
            </a:p>
          </p:txBody>
        </p:sp>
        <p:sp>
          <p:nvSpPr>
            <p:cNvPr id="288" name="Rectangle 287"/>
            <p:cNvSpPr/>
            <p:nvPr/>
          </p:nvSpPr>
          <p:spPr>
            <a:xfrm>
              <a:off x="4793122" y="17290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070-694 79 97</a:t>
              </a:r>
            </a:p>
          </p:txBody>
        </p:sp>
        <p:sp>
          <p:nvSpPr>
            <p:cNvPr id="289" name="Rectangle 288"/>
            <p:cNvSpPr/>
            <p:nvPr/>
          </p:nvSpPr>
          <p:spPr>
            <a:xfrm>
              <a:off x="4793122" y="19338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0704477995</a:t>
              </a:r>
              <a:endParaRPr lang="sv-SE" sz="1200" dirty="0">
                <a:solidFill>
                  <a:schemeClr val="tx1"/>
                </a:solidFill>
              </a:endParaRPr>
            </a:p>
          </p:txBody>
        </p:sp>
        <p:sp>
          <p:nvSpPr>
            <p:cNvPr id="290" name="Rectangle 289"/>
            <p:cNvSpPr/>
            <p:nvPr/>
          </p:nvSpPr>
          <p:spPr>
            <a:xfrm>
              <a:off x="4793122" y="21386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0703660726</a:t>
              </a:r>
              <a:endParaRPr lang="sv-SE" sz="1200" dirty="0">
                <a:solidFill>
                  <a:schemeClr val="tx1"/>
                </a:solidFill>
              </a:endParaRPr>
            </a:p>
          </p:txBody>
        </p:sp>
        <p:sp>
          <p:nvSpPr>
            <p:cNvPr id="291" name="Rectangle 290"/>
            <p:cNvSpPr/>
            <p:nvPr/>
          </p:nvSpPr>
          <p:spPr>
            <a:xfrm>
              <a:off x="4793122" y="23434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0721-71 55 50 </a:t>
              </a:r>
              <a:endParaRPr lang="sv-SE" sz="1200" dirty="0">
                <a:solidFill>
                  <a:schemeClr val="tx1"/>
                </a:solidFill>
              </a:endParaRPr>
            </a:p>
          </p:txBody>
        </p:sp>
        <p:sp>
          <p:nvSpPr>
            <p:cNvPr id="292" name="Rectangle 291"/>
            <p:cNvSpPr/>
            <p:nvPr/>
          </p:nvSpPr>
          <p:spPr>
            <a:xfrm>
              <a:off x="4793122" y="25482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072-2017904</a:t>
              </a:r>
              <a:endParaRPr lang="sv-SE" sz="1200" dirty="0">
                <a:solidFill>
                  <a:schemeClr val="tx1"/>
                </a:solidFill>
              </a:endParaRPr>
            </a:p>
          </p:txBody>
        </p:sp>
        <p:sp>
          <p:nvSpPr>
            <p:cNvPr id="293" name="Rectangle 292"/>
            <p:cNvSpPr/>
            <p:nvPr/>
          </p:nvSpPr>
          <p:spPr>
            <a:xfrm>
              <a:off x="4793122" y="27530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036-324577</a:t>
              </a:r>
              <a:endParaRPr lang="sv-SE" sz="1200" dirty="0">
                <a:solidFill>
                  <a:schemeClr val="tx1"/>
                </a:solidFill>
              </a:endParaRPr>
            </a:p>
          </p:txBody>
        </p:sp>
        <p:sp>
          <p:nvSpPr>
            <p:cNvPr id="294" name="Rectangle 293"/>
            <p:cNvSpPr/>
            <p:nvPr/>
          </p:nvSpPr>
          <p:spPr>
            <a:xfrm>
              <a:off x="4793122" y="31626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0709-673245</a:t>
              </a:r>
              <a:endParaRPr lang="sv-SE" sz="1200" dirty="0">
                <a:solidFill>
                  <a:schemeClr val="tx1"/>
                </a:solidFill>
              </a:endParaRPr>
            </a:p>
          </p:txBody>
        </p:sp>
        <p:sp>
          <p:nvSpPr>
            <p:cNvPr id="295" name="Rectangle 294"/>
            <p:cNvSpPr/>
            <p:nvPr/>
          </p:nvSpPr>
          <p:spPr>
            <a:xfrm>
              <a:off x="4793122" y="35722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0725-97 62 84</a:t>
              </a:r>
              <a:endParaRPr lang="sv-SE" sz="1200" dirty="0">
                <a:solidFill>
                  <a:schemeClr val="tx1"/>
                </a:solidFill>
              </a:endParaRPr>
            </a:p>
          </p:txBody>
        </p:sp>
        <p:sp>
          <p:nvSpPr>
            <p:cNvPr id="296" name="Rectangle 295"/>
            <p:cNvSpPr/>
            <p:nvPr/>
          </p:nvSpPr>
          <p:spPr>
            <a:xfrm>
              <a:off x="4793122" y="39818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0721467948 </a:t>
              </a:r>
              <a:endParaRPr lang="sv-SE" sz="1200" dirty="0">
                <a:solidFill>
                  <a:schemeClr val="tx1"/>
                </a:solidFill>
              </a:endParaRPr>
            </a:p>
          </p:txBody>
        </p:sp>
        <p:sp>
          <p:nvSpPr>
            <p:cNvPr id="297" name="Rectangle 296"/>
            <p:cNvSpPr/>
            <p:nvPr/>
          </p:nvSpPr>
          <p:spPr>
            <a:xfrm>
              <a:off x="4793122" y="37770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08-123 134 43</a:t>
              </a:r>
              <a:endParaRPr lang="sv-SE" sz="1200" dirty="0">
                <a:solidFill>
                  <a:schemeClr val="tx1"/>
                </a:solidFill>
              </a:endParaRPr>
            </a:p>
          </p:txBody>
        </p:sp>
        <p:sp>
          <p:nvSpPr>
            <p:cNvPr id="298" name="Rectangle 297"/>
            <p:cNvSpPr/>
            <p:nvPr/>
          </p:nvSpPr>
          <p:spPr>
            <a:xfrm>
              <a:off x="4793122" y="33674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072-54 88 124</a:t>
              </a:r>
              <a:endParaRPr lang="sv-SE" sz="1200" dirty="0">
                <a:solidFill>
                  <a:schemeClr val="tx1"/>
                </a:solidFill>
              </a:endParaRPr>
            </a:p>
          </p:txBody>
        </p:sp>
        <p:sp>
          <p:nvSpPr>
            <p:cNvPr id="299" name="Rectangle 298"/>
            <p:cNvSpPr/>
            <p:nvPr/>
          </p:nvSpPr>
          <p:spPr>
            <a:xfrm>
              <a:off x="4793122" y="2957890"/>
              <a:ext cx="1339691"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0495/155 80</a:t>
              </a:r>
              <a:endParaRPr lang="sv-SE" sz="1200" dirty="0">
                <a:solidFill>
                  <a:schemeClr val="tx1"/>
                </a:solidFill>
              </a:endParaRPr>
            </a:p>
          </p:txBody>
        </p:sp>
      </p:grpSp>
    </p:spTree>
    <p:extLst>
      <p:ext uri="{BB962C8B-B14F-4D97-AF65-F5344CB8AC3E}">
        <p14:creationId xmlns:p14="http://schemas.microsoft.com/office/powerpoint/2010/main" val="11055773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0" name="Object 299" hidden="1"/>
          <p:cNvGraphicFramePr>
            <a:graphicFrameLocks noChangeAspect="1"/>
          </p:cNvGraphicFramePr>
          <p:nvPr>
            <p:custDataLst>
              <p:tags r:id="rId2"/>
            </p:custDataLst>
            <p:extLst>
              <p:ext uri="{D42A27DB-BD31-4B8C-83A1-F6EECF244321}">
                <p14:modId xmlns:p14="http://schemas.microsoft.com/office/powerpoint/2010/main" val="214327399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32" name="think-cell Slide" r:id="rId5" imgW="524" imgH="526" progId="TCLayout.ActiveDocument.1">
                  <p:embed/>
                </p:oleObj>
              </mc:Choice>
              <mc:Fallback>
                <p:oleObj name="think-cell Slide" r:id="rId5" imgW="524" imgH="526" progId="TCLayout.ActiveDocument.1">
                  <p:embed/>
                  <p:pic>
                    <p:nvPicPr>
                      <p:cNvPr id="300" name="Object 299"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normAutofit/>
          </a:bodyPr>
          <a:lstStyle/>
          <a:p>
            <a:r>
              <a:rPr lang="sv-SE" sz="2400" dirty="0"/>
              <a:t>Samordnare per landsting (2/2)</a:t>
            </a:r>
          </a:p>
        </p:txBody>
      </p:sp>
      <p:sp>
        <p:nvSpPr>
          <p:cNvPr id="4" name="Rectangle 3"/>
          <p:cNvSpPr>
            <a:spLocks noChangeArrowheads="1"/>
          </p:cNvSpPr>
          <p:nvPr/>
        </p:nvSpPr>
        <p:spPr bwMode="gray">
          <a:xfrm>
            <a:off x="457200" y="1243365"/>
            <a:ext cx="134272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810" tIns="0" rIns="3810" bIns="0" anchor="b">
            <a:spAutoFit/>
          </a:bodyP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r>
              <a:rPr lang="en-US" altLang="ko-KR" sz="1200" b="1" dirty="0" err="1">
                <a:ea typeface="Gulim" panose="020B0600000101010101" pitchFamily="34" charset="-127"/>
                <a:cs typeface="Arial" panose="020B0604020202020204" pitchFamily="34" charset="0"/>
              </a:rPr>
              <a:t>Landsting</a:t>
            </a:r>
            <a:r>
              <a:rPr lang="en-US" altLang="ko-KR" sz="1200" b="1" dirty="0">
                <a:ea typeface="Gulim" panose="020B0600000101010101" pitchFamily="34" charset="-127"/>
                <a:cs typeface="Arial" panose="020B0604020202020204" pitchFamily="34" charset="0"/>
              </a:rPr>
              <a:t> </a:t>
            </a:r>
          </a:p>
        </p:txBody>
      </p:sp>
      <p:sp>
        <p:nvSpPr>
          <p:cNvPr id="5" name="Line 16"/>
          <p:cNvSpPr>
            <a:spLocks noChangeShapeType="1"/>
          </p:cNvSpPr>
          <p:nvPr/>
        </p:nvSpPr>
        <p:spPr bwMode="gray">
          <a:xfrm>
            <a:off x="457201" y="1458194"/>
            <a:ext cx="134176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endParaRPr lang="en-US" sz="1200"/>
          </a:p>
        </p:txBody>
      </p:sp>
      <p:sp>
        <p:nvSpPr>
          <p:cNvPr id="16" name="Rectangle 15"/>
          <p:cNvSpPr/>
          <p:nvPr/>
        </p:nvSpPr>
        <p:spPr>
          <a:xfrm>
            <a:off x="457200" y="15242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Uppsala</a:t>
            </a:r>
            <a:endParaRPr lang="sv-SE" sz="1200" dirty="0"/>
          </a:p>
        </p:txBody>
      </p:sp>
      <p:sp>
        <p:nvSpPr>
          <p:cNvPr id="19" name="Rectangle 18"/>
          <p:cNvSpPr/>
          <p:nvPr/>
        </p:nvSpPr>
        <p:spPr>
          <a:xfrm>
            <a:off x="457200" y="17290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VGR</a:t>
            </a:r>
            <a:endParaRPr lang="sv-SE" sz="1200" dirty="0"/>
          </a:p>
        </p:txBody>
      </p:sp>
      <p:sp>
        <p:nvSpPr>
          <p:cNvPr id="22" name="Rectangle 21"/>
          <p:cNvSpPr/>
          <p:nvPr/>
        </p:nvSpPr>
        <p:spPr>
          <a:xfrm>
            <a:off x="457200" y="19338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Värmland</a:t>
            </a:r>
            <a:endParaRPr lang="sv-SE" sz="1200" dirty="0"/>
          </a:p>
        </p:txBody>
      </p:sp>
      <p:sp>
        <p:nvSpPr>
          <p:cNvPr id="25" name="Rectangle 24"/>
          <p:cNvSpPr/>
          <p:nvPr/>
        </p:nvSpPr>
        <p:spPr>
          <a:xfrm>
            <a:off x="457200" y="21386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Västerbotten</a:t>
            </a:r>
            <a:endParaRPr lang="sv-SE" sz="1200" dirty="0"/>
          </a:p>
        </p:txBody>
      </p:sp>
      <p:sp>
        <p:nvSpPr>
          <p:cNvPr id="28" name="Rectangle 27"/>
          <p:cNvSpPr/>
          <p:nvPr/>
        </p:nvSpPr>
        <p:spPr>
          <a:xfrm>
            <a:off x="457200" y="23434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Västernorrland</a:t>
            </a:r>
            <a:endParaRPr lang="sv-SE" sz="1200" dirty="0"/>
          </a:p>
        </p:txBody>
      </p:sp>
      <p:sp>
        <p:nvSpPr>
          <p:cNvPr id="31" name="Rectangle 30"/>
          <p:cNvSpPr/>
          <p:nvPr/>
        </p:nvSpPr>
        <p:spPr>
          <a:xfrm>
            <a:off x="457200" y="25482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Västmanland</a:t>
            </a:r>
            <a:endParaRPr lang="sv-SE" sz="1200" dirty="0"/>
          </a:p>
        </p:txBody>
      </p:sp>
      <p:sp>
        <p:nvSpPr>
          <p:cNvPr id="34" name="Rectangle 33"/>
          <p:cNvSpPr/>
          <p:nvPr/>
        </p:nvSpPr>
        <p:spPr>
          <a:xfrm>
            <a:off x="457200" y="27530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Örebro</a:t>
            </a:r>
            <a:endParaRPr lang="sv-SE" sz="1200" dirty="0"/>
          </a:p>
        </p:txBody>
      </p:sp>
      <p:sp>
        <p:nvSpPr>
          <p:cNvPr id="77" name="Rectangle 76"/>
          <p:cNvSpPr/>
          <p:nvPr/>
        </p:nvSpPr>
        <p:spPr>
          <a:xfrm>
            <a:off x="457200" y="2957890"/>
            <a:ext cx="1339691" cy="17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Östergötland</a:t>
            </a:r>
            <a:endParaRPr lang="sv-SE" sz="1200" dirty="0"/>
          </a:p>
        </p:txBody>
      </p:sp>
      <p:cxnSp>
        <p:nvCxnSpPr>
          <p:cNvPr id="139" name="Straight Connector 138"/>
          <p:cNvCxnSpPr/>
          <p:nvPr/>
        </p:nvCxnSpPr>
        <p:spPr>
          <a:xfrm>
            <a:off x="1879243" y="17212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1879243" y="19260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1879243" y="21308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1879243" y="23356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1879243" y="25404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1879243" y="27452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1879243" y="2950036"/>
            <a:ext cx="7021669" cy="0"/>
          </a:xfrm>
          <a:prstGeom prst="line">
            <a:avLst/>
          </a:prstGeom>
          <a:ln>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152" name="Rectangle 151"/>
          <p:cNvSpPr>
            <a:spLocks noChangeArrowheads="1"/>
          </p:cNvSpPr>
          <p:nvPr/>
        </p:nvSpPr>
        <p:spPr bwMode="gray">
          <a:xfrm>
            <a:off x="1879243" y="1243365"/>
            <a:ext cx="161263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810" tIns="0" rIns="3810" bIns="0" anchor="b">
            <a:spAutoFit/>
          </a:bodyP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r>
              <a:rPr lang="en-US" altLang="ko-KR" sz="1200" b="1" dirty="0" err="1">
                <a:ea typeface="Gulim" panose="020B0600000101010101" pitchFamily="34" charset="-127"/>
                <a:cs typeface="Arial" panose="020B0604020202020204" pitchFamily="34" charset="0"/>
              </a:rPr>
              <a:t>Namn</a:t>
            </a:r>
            <a:endParaRPr lang="en-US" altLang="ko-KR" sz="1200" b="1" dirty="0">
              <a:ea typeface="Gulim" panose="020B0600000101010101" pitchFamily="34" charset="-127"/>
              <a:cs typeface="Arial" panose="020B0604020202020204" pitchFamily="34" charset="0"/>
            </a:endParaRPr>
          </a:p>
        </p:txBody>
      </p:sp>
      <p:sp>
        <p:nvSpPr>
          <p:cNvPr id="155" name="Line 23"/>
          <p:cNvSpPr>
            <a:spLocks noChangeShapeType="1"/>
          </p:cNvSpPr>
          <p:nvPr/>
        </p:nvSpPr>
        <p:spPr bwMode="gray">
          <a:xfrm>
            <a:off x="1879243" y="1458194"/>
            <a:ext cx="161034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endParaRPr lang="en-US" sz="1200"/>
          </a:p>
        </p:txBody>
      </p:sp>
      <p:sp>
        <p:nvSpPr>
          <p:cNvPr id="156" name="Rectangle 155"/>
          <p:cNvSpPr/>
          <p:nvPr/>
        </p:nvSpPr>
        <p:spPr>
          <a:xfrm>
            <a:off x="1879242" y="15242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Monica Jonsson</a:t>
            </a:r>
            <a:endParaRPr lang="sv-SE" sz="1200" dirty="0">
              <a:solidFill>
                <a:schemeClr val="tx1"/>
              </a:solidFill>
            </a:endParaRPr>
          </a:p>
        </p:txBody>
      </p:sp>
      <p:sp>
        <p:nvSpPr>
          <p:cNvPr id="157" name="Rectangle 156"/>
          <p:cNvSpPr/>
          <p:nvPr/>
        </p:nvSpPr>
        <p:spPr>
          <a:xfrm>
            <a:off x="1879242" y="17290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tx1"/>
                </a:solidFill>
              </a:rPr>
              <a:t>Lina </a:t>
            </a:r>
            <a:r>
              <a:rPr lang="en-US" sz="1200" dirty="0" err="1" smtClean="0">
                <a:solidFill>
                  <a:schemeClr val="tx1"/>
                </a:solidFill>
              </a:rPr>
              <a:t>Gustin</a:t>
            </a:r>
            <a:endParaRPr lang="sv-SE" sz="1200" dirty="0">
              <a:solidFill>
                <a:schemeClr val="tx1"/>
              </a:solidFill>
            </a:endParaRPr>
          </a:p>
        </p:txBody>
      </p:sp>
      <p:sp>
        <p:nvSpPr>
          <p:cNvPr id="158" name="Rectangle 157"/>
          <p:cNvSpPr/>
          <p:nvPr/>
        </p:nvSpPr>
        <p:spPr>
          <a:xfrm>
            <a:off x="1879242" y="19338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Gunilla Klar</a:t>
            </a:r>
            <a:endParaRPr lang="sv-SE" sz="1200" dirty="0">
              <a:solidFill>
                <a:schemeClr val="tx1"/>
              </a:solidFill>
            </a:endParaRPr>
          </a:p>
        </p:txBody>
      </p:sp>
      <p:sp>
        <p:nvSpPr>
          <p:cNvPr id="159" name="Rectangle 158"/>
          <p:cNvSpPr/>
          <p:nvPr/>
        </p:nvSpPr>
        <p:spPr>
          <a:xfrm>
            <a:off x="1879242" y="21386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Helen </a:t>
            </a:r>
            <a:r>
              <a:rPr lang="en-US" sz="1200" dirty="0" err="1">
                <a:solidFill>
                  <a:schemeClr val="tx1"/>
                </a:solidFill>
              </a:rPr>
              <a:t>Björklund</a:t>
            </a:r>
            <a:endParaRPr lang="sv-SE" sz="1200" dirty="0">
              <a:solidFill>
                <a:schemeClr val="tx1"/>
              </a:solidFill>
            </a:endParaRPr>
          </a:p>
        </p:txBody>
      </p:sp>
      <p:sp>
        <p:nvSpPr>
          <p:cNvPr id="160" name="Rectangle 159"/>
          <p:cNvSpPr/>
          <p:nvPr/>
        </p:nvSpPr>
        <p:spPr>
          <a:xfrm>
            <a:off x="1879242" y="23434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Anna-Karin Öberg </a:t>
            </a:r>
            <a:endParaRPr lang="sv-SE" sz="1200" dirty="0">
              <a:solidFill>
                <a:schemeClr val="tx1"/>
              </a:solidFill>
            </a:endParaRPr>
          </a:p>
        </p:txBody>
      </p:sp>
      <p:sp>
        <p:nvSpPr>
          <p:cNvPr id="161" name="Rectangle 160"/>
          <p:cNvSpPr/>
          <p:nvPr/>
        </p:nvSpPr>
        <p:spPr>
          <a:xfrm>
            <a:off x="1879242" y="25482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Pia Carlsson</a:t>
            </a:r>
          </a:p>
        </p:txBody>
      </p:sp>
      <p:sp>
        <p:nvSpPr>
          <p:cNvPr id="162" name="Rectangle 161"/>
          <p:cNvSpPr/>
          <p:nvPr/>
        </p:nvSpPr>
        <p:spPr>
          <a:xfrm>
            <a:off x="1879242" y="27530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Gabriel Stenström</a:t>
            </a:r>
          </a:p>
        </p:txBody>
      </p:sp>
      <p:sp>
        <p:nvSpPr>
          <p:cNvPr id="168" name="Rectangle 167"/>
          <p:cNvSpPr/>
          <p:nvPr/>
        </p:nvSpPr>
        <p:spPr>
          <a:xfrm>
            <a:off x="1879242" y="29578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Andreas Westöö</a:t>
            </a:r>
            <a:endParaRPr lang="sv-SE" sz="1200" dirty="0">
              <a:solidFill>
                <a:schemeClr val="tx1"/>
              </a:solidFill>
            </a:endParaRPr>
          </a:p>
        </p:txBody>
      </p:sp>
      <p:sp>
        <p:nvSpPr>
          <p:cNvPr id="170" name="Rectangle 169"/>
          <p:cNvSpPr>
            <a:spLocks noChangeArrowheads="1"/>
          </p:cNvSpPr>
          <p:nvPr/>
        </p:nvSpPr>
        <p:spPr bwMode="gray">
          <a:xfrm>
            <a:off x="3635896" y="1243365"/>
            <a:ext cx="280831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810" tIns="0" rIns="3810" bIns="0" anchor="b">
            <a:spAutoFit/>
          </a:bodyP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r>
              <a:rPr lang="en-US" altLang="ko-KR" sz="1200" b="1" dirty="0" err="1">
                <a:ea typeface="Gulim" panose="020B0600000101010101" pitchFamily="34" charset="-127"/>
                <a:cs typeface="Arial" panose="020B0604020202020204" pitchFamily="34" charset="0"/>
              </a:rPr>
              <a:t>Mejladress</a:t>
            </a:r>
            <a:endParaRPr lang="en-US" altLang="ko-KR" sz="1200" b="1" dirty="0">
              <a:ea typeface="Gulim" panose="020B0600000101010101" pitchFamily="34" charset="-127"/>
              <a:cs typeface="Arial" panose="020B0604020202020204" pitchFamily="34" charset="0"/>
            </a:endParaRPr>
          </a:p>
        </p:txBody>
      </p:sp>
      <p:sp>
        <p:nvSpPr>
          <p:cNvPr id="171" name="Line 33"/>
          <p:cNvSpPr>
            <a:spLocks noChangeShapeType="1"/>
          </p:cNvSpPr>
          <p:nvPr/>
        </p:nvSpPr>
        <p:spPr bwMode="gray">
          <a:xfrm>
            <a:off x="3635896" y="1458194"/>
            <a:ext cx="28043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endParaRPr lang="en-US" sz="1200"/>
          </a:p>
        </p:txBody>
      </p:sp>
      <p:sp>
        <p:nvSpPr>
          <p:cNvPr id="186" name="Rectangle 185"/>
          <p:cNvSpPr>
            <a:spLocks noChangeArrowheads="1"/>
          </p:cNvSpPr>
          <p:nvPr/>
        </p:nvSpPr>
        <p:spPr bwMode="gray">
          <a:xfrm>
            <a:off x="6565627" y="1243365"/>
            <a:ext cx="24543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810" tIns="0" rIns="3810" bIns="0" anchor="b">
            <a:spAutoFit/>
          </a:bodyP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r>
              <a:rPr lang="en-US" altLang="ko-KR" sz="1200" b="1" dirty="0" err="1">
                <a:ea typeface="Gulim" panose="020B0600000101010101" pitchFamily="34" charset="-127"/>
                <a:cs typeface="Arial" panose="020B0604020202020204" pitchFamily="34" charset="0"/>
              </a:rPr>
              <a:t>Telefonnummer</a:t>
            </a:r>
            <a:endParaRPr lang="en-US" altLang="ko-KR" sz="1200" b="1" dirty="0">
              <a:ea typeface="Gulim" panose="020B0600000101010101" pitchFamily="34" charset="-127"/>
              <a:cs typeface="Arial" panose="020B0604020202020204" pitchFamily="34" charset="0"/>
            </a:endParaRPr>
          </a:p>
        </p:txBody>
      </p:sp>
      <p:sp>
        <p:nvSpPr>
          <p:cNvPr id="187" name="Line 16"/>
          <p:cNvSpPr>
            <a:spLocks noChangeShapeType="1"/>
          </p:cNvSpPr>
          <p:nvPr/>
        </p:nvSpPr>
        <p:spPr bwMode="gray">
          <a:xfrm>
            <a:off x="6565629" y="1458194"/>
            <a:ext cx="24525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a:lstStyle>
          <a:p>
            <a:endParaRPr lang="en-US" sz="1200"/>
          </a:p>
        </p:txBody>
      </p:sp>
      <p:sp>
        <p:nvSpPr>
          <p:cNvPr id="203" name="Rectangle 202"/>
          <p:cNvSpPr/>
          <p:nvPr/>
        </p:nvSpPr>
        <p:spPr>
          <a:xfrm>
            <a:off x="3635896" y="1524290"/>
            <a:ext cx="2804316"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monica.jonsson@lul.se</a:t>
            </a:r>
          </a:p>
        </p:txBody>
      </p:sp>
      <p:sp>
        <p:nvSpPr>
          <p:cNvPr id="204" name="Rectangle 203"/>
          <p:cNvSpPr/>
          <p:nvPr/>
        </p:nvSpPr>
        <p:spPr>
          <a:xfrm>
            <a:off x="3635896" y="1721236"/>
            <a:ext cx="2880320" cy="181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u="sng" dirty="0">
                <a:hlinkClick r:id="rId7"/>
              </a:rPr>
              <a:t>lina.gustin@vgregion.se</a:t>
            </a:r>
            <a:endParaRPr lang="sv-SE" sz="1200" dirty="0">
              <a:solidFill>
                <a:schemeClr val="tx1"/>
              </a:solidFill>
            </a:endParaRPr>
          </a:p>
        </p:txBody>
      </p:sp>
      <p:sp>
        <p:nvSpPr>
          <p:cNvPr id="205" name="Rectangle 204"/>
          <p:cNvSpPr/>
          <p:nvPr/>
        </p:nvSpPr>
        <p:spPr>
          <a:xfrm>
            <a:off x="3635896" y="1926036"/>
            <a:ext cx="2880320" cy="181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gunilla.klar@liv.se </a:t>
            </a:r>
            <a:endParaRPr lang="sv-SE" sz="1200" dirty="0">
              <a:solidFill>
                <a:schemeClr val="tx1"/>
              </a:solidFill>
            </a:endParaRPr>
          </a:p>
        </p:txBody>
      </p:sp>
      <p:sp>
        <p:nvSpPr>
          <p:cNvPr id="206" name="Rectangle 205"/>
          <p:cNvSpPr/>
          <p:nvPr/>
        </p:nvSpPr>
        <p:spPr>
          <a:xfrm>
            <a:off x="3635896" y="2130836"/>
            <a:ext cx="2880320" cy="181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Helen.Bjorklund@vll.se</a:t>
            </a:r>
            <a:endParaRPr lang="sv-SE" sz="1200" dirty="0">
              <a:solidFill>
                <a:schemeClr val="tx1"/>
              </a:solidFill>
            </a:endParaRPr>
          </a:p>
        </p:txBody>
      </p:sp>
      <p:sp>
        <p:nvSpPr>
          <p:cNvPr id="207" name="Rectangle 206"/>
          <p:cNvSpPr/>
          <p:nvPr/>
        </p:nvSpPr>
        <p:spPr>
          <a:xfrm>
            <a:off x="3635896" y="2335636"/>
            <a:ext cx="2880320" cy="181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anna-karin.oberg@lvn.se</a:t>
            </a:r>
            <a:endParaRPr lang="sv-SE" sz="1200" dirty="0">
              <a:solidFill>
                <a:schemeClr val="tx1"/>
              </a:solidFill>
            </a:endParaRPr>
          </a:p>
        </p:txBody>
      </p:sp>
      <p:sp>
        <p:nvSpPr>
          <p:cNvPr id="208" name="Rectangle 207"/>
          <p:cNvSpPr/>
          <p:nvPr/>
        </p:nvSpPr>
        <p:spPr>
          <a:xfrm>
            <a:off x="3635896" y="2540436"/>
            <a:ext cx="2880320" cy="181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pia.carlsson@ltv.se</a:t>
            </a:r>
          </a:p>
        </p:txBody>
      </p:sp>
      <p:sp>
        <p:nvSpPr>
          <p:cNvPr id="209" name="Rectangle 208"/>
          <p:cNvSpPr/>
          <p:nvPr/>
        </p:nvSpPr>
        <p:spPr>
          <a:xfrm>
            <a:off x="3635896" y="2745236"/>
            <a:ext cx="2880320" cy="181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gabriel.stenstrom@regionorebrolan.se</a:t>
            </a:r>
            <a:endParaRPr lang="sv-SE" sz="1200" dirty="0">
              <a:solidFill>
                <a:schemeClr val="tx1"/>
              </a:solidFill>
            </a:endParaRPr>
          </a:p>
        </p:txBody>
      </p:sp>
      <p:sp>
        <p:nvSpPr>
          <p:cNvPr id="210" name="Rectangle 209"/>
          <p:cNvSpPr/>
          <p:nvPr/>
        </p:nvSpPr>
        <p:spPr>
          <a:xfrm>
            <a:off x="3635896" y="2950036"/>
            <a:ext cx="2880320" cy="181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andreas.westoo@regionostergotland.se</a:t>
            </a:r>
            <a:endParaRPr lang="sv-SE" sz="1200" dirty="0">
              <a:solidFill>
                <a:schemeClr val="tx1"/>
              </a:solidFill>
            </a:endParaRPr>
          </a:p>
        </p:txBody>
      </p:sp>
      <p:sp>
        <p:nvSpPr>
          <p:cNvPr id="211" name="Rectangle 210"/>
          <p:cNvSpPr/>
          <p:nvPr/>
        </p:nvSpPr>
        <p:spPr>
          <a:xfrm>
            <a:off x="6565627" y="15242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018-611 69 95</a:t>
            </a:r>
          </a:p>
        </p:txBody>
      </p:sp>
      <p:sp>
        <p:nvSpPr>
          <p:cNvPr id="212" name="Rectangle 211"/>
          <p:cNvSpPr/>
          <p:nvPr/>
        </p:nvSpPr>
        <p:spPr>
          <a:xfrm>
            <a:off x="6565627" y="17290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smtClean="0">
                <a:solidFill>
                  <a:schemeClr val="tx1"/>
                </a:solidFill>
              </a:rPr>
              <a:t>0769-402762</a:t>
            </a:r>
            <a:endParaRPr lang="sv-SE" sz="1200" dirty="0">
              <a:solidFill>
                <a:schemeClr val="tx1"/>
              </a:solidFill>
            </a:endParaRPr>
          </a:p>
        </p:txBody>
      </p:sp>
      <p:sp>
        <p:nvSpPr>
          <p:cNvPr id="213" name="Rectangle 212"/>
          <p:cNvSpPr/>
          <p:nvPr/>
        </p:nvSpPr>
        <p:spPr>
          <a:xfrm>
            <a:off x="6565627" y="19338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054-61 40 36</a:t>
            </a:r>
            <a:endParaRPr lang="sv-SE" sz="1200" dirty="0">
              <a:solidFill>
                <a:schemeClr val="tx1"/>
              </a:solidFill>
            </a:endParaRPr>
          </a:p>
        </p:txBody>
      </p:sp>
      <p:sp>
        <p:nvSpPr>
          <p:cNvPr id="214" name="Rectangle 213"/>
          <p:cNvSpPr/>
          <p:nvPr/>
        </p:nvSpPr>
        <p:spPr>
          <a:xfrm>
            <a:off x="6565627" y="21386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072-570 18 66</a:t>
            </a:r>
            <a:endParaRPr lang="sv-SE" sz="1200" dirty="0">
              <a:solidFill>
                <a:schemeClr val="tx1"/>
              </a:solidFill>
            </a:endParaRPr>
          </a:p>
        </p:txBody>
      </p:sp>
      <p:sp>
        <p:nvSpPr>
          <p:cNvPr id="215" name="Rectangle 214"/>
          <p:cNvSpPr/>
          <p:nvPr/>
        </p:nvSpPr>
        <p:spPr>
          <a:xfrm>
            <a:off x="6565627" y="23434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072-221 35 57 </a:t>
            </a:r>
          </a:p>
        </p:txBody>
      </p:sp>
      <p:sp>
        <p:nvSpPr>
          <p:cNvPr id="216" name="Rectangle 215"/>
          <p:cNvSpPr/>
          <p:nvPr/>
        </p:nvSpPr>
        <p:spPr>
          <a:xfrm>
            <a:off x="6565627" y="25482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073- 85 26 234</a:t>
            </a:r>
          </a:p>
        </p:txBody>
      </p:sp>
      <p:sp>
        <p:nvSpPr>
          <p:cNvPr id="217" name="Rectangle 216"/>
          <p:cNvSpPr/>
          <p:nvPr/>
        </p:nvSpPr>
        <p:spPr>
          <a:xfrm>
            <a:off x="6565627" y="27530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076-787 87 00 </a:t>
            </a:r>
            <a:endParaRPr lang="sv-SE" sz="1200" dirty="0">
              <a:solidFill>
                <a:schemeClr val="tx1"/>
              </a:solidFill>
            </a:endParaRPr>
          </a:p>
        </p:txBody>
      </p:sp>
      <p:sp>
        <p:nvSpPr>
          <p:cNvPr id="218" name="Rectangle 217"/>
          <p:cNvSpPr/>
          <p:nvPr/>
        </p:nvSpPr>
        <p:spPr>
          <a:xfrm>
            <a:off x="6565627" y="2957890"/>
            <a:ext cx="1608997" cy="17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0706-281522</a:t>
            </a:r>
          </a:p>
        </p:txBody>
      </p:sp>
      <p:sp>
        <p:nvSpPr>
          <p:cNvPr id="3" name="Rectangle 3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smtClean="0">
                <a:ln>
                  <a:noFill/>
                </a:ln>
                <a:solidFill>
                  <a:srgbClr val="1F497D"/>
                </a:solidFill>
                <a:effectLst/>
                <a:latin typeface="Arial" panose="020B0604020202020204" pitchFamily="34" charset="0"/>
                <a:ea typeface="Calibri" panose="020F0502020204030204" pitchFamily="34" charset="0"/>
                <a:cs typeface="Times New Roman" panose="02020603050405020304" pitchFamily="18" charset="0"/>
              </a:rPr>
              <a:t>076-940 2762</a:t>
            </a:r>
            <a:r>
              <a:rPr kumimoji="0" lang="sv-SE" altLang="sv-SE" sz="600" b="0" i="0" u="none" strike="noStrike" cap="none" normalizeH="0" baseline="0" smtClean="0">
                <a:ln>
                  <a:noFill/>
                </a:ln>
                <a:solidFill>
                  <a:schemeClr val="tx1"/>
                </a:solidFill>
                <a:effectLst/>
                <a:latin typeface="Arial" panose="020B0604020202020204" pitchFamily="34" charset="0"/>
              </a:rPr>
              <a:t> </a:t>
            </a:r>
            <a:endParaRPr kumimoji="0" lang="sv-SE" altLang="sv-SE" sz="1800" b="0" i="0" u="none" strike="noStrike" cap="none" normalizeH="0" baseline="0" smtClean="0">
              <a:ln>
                <a:noFill/>
              </a:ln>
              <a:solidFill>
                <a:schemeClr val="tx1"/>
              </a:solidFill>
              <a:effectLst/>
              <a:latin typeface="Arial" panose="020B0604020202020204" pitchFamily="34" charset="0"/>
            </a:endParaRPr>
          </a:p>
        </p:txBody>
      </p:sp>
      <p:sp>
        <p:nvSpPr>
          <p:cNvPr id="6" name="Rectangle 3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smtClean="0">
                <a:ln>
                  <a:noFill/>
                </a:ln>
                <a:solidFill>
                  <a:srgbClr val="1F497D"/>
                </a:solidFill>
                <a:effectLst/>
                <a:latin typeface="Arial" panose="020B0604020202020204" pitchFamily="34" charset="0"/>
                <a:ea typeface="Calibri" panose="020F0502020204030204" pitchFamily="34" charset="0"/>
                <a:cs typeface="Times New Roman" panose="02020603050405020304" pitchFamily="18" charset="0"/>
              </a:rPr>
              <a:t>076-940 2762</a:t>
            </a:r>
            <a:r>
              <a:rPr kumimoji="0" lang="sv-SE" altLang="sv-SE" sz="600" b="0" i="0" u="none" strike="noStrike" cap="none" normalizeH="0" baseline="0" smtClean="0">
                <a:ln>
                  <a:noFill/>
                </a:ln>
                <a:solidFill>
                  <a:schemeClr val="tx1"/>
                </a:solidFill>
                <a:effectLst/>
                <a:latin typeface="Arial" panose="020B0604020202020204" pitchFamily="34" charset="0"/>
              </a:rPr>
              <a:t> </a:t>
            </a:r>
            <a:endParaRPr kumimoji="0" lang="sv-SE" altLang="sv-SE"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80392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2016965" y="1131590"/>
            <a:ext cx="5110070" cy="1339974"/>
          </a:xfrm>
          <a:prstGeom prst="rect">
            <a:avLst/>
          </a:prstGeom>
        </p:spPr>
      </p:pic>
      <p:sp>
        <p:nvSpPr>
          <p:cNvPr id="3" name="Underrubrik 2"/>
          <p:cNvSpPr>
            <a:spLocks noGrp="1"/>
          </p:cNvSpPr>
          <p:nvPr>
            <p:ph type="subTitle" idx="1"/>
          </p:nvPr>
        </p:nvSpPr>
        <p:spPr/>
        <p:txBody>
          <a:bodyPr/>
          <a:lstStyle/>
          <a:p>
            <a:r>
              <a:rPr lang="sv-SE" dirty="0">
                <a:hlinkClick r:id="rId4"/>
              </a:rPr>
              <a:t>http://www.uppdragpsykiskhalsa.se/asylsokande-och-nyanlanda/om-vara-utbildningar/migration-och-psykisk-halsa-for-elevhalsan</a:t>
            </a:r>
            <a:r>
              <a:rPr lang="sv-SE" dirty="0" smtClean="0">
                <a:hlinkClick r:id="rId4"/>
              </a:rPr>
              <a:t>/</a:t>
            </a:r>
            <a:endParaRPr lang="sv-SE" dirty="0" smtClean="0"/>
          </a:p>
          <a:p>
            <a:endParaRPr lang="sv-SE" dirty="0"/>
          </a:p>
        </p:txBody>
      </p:sp>
    </p:spTree>
    <p:extLst>
      <p:ext uri="{BB962C8B-B14F-4D97-AF65-F5344CB8AC3E}">
        <p14:creationId xmlns:p14="http://schemas.microsoft.com/office/powerpoint/2010/main" val="4236884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normAutofit/>
          </a:bodyPr>
          <a:lstStyle/>
          <a:p>
            <a:pPr marL="0" indent="0">
              <a:buNone/>
            </a:pPr>
            <a:endParaRPr lang="sv-SE" dirty="0" smtClean="0"/>
          </a:p>
          <a:p>
            <a:pPr>
              <a:buFontTx/>
              <a:buChar char="-"/>
            </a:pPr>
            <a:r>
              <a:rPr lang="sv-SE" smtClean="0"/>
              <a:t>Personlig spridningsplan</a:t>
            </a:r>
          </a:p>
          <a:p>
            <a:pPr>
              <a:buFontTx/>
              <a:buChar char="-"/>
            </a:pPr>
            <a:r>
              <a:rPr lang="sv-SE" smtClean="0"/>
              <a:t>Eftermaterial</a:t>
            </a:r>
            <a:r>
              <a:rPr lang="sv-SE" dirty="0" smtClean="0"/>
              <a:t>, två manualer och körschema, verktyg, allt i verktygsbanken, </a:t>
            </a:r>
            <a:r>
              <a:rPr lang="sv-SE" dirty="0" err="1" smtClean="0"/>
              <a:t>webinarium</a:t>
            </a:r>
            <a:endParaRPr lang="sv-SE" dirty="0" smtClean="0"/>
          </a:p>
          <a:p>
            <a:pPr>
              <a:buFontTx/>
              <a:buChar char="-"/>
            </a:pPr>
            <a:endParaRPr lang="sv-SE" dirty="0"/>
          </a:p>
        </p:txBody>
      </p:sp>
    </p:spTree>
    <p:extLst>
      <p:ext uri="{BB962C8B-B14F-4D97-AF65-F5344CB8AC3E}">
        <p14:creationId xmlns:p14="http://schemas.microsoft.com/office/powerpoint/2010/main" val="8437465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3568" y="555526"/>
            <a:ext cx="7886700" cy="2952328"/>
          </a:xfrm>
        </p:spPr>
        <p:txBody>
          <a:bodyPr>
            <a:normAutofit/>
          </a:bodyPr>
          <a:lstStyle/>
          <a:p>
            <a:pPr algn="ctr"/>
            <a:r>
              <a:rPr lang="sv-SE" u="sng" dirty="0" smtClean="0"/>
              <a:t>Vad saknas?</a:t>
            </a:r>
            <a:r>
              <a:rPr lang="sv-SE" dirty="0"/>
              <a:t/>
            </a:r>
            <a:br>
              <a:rPr lang="sv-SE" dirty="0"/>
            </a:br>
            <a:r>
              <a:rPr lang="sv-SE" dirty="0"/>
              <a:t/>
            </a:r>
            <a:br>
              <a:rPr lang="sv-SE" dirty="0"/>
            </a:br>
            <a:r>
              <a:rPr lang="sv-SE" b="0" dirty="0"/>
              <a:t>Skriv ned på en post-it och lägg på bordets mitt</a:t>
            </a:r>
            <a:r>
              <a:rPr lang="sv-SE" dirty="0"/>
              <a:t/>
            </a:r>
            <a:br>
              <a:rPr lang="sv-SE" dirty="0"/>
            </a:br>
            <a:endParaRPr lang="sv-SE" dirty="0"/>
          </a:p>
        </p:txBody>
      </p:sp>
    </p:spTree>
    <p:extLst>
      <p:ext uri="{BB962C8B-B14F-4D97-AF65-F5344CB8AC3E}">
        <p14:creationId xmlns:p14="http://schemas.microsoft.com/office/powerpoint/2010/main" val="2757769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mtClean="0">
                <a:latin typeface="+mn-lt"/>
              </a:rPr>
              <a:t>Vad gör du i morgon?</a:t>
            </a:r>
            <a:endParaRPr lang="sv-SE" dirty="0">
              <a:latin typeface="+mn-lt"/>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1395528"/>
            <a:ext cx="412676" cy="412676"/>
          </a:xfrm>
          <a:prstGeom prst="rect">
            <a:avLst/>
          </a:prstGeom>
        </p:spPr>
      </p:pic>
      <p:sp>
        <p:nvSpPr>
          <p:cNvPr id="8" name="Platshållare för innehåll 2"/>
          <p:cNvSpPr txBox="1">
            <a:spLocks/>
          </p:cNvSpPr>
          <p:nvPr/>
        </p:nvSpPr>
        <p:spPr>
          <a:xfrm>
            <a:off x="827584" y="1964461"/>
            <a:ext cx="3672408" cy="802255"/>
          </a:xfrm>
          <a:prstGeom prst="rect">
            <a:avLst/>
          </a:prstGeom>
        </p:spPr>
        <p:txBody>
          <a:bodyPr vert="horz" lIns="0" tIns="25718" rIns="51435" bIns="25718" rtlCol="0">
            <a:noAutofit/>
          </a:bodyPr>
          <a:lstStyle>
            <a:lvl1pPr marL="342900" indent="-342900" algn="l" defTabSz="914400" rtl="0" eaLnBrk="1" latinLnBrk="0" hangingPunct="1">
              <a:spcBef>
                <a:spcPct val="20000"/>
              </a:spcBef>
              <a:buFont typeface="Wingdings" pitchFamily="2" charset="2"/>
              <a:buChar char="§"/>
              <a:defRPr sz="2100" kern="1200">
                <a:solidFill>
                  <a:schemeClr val="tx1"/>
                </a:solidFill>
                <a:latin typeface="Georgia" pitchFamily="18" charset="0"/>
                <a:ea typeface="+mn-ea"/>
                <a:cs typeface="+mn-cs"/>
              </a:defRPr>
            </a:lvl1pPr>
            <a:lvl2pPr marL="742950" indent="-285750" algn="l" defTabSz="914400" rtl="0" eaLnBrk="1" latinLnBrk="0" hangingPunct="1">
              <a:spcBef>
                <a:spcPct val="20000"/>
              </a:spcBef>
              <a:buFont typeface="Verdana" pitchFamily="34" charset="0"/>
              <a:buChar char="-"/>
              <a:defRPr sz="2000" kern="1200">
                <a:solidFill>
                  <a:schemeClr val="tx1"/>
                </a:solidFill>
                <a:latin typeface="Georgia" pitchFamily="18" charset="0"/>
                <a:ea typeface="+mn-ea"/>
                <a:cs typeface="+mn-cs"/>
              </a:defRPr>
            </a:lvl2pPr>
            <a:lvl3pPr marL="1143000" indent="-228600" algn="l" defTabSz="914400" rtl="0" eaLnBrk="1" latinLnBrk="0" hangingPunct="1">
              <a:spcBef>
                <a:spcPct val="20000"/>
              </a:spcBef>
              <a:buFont typeface="Verdana" pitchFamily="34" charset="0"/>
              <a:buChar char="-"/>
              <a:defRPr sz="18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Font typeface="Verdana" pitchFamily="34" charset="0"/>
              <a:buChar char="-"/>
              <a:defRPr sz="1600" kern="1200">
                <a:solidFill>
                  <a:schemeClr val="tx1"/>
                </a:solidFill>
                <a:latin typeface="Georgia" pitchFamily="18" charset="0"/>
                <a:ea typeface="+mn-ea"/>
                <a:cs typeface="+mn-cs"/>
              </a:defRPr>
            </a:lvl4pPr>
            <a:lvl5pPr marL="2057400" indent="-228600" algn="l" defTabSz="914400" rtl="0" eaLnBrk="1" latinLnBrk="0" hangingPunct="1">
              <a:spcBef>
                <a:spcPct val="20000"/>
              </a:spcBef>
              <a:buFont typeface="Verdana" pitchFamily="34" charset="0"/>
              <a:buChar char="-"/>
              <a:defRPr sz="16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pPr>
            <a:r>
              <a:rPr lang="sv-SE" sz="1600">
                <a:solidFill>
                  <a:prstClr val="black"/>
                </a:solidFill>
                <a:latin typeface="Arial" panose="020B0604020202020204"/>
              </a:rPr>
              <a:t>1. Varje landsting gör en spridningsplan utifrån </a:t>
            </a:r>
            <a:r>
              <a:rPr lang="sv-SE" sz="1600" smtClean="0">
                <a:solidFill>
                  <a:prstClr val="black"/>
                </a:solidFill>
                <a:latin typeface="Arial" panose="020B0604020202020204"/>
              </a:rPr>
              <a:t>lokala </a:t>
            </a:r>
            <a:r>
              <a:rPr lang="sv-SE" sz="1600">
                <a:solidFill>
                  <a:prstClr val="black"/>
                </a:solidFill>
                <a:latin typeface="Arial" panose="020B0604020202020204"/>
              </a:rPr>
              <a:t>förutsättningar</a:t>
            </a:r>
            <a:endParaRPr lang="sv-SE" sz="1600" dirty="0">
              <a:solidFill>
                <a:prstClr val="black"/>
              </a:solidFill>
              <a:latin typeface="Arial" panose="020B0604020202020204"/>
            </a:endParaRPr>
          </a:p>
        </p:txBody>
      </p:sp>
      <p:sp>
        <p:nvSpPr>
          <p:cNvPr id="12" name="Platshållare för innehåll 2"/>
          <p:cNvSpPr txBox="1">
            <a:spLocks/>
          </p:cNvSpPr>
          <p:nvPr/>
        </p:nvSpPr>
        <p:spPr>
          <a:xfrm>
            <a:off x="753296" y="3725102"/>
            <a:ext cx="3566056" cy="537276"/>
          </a:xfrm>
          <a:prstGeom prst="rect">
            <a:avLst/>
          </a:prstGeom>
        </p:spPr>
        <p:txBody>
          <a:bodyPr vert="horz" lIns="0" tIns="25718" rIns="51435" bIns="25718" rtlCol="0">
            <a:noAutofit/>
          </a:bodyPr>
          <a:lstStyle>
            <a:lvl1pPr marL="342900" indent="-342900" algn="l" defTabSz="914400" rtl="0" eaLnBrk="1" latinLnBrk="0" hangingPunct="1">
              <a:spcBef>
                <a:spcPct val="20000"/>
              </a:spcBef>
              <a:buFont typeface="Wingdings" pitchFamily="2" charset="2"/>
              <a:buChar char="§"/>
              <a:defRPr sz="1900" kern="1200">
                <a:solidFill>
                  <a:schemeClr val="tx1"/>
                </a:solidFill>
                <a:latin typeface="+mn-lt"/>
                <a:ea typeface="+mn-ea"/>
                <a:cs typeface="+mn-cs"/>
              </a:defRPr>
            </a:lvl1pPr>
            <a:lvl2pPr marL="742950" indent="-285750" algn="l" defTabSz="914400" rtl="0" eaLnBrk="1" latinLnBrk="0" hangingPunct="1">
              <a:spcBef>
                <a:spcPct val="20000"/>
              </a:spcBef>
              <a:buFont typeface="Verdana" pitchFamily="34" charset="0"/>
              <a:buChar char="-"/>
              <a:defRPr sz="1900" kern="1200">
                <a:solidFill>
                  <a:schemeClr val="tx1"/>
                </a:solidFill>
                <a:latin typeface="+mn-lt"/>
                <a:ea typeface="+mn-ea"/>
                <a:cs typeface="+mn-cs"/>
              </a:defRPr>
            </a:lvl2pPr>
            <a:lvl3pPr marL="1143000" indent="-228600" algn="l" defTabSz="914400" rtl="0" eaLnBrk="1" latinLnBrk="0" hangingPunct="1">
              <a:spcBef>
                <a:spcPct val="20000"/>
              </a:spcBef>
              <a:buFont typeface="Verdana"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Verdana"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Verdana"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pPr>
            <a:r>
              <a:rPr lang="sv-SE" sz="1600">
                <a:solidFill>
                  <a:prstClr val="black"/>
                </a:solidFill>
              </a:rPr>
              <a:t>2. Spridningsledare </a:t>
            </a:r>
            <a:r>
              <a:rPr lang="sv-SE" sz="1600" dirty="0">
                <a:solidFill>
                  <a:prstClr val="black"/>
                </a:solidFill>
              </a:rPr>
              <a:t>deltar i </a:t>
            </a:r>
            <a:r>
              <a:rPr lang="sv-SE" sz="1600">
                <a:solidFill>
                  <a:prstClr val="black"/>
                </a:solidFill>
              </a:rPr>
              <a:t>nationella utbildningar</a:t>
            </a:r>
            <a:endParaRPr lang="sv-SE" sz="1600" dirty="0">
              <a:solidFill>
                <a:prstClr val="black"/>
              </a:solidFill>
            </a:endParaRPr>
          </a:p>
        </p:txBody>
      </p:sp>
      <p:sp>
        <p:nvSpPr>
          <p:cNvPr id="13" name="Platshållare för innehåll 2"/>
          <p:cNvSpPr txBox="1">
            <a:spLocks/>
          </p:cNvSpPr>
          <p:nvPr/>
        </p:nvSpPr>
        <p:spPr>
          <a:xfrm>
            <a:off x="4674386" y="3767067"/>
            <a:ext cx="3744416" cy="547609"/>
          </a:xfrm>
          <a:prstGeom prst="rect">
            <a:avLst/>
          </a:prstGeom>
        </p:spPr>
        <p:txBody>
          <a:bodyPr vert="horz" lIns="0" tIns="25718" rIns="51435" bIns="25718" rtlCol="0">
            <a:noAutofit/>
          </a:bodyPr>
          <a:lstStyle>
            <a:lvl1pPr marL="342900" indent="-342900" algn="l" defTabSz="914400" rtl="0" eaLnBrk="1" latinLnBrk="0" hangingPunct="1">
              <a:spcBef>
                <a:spcPct val="20000"/>
              </a:spcBef>
              <a:buFont typeface="Wingdings" pitchFamily="2" charset="2"/>
              <a:buChar char="§"/>
              <a:defRPr sz="2100" kern="1200">
                <a:solidFill>
                  <a:schemeClr val="tx1"/>
                </a:solidFill>
                <a:latin typeface="Georgia" pitchFamily="18" charset="0"/>
                <a:ea typeface="+mn-ea"/>
                <a:cs typeface="+mn-cs"/>
              </a:defRPr>
            </a:lvl1pPr>
            <a:lvl2pPr marL="742950" indent="-285750" algn="l" defTabSz="914400" rtl="0" eaLnBrk="1" latinLnBrk="0" hangingPunct="1">
              <a:spcBef>
                <a:spcPct val="20000"/>
              </a:spcBef>
              <a:buFont typeface="Verdana" pitchFamily="34" charset="0"/>
              <a:buChar char="-"/>
              <a:defRPr sz="2000" kern="1200">
                <a:solidFill>
                  <a:schemeClr val="tx1"/>
                </a:solidFill>
                <a:latin typeface="Georgia" pitchFamily="18" charset="0"/>
                <a:ea typeface="+mn-ea"/>
                <a:cs typeface="+mn-cs"/>
              </a:defRPr>
            </a:lvl2pPr>
            <a:lvl3pPr marL="1143000" indent="-228600" algn="l" defTabSz="914400" rtl="0" eaLnBrk="1" latinLnBrk="0" hangingPunct="1">
              <a:spcBef>
                <a:spcPct val="20000"/>
              </a:spcBef>
              <a:buFont typeface="Verdana" pitchFamily="34" charset="0"/>
              <a:buChar char="-"/>
              <a:defRPr sz="18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Font typeface="Verdana" pitchFamily="34" charset="0"/>
              <a:buChar char="-"/>
              <a:defRPr sz="1600" kern="1200">
                <a:solidFill>
                  <a:schemeClr val="tx1"/>
                </a:solidFill>
                <a:latin typeface="Georgia" pitchFamily="18" charset="0"/>
                <a:ea typeface="+mn-ea"/>
                <a:cs typeface="+mn-cs"/>
              </a:defRPr>
            </a:lvl4pPr>
            <a:lvl5pPr marL="2057400" indent="-228600" algn="l" defTabSz="914400" rtl="0" eaLnBrk="1" latinLnBrk="0" hangingPunct="1">
              <a:spcBef>
                <a:spcPct val="20000"/>
              </a:spcBef>
              <a:buFont typeface="Verdana" pitchFamily="34" charset="0"/>
              <a:buChar char="-"/>
              <a:defRPr sz="16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pPr>
            <a:r>
              <a:rPr lang="sv-SE" sz="1600">
                <a:solidFill>
                  <a:prstClr val="black"/>
                </a:solidFill>
                <a:latin typeface="Arial" panose="020B0604020202020204"/>
              </a:rPr>
              <a:t>3. Spridningsledare utbildar medarbetare och andra utbildare</a:t>
            </a:r>
            <a:endParaRPr lang="sv-SE" sz="1600" dirty="0">
              <a:solidFill>
                <a:prstClr val="black"/>
              </a:solidFill>
              <a:latin typeface="Arial" panose="020B0604020202020204"/>
            </a:endParaRPr>
          </a:p>
        </p:txBody>
      </p:sp>
      <p:grpSp>
        <p:nvGrpSpPr>
          <p:cNvPr id="35" name="Group 34"/>
          <p:cNvGrpSpPr/>
          <p:nvPr/>
        </p:nvGrpSpPr>
        <p:grpSpPr>
          <a:xfrm>
            <a:off x="1357188" y="2958003"/>
            <a:ext cx="599120" cy="577235"/>
            <a:chOff x="7308304" y="1721395"/>
            <a:chExt cx="798827" cy="769646"/>
          </a:xfrm>
        </p:grpSpPr>
        <p:pic>
          <p:nvPicPr>
            <p:cNvPr id="36" name="Picture 5"/>
            <p:cNvPicPr>
              <a:picLocks noChangeAspect="1"/>
            </p:cNvPicPr>
            <p:nvPr/>
          </p:nvPicPr>
          <p:blipFill>
            <a:blip r:embed="rId4">
              <a:duotone>
                <a:schemeClr val="accent6">
                  <a:shade val="45000"/>
                  <a:satMod val="135000"/>
                </a:schemeClr>
                <a:prstClr val="white"/>
              </a:duotone>
              <a:extLst>
                <a:ext uri="{BEBA8EAE-BF5A-486C-A8C5-ECC9F3942E4B}">
                  <a14:imgProps xmlns:a14="http://schemas.microsoft.com/office/drawing/2010/main">
                    <a14:imgLayer r:embed="rId5">
                      <a14:imgEffect>
                        <a14:artisticCutout/>
                      </a14:imgEffect>
                    </a14:imgLayer>
                  </a14:imgProps>
                </a:ext>
              </a:extLst>
            </a:blip>
            <a:stretch>
              <a:fillRect/>
            </a:stretch>
          </p:blipFill>
          <p:spPr>
            <a:xfrm>
              <a:off x="7308304" y="1721395"/>
              <a:ext cx="798827" cy="769646"/>
            </a:xfrm>
            <a:prstGeom prst="rect">
              <a:avLst/>
            </a:prstGeom>
          </p:spPr>
        </p:pic>
        <p:sp>
          <p:nvSpPr>
            <p:cNvPr id="37" name="Isosceles Triangle 22"/>
            <p:cNvSpPr/>
            <p:nvPr/>
          </p:nvSpPr>
          <p:spPr>
            <a:xfrm>
              <a:off x="7421967" y="1901053"/>
              <a:ext cx="227410" cy="182762"/>
            </a:xfrm>
            <a:prstGeom prst="triangle">
              <a:avLst/>
            </a:prstGeom>
            <a:solidFill>
              <a:sysClr val="window" lastClr="FFFFFF">
                <a:lumMod val="85000"/>
              </a:sysClr>
            </a:solidFill>
            <a:ln w="12700" cap="flat" cmpd="sng" algn="ctr">
              <a:solidFill>
                <a:sysClr val="window" lastClr="FFFFFF"/>
              </a:solidFill>
              <a:prstDash val="solid"/>
            </a:ln>
            <a:effectLst/>
          </p:spPr>
          <p:txBody>
            <a:bodyPr rtlCol="0" anchor="t" anchorCtr="0"/>
            <a:lstStyle/>
            <a:p>
              <a:endParaRPr lang="en-US" sz="1013">
                <a:solidFill>
                  <a:prstClr val="black"/>
                </a:solidFill>
              </a:endParaRPr>
            </a:p>
          </p:txBody>
        </p:sp>
      </p:grpSp>
      <p:grpSp>
        <p:nvGrpSpPr>
          <p:cNvPr id="22" name="Grupp 21"/>
          <p:cNvGrpSpPr/>
          <p:nvPr/>
        </p:nvGrpSpPr>
        <p:grpSpPr>
          <a:xfrm>
            <a:off x="5667979" y="1344790"/>
            <a:ext cx="1408442" cy="2041596"/>
            <a:chOff x="3033789" y="2112973"/>
            <a:chExt cx="2377409" cy="3446155"/>
          </a:xfrm>
        </p:grpSpPr>
        <p:pic>
          <p:nvPicPr>
            <p:cNvPr id="23"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035887" y="465098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226771" y="465098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417657" y="465098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608543" y="465098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033789" y="5118839"/>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224674" y="5118839"/>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415560" y="5118839"/>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606446" y="5118839"/>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035887" y="415596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226771" y="415596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608543" y="4155968"/>
              <a:ext cx="205743" cy="440289"/>
            </a:xfrm>
            <a:prstGeom prst="rect">
              <a:avLst/>
            </a:prstGeom>
            <a:noFill/>
            <a:extLst>
              <a:ext uri="{909E8E84-426E-40DD-AFC4-6F175D3DCCD1}">
                <a14:hiddenFill xmlns:a14="http://schemas.microsoft.com/office/drawing/2010/main">
                  <a:solidFill>
                    <a:srgbClr val="FFFFFF"/>
                  </a:solidFill>
                </a14:hiddenFill>
              </a:ext>
            </a:extLst>
          </p:spPr>
        </p:pic>
        <p:cxnSp>
          <p:nvCxnSpPr>
            <p:cNvPr id="41" name="Straight Arrow Connector 102"/>
            <p:cNvCxnSpPr/>
            <p:nvPr/>
          </p:nvCxnSpPr>
          <p:spPr>
            <a:xfrm flipH="1">
              <a:off x="3606447" y="2687488"/>
              <a:ext cx="285456" cy="1109071"/>
            </a:xfrm>
            <a:prstGeom prst="straightConnector1">
              <a:avLst/>
            </a:prstGeom>
            <a:ln>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42"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843434" y="465098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034319" y="465098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225205" y="465098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416091" y="465098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841338" y="5118839"/>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032222" y="5118839"/>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223109" y="5118839"/>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413994" y="5118839"/>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3843434" y="415596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034319" y="415596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416091" y="415596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632798" y="465098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823684" y="465098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5014569" y="465098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5205455" y="465098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630702" y="5118839"/>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58"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821587" y="5118839"/>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5012473" y="5118839"/>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5203358" y="5118839"/>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632798" y="415596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4823684" y="4155968"/>
              <a:ext cx="205743" cy="440289"/>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4" descr="C:\Users\josefin.klingvall\AppData\Local\Microsoft\Windows\Temporary Internet Files\Content.IE5\H19BVCM1\noun_8201_cc.png"/>
            <p:cNvPicPr>
              <a:picLocks noChangeAspect="1" noChangeArrowheads="1"/>
            </p:cNvPicPr>
            <p:nvPr/>
          </p:nvPicPr>
          <p:blipFill rotWithShape="1">
            <a:blip r:embed="rId6" cstate="print">
              <a:duotone>
                <a:schemeClr val="accent6">
                  <a:shade val="45000"/>
                  <a:satMod val="135000"/>
                </a:schemeClr>
                <a:prstClr val="white"/>
              </a:duotone>
              <a:extLst>
                <a:ext uri="{28A0092B-C50C-407E-A947-70E740481C1C}">
                  <a14:useLocalDpi xmlns:a14="http://schemas.microsoft.com/office/drawing/2010/main" val="0"/>
                </a:ext>
              </a:extLst>
            </a:blip>
            <a:srcRect l="36411" t="30045" r="36741" b="20792"/>
            <a:stretch/>
          </p:blipFill>
          <p:spPr bwMode="auto">
            <a:xfrm>
              <a:off x="5205455" y="4155968"/>
              <a:ext cx="205743" cy="440289"/>
            </a:xfrm>
            <a:prstGeom prst="rect">
              <a:avLst/>
            </a:prstGeom>
            <a:noFill/>
            <a:extLst>
              <a:ext uri="{909E8E84-426E-40DD-AFC4-6F175D3DCCD1}">
                <a14:hiddenFill xmlns:a14="http://schemas.microsoft.com/office/drawing/2010/main">
                  <a:solidFill>
                    <a:srgbClr val="FFFFFF"/>
                  </a:solidFill>
                </a14:hiddenFill>
              </a:ext>
            </a:extLst>
          </p:spPr>
        </p:pic>
        <p:cxnSp>
          <p:nvCxnSpPr>
            <p:cNvPr id="64" name="Straight Arrow Connector 125"/>
            <p:cNvCxnSpPr/>
            <p:nvPr/>
          </p:nvCxnSpPr>
          <p:spPr>
            <a:xfrm>
              <a:off x="4187399" y="2687488"/>
              <a:ext cx="85459" cy="1109071"/>
            </a:xfrm>
            <a:prstGeom prst="straightConnector1">
              <a:avLst/>
            </a:prstGeom>
            <a:ln>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126"/>
            <p:cNvCxnSpPr/>
            <p:nvPr/>
          </p:nvCxnSpPr>
          <p:spPr>
            <a:xfrm>
              <a:off x="4568354" y="2784661"/>
              <a:ext cx="444119" cy="1011898"/>
            </a:xfrm>
            <a:prstGeom prst="straightConnector1">
              <a:avLst/>
            </a:prstGeom>
            <a:ln>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66" name="Picture 144"/>
            <p:cNvPicPr>
              <a:picLocks noChangeAspect="1" noChangeArrowheads="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71618" y="2112973"/>
              <a:ext cx="205743" cy="43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7" name="Picture 144"/>
            <p:cNvPicPr>
              <a:picLocks noChangeAspect="1" noChangeArrowheads="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67115" y="2112973"/>
              <a:ext cx="205743" cy="43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8" name="Picture 144"/>
            <p:cNvPicPr>
              <a:picLocks noChangeAspect="1" noChangeArrowheads="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362611" y="2112973"/>
              <a:ext cx="205743" cy="43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9" name="Picture 144"/>
            <p:cNvPicPr>
              <a:picLocks noChangeAspect="1" noChangeArrowheads="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415559" y="3921825"/>
              <a:ext cx="205743" cy="43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0" name="Picture 144"/>
            <p:cNvPicPr>
              <a:picLocks noChangeAspect="1" noChangeArrowheads="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954" y="3921825"/>
              <a:ext cx="205743" cy="43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 name="Picture 144"/>
            <p:cNvPicPr>
              <a:picLocks noChangeAspect="1" noChangeArrowheads="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014292" y="3921825"/>
              <a:ext cx="205743" cy="43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952064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8650" y="274639"/>
            <a:ext cx="7886700" cy="496912"/>
          </a:xfrm>
        </p:spPr>
        <p:txBody>
          <a:bodyPr>
            <a:normAutofit fontScale="90000"/>
          </a:bodyPr>
          <a:lstStyle/>
          <a:p>
            <a:r>
              <a:rPr lang="sv-SE" b="0" dirty="0" smtClean="0"/>
              <a:t>Vad kan ni sprida?</a:t>
            </a:r>
            <a:endParaRPr lang="sv-SE" dirty="0"/>
          </a:p>
        </p:txBody>
      </p:sp>
      <p:sp>
        <p:nvSpPr>
          <p:cNvPr id="3" name="Platshållare för text 2"/>
          <p:cNvSpPr>
            <a:spLocks noGrp="1"/>
          </p:cNvSpPr>
          <p:nvPr>
            <p:ph idx="1"/>
          </p:nvPr>
        </p:nvSpPr>
        <p:spPr>
          <a:xfrm>
            <a:off x="614402" y="771551"/>
            <a:ext cx="7886700" cy="4371949"/>
          </a:xfrm>
        </p:spPr>
        <p:txBody>
          <a:bodyPr>
            <a:normAutofit fontScale="92500" lnSpcReduction="20000"/>
          </a:bodyPr>
          <a:lstStyle/>
          <a:p>
            <a:r>
              <a:rPr lang="sv-SE" dirty="0" smtClean="0"/>
              <a:t>Grundläggande kunskap om trauma</a:t>
            </a:r>
          </a:p>
          <a:p>
            <a:pPr marL="914400" lvl="2" indent="0">
              <a:buNone/>
            </a:pPr>
            <a:r>
              <a:rPr lang="sv-SE" dirty="0"/>
              <a:t>Processer som ser olika ut</a:t>
            </a:r>
          </a:p>
          <a:p>
            <a:pPr marL="914400" lvl="2" indent="0">
              <a:buNone/>
            </a:pPr>
            <a:r>
              <a:rPr lang="sv-SE" dirty="0"/>
              <a:t>Det man varit med om påverkar hjärnan</a:t>
            </a:r>
          </a:p>
          <a:p>
            <a:pPr marL="914400" lvl="2" indent="0">
              <a:buNone/>
            </a:pPr>
            <a:r>
              <a:rPr lang="sv-SE" dirty="0"/>
              <a:t>Vanligt att man mår dåligt och upplever stress</a:t>
            </a:r>
          </a:p>
          <a:p>
            <a:pPr marL="914400" lvl="2" indent="0">
              <a:buNone/>
            </a:pPr>
            <a:r>
              <a:rPr lang="sv-SE" dirty="0"/>
              <a:t>Ibland beteenden som är ett sätt att hantera stress, tidigare upplevelser mm.</a:t>
            </a:r>
            <a:endParaRPr lang="sv-SE" dirty="0" smtClean="0"/>
          </a:p>
          <a:p>
            <a:r>
              <a:rPr lang="sv-SE" dirty="0" smtClean="0"/>
              <a:t>Grundläggande vad man kan göra</a:t>
            </a:r>
          </a:p>
          <a:p>
            <a:pPr marL="0" indent="0">
              <a:buNone/>
            </a:pPr>
            <a:r>
              <a:rPr lang="sv-SE" dirty="0"/>
              <a:t>	</a:t>
            </a:r>
            <a:r>
              <a:rPr lang="sv-SE" sz="1800" dirty="0" smtClean="0"/>
              <a:t>Vikten av bra bemötande</a:t>
            </a:r>
          </a:p>
          <a:p>
            <a:pPr marL="0" indent="0">
              <a:buNone/>
            </a:pPr>
            <a:r>
              <a:rPr lang="sv-SE" sz="1800" dirty="0"/>
              <a:t>	</a:t>
            </a:r>
            <a:r>
              <a:rPr lang="sv-SE" sz="1800" dirty="0" smtClean="0"/>
              <a:t>1. </a:t>
            </a:r>
            <a:r>
              <a:rPr lang="sv-SE" sz="1800" b="1" dirty="0" smtClean="0"/>
              <a:t>Trygghet-</a:t>
            </a:r>
            <a:r>
              <a:rPr lang="sv-SE" sz="1800" dirty="0" smtClean="0"/>
              <a:t> kan skapas med rutiner, skola är viktig</a:t>
            </a:r>
          </a:p>
          <a:p>
            <a:pPr marL="0" indent="0">
              <a:buNone/>
            </a:pPr>
            <a:r>
              <a:rPr lang="sv-SE" sz="1800" dirty="0"/>
              <a:t>	</a:t>
            </a:r>
            <a:r>
              <a:rPr lang="sv-SE" sz="1800" dirty="0" smtClean="0"/>
              <a:t>2. </a:t>
            </a:r>
            <a:r>
              <a:rPr lang="sv-SE" sz="1800" b="1" dirty="0" smtClean="0"/>
              <a:t>Relation-</a:t>
            </a:r>
            <a:r>
              <a:rPr lang="sv-SE" sz="1800" dirty="0" smtClean="0"/>
              <a:t> att få möta en vuxen kan spela stor roll, även om det är 	tillfälligt</a:t>
            </a:r>
          </a:p>
          <a:p>
            <a:pPr marL="0" indent="0">
              <a:buNone/>
            </a:pPr>
            <a:r>
              <a:rPr lang="sv-SE" sz="1800" dirty="0"/>
              <a:t>	</a:t>
            </a:r>
            <a:r>
              <a:rPr lang="sv-SE" sz="1800" dirty="0" smtClean="0"/>
              <a:t>3. </a:t>
            </a:r>
            <a:r>
              <a:rPr lang="sv-SE" sz="1800" b="1" dirty="0" smtClean="0"/>
              <a:t>Hjälp att hantera- </a:t>
            </a:r>
            <a:r>
              <a:rPr lang="sv-SE" sz="1800" dirty="0" smtClean="0"/>
              <a:t>förståelse av reaktion, hitta bättre 	</a:t>
            </a:r>
            <a:r>
              <a:rPr lang="sv-SE" sz="1800" dirty="0" err="1" smtClean="0"/>
              <a:t>copingstrategier</a:t>
            </a:r>
            <a:r>
              <a:rPr lang="sv-SE" sz="1800" dirty="0" smtClean="0"/>
              <a:t>, samreaktion</a:t>
            </a:r>
          </a:p>
          <a:p>
            <a:pPr marL="0" indent="0">
              <a:buNone/>
            </a:pPr>
            <a:r>
              <a:rPr lang="sv-SE" dirty="0"/>
              <a:t/>
            </a:r>
            <a:br>
              <a:rPr lang="sv-SE" dirty="0"/>
            </a:br>
            <a:endParaRPr lang="sv-SE" dirty="0" smtClean="0"/>
          </a:p>
        </p:txBody>
      </p:sp>
    </p:spTree>
    <p:extLst>
      <p:ext uri="{BB962C8B-B14F-4D97-AF65-F5344CB8AC3E}">
        <p14:creationId xmlns:p14="http://schemas.microsoft.com/office/powerpoint/2010/main" val="3327791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Kompetens hos viktig vuxen</a:t>
            </a:r>
            <a:endParaRPr lang="sv-SE" dirty="0"/>
          </a:p>
        </p:txBody>
      </p:sp>
      <p:sp>
        <p:nvSpPr>
          <p:cNvPr id="3" name="Platshållare för innehåll 2"/>
          <p:cNvSpPr>
            <a:spLocks noGrp="1"/>
          </p:cNvSpPr>
          <p:nvPr>
            <p:ph idx="1"/>
          </p:nvPr>
        </p:nvSpPr>
        <p:spPr/>
        <p:txBody>
          <a:bodyPr/>
          <a:lstStyle/>
          <a:p>
            <a:r>
              <a:rPr lang="sv-SE" dirty="0" smtClean="0"/>
              <a:t>I skolan finns det många viktiga vuxna… </a:t>
            </a:r>
          </a:p>
          <a:p>
            <a:r>
              <a:rPr lang="sv-SE" dirty="0" smtClean="0"/>
              <a:t>Skolan är också en arena att knyta kontakt med andra…</a:t>
            </a:r>
          </a:p>
          <a:p>
            <a:endParaRPr lang="sv-SE" dirty="0"/>
          </a:p>
        </p:txBody>
      </p:sp>
    </p:spTree>
    <p:extLst>
      <p:ext uri="{BB962C8B-B14F-4D97-AF65-F5344CB8AC3E}">
        <p14:creationId xmlns:p14="http://schemas.microsoft.com/office/powerpoint/2010/main" val="238919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Värderingar</a:t>
            </a:r>
            <a:endParaRPr lang="sv-SE" dirty="0"/>
          </a:p>
        </p:txBody>
      </p:sp>
      <p:sp>
        <p:nvSpPr>
          <p:cNvPr id="3" name="Platshållare för innehåll 2"/>
          <p:cNvSpPr>
            <a:spLocks noGrp="1"/>
          </p:cNvSpPr>
          <p:nvPr>
            <p:ph idx="1"/>
          </p:nvPr>
        </p:nvSpPr>
        <p:spPr/>
        <p:txBody>
          <a:bodyPr/>
          <a:lstStyle/>
          <a:p>
            <a:r>
              <a:rPr lang="sv-SE" dirty="0" smtClean="0"/>
              <a:t>Finns dessa med i ert värdegrundsarbete?</a:t>
            </a:r>
            <a:endParaRPr lang="sv-SE" dirty="0"/>
          </a:p>
        </p:txBody>
      </p:sp>
    </p:spTree>
    <p:extLst>
      <p:ext uri="{BB962C8B-B14F-4D97-AF65-F5344CB8AC3E}">
        <p14:creationId xmlns:p14="http://schemas.microsoft.com/office/powerpoint/2010/main" val="1131145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Hälsostöd</a:t>
            </a:r>
            <a:endParaRPr lang="sv-SE" dirty="0"/>
          </a:p>
        </p:txBody>
      </p:sp>
      <p:sp>
        <p:nvSpPr>
          <p:cNvPr id="3" name="Platshållare för innehåll 2"/>
          <p:cNvSpPr>
            <a:spLocks noGrp="1"/>
          </p:cNvSpPr>
          <p:nvPr>
            <p:ph idx="1"/>
          </p:nvPr>
        </p:nvSpPr>
        <p:spPr/>
        <p:txBody>
          <a:bodyPr>
            <a:normAutofit fontScale="92500"/>
          </a:bodyPr>
          <a:lstStyle/>
          <a:p>
            <a:r>
              <a:rPr lang="sv-SE" dirty="0" smtClean="0"/>
              <a:t>Hälsostöd i grupp och enskilt- finns material redan idag?</a:t>
            </a:r>
          </a:p>
          <a:p>
            <a:endParaRPr lang="sv-SE" dirty="0" smtClean="0"/>
          </a:p>
          <a:p>
            <a:r>
              <a:rPr lang="sv-SE" dirty="0" smtClean="0"/>
              <a:t>Förslag: </a:t>
            </a:r>
          </a:p>
          <a:p>
            <a:pPr>
              <a:buFontTx/>
              <a:buChar char="-"/>
            </a:pPr>
            <a:r>
              <a:rPr lang="sv-SE" dirty="0" smtClean="0"/>
              <a:t>Använda </a:t>
            </a:r>
            <a:r>
              <a:rPr lang="sv-SE" dirty="0" err="1" smtClean="0"/>
              <a:t>TKTs</a:t>
            </a:r>
            <a:r>
              <a:rPr lang="sv-SE" dirty="0" smtClean="0"/>
              <a:t> material</a:t>
            </a:r>
          </a:p>
          <a:p>
            <a:pPr>
              <a:buFontTx/>
              <a:buChar char="-"/>
            </a:pPr>
            <a:r>
              <a:rPr lang="sv-SE" dirty="0" smtClean="0"/>
              <a:t>Kombinera Hälsostödsmaterial med detta och utforma material för gruppverksamhet i skola/elevhälsa</a:t>
            </a:r>
            <a:br>
              <a:rPr lang="sv-SE" dirty="0" smtClean="0"/>
            </a:br>
            <a:endParaRPr lang="sv-SE" dirty="0"/>
          </a:p>
          <a:p>
            <a:pPr marL="0" indent="0">
              <a:buNone/>
            </a:pPr>
            <a:r>
              <a:rPr lang="sv-SE" dirty="0" smtClean="0"/>
              <a:t>Hur använda tolk smart?</a:t>
            </a:r>
            <a:endParaRPr lang="sv-SE" dirty="0"/>
          </a:p>
        </p:txBody>
      </p:sp>
    </p:spTree>
    <p:extLst>
      <p:ext uri="{BB962C8B-B14F-4D97-AF65-F5344CB8AC3E}">
        <p14:creationId xmlns:p14="http://schemas.microsoft.com/office/powerpoint/2010/main" val="3554811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Föräldrastöd</a:t>
            </a:r>
            <a:endParaRPr lang="sv-SE" dirty="0"/>
          </a:p>
        </p:txBody>
      </p:sp>
      <p:sp>
        <p:nvSpPr>
          <p:cNvPr id="3" name="Platshållare för innehåll 2"/>
          <p:cNvSpPr>
            <a:spLocks noGrp="1"/>
          </p:cNvSpPr>
          <p:nvPr>
            <p:ph idx="1"/>
          </p:nvPr>
        </p:nvSpPr>
        <p:spPr/>
        <p:txBody>
          <a:bodyPr/>
          <a:lstStyle/>
          <a:p>
            <a:pPr marL="0" indent="0">
              <a:buNone/>
            </a:pPr>
            <a:endParaRPr lang="sv-SE" dirty="0" smtClean="0"/>
          </a:p>
          <a:p>
            <a:pPr marL="0" indent="0">
              <a:buNone/>
            </a:pPr>
            <a:r>
              <a:rPr lang="sv-SE" dirty="0" smtClean="0"/>
              <a:t>Vilka program finns som passar skolan?</a:t>
            </a:r>
          </a:p>
          <a:p>
            <a:pPr marL="914400" lvl="2" indent="0">
              <a:buNone/>
            </a:pPr>
            <a:r>
              <a:rPr lang="sv-SE" dirty="0" smtClean="0"/>
              <a:t>Älskade barn</a:t>
            </a:r>
          </a:p>
          <a:p>
            <a:pPr marL="914400" lvl="2" indent="0">
              <a:buNone/>
            </a:pPr>
            <a:r>
              <a:rPr lang="sv-SE" dirty="0" smtClean="0"/>
              <a:t>(komplement till andra: ABC, Älskade förbannade tonåring, KOMET)</a:t>
            </a:r>
            <a:endParaRPr lang="sv-SE" dirty="0"/>
          </a:p>
          <a:p>
            <a:pPr marL="0" indent="0">
              <a:buNone/>
            </a:pPr>
            <a:endParaRPr lang="sv-SE" dirty="0" smtClean="0"/>
          </a:p>
          <a:p>
            <a:pPr marL="0" indent="0">
              <a:buNone/>
            </a:pPr>
            <a:r>
              <a:rPr lang="sv-SE" dirty="0" smtClean="0"/>
              <a:t>Samarbete med frivilligorganisationer, Studiefrämjandet, mm.</a:t>
            </a:r>
          </a:p>
        </p:txBody>
      </p:sp>
    </p:spTree>
    <p:extLst>
      <p:ext uri="{BB962C8B-B14F-4D97-AF65-F5344CB8AC3E}">
        <p14:creationId xmlns:p14="http://schemas.microsoft.com/office/powerpoint/2010/main" val="4294579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Stöd kring hur vi bäst använder tolk med barn och vuxna</a:t>
            </a:r>
            <a:endParaRPr lang="sv-SE" dirty="0"/>
          </a:p>
        </p:txBody>
      </p:sp>
      <p:sp>
        <p:nvSpPr>
          <p:cNvPr id="3" name="Platshållare för innehåll 2"/>
          <p:cNvSpPr>
            <a:spLocks noGrp="1"/>
          </p:cNvSpPr>
          <p:nvPr>
            <p:ph idx="1"/>
          </p:nvPr>
        </p:nvSpPr>
        <p:spPr/>
        <p:txBody>
          <a:bodyPr/>
          <a:lstStyle/>
          <a:p>
            <a:r>
              <a:rPr lang="sv-SE" dirty="0" smtClean="0"/>
              <a:t>Utbildning/Information till de tolkar vi använder</a:t>
            </a:r>
          </a:p>
          <a:p>
            <a:r>
              <a:rPr lang="sv-SE" dirty="0" smtClean="0"/>
              <a:t>Är detta ett intressant område</a:t>
            </a:r>
            <a:endParaRPr lang="sv-SE" dirty="0"/>
          </a:p>
        </p:txBody>
      </p:sp>
    </p:spTree>
    <p:extLst>
      <p:ext uri="{BB962C8B-B14F-4D97-AF65-F5344CB8AC3E}">
        <p14:creationId xmlns:p14="http://schemas.microsoft.com/office/powerpoint/2010/main" val="289630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Från behovsanalys till spridning – med hjälp av </a:t>
            </a:r>
            <a:r>
              <a:rPr lang="sv-SE"/>
              <a:t>personliga spridningsplaner</a:t>
            </a:r>
            <a:endParaRPr lang="sv-SE" dirty="0"/>
          </a:p>
        </p:txBody>
      </p:sp>
      <p:sp>
        <p:nvSpPr>
          <p:cNvPr id="3" name="Content Placeholder 2"/>
          <p:cNvSpPr>
            <a:spLocks noGrp="1"/>
          </p:cNvSpPr>
          <p:nvPr>
            <p:ph idx="1"/>
          </p:nvPr>
        </p:nvSpPr>
        <p:spPr>
          <a:xfrm>
            <a:off x="711328" y="1588627"/>
            <a:ext cx="2564528" cy="697681"/>
          </a:xfrm>
        </p:spPr>
        <p:txBody>
          <a:bodyPr rIns="72000">
            <a:noAutofit/>
          </a:bodyPr>
          <a:lstStyle/>
          <a:p>
            <a:r>
              <a:rPr lang="sv-SE" sz="1800" dirty="0"/>
              <a:t>Varje landsting/ region har utifrån behovsanalys utvecklat en övergripande spridningsplan</a:t>
            </a:r>
            <a:br>
              <a:rPr lang="sv-SE" sz="1800" dirty="0"/>
            </a:br>
            <a:endParaRPr lang="sv-SE" sz="1800" dirty="0"/>
          </a:p>
          <a:p>
            <a:r>
              <a:rPr lang="sv-SE" sz="1800" dirty="0"/>
              <a:t>Nästa steg är nu för dig att utveckla ”Din personliga spridningsplan”</a:t>
            </a:r>
          </a:p>
        </p:txBody>
      </p:sp>
      <p:grpSp>
        <p:nvGrpSpPr>
          <p:cNvPr id="4" name="Group 3"/>
          <p:cNvGrpSpPr/>
          <p:nvPr/>
        </p:nvGrpSpPr>
        <p:grpSpPr>
          <a:xfrm>
            <a:off x="6084168" y="1309806"/>
            <a:ext cx="2714844" cy="3134151"/>
            <a:chOff x="1942783" y="1054100"/>
            <a:chExt cx="2629218" cy="3035300"/>
          </a:xfrm>
        </p:grpSpPr>
        <p:pic>
          <p:nvPicPr>
            <p:cNvPr id="5" name="Picture 4" descr="C:\Users\josefin.klingvall\AppData\Local\Microsoft\Windows\INetCache\Content.Outlook\Y7REAJL9\utbildare_manual2 (002).jpg"/>
            <p:cNvPicPr/>
            <p:nvPr/>
          </p:nvPicPr>
          <p:blipFill rotWithShape="1">
            <a:blip r:embed="rId3" cstate="print">
              <a:extLst>
                <a:ext uri="{28A0092B-C50C-407E-A947-70E740481C1C}">
                  <a14:useLocalDpi xmlns:a14="http://schemas.microsoft.com/office/drawing/2010/main" val="0"/>
                </a:ext>
              </a:extLst>
            </a:blip>
            <a:srcRect r="50000"/>
            <a:stretch/>
          </p:blipFill>
          <p:spPr bwMode="auto">
            <a:xfrm>
              <a:off x="1942783" y="1054100"/>
              <a:ext cx="2629218" cy="3035300"/>
            </a:xfrm>
            <a:prstGeom prst="rect">
              <a:avLst/>
            </a:prstGeom>
            <a:noFill/>
            <a:ln>
              <a:noFill/>
            </a:ln>
          </p:spPr>
        </p:pic>
        <p:sp>
          <p:nvSpPr>
            <p:cNvPr id="6" name="Rectangle 5"/>
            <p:cNvSpPr/>
            <p:nvPr/>
          </p:nvSpPr>
          <p:spPr>
            <a:xfrm>
              <a:off x="3635896" y="1203598"/>
              <a:ext cx="936104"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ctangle 6"/>
            <p:cNvSpPr/>
            <p:nvPr/>
          </p:nvSpPr>
          <p:spPr>
            <a:xfrm>
              <a:off x="4283968" y="1781365"/>
              <a:ext cx="288032"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pic>
        <p:nvPicPr>
          <p:cNvPr id="8" name="Picture 7"/>
          <p:cNvPicPr>
            <a:picLocks noChangeAspect="1"/>
          </p:cNvPicPr>
          <p:nvPr/>
        </p:nvPicPr>
        <p:blipFill rotWithShape="1">
          <a:blip r:embed="rId4"/>
          <a:srcRect l="23789" t="31301" r="15252" b="31695"/>
          <a:stretch/>
        </p:blipFill>
        <p:spPr>
          <a:xfrm>
            <a:off x="3491881" y="1785331"/>
            <a:ext cx="2376264" cy="811408"/>
          </a:xfrm>
          <a:prstGeom prst="rect">
            <a:avLst/>
          </a:prstGeom>
        </p:spPr>
      </p:pic>
      <p:pic>
        <p:nvPicPr>
          <p:cNvPr id="10" name="Picture 9"/>
          <p:cNvPicPr>
            <a:picLocks noChangeAspect="1"/>
          </p:cNvPicPr>
          <p:nvPr/>
        </p:nvPicPr>
        <p:blipFill rotWithShape="1">
          <a:blip r:embed="rId5"/>
          <a:srcRect l="14563" t="31100" r="55611" b="32675"/>
          <a:stretch/>
        </p:blipFill>
        <p:spPr>
          <a:xfrm>
            <a:off x="3707904" y="3363838"/>
            <a:ext cx="1728192" cy="1180646"/>
          </a:xfrm>
          <a:prstGeom prst="rect">
            <a:avLst/>
          </a:prstGeom>
        </p:spPr>
      </p:pic>
    </p:spTree>
    <p:extLst>
      <p:ext uri="{BB962C8B-B14F-4D97-AF65-F5344CB8AC3E}">
        <p14:creationId xmlns:p14="http://schemas.microsoft.com/office/powerpoint/2010/main" val="64453701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öd bård för personal">
  <a:themeElements>
    <a:clrScheme name="SKL">
      <a:dk1>
        <a:sysClr val="windowText" lastClr="000000"/>
      </a:dk1>
      <a:lt1>
        <a:sysClr val="window" lastClr="FFFFFF"/>
      </a:lt1>
      <a:dk2>
        <a:srgbClr val="4D4D4D"/>
      </a:dk2>
      <a:lt2>
        <a:srgbClr val="EEECE1"/>
      </a:lt2>
      <a:accent1>
        <a:srgbClr val="006428"/>
      </a:accent1>
      <a:accent2>
        <a:srgbClr val="005A9B"/>
      </a:accent2>
      <a:accent3>
        <a:srgbClr val="B9141E"/>
      </a:accent3>
      <a:accent4>
        <a:srgbClr val="5A5A96"/>
      </a:accent4>
      <a:accent5>
        <a:srgbClr val="8C7D6E"/>
      </a:accent5>
      <a:accent6>
        <a:srgbClr val="E6460A"/>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å bård för målgruppe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Röd bård för personal">
  <a:themeElements>
    <a:clrScheme name="SKL">
      <a:dk1>
        <a:sysClr val="windowText" lastClr="000000"/>
      </a:dk1>
      <a:lt1>
        <a:sysClr val="window" lastClr="FFFFFF"/>
      </a:lt1>
      <a:dk2>
        <a:srgbClr val="4D4D4D"/>
      </a:dk2>
      <a:lt2>
        <a:srgbClr val="EEECE1"/>
      </a:lt2>
      <a:accent1>
        <a:srgbClr val="006428"/>
      </a:accent1>
      <a:accent2>
        <a:srgbClr val="005A9B"/>
      </a:accent2>
      <a:accent3>
        <a:srgbClr val="B9141E"/>
      </a:accent3>
      <a:accent4>
        <a:srgbClr val="5A5A96"/>
      </a:accent4>
      <a:accent5>
        <a:srgbClr val="8C7D6E"/>
      </a:accent5>
      <a:accent6>
        <a:srgbClr val="E6460A"/>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572</TotalTime>
  <Words>1544</Words>
  <Application>Microsoft Office PowerPoint</Application>
  <PresentationFormat>Bildspel på skärmen (16:9)</PresentationFormat>
  <Paragraphs>241</Paragraphs>
  <Slides>17</Slides>
  <Notes>13</Notes>
  <HiddenSlides>0</HiddenSlides>
  <MMClips>0</MMClips>
  <ScaleCrop>false</ScaleCrop>
  <HeadingPairs>
    <vt:vector size="8" baseType="variant">
      <vt:variant>
        <vt:lpstr>Använt teckensnitt</vt:lpstr>
      </vt:variant>
      <vt:variant>
        <vt:i4>5</vt:i4>
      </vt:variant>
      <vt:variant>
        <vt:lpstr>Tema</vt:lpstr>
      </vt:variant>
      <vt:variant>
        <vt:i4>3</vt:i4>
      </vt:variant>
      <vt:variant>
        <vt:lpstr>Serverprogram för OLE-inbäddning</vt:lpstr>
      </vt:variant>
      <vt:variant>
        <vt:i4>1</vt:i4>
      </vt:variant>
      <vt:variant>
        <vt:lpstr>Bildrubriker</vt:lpstr>
      </vt:variant>
      <vt:variant>
        <vt:i4>17</vt:i4>
      </vt:variant>
    </vt:vector>
  </HeadingPairs>
  <TitlesOfParts>
    <vt:vector size="26" baseType="lpstr">
      <vt:lpstr>Gulim</vt:lpstr>
      <vt:lpstr>Arial</vt:lpstr>
      <vt:lpstr>Calibri</vt:lpstr>
      <vt:lpstr>Times New Roman</vt:lpstr>
      <vt:lpstr>Wingdings</vt:lpstr>
      <vt:lpstr>Röd bård för personal</vt:lpstr>
      <vt:lpstr>Blå bård för målgruppen</vt:lpstr>
      <vt:lpstr>1_Röd bård för personal</vt:lpstr>
      <vt:lpstr>think-cell Slide</vt:lpstr>
      <vt:lpstr>Sprida kunskapen </vt:lpstr>
      <vt:lpstr>Vad gör du i morgon?</vt:lpstr>
      <vt:lpstr>Vad kan ni sprida?</vt:lpstr>
      <vt:lpstr>Kompetens hos viktig vuxen</vt:lpstr>
      <vt:lpstr>Värderingar</vt:lpstr>
      <vt:lpstr>Hälsostöd</vt:lpstr>
      <vt:lpstr>Föräldrastöd</vt:lpstr>
      <vt:lpstr>Stöd kring hur vi bäst använder tolk med barn och vuxna</vt:lpstr>
      <vt:lpstr>Från behovsanalys till spridning – med hjälp av personliga spridningsplaner</vt:lpstr>
      <vt:lpstr>“Min personliga spridningsplan” hjälper framför allt dig, men även samordnaren, i spridningsarbetet</vt:lpstr>
      <vt:lpstr>Så här fyller du i din personliga spridningsplan</vt:lpstr>
      <vt:lpstr>Du kommer att mejla en uppdaterad version av dokumentet till samordnaren tre gånger </vt:lpstr>
      <vt:lpstr>Samordnare per landsting (1/2)</vt:lpstr>
      <vt:lpstr>Samordnare per landsting (2/2)</vt:lpstr>
      <vt:lpstr>PowerPoint-presentation</vt:lpstr>
      <vt:lpstr>PowerPoint-presentation</vt:lpstr>
      <vt:lpstr>Vad saknas?  Skriv ned på en post-it och lägg på bordets mitt </vt:lpstr>
    </vt:vector>
  </TitlesOfParts>
  <Company>Sverige Kommuner och Landsting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Så bemöter du nyanlända barn</dc:title>
  <dc:creator>Tunér Henrik</dc:creator>
  <cp:lastModifiedBy>Radwan Samira</cp:lastModifiedBy>
  <cp:revision>67</cp:revision>
  <dcterms:created xsi:type="dcterms:W3CDTF">2016-10-25T08:57:07Z</dcterms:created>
  <dcterms:modified xsi:type="dcterms:W3CDTF">2017-02-13T10:29:18Z</dcterms:modified>
</cp:coreProperties>
</file>