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2" r:id="rId2"/>
  </p:sldMasterIdLst>
  <p:notesMasterIdLst>
    <p:notesMasterId r:id="rId30"/>
  </p:notesMasterIdLst>
  <p:handoutMasterIdLst>
    <p:handoutMasterId r:id="rId31"/>
  </p:handoutMasterIdLst>
  <p:sldIdLst>
    <p:sldId id="273" r:id="rId3"/>
    <p:sldId id="274"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6" r:id="rId21"/>
    <p:sldId id="287" r:id="rId22"/>
    <p:sldId id="272" r:id="rId23"/>
    <p:sldId id="276" r:id="rId24"/>
    <p:sldId id="281" r:id="rId25"/>
    <p:sldId id="282" r:id="rId26"/>
    <p:sldId id="283" r:id="rId27"/>
    <p:sldId id="284" r:id="rId28"/>
    <p:sldId id="285" r:id="rId29"/>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55" autoAdjust="0"/>
    <p:restoredTop sz="63033" autoAdjust="0"/>
  </p:normalViewPr>
  <p:slideViewPr>
    <p:cSldViewPr showGuides="1">
      <p:cViewPr varScale="1">
        <p:scale>
          <a:sx n="67" d="100"/>
          <a:sy n="67" d="100"/>
        </p:scale>
        <p:origin x="840" y="5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3366D071-9702-46E4-97AD-39C5AD65AA7A}" type="datetimeFigureOut">
              <a:rPr lang="sv-SE" smtClean="0"/>
              <a:t>2017-02-14</a:t>
            </a:fld>
            <a:endParaRPr lang="sv-SE"/>
          </a:p>
        </p:txBody>
      </p:sp>
      <p:sp>
        <p:nvSpPr>
          <p:cNvPr id="4" name="Platshållare för sidfot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F32660D3-8F8A-44FC-BB52-7727D390EBBE}" type="slidenum">
              <a:rPr lang="sv-SE" smtClean="0"/>
              <a:t>‹#›</a:t>
            </a:fld>
            <a:endParaRPr lang="sv-SE"/>
          </a:p>
        </p:txBody>
      </p:sp>
    </p:spTree>
    <p:extLst>
      <p:ext uri="{BB962C8B-B14F-4D97-AF65-F5344CB8AC3E}">
        <p14:creationId xmlns:p14="http://schemas.microsoft.com/office/powerpoint/2010/main" val="281836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64C4F331-7427-4F6F-A6DC-523D7753C36A}" type="datetimeFigureOut">
              <a:rPr lang="sv-SE" smtClean="0"/>
              <a:t>2017-02-14</a:t>
            </a:fld>
            <a:endParaRPr lang="sv-SE"/>
          </a:p>
        </p:txBody>
      </p:sp>
      <p:sp>
        <p:nvSpPr>
          <p:cNvPr id="4" name="Platshållare för bildobjekt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4EC6F5F-D5F5-4E62-9BB9-6698135D0FF0}" type="slidenum">
              <a:rPr lang="sv-SE" smtClean="0"/>
              <a:t>‹#›</a:t>
            </a:fld>
            <a:endParaRPr lang="sv-SE"/>
          </a:p>
        </p:txBody>
      </p:sp>
    </p:spTree>
    <p:extLst>
      <p:ext uri="{BB962C8B-B14F-4D97-AF65-F5344CB8AC3E}">
        <p14:creationId xmlns:p14="http://schemas.microsoft.com/office/powerpoint/2010/main" val="128483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l.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a:t>
            </a:fld>
            <a:endParaRPr lang="sv-SE"/>
          </a:p>
        </p:txBody>
      </p:sp>
    </p:spTree>
    <p:extLst>
      <p:ext uri="{BB962C8B-B14F-4D97-AF65-F5344CB8AC3E}">
        <p14:creationId xmlns:p14="http://schemas.microsoft.com/office/powerpoint/2010/main" val="325072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Språket är</a:t>
            </a:r>
            <a:r>
              <a:rPr lang="sv-SE" baseline="0" dirty="0" smtClean="0"/>
              <a:t> den kanske viktigaste aspekten vad gäller målgruppsanpassning. </a:t>
            </a:r>
            <a:endParaRPr lang="sv-SE" dirty="0" smtClean="0"/>
          </a:p>
          <a:p>
            <a:endParaRPr lang="sv-SE" dirty="0" smtClean="0"/>
          </a:p>
          <a:p>
            <a:r>
              <a:rPr lang="sv-SE" dirty="0" smtClean="0"/>
              <a:t>Metodmaterialet kombinerar sexualundervisning med språkinlärning</a:t>
            </a:r>
            <a:r>
              <a:rPr lang="sv-SE" baseline="0" dirty="0" smtClean="0"/>
              <a:t> för att det är v</a:t>
            </a:r>
            <a:r>
              <a:rPr lang="sv-SE" dirty="0" smtClean="0"/>
              <a:t>iktigt att lära sig ord för olika delar</a:t>
            </a:r>
            <a:r>
              <a:rPr lang="sv-SE" baseline="0" dirty="0" smtClean="0"/>
              <a:t> av</a:t>
            </a:r>
            <a:r>
              <a:rPr lang="sv-SE" dirty="0" smtClean="0"/>
              <a:t> kroppen, sexuell praktik, </a:t>
            </a:r>
            <a:r>
              <a:rPr lang="sv-SE" dirty="0" err="1" smtClean="0"/>
              <a:t>etc</a:t>
            </a:r>
            <a:r>
              <a:rPr lang="sv-SE" baseline="0" dirty="0" smtClean="0"/>
              <a:t> för kontakt med partners, sjukvård osv. Ord som rör sexualitet undviks ofta i den ”vanliga” svenskundervisningen. Att prata om ord kan också vara en bra ingång för att öppna upp ämnet samt vara nödvändigt för vidare undervisning och samtal. </a:t>
            </a:r>
          </a:p>
          <a:p>
            <a:endParaRPr lang="sv-SE" baseline="0" dirty="0" smtClean="0"/>
          </a:p>
          <a:p>
            <a:r>
              <a:rPr lang="sv-SE" dirty="0" smtClean="0"/>
              <a:t>Gör undervisningen på lättare svenska, vilket innebär mer än byta</a:t>
            </a:r>
            <a:r>
              <a:rPr lang="sv-SE" baseline="0" dirty="0" smtClean="0"/>
              <a:t> svåra ord mot lättare, ex upprepa och formulera på flera sätt. </a:t>
            </a:r>
          </a:p>
          <a:p>
            <a:endParaRPr lang="sv-SE" baseline="0" dirty="0" smtClean="0"/>
          </a:p>
          <a:p>
            <a:r>
              <a:rPr lang="sv-SE" baseline="0" dirty="0" smtClean="0"/>
              <a:t>Bilder är också ett sorts språk och är ett bra samtalsstöd att använda sig av när man inte delar så mycket talat språk. I metodmaterialet finns en mängd bilder som man kan använda sig av, och de som syns är tagna från en metod som fokuserar på just ordförståelse. </a:t>
            </a:r>
          </a:p>
          <a:p>
            <a:r>
              <a:rPr lang="sv-SE" baseline="0" dirty="0" smtClean="0"/>
              <a:t>När man pratar om olika ord får man också en möjlighet att diskutera eventuell laddning i orden och en chans att plocka upp eventuella missförstånd eller myter kring fenomenet. </a:t>
            </a:r>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10</a:t>
            </a:fld>
            <a:endParaRPr lang="sv-SE"/>
          </a:p>
        </p:txBody>
      </p:sp>
    </p:spTree>
    <p:extLst>
      <p:ext uri="{BB962C8B-B14F-4D97-AF65-F5344CB8AC3E}">
        <p14:creationId xmlns:p14="http://schemas.microsoft.com/office/powerpoint/2010/main" val="276373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också viktigt att tänka på att anpassa tidsmässigt. Det tar längre tid att prata på lättare svenska, vilket är den främsta</a:t>
            </a:r>
            <a:r>
              <a:rPr lang="sv-SE" baseline="0" dirty="0" smtClean="0"/>
              <a:t> anledningen till varför man bör planera för mer tid till sexualundervisning för nyanlända. </a:t>
            </a:r>
            <a:endParaRPr lang="sv-SE" dirty="0" smtClean="0"/>
          </a:p>
          <a:p>
            <a:endParaRPr lang="sv-SE" dirty="0" smtClean="0"/>
          </a:p>
          <a:p>
            <a:r>
              <a:rPr lang="sv-SE" dirty="0" smtClean="0"/>
              <a:t>Många tycker att sexualitet är privat och pinsamt att prata om,</a:t>
            </a:r>
            <a:r>
              <a:rPr lang="sv-SE" baseline="0" dirty="0" smtClean="0"/>
              <a:t> men den pinsamma känslan brukar försvinna efter ett litet tag (för såväl ungdomar som för utbildare)</a:t>
            </a:r>
            <a:r>
              <a:rPr lang="sv-SE" dirty="0" smtClean="0"/>
              <a:t>. Om en inte haft</a:t>
            </a:r>
            <a:r>
              <a:rPr lang="sv-SE" baseline="0" dirty="0" smtClean="0"/>
              <a:t> sexualupplysning tidigare kan det finnas en ovana att prata om det. Därför behövs ofta flera tillfällen för att skapa en trygg stämning och att bygga en känsla kring att det är bra, viktigt och okej att prata om sex. </a:t>
            </a:r>
          </a:p>
          <a:p>
            <a:endParaRPr lang="sv-SE" baseline="0" dirty="0" smtClean="0"/>
          </a:p>
          <a:p>
            <a:r>
              <a:rPr lang="sv-SE" sz="1200" kern="1200" dirty="0" smtClean="0">
                <a:solidFill>
                  <a:schemeClr val="tx1"/>
                </a:solidFill>
                <a:latin typeface="+mn-lt"/>
                <a:ea typeface="+mn-ea"/>
                <a:cs typeface="+mn-cs"/>
              </a:rPr>
              <a:t>Kunskap om kropp</a:t>
            </a:r>
            <a:r>
              <a:rPr lang="sv-SE" sz="1200" kern="1200" baseline="0" dirty="0" smtClean="0">
                <a:solidFill>
                  <a:schemeClr val="tx1"/>
                </a:solidFill>
                <a:latin typeface="+mn-lt"/>
                <a:ea typeface="+mn-ea"/>
                <a:cs typeface="+mn-cs"/>
              </a:rPr>
              <a:t> och sexualitet verkar bäst i en form av ekosystem - </a:t>
            </a:r>
            <a:r>
              <a:rPr lang="sv-SE" sz="1200" kern="1200" dirty="0" smtClean="0">
                <a:solidFill>
                  <a:schemeClr val="tx1"/>
                </a:solidFill>
                <a:latin typeface="+mn-lt"/>
                <a:ea typeface="+mn-ea"/>
                <a:cs typeface="+mn-cs"/>
              </a:rPr>
              <a:t>dvs där individen får kunskap vid flera tillfällen, från olika kanaler och där insatserna stärker varandra, 1+1=3. Det kan därför vara en bra idé att fundera över vilka olika sätt som man kan bedriva sexualundervisning på – t.ex. genom att prata om frågorna</a:t>
            </a:r>
            <a:r>
              <a:rPr lang="sv-SE" sz="1200" kern="1200" baseline="0" dirty="0" smtClean="0">
                <a:solidFill>
                  <a:schemeClr val="tx1"/>
                </a:solidFill>
                <a:latin typeface="+mn-lt"/>
                <a:ea typeface="+mn-ea"/>
                <a:cs typeface="+mn-cs"/>
              </a:rPr>
              <a:t> både i grupp och individuellt, att titta på filmer som berör ämnet och diskutera efteråt, visa på sidor på internet som är bra källor till information och att ha kontakt med närmsta ungdomsmottagning för att boka in studiebesök och liknande. </a:t>
            </a:r>
            <a:endParaRPr lang="sv-SE" sz="1200" kern="1200" dirty="0" smtClean="0">
              <a:solidFill>
                <a:schemeClr val="tx1"/>
              </a:solidFill>
              <a:latin typeface="+mn-lt"/>
              <a:ea typeface="+mn-ea"/>
              <a:cs typeface="+mn-cs"/>
            </a:endParaRPr>
          </a:p>
          <a:p>
            <a:endParaRPr lang="sv-SE" sz="1200" kern="1200" baseline="0" dirty="0" smtClean="0">
              <a:solidFill>
                <a:schemeClr val="tx1"/>
              </a:solidFill>
              <a:latin typeface="+mn-lt"/>
              <a:ea typeface="+mn-ea"/>
              <a:cs typeface="+mn-cs"/>
            </a:endParaRPr>
          </a:p>
          <a:p>
            <a:r>
              <a:rPr lang="sv-SE" dirty="0" smtClean="0"/>
              <a:t>Att lära sig nya saker är en</a:t>
            </a:r>
            <a:r>
              <a:rPr lang="sv-SE" baseline="0" dirty="0" smtClean="0"/>
              <a:t> process, och genom att ha längre och upprepade tillfällen, från flera arenor skapar man bättre förutsättningar för att alla ska få den kunskap de behöver, vill ha och har rätt till. Det ger också bättre förutsättningar för ungdomarna att hinna ta in den nya informationen och komma på vad de själva kan ha för frågor eller funderingar. </a:t>
            </a:r>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11</a:t>
            </a:fld>
            <a:endParaRPr lang="sv-SE"/>
          </a:p>
        </p:txBody>
      </p:sp>
    </p:spTree>
    <p:extLst>
      <p:ext uri="{BB962C8B-B14F-4D97-AF65-F5344CB8AC3E}">
        <p14:creationId xmlns:p14="http://schemas.microsoft.com/office/powerpoint/2010/main" val="331064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träna sig på att svara</a:t>
            </a:r>
            <a:r>
              <a:rPr lang="sv-SE" baseline="0" dirty="0" smtClean="0"/>
              <a:t> på frågor från ungdomarna själva är också ett bra sätt att i personalgruppen förbereda sig inför sexualundervisningen. Vi kommer därför nu att tillsammans titta på 4 frågor som vi ofta får från elever och prata om vad som är viktigt att tänka på/viktiga förhållningssätt. </a:t>
            </a:r>
            <a:endParaRPr lang="sv-SE" dirty="0" smtClean="0"/>
          </a:p>
          <a:p>
            <a:endParaRPr lang="sv-SE" dirty="0" smtClean="0"/>
          </a:p>
          <a:p>
            <a:pPr marL="171450" indent="-171450">
              <a:buFontTx/>
              <a:buChar char="-"/>
            </a:pPr>
            <a:r>
              <a:rPr lang="sv-SE" dirty="0" smtClean="0"/>
              <a:t>Är det farlig att </a:t>
            </a:r>
            <a:r>
              <a:rPr lang="sv-SE" dirty="0" err="1" smtClean="0"/>
              <a:t>onaner</a:t>
            </a:r>
            <a:r>
              <a:rPr lang="sv-SE" dirty="0" smtClean="0"/>
              <a:t>?</a:t>
            </a:r>
          </a:p>
          <a:p>
            <a:pPr marL="171450" indent="-171450">
              <a:buFontTx/>
              <a:buChar char="-"/>
            </a:pPr>
            <a:endParaRPr lang="sv-SE" dirty="0" smtClean="0"/>
          </a:p>
          <a:p>
            <a:pPr marL="171450" indent="-171450">
              <a:buFontTx/>
              <a:buChar char="-"/>
            </a:pPr>
            <a:r>
              <a:rPr lang="sv-SE" dirty="0" smtClean="0"/>
              <a:t>Hur</a:t>
            </a:r>
            <a:r>
              <a:rPr lang="sv-SE" baseline="0" dirty="0" smtClean="0"/>
              <a:t> skulle ni svara på den här frågan?</a:t>
            </a:r>
          </a:p>
          <a:p>
            <a:pPr marL="171450" indent="-171450">
              <a:buFontTx/>
              <a:buChar char="-"/>
            </a:pPr>
            <a:endParaRPr lang="sv-SE" baseline="0" dirty="0" smtClean="0"/>
          </a:p>
          <a:p>
            <a:pPr marL="0" indent="0">
              <a:buFontTx/>
              <a:buNone/>
            </a:pPr>
            <a:r>
              <a:rPr lang="sv-SE" baseline="0" dirty="0" smtClean="0"/>
              <a:t>Det är viktigt att prata konkret, kunskapsbaserat och lustbejakande. </a:t>
            </a:r>
          </a:p>
          <a:p>
            <a:pPr marL="0" indent="0">
              <a:buFontTx/>
              <a:buNone/>
            </a:pPr>
            <a:endParaRPr lang="sv-SE" baseline="0" dirty="0" smtClean="0"/>
          </a:p>
          <a:p>
            <a:pPr marL="171450" indent="-171450">
              <a:buFontTx/>
              <a:buChar char="-"/>
            </a:pPr>
            <a:r>
              <a:rPr lang="sv-SE" baseline="0" dirty="0" smtClean="0"/>
              <a:t>Förklara vad onani kan vara (att ha sex med sig själv – ta på sitt kön eller andra delar på kroppen så att det känns skönt). </a:t>
            </a:r>
          </a:p>
          <a:p>
            <a:pPr marL="171450" indent="-171450">
              <a:buFontTx/>
              <a:buChar char="-"/>
            </a:pPr>
            <a:r>
              <a:rPr lang="sv-SE" baseline="0" dirty="0" smtClean="0"/>
              <a:t>Berätta om sexualvanor (onani är den vanligaste sexuella praktiken och de flesta onanerar ibland – sällan eller ofta). </a:t>
            </a:r>
          </a:p>
          <a:p>
            <a:pPr marL="171450" indent="-171450">
              <a:buFontTx/>
              <a:buChar char="-"/>
            </a:pPr>
            <a:r>
              <a:rPr lang="sv-SE" baseline="0" dirty="0" smtClean="0"/>
              <a:t>Det finns inget som är farligt med onani, det är tvärtom bra för kroppen. Det frigör belöningsämnen i kroppen, kan minska stress/oro, göra det lättare att t.ex. somna på kvällen och det är framför allt ett bra sätt att lära känna sin sexualitet/kropp och vad man tycker känns skönt. </a:t>
            </a:r>
          </a:p>
          <a:p>
            <a:pPr marL="171450" indent="-171450">
              <a:buFontTx/>
              <a:buChar char="-"/>
            </a:pPr>
            <a:r>
              <a:rPr lang="sv-SE" baseline="0" dirty="0" smtClean="0"/>
              <a:t>Det kan inte ge några sjukdomar eller skada kroppen och det går inte att se på någon ifall den har onanerat (bemöta myter).</a:t>
            </a:r>
          </a:p>
          <a:p>
            <a:pPr marL="0" indent="0">
              <a:buFontTx/>
              <a:buNone/>
            </a:pPr>
            <a:endParaRPr lang="sv-SE" dirty="0" smtClean="0"/>
          </a:p>
          <a:p>
            <a:r>
              <a:rPr lang="sv-SE" dirty="0" smtClean="0"/>
              <a:t>De</a:t>
            </a:r>
            <a:r>
              <a:rPr lang="sv-SE" baseline="0" dirty="0" smtClean="0"/>
              <a:t> flesta ungdomar vill veta konkreta saker – hur blir man bra på sex? Vad kan kännas skönt?  Etc. Se till att svara konkret och kunskapsbaserat på sådana frågor, och undvika omskrivningar som t.ex. ”där nere” eller ”göra det”. Mycket kunskap kan gå förlorad i sådana omskrivningar. Försök svara så precist som möjligt och grunda det i kunskap om kroppens anatomi och funktion, men även i vad man kan veta om sexualvanor och genom att bemöta myter och föreställningar kring ideal. </a:t>
            </a:r>
          </a:p>
          <a:p>
            <a:endParaRPr lang="sv-SE" baseline="0" dirty="0" smtClean="0"/>
          </a:p>
          <a:p>
            <a:r>
              <a:rPr lang="sv-SE" baseline="0" dirty="0" smtClean="0"/>
              <a:t>Det är också viktigt att prata på ett lustbejakande sätt – dvs att prata om sex som något positivt (en källa till njutning och lust). Det är dels ett sätt att besvara sådant som de flesta undrar över, det är kunskap som många gånger inte förmedlas, det gör sexualundervisningen roligare och mer intressant. Det är också ett sätt att skapa distans mellan sex och våld, genom att prata om sex som vad det SKA vara. </a:t>
            </a:r>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12</a:t>
            </a:fld>
            <a:endParaRPr lang="sv-SE"/>
          </a:p>
        </p:txBody>
      </p:sp>
    </p:spTree>
    <p:extLst>
      <p:ext uri="{BB962C8B-B14F-4D97-AF65-F5344CB8AC3E}">
        <p14:creationId xmlns:p14="http://schemas.microsoft.com/office/powerpoint/2010/main" val="100998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Hur får man sjukdom av sex?</a:t>
            </a:r>
          </a:p>
          <a:p>
            <a:pPr marL="171450" indent="-171450">
              <a:buFontTx/>
              <a:buChar char="-"/>
            </a:pPr>
            <a:endParaRPr lang="sv-SE" dirty="0" smtClean="0"/>
          </a:p>
          <a:p>
            <a:pPr marL="171450" indent="-171450">
              <a:buFontTx/>
              <a:buChar char="-"/>
            </a:pPr>
            <a:r>
              <a:rPr lang="sv-SE" dirty="0" smtClean="0"/>
              <a:t>Överföringsvägar</a:t>
            </a:r>
            <a:r>
              <a:rPr lang="sv-SE" baseline="0" dirty="0" smtClean="0"/>
              <a:t> (slemhinnor och kroppsvätskor)</a:t>
            </a:r>
          </a:p>
          <a:p>
            <a:pPr marL="171450" indent="-171450">
              <a:buFontTx/>
              <a:buChar char="-"/>
            </a:pPr>
            <a:r>
              <a:rPr lang="sv-SE" baseline="0" dirty="0" smtClean="0"/>
              <a:t>Kondomer (även var man kan få tag på dem, hur man använder dem, hur man kan föreslå det </a:t>
            </a:r>
            <a:r>
              <a:rPr lang="sv-SE" baseline="0" dirty="0" err="1" smtClean="0"/>
              <a:t>etc</a:t>
            </a:r>
            <a:r>
              <a:rPr lang="sv-SE" baseline="0" dirty="0" smtClean="0"/>
              <a:t>)</a:t>
            </a:r>
          </a:p>
          <a:p>
            <a:pPr marL="171450" indent="-171450">
              <a:buFontTx/>
              <a:buChar char="-"/>
            </a:pPr>
            <a:r>
              <a:rPr lang="sv-SE" baseline="0" dirty="0" smtClean="0"/>
              <a:t>Säkrare sex (andra sätt att ha sex på med mindre eller ingen risk för överföring – t.ex. smeksex, vissa typer av oralsex, </a:t>
            </a:r>
            <a:r>
              <a:rPr lang="sv-SE" baseline="0" dirty="0" err="1" smtClean="0"/>
              <a:t>gnidsex</a:t>
            </a:r>
            <a:r>
              <a:rPr lang="sv-SE" baseline="0" dirty="0" smtClean="0"/>
              <a:t>, hångel, onani </a:t>
            </a:r>
            <a:r>
              <a:rPr lang="sv-SE" baseline="0" dirty="0" err="1" smtClean="0"/>
              <a:t>etc</a:t>
            </a:r>
            <a:r>
              <a:rPr lang="sv-SE" baseline="0" dirty="0" smtClean="0"/>
              <a:t>)</a:t>
            </a:r>
          </a:p>
          <a:p>
            <a:pPr marL="171450" indent="-171450">
              <a:buFontTx/>
              <a:buChar char="-"/>
            </a:pPr>
            <a:r>
              <a:rPr lang="sv-SE" baseline="0" dirty="0" smtClean="0"/>
              <a:t>Testning och behandling</a:t>
            </a:r>
          </a:p>
          <a:p>
            <a:pPr marL="171450" indent="-171450">
              <a:buFontTx/>
              <a:buChar char="-"/>
            </a:pPr>
            <a:endParaRPr lang="sv-SE" baseline="0" dirty="0" smtClean="0"/>
          </a:p>
          <a:p>
            <a:pPr marL="0" indent="0">
              <a:buFontTx/>
              <a:buNone/>
            </a:pPr>
            <a:r>
              <a:rPr lang="sv-SE" baseline="0" dirty="0" smtClean="0"/>
              <a:t>En annan sak som är viktig att tänka på är att prata på ett normkritiskt sätt. Det finns t.ex. en stark norm av att sex främst är penetrerande samlag, så det är därför viktigt att bredda </a:t>
            </a:r>
            <a:r>
              <a:rPr lang="sv-SE" baseline="0" dirty="0" err="1" smtClean="0"/>
              <a:t>sexbegreppet</a:t>
            </a:r>
            <a:r>
              <a:rPr lang="sv-SE" baseline="0" dirty="0" smtClean="0"/>
              <a:t>, genom att också prata om andra sexuella praktiker som likvärdiga. Att prata normkritisk handlar också om att inte anta heterosexualitet. Om man på den här frågan t.ex. bara informerar om att det är viktigt att använda kondom skulle tjejer som har sex med tjejer inte få någon relevant information om hur hon kan ha säkrare sex.</a:t>
            </a:r>
            <a:endParaRPr lang="sv-SE" dirty="0" smtClean="0"/>
          </a:p>
          <a:p>
            <a:r>
              <a:rPr lang="sv-SE" dirty="0" smtClean="0"/>
              <a:t>En</a:t>
            </a:r>
            <a:r>
              <a:rPr lang="sv-SE" baseline="0" dirty="0" smtClean="0"/>
              <a:t> annan norm som är bra att tänka på är normen av att inte ha en STI/könssjukdom. Det är därför bra att prata om både hur man kan få och hur man kan ge en STI, för att även inkludera de som eventuellt har en STI redan. </a:t>
            </a:r>
          </a:p>
          <a:p>
            <a:endParaRPr lang="sv-SE" baseline="0" dirty="0" smtClean="0"/>
          </a:p>
          <a:p>
            <a:r>
              <a:rPr lang="sv-SE" baseline="0" dirty="0" smtClean="0"/>
              <a:t>Försök också att svara på mer än exakt det som efterfrågas – som t.ex. att också informera om testning och behandling, vilka </a:t>
            </a:r>
            <a:r>
              <a:rPr lang="sv-SE" baseline="0" dirty="0" err="1" smtClean="0"/>
              <a:t>STIer</a:t>
            </a:r>
            <a:r>
              <a:rPr lang="sv-SE" baseline="0" dirty="0" smtClean="0"/>
              <a:t> som finns etc. Det är inte alltid man vet </a:t>
            </a:r>
            <a:r>
              <a:rPr lang="sv-SE" baseline="0" dirty="0" err="1" smtClean="0"/>
              <a:t>vda</a:t>
            </a:r>
            <a:r>
              <a:rPr lang="sv-SE" baseline="0" dirty="0" smtClean="0"/>
              <a:t> man behöver veta. </a:t>
            </a:r>
            <a:endParaRPr lang="sv-SE" dirty="0" smtClean="0"/>
          </a:p>
          <a:p>
            <a:endParaRPr lang="sv-SE"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smtClean="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13</a:t>
            </a:fld>
            <a:endParaRPr lang="sv-SE"/>
          </a:p>
        </p:txBody>
      </p:sp>
    </p:spTree>
    <p:extLst>
      <p:ext uri="{BB962C8B-B14F-4D97-AF65-F5344CB8AC3E}">
        <p14:creationId xmlns:p14="http://schemas.microsoft.com/office/powerpoint/2010/main" val="66719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Hur kan jag träffa någon? Jag är så blyg. </a:t>
            </a:r>
          </a:p>
          <a:p>
            <a:pPr marL="171450" indent="-171450">
              <a:buFontTx/>
              <a:buChar char="-"/>
            </a:pPr>
            <a:endParaRPr lang="sv-SE" dirty="0" smtClean="0"/>
          </a:p>
          <a:p>
            <a:pPr marL="0" indent="0">
              <a:buFontTx/>
              <a:buNone/>
            </a:pPr>
            <a:r>
              <a:rPr lang="sv-SE" dirty="0" smtClean="0"/>
              <a:t>Denna</a:t>
            </a:r>
            <a:r>
              <a:rPr lang="sv-SE" baseline="0" dirty="0" smtClean="0"/>
              <a:t> typ av fråga är en av de absolut vanligaste vi får. </a:t>
            </a:r>
          </a:p>
          <a:p>
            <a:pPr marL="0" indent="0">
              <a:buFontTx/>
              <a:buNone/>
            </a:pPr>
            <a:r>
              <a:rPr lang="sv-SE" baseline="0" dirty="0" smtClean="0"/>
              <a:t>Det finns ju inget facit till den här frågan.</a:t>
            </a:r>
          </a:p>
          <a:p>
            <a:pPr marL="0" indent="0">
              <a:buFontTx/>
              <a:buNone/>
            </a:pPr>
            <a:endParaRPr lang="sv-SE" baseline="0" dirty="0" smtClean="0"/>
          </a:p>
          <a:p>
            <a:pPr marL="171450" indent="-171450">
              <a:buFontTx/>
              <a:buChar char="-"/>
            </a:pPr>
            <a:r>
              <a:rPr lang="sv-SE" baseline="0" dirty="0" smtClean="0"/>
              <a:t>Bemöta oro/känsla av att det är svårt (det är väldigt vanligt att känna så). </a:t>
            </a:r>
          </a:p>
          <a:p>
            <a:pPr marL="171450" indent="-171450">
              <a:buFontTx/>
              <a:buChar char="-"/>
            </a:pPr>
            <a:r>
              <a:rPr lang="sv-SE" baseline="0" dirty="0" smtClean="0"/>
              <a:t>Tillsammans med klassen fundera över vilka ställen man kan träffa någon, eller strategier för att våga prata med den man tycker om ifall man känner sig blyg. </a:t>
            </a:r>
          </a:p>
          <a:p>
            <a:pPr marL="0" indent="0">
              <a:buFontTx/>
              <a:buNone/>
            </a:pPr>
            <a:endParaRPr lang="sv-SE" baseline="0" dirty="0" smtClean="0"/>
          </a:p>
          <a:p>
            <a:pPr marL="0" indent="0">
              <a:buFontTx/>
              <a:buNone/>
            </a:pPr>
            <a:r>
              <a:rPr lang="sv-SE" baseline="0" dirty="0" smtClean="0"/>
              <a:t>Även här är det viktigt att komma ihåg att prata normkritiskt och att även inkludera de som träffa en partner av samma kön, och att man kan vilja träffa någon för såväl sex som en långvarig relation t.ex.</a:t>
            </a:r>
          </a:p>
          <a:p>
            <a:pPr marL="0" indent="0">
              <a:buFontTx/>
              <a:buNone/>
            </a:pPr>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pPr marL="0" indent="0">
              <a:buFontTx/>
              <a:buNone/>
            </a:pP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14</a:t>
            </a:fld>
            <a:endParaRPr lang="sv-SE"/>
          </a:p>
        </p:txBody>
      </p:sp>
    </p:spTree>
    <p:extLst>
      <p:ext uri="{BB962C8B-B14F-4D97-AF65-F5344CB8AC3E}">
        <p14:creationId xmlns:p14="http://schemas.microsoft.com/office/powerpoint/2010/main" val="335414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Hur smakar sperma?</a:t>
            </a:r>
          </a:p>
          <a:p>
            <a:pPr marL="171450" indent="-171450">
              <a:buFontTx/>
              <a:buChar char="-"/>
            </a:pPr>
            <a:endParaRPr lang="sv-SE" dirty="0" smtClean="0"/>
          </a:p>
          <a:p>
            <a:pPr marL="171450" indent="-171450">
              <a:buFontTx/>
              <a:buChar char="-"/>
            </a:pPr>
            <a:r>
              <a:rPr lang="sv-SE" dirty="0" smtClean="0"/>
              <a:t>Denna fråga kan kännas ganska privat. Beroende på</a:t>
            </a:r>
            <a:r>
              <a:rPr lang="sv-SE" baseline="0" dirty="0" smtClean="0"/>
              <a:t> hur man svarar så kan man ”råka” berätta att man själv har haft sperma i munnen, och  det kanske man inte vill. </a:t>
            </a:r>
          </a:p>
          <a:p>
            <a:pPr marL="171450" indent="-171450">
              <a:buFontTx/>
              <a:buChar char="-"/>
            </a:pPr>
            <a:r>
              <a:rPr lang="sv-SE" baseline="0" dirty="0" smtClean="0"/>
              <a:t>Generellt när man har sexualundervisning är det viktigt att hitta en distans mellan att vara privat och att vara personlig. </a:t>
            </a:r>
          </a:p>
          <a:p>
            <a:pPr marL="171450" indent="-171450">
              <a:buFontTx/>
              <a:buChar char="-"/>
            </a:pPr>
            <a:r>
              <a:rPr lang="sv-SE" baseline="0" dirty="0" smtClean="0"/>
              <a:t>Undvik att berätta om egna erfarenheter/preferenser. Det kan dels kännas jobbigt för en själv efteråt och det kan också bli normerande för klassen.</a:t>
            </a:r>
            <a:endParaRPr lang="sv-SE" dirty="0" smtClean="0"/>
          </a:p>
          <a:p>
            <a:endParaRPr lang="sv-SE" dirty="0" smtClean="0"/>
          </a:p>
          <a:p>
            <a:r>
              <a:rPr lang="sv-SE" dirty="0" smtClean="0"/>
              <a:t>Frågor</a:t>
            </a:r>
            <a:r>
              <a:rPr lang="sv-SE" baseline="0" dirty="0" smtClean="0"/>
              <a:t> som denna kan dock fortfarande besvaras på ett kunskapsbaserat sätt:</a:t>
            </a:r>
          </a:p>
          <a:p>
            <a:endParaRPr lang="sv-SE" baseline="0" dirty="0" smtClean="0"/>
          </a:p>
          <a:p>
            <a:pPr marL="171450" indent="-171450">
              <a:buFontTx/>
              <a:buChar char="-"/>
            </a:pPr>
            <a:r>
              <a:rPr lang="sv-SE" baseline="0" dirty="0" smtClean="0"/>
              <a:t>Sperma eller </a:t>
            </a:r>
            <a:r>
              <a:rPr lang="sv-SE" baseline="0" dirty="0" err="1" smtClean="0"/>
              <a:t>lubrikation</a:t>
            </a:r>
            <a:r>
              <a:rPr lang="sv-SE" baseline="0" dirty="0" smtClean="0"/>
              <a:t> kan smaka på lite olika sätt. Det kan t.ex. smaka lite sött, salt eller surt eller i stort sett ingenting. Det kan bero på var i menscykeln man befinner sig, vad man har ätit tex.</a:t>
            </a:r>
          </a:p>
          <a:p>
            <a:pPr marL="171450" indent="-171450">
              <a:buFontTx/>
              <a:buChar char="-"/>
            </a:pPr>
            <a:r>
              <a:rPr lang="sv-SE" baseline="0" dirty="0" smtClean="0"/>
              <a:t>De flesta tycker inte att det är obehagligt eller äckligt. Kön ska smaka och lukta lite, lukten och smaken går inte att tvätta bort utan den ska finans där. Lukten och smaken kan dessutom öka ens partners kåthetskänslor. </a:t>
            </a:r>
          </a:p>
          <a:p>
            <a:pPr marL="171450" indent="-171450">
              <a:buFontTx/>
              <a:buChar char="-"/>
            </a:pPr>
            <a:r>
              <a:rPr lang="sv-SE" baseline="0" dirty="0" smtClean="0"/>
              <a:t>Många känner skam inför sina könsorgan (lukt, utseende </a:t>
            </a:r>
            <a:r>
              <a:rPr lang="sv-SE" baseline="0" dirty="0" err="1" smtClean="0"/>
              <a:t>etc</a:t>
            </a:r>
            <a:r>
              <a:rPr lang="sv-SE" baseline="0" dirty="0" smtClean="0"/>
              <a:t>) och det är viktigt att försöka bemöta och motverka det. </a:t>
            </a:r>
          </a:p>
          <a:p>
            <a:pPr marL="171450" indent="-171450">
              <a:buFontTx/>
              <a:buChar char="-"/>
            </a:pPr>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baseline="0" dirty="0" smtClean="0"/>
          </a:p>
          <a:p>
            <a:pPr marL="171450" indent="-171450">
              <a:buFontTx/>
              <a:buChar char="-"/>
            </a:pPr>
            <a:endParaRPr lang="sv-SE"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15</a:t>
            </a:fld>
            <a:endParaRPr lang="sv-SE"/>
          </a:p>
        </p:txBody>
      </p:sp>
    </p:spTree>
    <p:extLst>
      <p:ext uri="{BB962C8B-B14F-4D97-AF65-F5344CB8AC3E}">
        <p14:creationId xmlns:p14="http://schemas.microsoft.com/office/powerpoint/2010/main" val="1311712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smtClean="0">
                <a:solidFill>
                  <a:schemeClr val="tx1"/>
                </a:solidFill>
                <a:effectLst/>
                <a:latin typeface="+mn-lt"/>
                <a:ea typeface="+mn-ea"/>
                <a:cs typeface="+mn-cs"/>
              </a:rPr>
              <a:t>För att komma igång är det bra att göra upp en plan/vision</a:t>
            </a:r>
            <a:r>
              <a:rPr lang="sv-SE" sz="1200" kern="1200" baseline="0" dirty="0" smtClean="0">
                <a:solidFill>
                  <a:schemeClr val="tx1"/>
                </a:solidFill>
                <a:effectLst/>
                <a:latin typeface="+mn-lt"/>
                <a:ea typeface="+mn-ea"/>
                <a:cs typeface="+mn-cs"/>
              </a:rPr>
              <a:t> och sätta upp delmål för att nå dit. </a:t>
            </a:r>
          </a:p>
          <a:p>
            <a:pPr lvl="0"/>
            <a:endParaRPr lang="sv-SE" sz="1200" kern="1200" baseline="0" dirty="0" smtClean="0">
              <a:solidFill>
                <a:schemeClr val="tx1"/>
              </a:solidFill>
              <a:effectLst/>
              <a:latin typeface="+mn-lt"/>
              <a:ea typeface="+mn-ea"/>
              <a:cs typeface="+mn-cs"/>
            </a:endParaRPr>
          </a:p>
          <a:p>
            <a:pPr lvl="0"/>
            <a:r>
              <a:rPr lang="sv-SE" sz="1200" kern="1200" baseline="0" dirty="0" smtClean="0">
                <a:solidFill>
                  <a:schemeClr val="tx1"/>
                </a:solidFill>
                <a:effectLst/>
                <a:latin typeface="+mn-lt"/>
                <a:ea typeface="+mn-ea"/>
                <a:cs typeface="+mn-cs"/>
              </a:rPr>
              <a:t>Genom att diskutera dessa frågor kan man komma en bit på vägen och också fördela ansvar och bestämma vem som ska göra vad.</a:t>
            </a:r>
          </a:p>
          <a:p>
            <a:pPr lvl="0"/>
            <a:endParaRPr lang="sv-SE" sz="1200" kern="1200" baseline="0" dirty="0" smtClean="0">
              <a:solidFill>
                <a:schemeClr val="tx1"/>
              </a:solidFill>
              <a:effectLst/>
              <a:latin typeface="+mn-lt"/>
              <a:ea typeface="+mn-ea"/>
              <a:cs typeface="+mn-cs"/>
            </a:endParaRPr>
          </a:p>
          <a:p>
            <a:pPr lvl="0"/>
            <a:r>
              <a:rPr lang="sv-SE" sz="1200" kern="1200" baseline="0" dirty="0" smtClean="0">
                <a:solidFill>
                  <a:schemeClr val="tx1"/>
                </a:solidFill>
                <a:effectLst/>
                <a:latin typeface="+mn-lt"/>
                <a:ea typeface="+mn-ea"/>
                <a:cs typeface="+mn-cs"/>
              </a:rPr>
              <a:t>Exempel på vad man kan göra är:</a:t>
            </a:r>
          </a:p>
          <a:p>
            <a:pPr lvl="0"/>
            <a:endParaRPr lang="sv-SE" sz="1200" kern="1200" baseline="0" dirty="0" smtClean="0">
              <a:solidFill>
                <a:schemeClr val="tx1"/>
              </a:solidFill>
              <a:effectLst/>
              <a:latin typeface="+mn-lt"/>
              <a:ea typeface="+mn-ea"/>
              <a:cs typeface="+mn-cs"/>
            </a:endParaRPr>
          </a:p>
          <a:p>
            <a:pPr marL="171450" lvl="0" indent="-171450">
              <a:buFontTx/>
              <a:buChar char="-"/>
            </a:pPr>
            <a:r>
              <a:rPr lang="sv-SE" sz="1200" kern="1200" baseline="0" dirty="0" smtClean="0">
                <a:solidFill>
                  <a:schemeClr val="tx1"/>
                </a:solidFill>
                <a:effectLst/>
                <a:latin typeface="+mn-lt"/>
                <a:ea typeface="+mn-ea"/>
                <a:cs typeface="+mn-cs"/>
              </a:rPr>
              <a:t>Beställa RFSUs material Sexualundervisning på lättare svenska: http://online4.ineko.se/online/</a:t>
            </a:r>
            <a:r>
              <a:rPr lang="sv-SE" sz="1200" kern="1200" baseline="0" dirty="0" err="1" smtClean="0">
                <a:solidFill>
                  <a:schemeClr val="tx1"/>
                </a:solidFill>
                <a:effectLst/>
                <a:latin typeface="+mn-lt"/>
                <a:ea typeface="+mn-ea"/>
                <a:cs typeface="+mn-cs"/>
              </a:rPr>
              <a:t>Products.aspx?s</a:t>
            </a:r>
            <a:r>
              <a:rPr lang="sv-SE" sz="1200" kern="1200" baseline="0" dirty="0" smtClean="0">
                <a:solidFill>
                  <a:schemeClr val="tx1"/>
                </a:solidFill>
                <a:effectLst/>
                <a:latin typeface="+mn-lt"/>
                <a:ea typeface="+mn-ea"/>
                <a:cs typeface="+mn-cs"/>
              </a:rPr>
              <a:t>=49643</a:t>
            </a:r>
          </a:p>
          <a:p>
            <a:pPr marL="171450" lvl="0" indent="-171450">
              <a:buFontTx/>
              <a:buChar char="-"/>
            </a:pPr>
            <a:r>
              <a:rPr lang="sv-SE" sz="1200" kern="1200" baseline="0" dirty="0" smtClean="0">
                <a:solidFill>
                  <a:schemeClr val="tx1"/>
                </a:solidFill>
                <a:effectLst/>
                <a:latin typeface="+mn-lt"/>
                <a:ea typeface="+mn-ea"/>
                <a:cs typeface="+mn-cs"/>
              </a:rPr>
              <a:t>Ha en personaldag på tema sexualundervisning och antirasism</a:t>
            </a:r>
          </a:p>
          <a:p>
            <a:pPr marL="171450" lvl="0" indent="-171450">
              <a:buFontTx/>
              <a:buChar char="-"/>
            </a:pPr>
            <a:r>
              <a:rPr lang="sv-SE" sz="1200" kern="1200" baseline="0" dirty="0" smtClean="0">
                <a:solidFill>
                  <a:schemeClr val="tx1"/>
                </a:solidFill>
                <a:effectLst/>
                <a:latin typeface="+mn-lt"/>
                <a:ea typeface="+mn-ea"/>
                <a:cs typeface="+mn-cs"/>
              </a:rPr>
              <a:t>Bjuda in externa föreläsare</a:t>
            </a:r>
          </a:p>
          <a:p>
            <a:pPr marL="171450" lvl="0" indent="-171450">
              <a:buFontTx/>
              <a:buChar char="-"/>
            </a:pPr>
            <a:r>
              <a:rPr lang="sv-SE" sz="1200" kern="1200" baseline="0" dirty="0" smtClean="0">
                <a:solidFill>
                  <a:schemeClr val="tx1"/>
                </a:solidFill>
                <a:effectLst/>
                <a:latin typeface="+mn-lt"/>
                <a:ea typeface="+mn-ea"/>
                <a:cs typeface="+mn-cs"/>
              </a:rPr>
              <a:t>Leta upp bra filmer att inkludera i undervisningen</a:t>
            </a:r>
          </a:p>
          <a:p>
            <a:pPr marL="171450" lvl="0" indent="-171450">
              <a:buFontTx/>
              <a:buChar char="-"/>
            </a:pPr>
            <a:r>
              <a:rPr lang="sv-SE" sz="1200" kern="1200" baseline="0" dirty="0" smtClean="0">
                <a:solidFill>
                  <a:schemeClr val="tx1"/>
                </a:solidFill>
                <a:effectLst/>
                <a:latin typeface="+mn-lt"/>
                <a:ea typeface="+mn-ea"/>
                <a:cs typeface="+mn-cs"/>
              </a:rPr>
              <a:t>Se till att frågor om rör sexualitet/sexuell hälsa ingår i hälsosamtal i skolan</a:t>
            </a:r>
          </a:p>
          <a:p>
            <a:pPr marL="171450" lvl="0" indent="-171450">
              <a:buFontTx/>
              <a:buChar char="-"/>
            </a:pPr>
            <a:r>
              <a:rPr lang="sv-SE" sz="1200" kern="1200" baseline="0" dirty="0" smtClean="0">
                <a:solidFill>
                  <a:schemeClr val="tx1"/>
                </a:solidFill>
                <a:effectLst/>
                <a:latin typeface="+mn-lt"/>
                <a:ea typeface="+mn-ea"/>
                <a:cs typeface="+mn-cs"/>
              </a:rPr>
              <a:t>Avsätta mycket tid till sexualundervisningen (lektioner)</a:t>
            </a:r>
          </a:p>
          <a:p>
            <a:pPr marL="171450" lvl="0" indent="-171450">
              <a:buFontTx/>
              <a:buChar char="-"/>
            </a:pPr>
            <a:r>
              <a:rPr lang="sv-SE" sz="1200" kern="1200" baseline="0" dirty="0" smtClean="0">
                <a:solidFill>
                  <a:schemeClr val="tx1"/>
                </a:solidFill>
                <a:effectLst/>
                <a:latin typeface="+mn-lt"/>
                <a:ea typeface="+mn-ea"/>
                <a:cs typeface="+mn-cs"/>
              </a:rPr>
              <a:t>Ta kontakt med närmsta ungdomsmottagning och planera in studiebesök</a:t>
            </a:r>
          </a:p>
          <a:p>
            <a:pPr marL="171450" lvl="0" indent="-171450">
              <a:buFontTx/>
              <a:buChar char="-"/>
            </a:pPr>
            <a:endParaRPr lang="sv-SE" sz="1200" kern="1200" baseline="0" dirty="0" smtClean="0">
              <a:solidFill>
                <a:schemeClr val="tx1"/>
              </a:solidFill>
              <a:effectLst/>
              <a:latin typeface="+mn-lt"/>
              <a:ea typeface="+mn-ea"/>
              <a:cs typeface="+mn-cs"/>
            </a:endParaRPr>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pPr marL="0" lvl="0" indent="0">
              <a:buFontTx/>
              <a:buNone/>
            </a:pPr>
            <a:endParaRPr lang="sv-SE" sz="1200" kern="1200" dirty="0" smtClean="0">
              <a:solidFill>
                <a:schemeClr val="tx1"/>
              </a:solidFill>
              <a:effectLst/>
              <a:latin typeface="+mn-lt"/>
              <a:ea typeface="+mn-ea"/>
              <a:cs typeface="+mn-cs"/>
            </a:endParaRPr>
          </a:p>
          <a:p>
            <a:pPr lvl="0"/>
            <a:endParaRPr lang="sv-SE" sz="1200" kern="1200" dirty="0" smtClean="0">
              <a:solidFill>
                <a:schemeClr val="tx1"/>
              </a:solidFill>
              <a:effectLst/>
              <a:latin typeface="+mn-lt"/>
              <a:ea typeface="+mn-ea"/>
              <a:cs typeface="+mn-cs"/>
            </a:endParaRPr>
          </a:p>
          <a:p>
            <a:pPr lvl="0"/>
            <a:endParaRPr lang="sv-SE" sz="1200" kern="1200" dirty="0" smtClean="0">
              <a:solidFill>
                <a:schemeClr val="tx1"/>
              </a:solidFill>
              <a:effectLst/>
              <a:latin typeface="+mn-lt"/>
              <a:ea typeface="+mn-ea"/>
              <a:cs typeface="+mn-cs"/>
            </a:endParaRPr>
          </a:p>
          <a:p>
            <a:endParaRPr lang="sv-SE" baseline="0"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16</a:t>
            </a:fld>
            <a:endParaRPr lang="sv-SE"/>
          </a:p>
        </p:txBody>
      </p:sp>
    </p:spTree>
    <p:extLst>
      <p:ext uri="{BB962C8B-B14F-4D97-AF65-F5344CB8AC3E}">
        <p14:creationId xmlns:p14="http://schemas.microsoft.com/office/powerpoint/2010/main" val="322099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Utöver</a:t>
            </a:r>
            <a:r>
              <a:rPr lang="sv-SE" baseline="0" dirty="0" smtClean="0"/>
              <a:t> det metodmaterial som vi har pratat om idag så finns en mängd annat material som man kan beställa. </a:t>
            </a:r>
          </a:p>
          <a:p>
            <a:endParaRPr lang="sv-SE" baseline="0" dirty="0" smtClean="0"/>
          </a:p>
          <a:p>
            <a:r>
              <a:rPr lang="sv-SE" baseline="0" dirty="0" smtClean="0"/>
              <a:t>Det finns material som man kan dela ut direkt till ungdomarna, referensläsning för personalen, filmer med mera. </a:t>
            </a:r>
          </a:p>
          <a:p>
            <a:endParaRPr lang="sv-SE" baseline="0" dirty="0" smtClean="0"/>
          </a:p>
          <a:p>
            <a:r>
              <a:rPr lang="sv-SE" baseline="0" dirty="0" smtClean="0"/>
              <a:t>Allt det går att beställa från RFSUs materialbutik: http://online4.ineko.se/online/ProductsList.aspx?cid=11662</a:t>
            </a:r>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17</a:t>
            </a:fld>
            <a:endParaRPr lang="sv-SE"/>
          </a:p>
        </p:txBody>
      </p:sp>
    </p:spTree>
    <p:extLst>
      <p:ext uri="{BB962C8B-B14F-4D97-AF65-F5344CB8AC3E}">
        <p14:creationId xmlns:p14="http://schemas.microsoft.com/office/powerpoint/2010/main" val="415434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 2016 så utvärderades</a:t>
            </a:r>
            <a:r>
              <a:rPr lang="sv-SE" baseline="0" dirty="0" smtClean="0"/>
              <a:t> RFSUs verksamhet på lättare svenska.</a:t>
            </a:r>
          </a:p>
          <a:p>
            <a:endParaRPr lang="sv-SE" baseline="0" dirty="0" smtClean="0"/>
          </a:p>
          <a:p>
            <a:r>
              <a:rPr lang="sv-SE" dirty="0" smtClean="0"/>
              <a:t>Några exempel på vad ungdomarna då sa är:</a:t>
            </a:r>
          </a:p>
          <a:p>
            <a:endParaRPr lang="sv-SE" dirty="0" smtClean="0"/>
          </a:p>
          <a:p>
            <a:r>
              <a:rPr lang="sv-SE" dirty="0" smtClean="0"/>
              <a:t>Det kan kännas svårt att veta</a:t>
            </a:r>
            <a:r>
              <a:rPr lang="sv-SE" baseline="0" dirty="0" smtClean="0"/>
              <a:t> hur man ska göra sexualundervisning, men man får så väldigt mycket tillbaka! Det är okej att göra fel!</a:t>
            </a:r>
          </a:p>
          <a:p>
            <a:endParaRPr lang="sv-SE" baseline="0" dirty="0" smtClean="0"/>
          </a:p>
          <a:p>
            <a:r>
              <a:rPr lang="sv-SE" baseline="0" dirty="0" smtClean="0"/>
              <a:t>Ungdomarna är intresserade, nyfikna och vill lära sig mer. Genom att planera utifrån deras förutsättningar och göra sexualundervisningen till ett viktigt ämne så bidrar ni till att ge ungdomarna den kunskap de vill ha, behöver och har rätt till!</a:t>
            </a:r>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18</a:t>
            </a:fld>
            <a:endParaRPr lang="sv-SE"/>
          </a:p>
        </p:txBody>
      </p:sp>
    </p:spTree>
    <p:extLst>
      <p:ext uri="{BB962C8B-B14F-4D97-AF65-F5344CB8AC3E}">
        <p14:creationId xmlns:p14="http://schemas.microsoft.com/office/powerpoint/2010/main" val="3375710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Citat 1 – Personal i fikarummet: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”Vad bra att ni jobbar med detta! Det finns ju så många olika sätt att se på sexualitet och det är ju viktigt att de får veta om det svenska sättet. Till exempel om homosexualitet, att man inte bara kan kläcka ur sig något homofobt på sitt boende här. </a:t>
            </a:r>
          </a:p>
          <a:p>
            <a:r>
              <a:rPr lang="sv-SE" sz="1200" kern="1200" dirty="0" smtClean="0">
                <a:solidFill>
                  <a:schemeClr val="tx1"/>
                </a:solidFill>
                <a:effectLst/>
                <a:latin typeface="+mn-lt"/>
                <a:ea typeface="+mn-ea"/>
                <a:cs typeface="+mn-cs"/>
              </a:rPr>
              <a:t>Men det kan inte vara helt lätt heller, sexualitet lär väl va ett ganska känsligt ämne?”</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Citat 2 – Annan lärare på skolan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är jättebra att ni tar upp homosexualitet, men jag tror det kommer lite för tidigt i undervisningen. De här eleverna har svårt att relatera till exemplen i övningarna då, det ligger liksom för långt bort från deras verklighet, så det tar fokus från </a:t>
            </a:r>
            <a:r>
              <a:rPr lang="sv-SE" sz="1200" kern="1200" dirty="0" err="1" smtClean="0">
                <a:solidFill>
                  <a:schemeClr val="tx1"/>
                </a:solidFill>
                <a:effectLst/>
                <a:latin typeface="+mn-lt"/>
                <a:ea typeface="+mn-ea"/>
                <a:cs typeface="+mn-cs"/>
              </a:rPr>
              <a:t>ömsesidighets-frågan</a:t>
            </a:r>
            <a:r>
              <a:rPr lang="sv-SE" sz="1200" kern="1200" dirty="0" smtClean="0">
                <a:solidFill>
                  <a:schemeClr val="tx1"/>
                </a:solidFill>
                <a:effectLst/>
                <a:latin typeface="+mn-lt"/>
                <a:ea typeface="+mn-ea"/>
                <a:cs typeface="+mn-cs"/>
              </a:rPr>
              <a:t> som övningen syftar till att lyfta. Det vore bättre om ni diskuterade homosexualitet lite senare i dessa grupper tänker jag.”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Citat 3 – Kollega som inte fortbildat sig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”Vad bra att ni gått en särskild utbildning inför att arbeta med sex och samlevnad med unga nyanlända. Där kan det ju behövas en särskild kulturkompetens tänker jag, så att man vet hur man ser på sexualitet i de kulturer som finns representerade i klasserna. På så sätt blir man ju bättre förberedd på att möta de här eleverna.”</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Citat 4 – Bekant som jobbar på en annan skola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”Varför har ni ett särskilt projekt för att jobba den här målgruppen? Det känns så typiskt, som om människor som flyttat till Sverige skulle ha större behov av detta än andra eller att de skulle behöva en särskild anpassad undervisning. Jag tycker det är stigmatiserande och rasistiskt.”</a:t>
            </a:r>
          </a:p>
          <a:p>
            <a:r>
              <a:rPr lang="sv-SE" sz="1200" b="1" kern="1200" dirty="0" smtClean="0">
                <a:solidFill>
                  <a:schemeClr val="tx1"/>
                </a:solidFill>
                <a:effectLst/>
                <a:latin typeface="+mn-lt"/>
                <a:ea typeface="+mn-ea"/>
                <a:cs typeface="+mn-cs"/>
              </a:rPr>
              <a:t> </a:t>
            </a:r>
            <a:endParaRPr lang="sv-SE" sz="1200" b="1" kern="1200" baseline="0" dirty="0" smtClean="0">
              <a:solidFill>
                <a:schemeClr val="tx1"/>
              </a:solidFill>
              <a:effectLst/>
              <a:latin typeface="+mn-lt"/>
              <a:ea typeface="+mn-ea"/>
              <a:cs typeface="+mn-cs"/>
            </a:endParaRPr>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smtClean="0"/>
          </a:p>
          <a:p>
            <a:endParaRPr lang="sv-SE" sz="1200" b="1" kern="1200" baseline="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19</a:t>
            </a:fld>
            <a:endParaRPr lang="sv-SE"/>
          </a:p>
        </p:txBody>
      </p:sp>
    </p:spTree>
    <p:extLst>
      <p:ext uri="{BB962C8B-B14F-4D97-AF65-F5344CB8AC3E}">
        <p14:creationId xmlns:p14="http://schemas.microsoft.com/office/powerpoint/2010/main" val="273213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ffectLst/>
              </a:rPr>
              <a:t>Uppdrag Psykisk Hälsa är resultatet av överenskommelsen mellan regeringen och </a:t>
            </a:r>
            <a:r>
              <a:rPr lang="sv-SE" dirty="0" smtClean="0">
                <a:effectLst/>
                <a:hlinkClick r:id="rId3"/>
              </a:rPr>
              <a:t>Sveriges Kommuner och Landsting (SKL</a:t>
            </a:r>
            <a:r>
              <a:rPr lang="sv-SE" dirty="0" smtClean="0">
                <a:effectLst/>
              </a:rPr>
              <a:t>) för 2016. Socialdepartementet finansierar arbetet som har sin organisatoriska placering på SKL</a:t>
            </a:r>
          </a:p>
          <a:p>
            <a:endParaRPr lang="sv-SE" baseline="0" dirty="0" smtClean="0"/>
          </a:p>
          <a:p>
            <a:r>
              <a:rPr lang="sv-SE" dirty="0" smtClean="0"/>
              <a:t>Uppdrag Psykisk</a:t>
            </a:r>
            <a:r>
              <a:rPr lang="sv-SE" baseline="0" dirty="0" smtClean="0"/>
              <a:t> Hälsa leds av psykiatrisamordnare Ing-Marie Wieselgren.</a:t>
            </a:r>
            <a:br>
              <a:rPr lang="sv-SE" baseline="0" dirty="0" smtClean="0"/>
            </a:br>
            <a:r>
              <a:rPr lang="sv-SE" baseline="0" dirty="0" smtClean="0"/>
              <a:t>Utbildningsmodulen HiS10 Migration och psykisk hälsa- för elevhälsan är en del av en utbildningssatsningen Hälsa i Sverige.</a:t>
            </a:r>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9754FAC0-967C-4E35-949A-76881856BB32}" type="slidenum">
              <a:rPr lang="sv-SE" smtClean="0"/>
              <a:t>2</a:t>
            </a:fld>
            <a:endParaRPr lang="sv-SE"/>
          </a:p>
        </p:txBody>
      </p:sp>
    </p:spTree>
    <p:extLst>
      <p:ext uri="{BB962C8B-B14F-4D97-AF65-F5344CB8AC3E}">
        <p14:creationId xmlns:p14="http://schemas.microsoft.com/office/powerpoint/2010/main" val="3396687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 Är det bra att ha sex?</a:t>
            </a:r>
          </a:p>
          <a:p>
            <a:r>
              <a:rPr lang="sv-SE" sz="1200" kern="1200" dirty="0" smtClean="0">
                <a:solidFill>
                  <a:schemeClr val="tx1"/>
                </a:solidFill>
                <a:effectLst/>
                <a:latin typeface="+mn-lt"/>
                <a:ea typeface="+mn-ea"/>
                <a:cs typeface="+mn-cs"/>
              </a:rPr>
              <a:t>- Varför knullar man?</a:t>
            </a:r>
          </a:p>
          <a:p>
            <a:pPr fontAlgn="base"/>
            <a:r>
              <a:rPr lang="sv-SE" sz="1200" kern="1200" dirty="0" smtClean="0">
                <a:solidFill>
                  <a:schemeClr val="tx1"/>
                </a:solidFill>
                <a:effectLst/>
                <a:latin typeface="+mn-lt"/>
                <a:ea typeface="+mn-ea"/>
                <a:cs typeface="+mn-cs"/>
              </a:rPr>
              <a:t>- Är onani dåligt för kroppen om man gör det många gånger?</a:t>
            </a:r>
          </a:p>
          <a:p>
            <a:r>
              <a:rPr lang="sv-SE" sz="1200" kern="1200" dirty="0" smtClean="0">
                <a:solidFill>
                  <a:schemeClr val="tx1"/>
                </a:solidFill>
                <a:effectLst/>
                <a:latin typeface="+mn-lt"/>
                <a:ea typeface="+mn-ea"/>
                <a:cs typeface="+mn-cs"/>
              </a:rPr>
              <a:t>- Vad kommer hända om man runkar för mycket. Kan man få sjukdom?</a:t>
            </a:r>
          </a:p>
          <a:p>
            <a:r>
              <a:rPr lang="sv-SE" sz="1200" kern="1200" dirty="0" smtClean="0">
                <a:solidFill>
                  <a:schemeClr val="tx1"/>
                </a:solidFill>
                <a:effectLst/>
                <a:latin typeface="+mn-lt"/>
                <a:ea typeface="+mn-ea"/>
                <a:cs typeface="+mn-cs"/>
              </a:rPr>
              <a:t>- Hur ska man bli bra på sex?</a:t>
            </a:r>
          </a:p>
          <a:p>
            <a:r>
              <a:rPr lang="sv-SE" sz="1200" kern="1200" dirty="0" smtClean="0">
                <a:solidFill>
                  <a:schemeClr val="tx1"/>
                </a:solidFill>
                <a:effectLst/>
                <a:latin typeface="+mn-lt"/>
                <a:ea typeface="+mn-ea"/>
                <a:cs typeface="+mn-cs"/>
              </a:rPr>
              <a:t>- Jag undrar om man vill ha sex med nån, måste man vara kär? </a:t>
            </a:r>
          </a:p>
          <a:p>
            <a:r>
              <a:rPr lang="sv-SE" sz="1200" kern="1200" dirty="0" smtClean="0">
                <a:solidFill>
                  <a:schemeClr val="tx1"/>
                </a:solidFill>
                <a:effectLst/>
                <a:latin typeface="+mn-lt"/>
                <a:ea typeface="+mn-ea"/>
                <a:cs typeface="+mn-cs"/>
              </a:rPr>
              <a:t>- Kan man vara tillsammans med någon utan att ha sex?</a:t>
            </a:r>
          </a:p>
          <a:p>
            <a:pPr fontAlgn="base"/>
            <a:r>
              <a:rPr lang="sv-SE" sz="1200" kern="1200" dirty="0" smtClean="0">
                <a:solidFill>
                  <a:schemeClr val="tx1"/>
                </a:solidFill>
                <a:effectLst/>
                <a:latin typeface="+mn-lt"/>
                <a:ea typeface="+mn-ea"/>
                <a:cs typeface="+mn-cs"/>
              </a:rPr>
              <a:t>- Hur kan man prata med en tjej utan att bli blyg? Hur kan man prata med tjejer om sex?</a:t>
            </a:r>
          </a:p>
          <a:p>
            <a:pPr fontAlgn="base"/>
            <a:r>
              <a:rPr lang="sv-SE" sz="1200" kern="1200" dirty="0" smtClean="0">
                <a:solidFill>
                  <a:schemeClr val="tx1"/>
                </a:solidFill>
                <a:effectLst/>
                <a:latin typeface="+mn-lt"/>
                <a:ea typeface="+mn-ea"/>
                <a:cs typeface="+mn-cs"/>
              </a:rPr>
              <a:t>- När är det bra för en tjej att ha sex med en kille?</a:t>
            </a:r>
          </a:p>
          <a:p>
            <a:r>
              <a:rPr lang="sv-SE" sz="1200" kern="1200" dirty="0" smtClean="0">
                <a:solidFill>
                  <a:schemeClr val="tx1"/>
                </a:solidFill>
                <a:effectLst/>
                <a:latin typeface="+mn-lt"/>
                <a:ea typeface="+mn-ea"/>
                <a:cs typeface="+mn-cs"/>
              </a:rPr>
              <a:t>- Hur gör man sin kuk stor?</a:t>
            </a:r>
          </a:p>
          <a:p>
            <a:r>
              <a:rPr lang="sv-SE" sz="1200" kern="1200" dirty="0" smtClean="0">
                <a:solidFill>
                  <a:schemeClr val="tx1"/>
                </a:solidFill>
                <a:effectLst/>
                <a:latin typeface="+mn-lt"/>
                <a:ea typeface="+mn-ea"/>
                <a:cs typeface="+mn-cs"/>
              </a:rPr>
              <a:t>- Vad ska man göra när man inte förstår varandra?</a:t>
            </a:r>
          </a:p>
          <a:p>
            <a:r>
              <a:rPr lang="sv-SE" sz="1200" kern="1200" dirty="0" smtClean="0">
                <a:solidFill>
                  <a:schemeClr val="tx1"/>
                </a:solidFill>
                <a:effectLst/>
                <a:latin typeface="+mn-lt"/>
                <a:ea typeface="+mn-ea"/>
                <a:cs typeface="+mn-cs"/>
              </a:rPr>
              <a:t>- Hur får man barn?</a:t>
            </a:r>
          </a:p>
          <a:p>
            <a:r>
              <a:rPr lang="sv-SE" sz="1200" kern="1200" dirty="0" smtClean="0">
                <a:solidFill>
                  <a:schemeClr val="tx1"/>
                </a:solidFill>
                <a:effectLst/>
                <a:latin typeface="+mn-lt"/>
                <a:ea typeface="+mn-ea"/>
                <a:cs typeface="+mn-cs"/>
              </a:rPr>
              <a:t>- Hur ska jag göra för att ha sex men inte bli gravid?</a:t>
            </a:r>
          </a:p>
          <a:p>
            <a:r>
              <a:rPr lang="sv-SE" sz="1200" kern="1200" dirty="0" smtClean="0">
                <a:solidFill>
                  <a:schemeClr val="tx1"/>
                </a:solidFill>
                <a:effectLst/>
                <a:latin typeface="+mn-lt"/>
                <a:ea typeface="+mn-ea"/>
                <a:cs typeface="+mn-cs"/>
              </a:rPr>
              <a:t>- Hur får homosexuella barn?</a:t>
            </a:r>
          </a:p>
          <a:p>
            <a:r>
              <a:rPr lang="sv-SE" sz="1200" kern="1200" dirty="0" smtClean="0">
                <a:solidFill>
                  <a:schemeClr val="tx1"/>
                </a:solidFill>
                <a:effectLst/>
                <a:latin typeface="+mn-lt"/>
                <a:ea typeface="+mn-ea"/>
                <a:cs typeface="+mn-cs"/>
              </a:rPr>
              <a:t>- Hur skyddar man sig mot sjukdomar när man har sex?</a:t>
            </a:r>
          </a:p>
          <a:p>
            <a:r>
              <a:rPr lang="sv-SE" sz="1200" kern="1200" dirty="0" smtClean="0">
                <a:solidFill>
                  <a:schemeClr val="tx1"/>
                </a:solidFill>
                <a:effectLst/>
                <a:latin typeface="+mn-lt"/>
                <a:ea typeface="+mn-ea"/>
                <a:cs typeface="+mn-cs"/>
              </a:rPr>
              <a:t>- Får unga personer ha sex? Om dom är 15 och 16 år?</a:t>
            </a:r>
          </a:p>
          <a:p>
            <a:r>
              <a:rPr lang="sv-SE" sz="1200" kern="1200" dirty="0" smtClean="0">
                <a:solidFill>
                  <a:schemeClr val="tx1"/>
                </a:solidFill>
                <a:effectLst/>
                <a:latin typeface="+mn-lt"/>
                <a:ea typeface="+mn-ea"/>
                <a:cs typeface="+mn-cs"/>
              </a:rPr>
              <a:t>- Hur ska man göra så att tjejen också ska komma?</a:t>
            </a:r>
          </a:p>
          <a:p>
            <a:r>
              <a:rPr lang="sv-SE" sz="1200" kern="1200" dirty="0" smtClean="0">
                <a:solidFill>
                  <a:schemeClr val="tx1"/>
                </a:solidFill>
                <a:effectLst/>
                <a:latin typeface="+mn-lt"/>
                <a:ea typeface="+mn-ea"/>
                <a:cs typeface="+mn-cs"/>
              </a:rPr>
              <a:t>- När man har sex varför ska man använda kondom?</a:t>
            </a:r>
          </a:p>
          <a:p>
            <a:r>
              <a:rPr lang="sv-SE" sz="1200" kern="1200" dirty="0" smtClean="0">
                <a:solidFill>
                  <a:schemeClr val="tx1"/>
                </a:solidFill>
                <a:effectLst/>
                <a:latin typeface="+mn-lt"/>
                <a:ea typeface="+mn-ea"/>
                <a:cs typeface="+mn-cs"/>
              </a:rPr>
              <a:t>- Vad är mens? Varför blöder jag?</a:t>
            </a:r>
          </a:p>
          <a:p>
            <a:r>
              <a:rPr lang="sv-SE" sz="1200" kern="1200" dirty="0" smtClean="0">
                <a:solidFill>
                  <a:schemeClr val="tx1"/>
                </a:solidFill>
                <a:effectLst/>
                <a:latin typeface="+mn-lt"/>
                <a:ea typeface="+mn-ea"/>
                <a:cs typeface="+mn-cs"/>
              </a:rPr>
              <a:t>- Hur kan två tjejer eller två killar ha sex?</a:t>
            </a:r>
          </a:p>
          <a:p>
            <a:r>
              <a:rPr lang="sv-SE" sz="1200" kern="1200" dirty="0" smtClean="0">
                <a:solidFill>
                  <a:schemeClr val="tx1"/>
                </a:solidFill>
                <a:effectLst/>
                <a:latin typeface="+mn-lt"/>
                <a:ea typeface="+mn-ea"/>
                <a:cs typeface="+mn-cs"/>
              </a:rPr>
              <a:t>- Vad är känslan av kärlek?</a:t>
            </a:r>
          </a:p>
          <a:p>
            <a:r>
              <a:rPr lang="sv-SE" sz="1200" kern="1200" dirty="0" smtClean="0">
                <a:solidFill>
                  <a:schemeClr val="tx1"/>
                </a:solidFill>
                <a:effectLst/>
                <a:latin typeface="+mn-lt"/>
                <a:ea typeface="+mn-ea"/>
                <a:cs typeface="+mn-cs"/>
              </a:rPr>
              <a:t>- Vad ska man göra om sin flick-/pojkvän inte vill ha sex?</a:t>
            </a:r>
          </a:p>
          <a:p>
            <a:pPr marL="171450" indent="-171450">
              <a:buFontTx/>
              <a:buChar char="-"/>
            </a:pPr>
            <a:r>
              <a:rPr lang="sv-SE" sz="1200" kern="1200" dirty="0" smtClean="0">
                <a:solidFill>
                  <a:schemeClr val="tx1"/>
                </a:solidFill>
                <a:effectLst/>
                <a:latin typeface="+mn-lt"/>
                <a:ea typeface="+mn-ea"/>
                <a:cs typeface="+mn-cs"/>
              </a:rPr>
              <a:t>Är det bra eller dåligt att titta på porr?</a:t>
            </a:r>
          </a:p>
          <a:p>
            <a:pPr marL="171450" indent="-171450">
              <a:buFontTx/>
              <a:buChar char="-"/>
            </a:pPr>
            <a:endParaRPr lang="sv-SE" sz="1200" kern="1200" dirty="0" smtClean="0">
              <a:solidFill>
                <a:schemeClr val="tx1"/>
              </a:solidFill>
              <a:effectLst/>
              <a:latin typeface="+mn-lt"/>
              <a:ea typeface="+mn-ea"/>
              <a:cs typeface="+mn-cs"/>
            </a:endParaRPr>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smtClean="0"/>
          </a:p>
          <a:p>
            <a:pPr marL="0" indent="0">
              <a:buFontTx/>
              <a:buNone/>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20</a:t>
            </a:fld>
            <a:endParaRPr lang="sv-SE"/>
          </a:p>
        </p:txBody>
      </p:sp>
    </p:spTree>
    <p:extLst>
      <p:ext uri="{BB962C8B-B14F-4D97-AF65-F5344CB8AC3E}">
        <p14:creationId xmlns:p14="http://schemas.microsoft.com/office/powerpoint/2010/main" val="160145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Övningen ”Ett antirasistiskt förhållningssätt” och ”Frågor från unga” finns även sammanfattade i ett separat </a:t>
            </a:r>
            <a:r>
              <a:rPr lang="sv-SE" baseline="0" dirty="0" err="1" smtClean="0"/>
              <a:t>worddokument</a:t>
            </a:r>
            <a:r>
              <a:rPr lang="sv-SE" baseline="0" dirty="0" smtClean="0"/>
              <a:t>. Där finns också en </a:t>
            </a:r>
            <a:r>
              <a:rPr lang="sv-SE" baseline="0" dirty="0" err="1" smtClean="0"/>
              <a:t>pdf</a:t>
            </a:r>
            <a:r>
              <a:rPr lang="sv-SE" baseline="0" dirty="0" smtClean="0"/>
              <a:t>: ”Vägen till bra sexualupplysning”- ett stöd för att hjälpa till i planeringen av er sexualundervisning.</a:t>
            </a:r>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21</a:t>
            </a:fld>
            <a:endParaRPr lang="sv-SE"/>
          </a:p>
        </p:txBody>
      </p:sp>
    </p:spTree>
    <p:extLst>
      <p:ext uri="{BB962C8B-B14F-4D97-AF65-F5344CB8AC3E}">
        <p14:creationId xmlns:p14="http://schemas.microsoft.com/office/powerpoint/2010/main" val="133751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UMO</a:t>
            </a:r>
            <a:r>
              <a:rPr lang="sv-SE" baseline="0" dirty="0" smtClean="0"/>
              <a:t> och MUCF</a:t>
            </a:r>
          </a:p>
          <a:p>
            <a:endParaRPr lang="sv-SE" baseline="0" dirty="0" smtClean="0"/>
          </a:p>
          <a:p>
            <a:r>
              <a:rPr lang="sv-SE" dirty="0" smtClean="0"/>
              <a:t>http://www.umo.se/Global/Om%20UMO/umo-rapport-vad-behover-unga-nyanlanda.pdf</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22</a:t>
            </a:fld>
            <a:endParaRPr lang="sv-SE"/>
          </a:p>
        </p:txBody>
      </p:sp>
    </p:spTree>
    <p:extLst>
      <p:ext uri="{BB962C8B-B14F-4D97-AF65-F5344CB8AC3E}">
        <p14:creationId xmlns:p14="http://schemas.microsoft.com/office/powerpoint/2010/main" val="2560805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Här hittar du all information du behöver och alla verktyg som har presenterats under dagen. Gå in på fliken </a:t>
            </a:r>
            <a:r>
              <a:rPr lang="sv-SE" i="1" baseline="0" dirty="0" smtClean="0"/>
              <a:t>Asylsökande &amp; nyanlända</a:t>
            </a:r>
          </a:p>
          <a:p>
            <a:endParaRPr lang="sv-SE" i="1"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23</a:t>
            </a:fld>
            <a:endParaRPr lang="sv-SE"/>
          </a:p>
        </p:txBody>
      </p:sp>
    </p:spTree>
    <p:extLst>
      <p:ext uri="{BB962C8B-B14F-4D97-AF65-F5344CB8AC3E}">
        <p14:creationId xmlns:p14="http://schemas.microsoft.com/office/powerpoint/2010/main" val="2934557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Klicka på </a:t>
            </a:r>
            <a:r>
              <a:rPr lang="sv-SE" i="1" baseline="0" dirty="0" smtClean="0"/>
              <a:t>Om våra utbildningar</a:t>
            </a:r>
            <a:r>
              <a:rPr lang="sv-SE" baseline="0" dirty="0" smtClean="0"/>
              <a:t>. Här hittar du information om alla utbildningar som har tagits fram inom Hälsa i Sverige.</a:t>
            </a:r>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24</a:t>
            </a:fld>
            <a:endParaRPr lang="sv-SE"/>
          </a:p>
        </p:txBody>
      </p:sp>
    </p:spTree>
    <p:extLst>
      <p:ext uri="{BB962C8B-B14F-4D97-AF65-F5344CB8AC3E}">
        <p14:creationId xmlns:p14="http://schemas.microsoft.com/office/powerpoint/2010/main" val="2943146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Klicka på </a:t>
            </a:r>
            <a:r>
              <a:rPr lang="sv-SE" i="1" baseline="0" dirty="0" smtClean="0"/>
              <a:t>Migration och psykisk hälsa – för elevhälsan (HiS10). </a:t>
            </a:r>
            <a:r>
              <a:rPr lang="sv-SE" baseline="0" dirty="0" smtClean="0"/>
              <a:t>Här finns allt material från utbildningsdagen.</a:t>
            </a:r>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25</a:t>
            </a:fld>
            <a:endParaRPr lang="sv-SE"/>
          </a:p>
        </p:txBody>
      </p:sp>
    </p:spTree>
    <p:extLst>
      <p:ext uri="{BB962C8B-B14F-4D97-AF65-F5344CB8AC3E}">
        <p14:creationId xmlns:p14="http://schemas.microsoft.com/office/powerpoint/2010/main" val="977078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baseline="0" dirty="0" smtClean="0"/>
              <a:t>Under samma flik </a:t>
            </a:r>
            <a:r>
              <a:rPr lang="sv-SE" i="1" baseline="0" dirty="0" smtClean="0"/>
              <a:t>Asylsökande &amp; nyanlända</a:t>
            </a:r>
            <a:r>
              <a:rPr lang="sv-SE" baseline="0" dirty="0" smtClean="0"/>
              <a:t> finns även vår verktygsbank. Där kan du hitta goda exempel och användbara verktyg, samt dela med dig av dina egna.</a:t>
            </a:r>
          </a:p>
          <a:p>
            <a:endParaRPr lang="sv-SE" baseline="0" dirty="0" smtClean="0"/>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26</a:t>
            </a:fld>
            <a:endParaRPr lang="sv-SE"/>
          </a:p>
        </p:txBody>
      </p:sp>
    </p:spTree>
    <p:extLst>
      <p:ext uri="{BB962C8B-B14F-4D97-AF65-F5344CB8AC3E}">
        <p14:creationId xmlns:p14="http://schemas.microsoft.com/office/powerpoint/2010/main" val="45946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smtClean="0"/>
              <a:t>Källa: Uppdrag Psykisk Hälsa, SKL (2017)</a:t>
            </a:r>
          </a:p>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27</a:t>
            </a:fld>
            <a:endParaRPr lang="sv-SE"/>
          </a:p>
        </p:txBody>
      </p:sp>
    </p:spTree>
    <p:extLst>
      <p:ext uri="{BB962C8B-B14F-4D97-AF65-F5344CB8AC3E}">
        <p14:creationId xmlns:p14="http://schemas.microsoft.com/office/powerpoint/2010/main" val="383536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Filmen finns på https://vimeo.com/184823991</a:t>
            </a:r>
          </a:p>
          <a:p>
            <a:endParaRPr lang="sv-SE" baseline="0" dirty="0" smtClean="0"/>
          </a:p>
          <a:p>
            <a:r>
              <a:rPr lang="sv-SE" baseline="0" dirty="0" smtClean="0"/>
              <a:t>Du kan ladda ner filmen från </a:t>
            </a:r>
            <a:r>
              <a:rPr lang="sv-SE" baseline="0" dirty="0" err="1" smtClean="0"/>
              <a:t>Vimeo</a:t>
            </a:r>
            <a:r>
              <a:rPr lang="sv-SE" baseline="0" dirty="0" smtClean="0"/>
              <a:t> och visa den från din egen dator.</a:t>
            </a:r>
          </a:p>
          <a:p>
            <a:endParaRPr lang="sv-SE" baseline="0" dirty="0" smtClean="0"/>
          </a:p>
          <a:p>
            <a:endParaRPr lang="sv-SE" baseline="0" dirty="0" smtClean="0"/>
          </a:p>
          <a:p>
            <a:endParaRPr lang="sv-SE" baseline="0" dirty="0" smtClean="0"/>
          </a:p>
          <a:p>
            <a:endParaRPr lang="sv-SE" baseline="0" dirty="0" smtClean="0"/>
          </a:p>
          <a:p>
            <a:r>
              <a:rPr lang="sv-SE" baseline="0" dirty="0" smtClean="0"/>
              <a:t>----------------------------------------------------------------</a:t>
            </a:r>
          </a:p>
          <a:p>
            <a:r>
              <a:rPr lang="sv-SE" baseline="0" dirty="0" smtClean="0"/>
              <a:t>Källa: Uppdrag Psykisk Hälsa, SKL (2016)</a:t>
            </a:r>
          </a:p>
          <a:p>
            <a:endParaRPr lang="sv-SE" baseline="0" dirty="0" smtClean="0"/>
          </a:p>
        </p:txBody>
      </p:sp>
      <p:sp>
        <p:nvSpPr>
          <p:cNvPr id="4" name="Platshållare för bildnummer 3"/>
          <p:cNvSpPr>
            <a:spLocks noGrp="1"/>
          </p:cNvSpPr>
          <p:nvPr>
            <p:ph type="sldNum" sz="quarter" idx="10"/>
          </p:nvPr>
        </p:nvSpPr>
        <p:spPr/>
        <p:txBody>
          <a:bodyPr/>
          <a:lstStyle/>
          <a:p>
            <a:fld id="{9754FAC0-967C-4E35-949A-76881856BB32}" type="slidenum">
              <a:rPr lang="sv-SE" smtClean="0"/>
              <a:t>3</a:t>
            </a:fld>
            <a:endParaRPr lang="sv-SE"/>
          </a:p>
        </p:txBody>
      </p:sp>
    </p:spTree>
    <p:extLst>
      <p:ext uri="{BB962C8B-B14F-4D97-AF65-F5344CB8AC3E}">
        <p14:creationId xmlns:p14="http://schemas.microsoft.com/office/powerpoint/2010/main" val="370057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RFSU har tagit fram detta metodmaterial. Den är språkligt och nivåmässigt anpassad för gruppen nyanlända och kombinerar språkundervisning och sexualundervisning.</a:t>
            </a:r>
          </a:p>
          <a:p>
            <a:endParaRPr lang="sv-SE" baseline="0" dirty="0" smtClean="0"/>
          </a:p>
          <a:p>
            <a:r>
              <a:rPr lang="sv-SE" baseline="0" dirty="0" smtClean="0"/>
              <a:t>Metodmaterialet har främst använts på språkintroduktionsprogram på gymnasiet, men även på boenden för ensamkommande och på SFI.  </a:t>
            </a:r>
          </a:p>
          <a:p>
            <a:endParaRPr lang="sv-SE" baseline="0" dirty="0" smtClean="0"/>
          </a:p>
          <a:p>
            <a:r>
              <a:rPr lang="sv-SE" baseline="0" dirty="0" smtClean="0"/>
              <a:t>Materialet finns på RFSUs hemsida: http://www.rfsu.se/sv/Sexualundervisning/Sexualundervisning-pa-lattare-svenska/</a:t>
            </a:r>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4</a:t>
            </a:fld>
            <a:endParaRPr lang="sv-SE"/>
          </a:p>
        </p:txBody>
      </p:sp>
    </p:spTree>
    <p:extLst>
      <p:ext uri="{BB962C8B-B14F-4D97-AF65-F5344CB8AC3E}">
        <p14:creationId xmlns:p14="http://schemas.microsoft.com/office/powerpoint/2010/main" val="117401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Alla unga har frågor om kropp och sexualitet. Alla unga har också rätt till kunskap om detta. </a:t>
            </a:r>
          </a:p>
          <a:p>
            <a:endParaRPr lang="sv-SE" baseline="0" dirty="0" smtClean="0"/>
          </a:p>
          <a:p>
            <a:r>
              <a:rPr lang="sv-SE" sz="1200" kern="1200" dirty="0" smtClean="0">
                <a:solidFill>
                  <a:schemeClr val="tx1"/>
                </a:solidFill>
                <a:latin typeface="+mn-lt"/>
                <a:ea typeface="+mn-ea"/>
                <a:cs typeface="+mn-cs"/>
              </a:rPr>
              <a:t>Sexualupplysning ger kunskap; om kroppen och om sexualitet, och det ger en möjlighet att få reflektera över normer, rättigheter, relationer och ömsesidighet. Det förbättrar ens möjlighet att ta tillvara på sin sexuella hälsa och kan - genom ökad kunskap om ens rättigheter – bidra till en stärkt känsla av egenmakt, både gällande att få vara den man är, få ha relationer med den man vill och gällande ömsesidighet.</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Många unga nyanlända har inte fått någon sex och samlevnadsundervisning innan de kommer till Sverige. Detta gör att ungdomarna många gånger saknar viss kunskap om t.ex. anatomi som ungdomar uppväxta i Sverige har fått under sin skolgång, det kan också göra att man har en viss ovana av att prata om ämnet.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I många fall kan det också vara så att personal i ungdomarnas närhet (på skola eller HVB, tex) känner en viss osäkerhet inför hur de ska lägga upp sexualundervisningen – man kan känna att man saknar verktyg. Det är också vanligt att föreställningar om hur ungdomarna ska känna inför sexualundervisningen eller vilka värderingar de har skapar extra osäkerhet. </a:t>
            </a:r>
          </a:p>
          <a:p>
            <a:endParaRPr lang="sv-SE" sz="1200" kern="1200" baseline="0" dirty="0" smtClean="0">
              <a:solidFill>
                <a:schemeClr val="tx1"/>
              </a:solidFill>
              <a:latin typeface="+mn-lt"/>
              <a:ea typeface="+mn-ea"/>
              <a:cs typeface="+mn-cs"/>
            </a:endParaRPr>
          </a:p>
          <a:p>
            <a:pPr lvl="0"/>
            <a:r>
              <a:rPr lang="sv-SE" sz="1200" kern="1200" dirty="0" smtClean="0">
                <a:solidFill>
                  <a:schemeClr val="tx1"/>
                </a:solidFill>
                <a:effectLst/>
                <a:latin typeface="+mn-lt"/>
                <a:ea typeface="+mn-ea"/>
                <a:cs typeface="+mn-cs"/>
              </a:rPr>
              <a:t>RFSUs</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erfarenhet säger att det inte är stora skillnader mellan svenskfödda och utlandsfödda vad gäller sexualundervisning– intresset och nyfikenheten är samma. </a:t>
            </a:r>
          </a:p>
          <a:p>
            <a:pPr lvl="0"/>
            <a:r>
              <a:rPr lang="sv-SE" sz="1200" kern="1200" dirty="0" smtClean="0">
                <a:solidFill>
                  <a:schemeClr val="tx1"/>
                </a:solidFill>
                <a:effectLst/>
                <a:latin typeface="+mn-lt"/>
                <a:ea typeface="+mn-ea"/>
                <a:cs typeface="+mn-cs"/>
              </a:rPr>
              <a:t>Men det är viktigt att </a:t>
            </a:r>
            <a:r>
              <a:rPr lang="sv-SE" sz="1200" kern="1200" dirty="0" err="1" smtClean="0">
                <a:solidFill>
                  <a:schemeClr val="tx1"/>
                </a:solidFill>
                <a:effectLst/>
                <a:latin typeface="+mn-lt"/>
                <a:ea typeface="+mn-ea"/>
                <a:cs typeface="+mn-cs"/>
              </a:rPr>
              <a:t>behovsanpassa</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för att rätten till kunskap ska göras tillgänglig. </a:t>
            </a:r>
          </a:p>
          <a:p>
            <a:pPr lvl="0"/>
            <a:r>
              <a:rPr lang="sv-SE" sz="1200" kern="1200" baseline="0" dirty="0" smtClean="0">
                <a:solidFill>
                  <a:schemeClr val="tx1"/>
                </a:solidFill>
                <a:effectLst/>
                <a:latin typeface="+mn-lt"/>
                <a:ea typeface="+mn-ea"/>
                <a:cs typeface="+mn-cs"/>
              </a:rPr>
              <a:t>Anpassningen ska göras baserad på språk (att man inte pratar flytande svenska) och tid (att man behöver planera in mer tid för sexualundervisningen). </a:t>
            </a:r>
          </a:p>
          <a:p>
            <a:pPr lvl="0"/>
            <a:r>
              <a:rPr lang="sv-SE" sz="1200" kern="1200" baseline="0" dirty="0" smtClean="0">
                <a:solidFill>
                  <a:schemeClr val="tx1"/>
                </a:solidFill>
                <a:effectLst/>
                <a:latin typeface="+mn-lt"/>
                <a:ea typeface="+mn-ea"/>
                <a:cs typeface="+mn-cs"/>
              </a:rPr>
              <a:t>Undervisningen ska inte anpassas efter eventuella förväntningar på målgruppen. </a:t>
            </a:r>
          </a:p>
          <a:p>
            <a:pPr lvl="0"/>
            <a:endParaRPr lang="sv-SE" sz="1200" kern="1200" dirty="0" smtClean="0">
              <a:solidFill>
                <a:schemeClr val="tx1"/>
              </a:solidFill>
              <a:effectLst/>
              <a:latin typeface="+mn-lt"/>
              <a:ea typeface="+mn-ea"/>
              <a:cs typeface="+mn-cs"/>
            </a:endParaRPr>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baseline="0" dirty="0" smtClean="0"/>
          </a:p>
          <a:p>
            <a:pPr lvl="0"/>
            <a:endParaRPr lang="sv-SE" sz="1200" kern="1200" dirty="0" smtClean="0">
              <a:solidFill>
                <a:schemeClr val="tx1"/>
              </a:solidFill>
              <a:effectLst/>
              <a:latin typeface="+mn-lt"/>
              <a:ea typeface="+mn-ea"/>
              <a:cs typeface="+mn-cs"/>
            </a:endParaRPr>
          </a:p>
          <a:p>
            <a:endParaRPr lang="sv-SE" baseline="0"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5</a:t>
            </a:fld>
            <a:endParaRPr lang="sv-SE"/>
          </a:p>
        </p:txBody>
      </p:sp>
    </p:spTree>
    <p:extLst>
      <p:ext uri="{BB962C8B-B14F-4D97-AF65-F5344CB8AC3E}">
        <p14:creationId xmlns:p14="http://schemas.microsoft.com/office/powerpoint/2010/main" val="13952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a:t>
            </a:r>
            <a:r>
              <a:rPr lang="sv-SE" baseline="0" dirty="0" smtClean="0"/>
              <a:t> att sexualundervisningen ska vara tillgänglig och inkluderande så behöver sexualundervisning för nyanlända göras med en antirasistisk medvetenhet. För att kunna göra det behöver man ofta även jobba internt i personalgruppen, och träna sig lite på det.</a:t>
            </a:r>
          </a:p>
          <a:p>
            <a:endParaRPr lang="sv-SE" baseline="0" dirty="0" smtClean="0"/>
          </a:p>
          <a:p>
            <a:r>
              <a:rPr lang="sv-SE" dirty="0" smtClean="0"/>
              <a:t>Här är</a:t>
            </a:r>
            <a:r>
              <a:rPr lang="sv-SE" baseline="0" dirty="0" smtClean="0"/>
              <a:t> ett exempel på en vanlig föreställning om sexualundervisning för nyanlända, som man ofta kan möta. </a:t>
            </a:r>
          </a:p>
          <a:p>
            <a:endParaRPr lang="sv-SE" baseline="0" dirty="0" smtClean="0"/>
          </a:p>
          <a:p>
            <a:r>
              <a:rPr lang="sv-SE" baseline="0" dirty="0" smtClean="0"/>
              <a:t>Personen uttalar ju här en positiv inställning till sexualundervisningen, men vi ser ändå problem med ur vilket perspektiv det har uttalats. </a:t>
            </a:r>
          </a:p>
          <a:p>
            <a:endParaRPr lang="sv-SE" baseline="0" dirty="0" smtClean="0"/>
          </a:p>
          <a:p>
            <a:r>
              <a:rPr lang="sv-SE" baseline="0" dirty="0" smtClean="0"/>
              <a:t>Uttalandet innehåller tankar om att det finns ett ”svenskt” och ett ”icke-svenskt” sätt att se på sexualitet, där det svenska är positivt och det ickesvenska är negativt, och t.ex. homofobt. Där finns också en föreställning om att sexualitet är ett extra känsligt ämne för nyanlända personer. </a:t>
            </a:r>
          </a:p>
          <a:p>
            <a:endParaRPr lang="sv-SE" baseline="0" dirty="0" smtClean="0"/>
          </a:p>
          <a:p>
            <a:r>
              <a:rPr lang="sv-SE" b="1" baseline="0" dirty="0" smtClean="0"/>
              <a:t>Vad tänker ni att det kan få för effekter om man utformar sexualundervisningen utifrån dessa tankar?</a:t>
            </a:r>
          </a:p>
          <a:p>
            <a:endParaRPr lang="sv-SE" baseline="0" dirty="0" smtClean="0"/>
          </a:p>
          <a:p>
            <a:pPr marL="171450" indent="-171450">
              <a:buFontTx/>
              <a:buChar char="-"/>
            </a:pPr>
            <a:r>
              <a:rPr lang="sv-SE" baseline="0" dirty="0" smtClean="0"/>
              <a:t>Man kan välja att </a:t>
            </a:r>
            <a:r>
              <a:rPr lang="sv-SE" baseline="0" dirty="0" err="1" smtClean="0"/>
              <a:t>t.ex</a:t>
            </a:r>
            <a:r>
              <a:rPr lang="sv-SE" baseline="0" dirty="0" smtClean="0"/>
              <a:t> undvika att prata om homosexualitet, för att man tror att det skulle finnas ett stort motstånd i gruppen. Det skulle då utesluta HBTQ-personer i gruppen från att bli representerade eller få den kunskap de behöver för att värna sin sexuella hälsa.</a:t>
            </a:r>
          </a:p>
          <a:p>
            <a:pPr marL="171450" indent="-171450">
              <a:buFontTx/>
              <a:buChar char="-"/>
            </a:pPr>
            <a:r>
              <a:rPr lang="sv-SE" baseline="0" dirty="0" smtClean="0"/>
              <a:t>Man kan undvika att prata på ett konkret sätt om t.ex. könsorgan eller sexuell praktik, utifrån tanken att det är för känsligt. Det skulle också leda till att ungdomarna inte får samma information, och att de inte heller får just den information som de flesta unga är allra mest nyfikna på. </a:t>
            </a:r>
          </a:p>
          <a:p>
            <a:pPr marL="171450" indent="-171450">
              <a:buFontTx/>
              <a:buChar char="-"/>
            </a:pPr>
            <a:r>
              <a:rPr lang="sv-SE" baseline="0" dirty="0" smtClean="0"/>
              <a:t>Att bedriva sexualundervisning utifrån en tanke att det finns en konsensus kring vad som är svenska värderingar, och att de grundas i t.ex. jämställdhet, öppenhet </a:t>
            </a:r>
            <a:r>
              <a:rPr lang="sv-SE" baseline="0" dirty="0" err="1" smtClean="0"/>
              <a:t>etc</a:t>
            </a:r>
            <a:r>
              <a:rPr lang="sv-SE" baseline="0" dirty="0" smtClean="0"/>
              <a:t>, medan ungdomarna kommer från en kontext som representerar det motsatta kan också bli ganska kränkande för ungdomarna. Det är dessutom inte sant, då såväl öppenhet som tabustämplar etc. förekommer i alla delar av världen. </a:t>
            </a:r>
          </a:p>
          <a:p>
            <a:pPr marL="171450" indent="-171450">
              <a:buFontTx/>
              <a:buChar char="-"/>
            </a:pPr>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baseline="0" dirty="0" smtClean="0"/>
          </a:p>
          <a:p>
            <a:pPr marL="0" indent="0">
              <a:buFontTx/>
              <a:buNone/>
            </a:pPr>
            <a:endParaRPr lang="sv-SE" baseline="0" dirty="0" smtClean="0"/>
          </a:p>
        </p:txBody>
      </p:sp>
      <p:sp>
        <p:nvSpPr>
          <p:cNvPr id="4" name="Platshållare för bildnummer 3"/>
          <p:cNvSpPr>
            <a:spLocks noGrp="1"/>
          </p:cNvSpPr>
          <p:nvPr>
            <p:ph type="sldNum" sz="quarter" idx="10"/>
          </p:nvPr>
        </p:nvSpPr>
        <p:spPr/>
        <p:txBody>
          <a:bodyPr/>
          <a:lstStyle/>
          <a:p>
            <a:fld id="{AFD6BF1A-6964-4BC9-96DF-FA5D1D4AC22D}" type="slidenum">
              <a:rPr lang="sv-SE" smtClean="0"/>
              <a:t>6</a:t>
            </a:fld>
            <a:endParaRPr lang="sv-SE"/>
          </a:p>
        </p:txBody>
      </p:sp>
    </p:spTree>
    <p:extLst>
      <p:ext uri="{BB962C8B-B14F-4D97-AF65-F5344CB8AC3E}">
        <p14:creationId xmlns:p14="http://schemas.microsoft.com/office/powerpoint/2010/main" val="371281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aseline="0" dirty="0" smtClean="0"/>
              <a:t>Det är viktigt att prata om antirasism i personalgruppen när man förbereder sig för sexualundervisningen, och att reflektera över föreställningar om såväl svenskhet som ”ickesvenskhet”. Alla personer behöver i grunden samma typ av kunskap om kropp, sexualitet, lagar etc. </a:t>
            </a:r>
          </a:p>
          <a:p>
            <a:pPr marL="0" indent="0">
              <a:buFontTx/>
              <a:buNone/>
            </a:pPr>
            <a:endParaRPr lang="sv-SE" baseline="0" dirty="0" smtClean="0"/>
          </a:p>
          <a:p>
            <a:pPr marL="0" indent="0">
              <a:buFontTx/>
              <a:buNone/>
            </a:pPr>
            <a:r>
              <a:rPr lang="sv-SE" baseline="0" dirty="0" smtClean="0"/>
              <a:t>Att arbeta med antirasism kan t.ex. innebära att man diskuterar vad rasism kan innebära, hur det kan ta sig i uttryck osv och fundera kring hur man kan försäkra sig om att sexualundervisningen grundar sig i vilken kunskap man har behov av och hur man kan se till att ungdomarna förstår det man säger.</a:t>
            </a:r>
          </a:p>
          <a:p>
            <a:pPr marL="0" indent="0">
              <a:buFontTx/>
              <a:buNone/>
            </a:pPr>
            <a:endParaRPr lang="sv-SE" baseline="0" dirty="0" smtClean="0"/>
          </a:p>
          <a:p>
            <a:pPr marL="171450" indent="-171450">
              <a:buFontTx/>
              <a:buChar char="-"/>
            </a:pPr>
            <a:r>
              <a:rPr lang="sv-SE" baseline="0" dirty="0" smtClean="0"/>
              <a:t>Det handlar rent konkret om att inte utgå från stereotypa föreställningar om målgruppen, baserade på ursprung. Nyanlända ungdomar är en otroligt heterogen grupp med en mängd olika erfarenheter, kunskaper och åsikter tex. Dock så klumpas de tyvärr ofta samman till ett ”dom”, vilket förstärker stereotypa föreställningar.</a:t>
            </a:r>
          </a:p>
          <a:p>
            <a:pPr marL="171450" indent="-171450">
              <a:buFontTx/>
              <a:buChar char="-"/>
            </a:pPr>
            <a:r>
              <a:rPr lang="sv-SE" baseline="0" dirty="0" smtClean="0"/>
              <a:t>Samtidigt är det också viktigt att vara medveten om att det kan finnas särskilda behov eller förutsättningar</a:t>
            </a:r>
          </a:p>
          <a:p>
            <a:pPr marL="628650" lvl="1" indent="-171450">
              <a:buFontTx/>
              <a:buChar char="-"/>
            </a:pPr>
            <a:r>
              <a:rPr lang="sv-SE" baseline="0" dirty="0" smtClean="0"/>
              <a:t>En person som har migrerat till Sverige kommer ofta från ett land där man inte har sexualundervisning; det kan leda till en generellt lägre förkunskap (dock inte helt utan förkunskap) och en viss ovana av att prata om ämnet. </a:t>
            </a:r>
          </a:p>
          <a:p>
            <a:pPr marL="628650" lvl="1" indent="-171450">
              <a:buFontTx/>
              <a:buChar char="-"/>
            </a:pPr>
            <a:r>
              <a:rPr lang="sv-SE" baseline="0" dirty="0" smtClean="0"/>
              <a:t>Att vara ny i ett land kan också innebära att man har mindre kunskap om vilka rättigheter man har, och hur man ska orientera sig i t.ex. skol- och vårdsystemet. </a:t>
            </a:r>
          </a:p>
          <a:p>
            <a:pPr marL="628650" lvl="1" indent="-171450">
              <a:buFontTx/>
              <a:buChar char="-"/>
            </a:pPr>
            <a:r>
              <a:rPr lang="sv-SE" baseline="0" dirty="0" smtClean="0"/>
              <a:t>Det finns också myter eller sedvänjor som är vanligare i vissa delar av världen (t.ex. att onani är skadligt eller att det går att se ifall en tjej har </a:t>
            </a:r>
            <a:r>
              <a:rPr lang="sv-SE" baseline="0" dirty="0" err="1" smtClean="0"/>
              <a:t>sexdebuterat</a:t>
            </a:r>
            <a:r>
              <a:rPr lang="sv-SE" baseline="0" dirty="0" smtClean="0"/>
              <a:t>, eller kopplat till hedersuttryck). </a:t>
            </a:r>
          </a:p>
          <a:p>
            <a:pPr marL="628650" lvl="1" indent="-171450">
              <a:buFontTx/>
              <a:buChar char="-"/>
            </a:pPr>
            <a:r>
              <a:rPr lang="sv-SE" baseline="0" dirty="0" smtClean="0"/>
              <a:t>Dessa saker är bra att vara medveten om och förberedd på, men att inte behandla individen på ett sätt där man förutsätter att det ska vara så</a:t>
            </a:r>
          </a:p>
          <a:p>
            <a:pPr marL="0" indent="0">
              <a:buFontTx/>
              <a:buNone/>
            </a:pPr>
            <a:endParaRPr lang="sv-SE" baseline="0" dirty="0" smtClean="0"/>
          </a:p>
          <a:p>
            <a:pPr marL="0" indent="0">
              <a:buFontTx/>
              <a:buNone/>
            </a:pPr>
            <a:r>
              <a:rPr lang="sv-SE" baseline="0" dirty="0" smtClean="0"/>
              <a:t>Ett sätt att träna på antirasism i en personalgrupp kan vara att titta på sådana här citat och reflektera kring vilka föreställningar de representerar. Se övning med citat i slutet av denna presentation.</a:t>
            </a:r>
          </a:p>
          <a:p>
            <a:pPr marL="0" indent="0">
              <a:buFontTx/>
              <a:buNone/>
            </a:pPr>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pPr marL="0" indent="0">
              <a:buFontTx/>
              <a:buNone/>
            </a:pP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7</a:t>
            </a:fld>
            <a:endParaRPr lang="sv-SE"/>
          </a:p>
        </p:txBody>
      </p:sp>
    </p:spTree>
    <p:extLst>
      <p:ext uri="{BB962C8B-B14F-4D97-AF65-F5344CB8AC3E}">
        <p14:creationId xmlns:p14="http://schemas.microsoft.com/office/powerpoint/2010/main" val="158743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är viktigt att tänka på i hur man genomför</a:t>
            </a:r>
            <a:r>
              <a:rPr lang="sv-SE" baseline="0" dirty="0" smtClean="0"/>
              <a:t> sexualupplysningen?</a:t>
            </a:r>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8</a:t>
            </a:fld>
            <a:endParaRPr lang="sv-SE"/>
          </a:p>
        </p:txBody>
      </p:sp>
    </p:spTree>
    <p:extLst>
      <p:ext uri="{BB962C8B-B14F-4D97-AF65-F5344CB8AC3E}">
        <p14:creationId xmlns:p14="http://schemas.microsoft.com/office/powerpoint/2010/main" val="228671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Grunden till sexualundervisning bör</a:t>
            </a:r>
            <a:r>
              <a:rPr lang="sv-SE" baseline="0" dirty="0" smtClean="0"/>
              <a:t> vara att det är en rättighet. </a:t>
            </a:r>
          </a:p>
          <a:p>
            <a:r>
              <a:rPr lang="sv-SE" baseline="0" dirty="0" smtClean="0"/>
              <a:t>Eftersom ungdomarna är nya i Sverige så är det inte säkert att de har så mycket kunskap om sina rättigheter, och om vilka lagar det finns gällande sex och relationer. Det är viktigt att de får känna till sina rättigheter, inklusive rätten till sexualundervisning. </a:t>
            </a:r>
          </a:p>
          <a:p>
            <a:endParaRPr lang="sv-SE" baseline="0" dirty="0" smtClean="0"/>
          </a:p>
          <a:p>
            <a:r>
              <a:rPr lang="sv-SE" baseline="0" dirty="0" smtClean="0"/>
              <a:t>Ömsesidighet är något av det absolut viktigaste att förmedla när man pratar om sex och relationer. Det bästa sättet att förmedla budskap om ömsesidighet är att prata om det utifrån rätten till den egna kroppen – rätten att säga nej eller ja, och att det i förlängningen även innebär att andra personer har samma rättighet. Det skapar bättre samtal att prata utifrån det perspektivet än att bara prata om att man inte får göra något mot någon annans vilja. </a:t>
            </a:r>
            <a:endParaRPr lang="sv-SE" dirty="0" smtClean="0"/>
          </a:p>
          <a:p>
            <a:endParaRPr lang="sv-SE" dirty="0" smtClean="0"/>
          </a:p>
          <a:p>
            <a:r>
              <a:rPr lang="sv-SE" baseline="0" dirty="0" smtClean="0"/>
              <a:t>För ungdomar som är nya i Sverige är det också viktigt att lägga lite extra fokus på att informera om vilken rätt de har till övrig vård, stöd och information och vart man kan vända sig för att få det. </a:t>
            </a:r>
          </a:p>
          <a:p>
            <a:endParaRPr lang="sv-SE" baseline="0" dirty="0" smtClean="0"/>
          </a:p>
          <a:p>
            <a:endParaRPr lang="sv-SE" baseline="0" dirty="0" smtClean="0"/>
          </a:p>
          <a:p>
            <a:r>
              <a:rPr lang="sv-SE" baseline="0" dirty="0" smtClean="0"/>
              <a:t>----------------------------------------------------------------</a:t>
            </a:r>
          </a:p>
          <a:p>
            <a:r>
              <a:rPr lang="sv-SE" baseline="0" dirty="0" smtClean="0"/>
              <a:t>Källa: Kerstin Isaxon och Linus Lundby, RFSU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filmad föreläsning på denna länk: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AFD6BF1A-6964-4BC9-96DF-FA5D1D4AC22D}" type="slidenum">
              <a:rPr lang="sv-SE" smtClean="0"/>
              <a:t>9</a:t>
            </a:fld>
            <a:endParaRPr lang="sv-SE"/>
          </a:p>
        </p:txBody>
      </p:sp>
    </p:spTree>
    <p:extLst>
      <p:ext uri="{BB962C8B-B14F-4D97-AF65-F5344CB8AC3E}">
        <p14:creationId xmlns:p14="http://schemas.microsoft.com/office/powerpoint/2010/main" val="207062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23166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92899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innehåll 2"/>
          <p:cNvSpPr>
            <a:spLocks noGrp="1"/>
          </p:cNvSpPr>
          <p:nvPr>
            <p:ph sz="half" idx="1"/>
          </p:nvPr>
        </p:nvSpPr>
        <p:spPr>
          <a:xfrm>
            <a:off x="62865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A62AB12-C470-4820-B7C8-25E0B0B01683}"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9776681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A62AB12-C470-4820-B7C8-25E0B0B01683}"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887280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A62AB12-C470-4820-B7C8-25E0B0B01683}"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514168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baseline="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1314506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35938749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4" name="Platshållare för innehåll 3"/>
          <p:cNvSpPr>
            <a:spLocks noGrp="1"/>
          </p:cNvSpPr>
          <p:nvPr>
            <p:ph sz="half" idx="2"/>
          </p:nvPr>
        </p:nvSpPr>
        <p:spPr>
          <a:xfrm>
            <a:off x="464820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36846AF-60B0-4DC8-9AA3-A64CD4541FC4}"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35C51C-587D-45A3-9602-0439908A6C55}" type="slidenum">
              <a:rPr lang="sv-SE" smtClean="0"/>
              <a:t>‹#›</a:t>
            </a:fld>
            <a:endParaRPr lang="sv-SE"/>
          </a:p>
        </p:txBody>
      </p:sp>
      <p:sp>
        <p:nvSpPr>
          <p:cNvPr id="8" name="Platshållare för innehåll 3"/>
          <p:cNvSpPr>
            <a:spLocks noGrp="1"/>
          </p:cNvSpPr>
          <p:nvPr>
            <p:ph sz="half" idx="13"/>
          </p:nvPr>
        </p:nvSpPr>
        <p:spPr>
          <a:xfrm>
            <a:off x="62865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87762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36846AF-60B0-4DC8-9AA3-A64CD4541FC4}"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9005868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36846AF-60B0-4DC8-9AA3-A64CD4541FC4}"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320438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342901"/>
            <a:ext cx="5508000" cy="2970610"/>
          </a:xfrm>
          <a:prstGeom prst="rect">
            <a:avLst/>
          </a:prstGeom>
          <a:solidFill>
            <a:schemeClr val="accent5"/>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smtClean="0">
                <a:solidFill>
                  <a:srgbClr val="000000"/>
                </a:solidFill>
                <a:latin typeface="+mn-lt"/>
                <a:ea typeface="+mn-ea"/>
                <a:cs typeface="+mn-cs"/>
              </a:rPr>
              <a:t>  </a:t>
            </a:r>
            <a:endParaRPr lang="sv-SE" sz="1500" dirty="0">
              <a:solidFill>
                <a:srgbClr val="000000"/>
              </a:solidFill>
              <a:latin typeface="+mn-lt"/>
              <a:ea typeface="+mn-ea"/>
              <a:cs typeface="+mn-cs"/>
            </a:endParaRPr>
          </a:p>
        </p:txBody>
      </p:sp>
      <p:sp>
        <p:nvSpPr>
          <p:cNvPr id="2" name="Rubrik 1"/>
          <p:cNvSpPr>
            <a:spLocks noGrp="1"/>
          </p:cNvSpPr>
          <p:nvPr>
            <p:ph type="title"/>
          </p:nvPr>
        </p:nvSpPr>
        <p:spPr bwMode="white">
          <a:xfrm>
            <a:off x="683568" y="471012"/>
            <a:ext cx="5112568" cy="8586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683568" y="1383507"/>
            <a:ext cx="5112568" cy="178231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5947200" y="3313509"/>
            <a:ext cx="2739600" cy="1485000"/>
          </a:xfrm>
          <a:solidFill>
            <a:schemeClr val="accent1"/>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660800" y="350897"/>
            <a:ext cx="1026000" cy="351207"/>
          </a:xfrm>
          <a:prstGeom prst="rect">
            <a:avLst/>
          </a:prstGeom>
        </p:spPr>
      </p:pic>
      <p:sp>
        <p:nvSpPr>
          <p:cNvPr id="11" name="textruta 10"/>
          <p:cNvSpPr txBox="1"/>
          <p:nvPr userDrawn="1"/>
        </p:nvSpPr>
        <p:spPr>
          <a:xfrm>
            <a:off x="9216516" y="3362516"/>
            <a:ext cx="1188132" cy="1708160"/>
          </a:xfrm>
          <a:prstGeom prst="rect">
            <a:avLst/>
          </a:prstGeom>
          <a:noFill/>
        </p:spPr>
        <p:txBody>
          <a:bodyPr wrap="square" rtlCol="0">
            <a:spAutoFit/>
          </a:bodyPr>
          <a:lstStyle/>
          <a:p>
            <a:r>
              <a:rPr lang="sv-SE" sz="1050" dirty="0" smtClean="0">
                <a:solidFill>
                  <a:schemeClr val="tx2"/>
                </a:solidFill>
              </a:rPr>
              <a:t>Klicka på </a:t>
            </a:r>
            <a:r>
              <a:rPr lang="sv-SE" sz="1050" b="1" dirty="0" smtClean="0">
                <a:solidFill>
                  <a:schemeClr val="tx2"/>
                </a:solidFill>
              </a:rPr>
              <a:t>STHLM</a:t>
            </a:r>
            <a:r>
              <a:rPr lang="sv-SE" sz="1050" baseline="0" dirty="0" smtClean="0">
                <a:solidFill>
                  <a:schemeClr val="tx2"/>
                </a:solidFill>
              </a:rPr>
              <a:t> </a:t>
            </a:r>
            <a:r>
              <a:rPr lang="sv-SE" sz="1050" b="1" baseline="0" dirty="0" smtClean="0">
                <a:solidFill>
                  <a:schemeClr val="tx2"/>
                </a:solidFill>
              </a:rPr>
              <a:t>bilder</a:t>
            </a:r>
            <a:r>
              <a:rPr lang="sv-SE" sz="1050" baseline="0" dirty="0" smtClean="0">
                <a:solidFill>
                  <a:schemeClr val="tx2"/>
                </a:solidFill>
              </a:rPr>
              <a:t> för att lägga till en bild. Om du har en egen bild, klicka direkt på ikonen som visas i rutan här till vänster på sidan.</a:t>
            </a:r>
            <a:endParaRPr lang="sv-SE" sz="1050" dirty="0" smtClean="0">
              <a:solidFill>
                <a:schemeClr val="tx2"/>
              </a:solidFill>
            </a:endParaRPr>
          </a:p>
        </p:txBody>
      </p:sp>
    </p:spTree>
    <p:extLst>
      <p:ext uri="{BB962C8B-B14F-4D97-AF65-F5344CB8AC3E}">
        <p14:creationId xmlns:p14="http://schemas.microsoft.com/office/powerpoint/2010/main" val="362257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426027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1340724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36846AF-60B0-4DC8-9AA3-A64CD4541FC4}"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35C51C-587D-45A3-9602-0439908A6C55}"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5298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 id="2147483676" r:id="rId6"/>
    <p:sldLayoutId id="2147483692"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A62AB12-C470-4820-B7C8-25E0B0B01683}"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5CA1677-9921-48BF-9A17-F1DE7F752667}"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26495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inus.lundby@rfsu.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kerstin.isaxon@rfsu.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uppdragpsykiskhalsa.se/asylsokande-och-nyanlanda/verktygsbanke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3284" y="483518"/>
            <a:ext cx="7317432" cy="2304256"/>
          </a:xfrm>
        </p:spPr>
        <p:txBody>
          <a:bodyPr>
            <a:normAutofit/>
          </a:bodyPr>
          <a:lstStyle/>
          <a:p>
            <a:r>
              <a:rPr lang="sv-SE" sz="4400" dirty="0"/>
              <a:t>Sexualundervisning på lättare svenska</a:t>
            </a:r>
            <a:endParaRPr lang="sv-SE" sz="4200" dirty="0"/>
          </a:p>
        </p:txBody>
      </p:sp>
      <p:sp>
        <p:nvSpPr>
          <p:cNvPr id="3" name="Underrubrik 2"/>
          <p:cNvSpPr>
            <a:spLocks noGrp="1"/>
          </p:cNvSpPr>
          <p:nvPr>
            <p:ph type="subTitle" idx="1"/>
          </p:nvPr>
        </p:nvSpPr>
        <p:spPr>
          <a:xfrm>
            <a:off x="1143000" y="2787774"/>
            <a:ext cx="6858000" cy="1886049"/>
          </a:xfrm>
        </p:spPr>
        <p:txBody>
          <a:bodyPr>
            <a:normAutofit fontScale="92500" lnSpcReduction="10000"/>
          </a:bodyPr>
          <a:lstStyle/>
          <a:p>
            <a:r>
              <a:rPr lang="sv-SE" sz="2400" dirty="0"/>
              <a:t>Migration och psykisk </a:t>
            </a:r>
            <a:r>
              <a:rPr lang="sv-SE" sz="2400" dirty="0" smtClean="0"/>
              <a:t>hälsa </a:t>
            </a:r>
            <a:r>
              <a:rPr lang="sv-SE" sz="2400" dirty="0"/>
              <a:t>- för </a:t>
            </a:r>
            <a:r>
              <a:rPr lang="sv-SE" sz="2400" dirty="0" smtClean="0"/>
              <a:t>elevhälsan</a:t>
            </a:r>
          </a:p>
          <a:p>
            <a:r>
              <a:rPr lang="sv-SE" sz="2400" i="1" dirty="0"/>
              <a:t>Talarstöd </a:t>
            </a:r>
            <a:r>
              <a:rPr lang="sv-SE" sz="2400" i="1" dirty="0" smtClean="0"/>
              <a:t>2/6</a:t>
            </a:r>
            <a:endParaRPr lang="sv-SE" sz="2400" i="1" dirty="0"/>
          </a:p>
          <a:p>
            <a:endParaRPr lang="sv-SE" sz="2400" dirty="0" smtClean="0"/>
          </a:p>
          <a:p>
            <a:endParaRPr lang="sv-SE" sz="2400" dirty="0"/>
          </a:p>
          <a:p>
            <a:r>
              <a:rPr lang="sv-SE" dirty="0"/>
              <a:t>3</a:t>
            </a:r>
            <a:r>
              <a:rPr lang="sv-SE" dirty="0" smtClean="0"/>
              <a:t> februari 2017</a:t>
            </a:r>
            <a:endParaRPr lang="sv-SE" dirty="0"/>
          </a:p>
          <a:p>
            <a:endParaRPr lang="sv-SE" sz="2400" dirty="0" smtClean="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333132"/>
            <a:ext cx="1116124" cy="856625"/>
          </a:xfrm>
          <a:prstGeom prst="rect">
            <a:avLst/>
          </a:prstGeom>
        </p:spPr>
      </p:pic>
    </p:spTree>
    <p:extLst>
      <p:ext uri="{BB962C8B-B14F-4D97-AF65-F5344CB8AC3E}">
        <p14:creationId xmlns:p14="http://schemas.microsoft.com/office/powerpoint/2010/main" val="787179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Språket</a:t>
            </a:r>
            <a:endParaRPr lang="sv-SE" dirty="0"/>
          </a:p>
        </p:txBody>
      </p:sp>
      <p:sp>
        <p:nvSpPr>
          <p:cNvPr id="3" name="Platshållare för innehåll 2"/>
          <p:cNvSpPr>
            <a:spLocks noGrp="1"/>
          </p:cNvSpPr>
          <p:nvPr>
            <p:ph idx="1"/>
          </p:nvPr>
        </p:nvSpPr>
        <p:spPr/>
        <p:txBody>
          <a:bodyPr/>
          <a:lstStyle/>
          <a:p>
            <a:r>
              <a:rPr lang="sv-SE" dirty="0" smtClean="0"/>
              <a:t>Sexualundervisning och svenskinlärning parallellt</a:t>
            </a:r>
          </a:p>
          <a:p>
            <a:pPr>
              <a:lnSpc>
                <a:spcPct val="140000"/>
              </a:lnSpc>
            </a:pPr>
            <a:r>
              <a:rPr lang="sv-SE" dirty="0" smtClean="0"/>
              <a:t>Lättare svenska</a:t>
            </a:r>
          </a:p>
          <a:p>
            <a:pPr>
              <a:lnSpc>
                <a:spcPct val="140000"/>
              </a:lnSpc>
            </a:pPr>
            <a:r>
              <a:rPr lang="sv-SE" dirty="0" smtClean="0"/>
              <a:t>Bilder</a:t>
            </a:r>
            <a:endParaRPr lang="sv-SE" dirty="0"/>
          </a:p>
        </p:txBody>
      </p:sp>
      <p:pic>
        <p:nvPicPr>
          <p:cNvPr id="5" name="Bildobjekt 4"/>
          <p:cNvPicPr>
            <a:picLocks noChangeAspect="1"/>
          </p:cNvPicPr>
          <p:nvPr/>
        </p:nvPicPr>
        <p:blipFill>
          <a:blip r:embed="rId3"/>
          <a:stretch>
            <a:fillRect/>
          </a:stretch>
        </p:blipFill>
        <p:spPr>
          <a:xfrm>
            <a:off x="4409982" y="2841780"/>
            <a:ext cx="1258627" cy="1815666"/>
          </a:xfrm>
          <a:prstGeom prst="rect">
            <a:avLst/>
          </a:prstGeom>
        </p:spPr>
      </p:pic>
      <p:pic>
        <p:nvPicPr>
          <p:cNvPr id="6" name="Bildobjekt 5"/>
          <p:cNvPicPr>
            <a:picLocks noChangeAspect="1"/>
          </p:cNvPicPr>
          <p:nvPr/>
        </p:nvPicPr>
        <p:blipFill>
          <a:blip r:embed="rId4"/>
          <a:stretch>
            <a:fillRect/>
          </a:stretch>
        </p:blipFill>
        <p:spPr>
          <a:xfrm>
            <a:off x="4409982" y="2625757"/>
            <a:ext cx="565212" cy="300269"/>
          </a:xfrm>
          <a:prstGeom prst="rect">
            <a:avLst/>
          </a:prstGeom>
        </p:spPr>
      </p:pic>
      <p:pic>
        <p:nvPicPr>
          <p:cNvPr id="8" name="Bildobjekt 7"/>
          <p:cNvPicPr>
            <a:picLocks noChangeAspect="1"/>
          </p:cNvPicPr>
          <p:nvPr/>
        </p:nvPicPr>
        <p:blipFill>
          <a:blip r:embed="rId5"/>
          <a:stretch>
            <a:fillRect/>
          </a:stretch>
        </p:blipFill>
        <p:spPr>
          <a:xfrm>
            <a:off x="6516216" y="2139702"/>
            <a:ext cx="1260165" cy="1577714"/>
          </a:xfrm>
          <a:prstGeom prst="rect">
            <a:avLst/>
          </a:prstGeom>
        </p:spPr>
      </p:pic>
      <p:pic>
        <p:nvPicPr>
          <p:cNvPr id="9" name="Bildobjekt 8"/>
          <p:cNvPicPr>
            <a:picLocks noChangeAspect="1"/>
          </p:cNvPicPr>
          <p:nvPr/>
        </p:nvPicPr>
        <p:blipFill>
          <a:blip r:embed="rId6"/>
          <a:stretch>
            <a:fillRect/>
          </a:stretch>
        </p:blipFill>
        <p:spPr>
          <a:xfrm>
            <a:off x="6624229" y="1869672"/>
            <a:ext cx="888905" cy="296302"/>
          </a:xfrm>
          <a:prstGeom prst="rect">
            <a:avLst/>
          </a:prstGeom>
        </p:spPr>
      </p:pic>
      <p:pic>
        <p:nvPicPr>
          <p:cNvPr id="10" name="Bildobjekt 9"/>
          <p:cNvPicPr>
            <a:picLocks noChangeAspect="1"/>
          </p:cNvPicPr>
          <p:nvPr/>
        </p:nvPicPr>
        <p:blipFill>
          <a:blip r:embed="rId7"/>
          <a:stretch>
            <a:fillRect/>
          </a:stretch>
        </p:blipFill>
        <p:spPr>
          <a:xfrm>
            <a:off x="1817694" y="3452715"/>
            <a:ext cx="1285503" cy="1690785"/>
          </a:xfrm>
          <a:prstGeom prst="rect">
            <a:avLst/>
          </a:prstGeom>
        </p:spPr>
      </p:pic>
      <p:pic>
        <p:nvPicPr>
          <p:cNvPr id="11" name="Bildobjekt 10"/>
          <p:cNvPicPr>
            <a:picLocks noChangeAspect="1"/>
          </p:cNvPicPr>
          <p:nvPr/>
        </p:nvPicPr>
        <p:blipFill>
          <a:blip r:embed="rId8"/>
          <a:stretch>
            <a:fillRect/>
          </a:stretch>
        </p:blipFill>
        <p:spPr>
          <a:xfrm>
            <a:off x="2249742" y="3273828"/>
            <a:ext cx="886011" cy="272619"/>
          </a:xfrm>
          <a:prstGeom prst="rect">
            <a:avLst/>
          </a:prstGeom>
        </p:spPr>
      </p:pic>
    </p:spTree>
    <p:extLst>
      <p:ext uri="{BB962C8B-B14F-4D97-AF65-F5344CB8AC3E}">
        <p14:creationId xmlns:p14="http://schemas.microsoft.com/office/powerpoint/2010/main" val="19064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Tiden</a:t>
            </a:r>
            <a:endParaRPr lang="sv-SE" dirty="0"/>
          </a:p>
        </p:txBody>
      </p:sp>
      <p:sp>
        <p:nvSpPr>
          <p:cNvPr id="3" name="Platshållare för innehåll 2"/>
          <p:cNvSpPr>
            <a:spLocks noGrp="1"/>
          </p:cNvSpPr>
          <p:nvPr>
            <p:ph idx="1"/>
          </p:nvPr>
        </p:nvSpPr>
        <p:spPr/>
        <p:txBody>
          <a:bodyPr/>
          <a:lstStyle/>
          <a:p>
            <a:pPr>
              <a:lnSpc>
                <a:spcPct val="140000"/>
              </a:lnSpc>
            </a:pPr>
            <a:r>
              <a:rPr lang="sv-SE" dirty="0" smtClean="0"/>
              <a:t>Längre lektioner/tillfällen</a:t>
            </a:r>
          </a:p>
          <a:p>
            <a:pPr>
              <a:lnSpc>
                <a:spcPct val="140000"/>
              </a:lnSpc>
            </a:pPr>
            <a:r>
              <a:rPr lang="sv-SE" dirty="0" smtClean="0"/>
              <a:t>Upprepade tillfällen</a:t>
            </a:r>
          </a:p>
          <a:p>
            <a:pPr>
              <a:lnSpc>
                <a:spcPct val="140000"/>
              </a:lnSpc>
            </a:pPr>
            <a:r>
              <a:rPr lang="sv-SE" dirty="0" smtClean="0"/>
              <a:t>Flera arenor</a:t>
            </a:r>
          </a:p>
          <a:p>
            <a:pPr>
              <a:lnSpc>
                <a:spcPct val="140000"/>
              </a:lnSpc>
            </a:pPr>
            <a:r>
              <a:rPr lang="sv-SE" dirty="0" smtClean="0"/>
              <a:t>Kunskapsinlärning som en process</a:t>
            </a:r>
            <a:endParaRPr lang="sv-SE" dirty="0"/>
          </a:p>
        </p:txBody>
      </p:sp>
    </p:spTree>
    <p:extLst>
      <p:ext uri="{BB962C8B-B14F-4D97-AF65-F5344CB8AC3E}">
        <p14:creationId xmlns:p14="http://schemas.microsoft.com/office/powerpoint/2010/main" val="12070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lgn="ctr">
              <a:buNone/>
            </a:pPr>
            <a:r>
              <a:rPr lang="sv-SE" i="1" dirty="0" smtClean="0"/>
              <a:t>Är det farlig att </a:t>
            </a:r>
            <a:r>
              <a:rPr lang="sv-SE" i="1" dirty="0" err="1" smtClean="0"/>
              <a:t>onaner</a:t>
            </a:r>
            <a:r>
              <a:rPr lang="sv-SE" i="1" dirty="0" smtClean="0"/>
              <a:t>?</a:t>
            </a:r>
            <a:endParaRPr lang="sv-SE" i="1" dirty="0"/>
          </a:p>
        </p:txBody>
      </p:sp>
      <p:pic>
        <p:nvPicPr>
          <p:cNvPr id="4" name="Picture 9" descr="Bildresultat för sexualundervisning på lättare svenska"/>
          <p:cNvPicPr>
            <a:picLocks noChangeAspect="1" noChangeArrowheads="1"/>
          </p:cNvPicPr>
          <p:nvPr/>
        </p:nvPicPr>
        <p:blipFill rotWithShape="1">
          <a:blip r:embed="rId3">
            <a:extLst>
              <a:ext uri="{28A0092B-C50C-407E-A947-70E740481C1C}">
                <a14:useLocalDpi xmlns:a14="http://schemas.microsoft.com/office/drawing/2010/main" val="0"/>
              </a:ext>
            </a:extLst>
          </a:blip>
          <a:srcRect t="13077"/>
          <a:stretch/>
        </p:blipFill>
        <p:spPr bwMode="auto">
          <a:xfrm>
            <a:off x="3545886" y="2162865"/>
            <a:ext cx="2158785" cy="24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lgn="ctr">
              <a:buNone/>
            </a:pPr>
            <a:r>
              <a:rPr lang="sv-SE" i="1" dirty="0" smtClean="0"/>
              <a:t>Hur får man sjukdom av sex?</a:t>
            </a:r>
            <a:endParaRPr lang="sv-SE" i="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987" y="2031690"/>
            <a:ext cx="1804133" cy="261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1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lgn="ctr">
              <a:buNone/>
            </a:pPr>
            <a:r>
              <a:rPr lang="sv-SE" i="1" dirty="0" smtClean="0"/>
              <a:t>Hur kan jag träffa någon? Jag är så blyg. </a:t>
            </a:r>
            <a:endParaRPr lang="sv-SE"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780" y="3349038"/>
            <a:ext cx="1620180" cy="145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774" y="1992673"/>
            <a:ext cx="1728192" cy="1268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79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lgn="ctr">
              <a:buNone/>
            </a:pPr>
            <a:r>
              <a:rPr lang="sv-SE" i="1" dirty="0" smtClean="0"/>
              <a:t>Hur smakar sperma?</a:t>
            </a:r>
            <a:endParaRPr lang="sv-SE" i="1" dirty="0"/>
          </a:p>
        </p:txBody>
      </p:sp>
      <p:pic>
        <p:nvPicPr>
          <p:cNvPr id="4" name="Bildobjekt 3"/>
          <p:cNvPicPr>
            <a:picLocks noChangeAspect="1"/>
          </p:cNvPicPr>
          <p:nvPr/>
        </p:nvPicPr>
        <p:blipFill>
          <a:blip r:embed="rId3"/>
          <a:stretch>
            <a:fillRect/>
          </a:stretch>
        </p:blipFill>
        <p:spPr>
          <a:xfrm>
            <a:off x="3113838" y="2463738"/>
            <a:ext cx="3084484" cy="2156525"/>
          </a:xfrm>
          <a:prstGeom prst="rect">
            <a:avLst/>
          </a:prstGeom>
        </p:spPr>
      </p:pic>
    </p:spTree>
    <p:extLst>
      <p:ext uri="{BB962C8B-B14F-4D97-AF65-F5344CB8AC3E}">
        <p14:creationId xmlns:p14="http://schemas.microsoft.com/office/powerpoint/2010/main" val="35051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komma igång</a:t>
            </a:r>
            <a:endParaRPr lang="sv-SE" dirty="0"/>
          </a:p>
        </p:txBody>
      </p:sp>
      <p:sp>
        <p:nvSpPr>
          <p:cNvPr id="3" name="Platshållare för innehåll 2"/>
          <p:cNvSpPr>
            <a:spLocks noGrp="1"/>
          </p:cNvSpPr>
          <p:nvPr>
            <p:ph idx="1"/>
          </p:nvPr>
        </p:nvSpPr>
        <p:spPr/>
        <p:txBody>
          <a:bodyPr/>
          <a:lstStyle/>
          <a:p>
            <a:pPr>
              <a:lnSpc>
                <a:spcPct val="140000"/>
              </a:lnSpc>
            </a:pPr>
            <a:r>
              <a:rPr lang="sv-SE" dirty="0" smtClean="0"/>
              <a:t>Vad kan vi göra:</a:t>
            </a:r>
          </a:p>
          <a:p>
            <a:pPr lvl="1">
              <a:lnSpc>
                <a:spcPct val="140000"/>
              </a:lnSpc>
            </a:pPr>
            <a:r>
              <a:rPr lang="sv-SE" dirty="0"/>
              <a:t>Imorgon?</a:t>
            </a:r>
          </a:p>
          <a:p>
            <a:pPr lvl="1">
              <a:lnSpc>
                <a:spcPct val="140000"/>
              </a:lnSpc>
            </a:pPr>
            <a:r>
              <a:rPr lang="sv-SE" dirty="0"/>
              <a:t>Om en månad</a:t>
            </a:r>
            <a:r>
              <a:rPr lang="sv-SE" dirty="0" smtClean="0"/>
              <a:t>?</a:t>
            </a:r>
          </a:p>
          <a:p>
            <a:pPr>
              <a:lnSpc>
                <a:spcPct val="140000"/>
              </a:lnSpc>
            </a:pPr>
            <a:r>
              <a:rPr lang="sv-SE" dirty="0" smtClean="0"/>
              <a:t>Var vill vi vara om ett år?</a:t>
            </a:r>
          </a:p>
          <a:p>
            <a:pPr>
              <a:lnSpc>
                <a:spcPct val="140000"/>
              </a:lnSpc>
            </a:pPr>
            <a:r>
              <a:rPr lang="sv-SE" dirty="0" smtClean="0"/>
              <a:t>Vad behöver vi för att komma dit?</a:t>
            </a:r>
          </a:p>
          <a:p>
            <a:pPr marL="342900" lvl="1" indent="0">
              <a:buNone/>
            </a:pPr>
            <a:endParaRPr lang="sv-SE" dirty="0" smtClean="0"/>
          </a:p>
        </p:txBody>
      </p:sp>
    </p:spTree>
    <p:extLst>
      <p:ext uri="{BB962C8B-B14F-4D97-AF65-F5344CB8AC3E}">
        <p14:creationId xmlns:p14="http://schemas.microsoft.com/office/powerpoint/2010/main" val="825177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pussy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04212"/>
            <a:ext cx="32861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resultat för RFSU prakt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895" y="219172"/>
            <a:ext cx="1615452" cy="1628990"/>
          </a:xfrm>
          <a:prstGeom prst="rect">
            <a:avLst/>
          </a:prstGeom>
          <a:noFill/>
          <a:extLst>
            <a:ext uri="{909E8E84-426E-40DD-AFC4-6F175D3DCCD1}">
              <a14:hiddenFill xmlns:a14="http://schemas.microsoft.com/office/drawing/2010/main">
                <a:solidFill>
                  <a:srgbClr val="FFFFFF"/>
                </a:solidFill>
              </a14:hiddenFill>
            </a:ext>
          </a:extLst>
        </p:spPr>
      </p:pic>
      <p:pic>
        <p:nvPicPr>
          <p:cNvPr id="6" name="Platshållare för innehåll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670028">
            <a:off x="3082136" y="1739454"/>
            <a:ext cx="1428750" cy="2043113"/>
          </a:xfrm>
        </p:spPr>
      </p:pic>
      <p:sp>
        <p:nvSpPr>
          <p:cNvPr id="4" name="AutoShape 2" descr="Bildresultat för RFSU praktika"/>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p>
        </p:txBody>
      </p:sp>
      <p:sp>
        <p:nvSpPr>
          <p:cNvPr id="5" name="AutoShape 4" descr="Bildresultat för RFSU praktika"/>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p>
        </p:txBody>
      </p:sp>
      <p:pic>
        <p:nvPicPr>
          <p:cNvPr id="1032" name="Picture 8" descr="Bildresultat för RFSU prakti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027" y="120254"/>
            <a:ext cx="1571625" cy="1500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resultat för RFSU praktik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103" y="692236"/>
            <a:ext cx="1658843" cy="1663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resultat för RFSU kondom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562" y="2085696"/>
            <a:ext cx="2684555" cy="32836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dresultat för rfsu sex på kart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84236">
            <a:off x="5497802" y="-26193"/>
            <a:ext cx="2550319" cy="179308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ildresultat för rfsu kådiskoll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62647">
            <a:off x="5978725" y="2911780"/>
            <a:ext cx="1909391"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dicktionary rfsu"/>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6616" y="3219822"/>
            <a:ext cx="2557463"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82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Ungdomarnas röster</a:t>
            </a:r>
            <a:endParaRPr lang="sv-SE" dirty="0"/>
          </a:p>
        </p:txBody>
      </p:sp>
      <p:sp>
        <p:nvSpPr>
          <p:cNvPr id="4" name="textruta 3"/>
          <p:cNvSpPr txBox="1"/>
          <p:nvPr/>
        </p:nvSpPr>
        <p:spPr>
          <a:xfrm>
            <a:off x="2051720" y="1840596"/>
            <a:ext cx="2106234" cy="1131079"/>
          </a:xfrm>
          <a:prstGeom prst="rect">
            <a:avLst/>
          </a:prstGeom>
          <a:noFill/>
        </p:spPr>
        <p:txBody>
          <a:bodyPr wrap="square" rtlCol="0">
            <a:spAutoFit/>
          </a:bodyPr>
          <a:lstStyle/>
          <a:p>
            <a:r>
              <a:rPr lang="sv-SE" sz="1350" i="1" dirty="0"/>
              <a:t>Viktigt att lära sig att man måste vara överens för att göra sex. Det är inte bara en som bestämmer.</a:t>
            </a:r>
          </a:p>
          <a:p>
            <a:r>
              <a:rPr lang="sv-SE" sz="1350" dirty="0"/>
              <a:t>- Kille 16 år</a:t>
            </a:r>
          </a:p>
        </p:txBody>
      </p:sp>
      <p:sp>
        <p:nvSpPr>
          <p:cNvPr id="5" name="textruta 4"/>
          <p:cNvSpPr txBox="1"/>
          <p:nvPr/>
        </p:nvSpPr>
        <p:spPr>
          <a:xfrm>
            <a:off x="4842030" y="1468147"/>
            <a:ext cx="2538282" cy="715581"/>
          </a:xfrm>
          <a:prstGeom prst="rect">
            <a:avLst/>
          </a:prstGeom>
          <a:noFill/>
        </p:spPr>
        <p:txBody>
          <a:bodyPr wrap="square" rtlCol="0">
            <a:spAutoFit/>
          </a:bodyPr>
          <a:lstStyle/>
          <a:p>
            <a:r>
              <a:rPr lang="sv-SE" sz="1350" i="1" dirty="0"/>
              <a:t>Det var bra att lära hur man gör – var man trycker!</a:t>
            </a:r>
          </a:p>
          <a:p>
            <a:r>
              <a:rPr lang="sv-SE" sz="1350" dirty="0"/>
              <a:t>- Tjej 17 år</a:t>
            </a:r>
          </a:p>
        </p:txBody>
      </p:sp>
      <p:sp>
        <p:nvSpPr>
          <p:cNvPr id="6" name="textruta 5"/>
          <p:cNvSpPr txBox="1"/>
          <p:nvPr/>
        </p:nvSpPr>
        <p:spPr>
          <a:xfrm>
            <a:off x="4842030" y="2571527"/>
            <a:ext cx="2322258" cy="715581"/>
          </a:xfrm>
          <a:prstGeom prst="rect">
            <a:avLst/>
          </a:prstGeom>
          <a:noFill/>
        </p:spPr>
        <p:txBody>
          <a:bodyPr wrap="square" rtlCol="0">
            <a:spAutoFit/>
          </a:bodyPr>
          <a:lstStyle/>
          <a:p>
            <a:r>
              <a:rPr lang="sv-SE" sz="1350" i="1" dirty="0"/>
              <a:t>Kände mig blyg, glad och nyfiken.</a:t>
            </a:r>
          </a:p>
          <a:p>
            <a:r>
              <a:rPr lang="sv-SE" sz="1350" dirty="0"/>
              <a:t>- Kille 17 år</a:t>
            </a:r>
          </a:p>
        </p:txBody>
      </p:sp>
      <p:sp>
        <p:nvSpPr>
          <p:cNvPr id="7" name="textruta 6"/>
          <p:cNvSpPr txBox="1"/>
          <p:nvPr/>
        </p:nvSpPr>
        <p:spPr>
          <a:xfrm>
            <a:off x="2096598" y="3397814"/>
            <a:ext cx="2052228" cy="715581"/>
          </a:xfrm>
          <a:prstGeom prst="rect">
            <a:avLst/>
          </a:prstGeom>
          <a:noFill/>
        </p:spPr>
        <p:txBody>
          <a:bodyPr wrap="square" rtlCol="0">
            <a:spAutoFit/>
          </a:bodyPr>
          <a:lstStyle/>
          <a:p>
            <a:r>
              <a:rPr lang="sv-SE" sz="1350" i="1" dirty="0"/>
              <a:t>90 % var nytt, 10 % var sånt jag kunde innan. </a:t>
            </a:r>
          </a:p>
          <a:p>
            <a:r>
              <a:rPr lang="sv-SE" sz="1350" dirty="0"/>
              <a:t>- Kille, 18 år</a:t>
            </a:r>
          </a:p>
        </p:txBody>
      </p:sp>
      <p:sp>
        <p:nvSpPr>
          <p:cNvPr id="8" name="textruta 7"/>
          <p:cNvSpPr txBox="1"/>
          <p:nvPr/>
        </p:nvSpPr>
        <p:spPr>
          <a:xfrm>
            <a:off x="4842030" y="3651730"/>
            <a:ext cx="2484276" cy="923330"/>
          </a:xfrm>
          <a:prstGeom prst="rect">
            <a:avLst/>
          </a:prstGeom>
          <a:noFill/>
        </p:spPr>
        <p:txBody>
          <a:bodyPr wrap="square" rtlCol="0">
            <a:spAutoFit/>
          </a:bodyPr>
          <a:lstStyle/>
          <a:p>
            <a:r>
              <a:rPr lang="sv-SE" sz="1350" i="1" dirty="0"/>
              <a:t>Det är viktigt att lära såna här saker. Jag lärde mig saker om mig själv.</a:t>
            </a:r>
          </a:p>
          <a:p>
            <a:r>
              <a:rPr lang="sv-SE" sz="1350" dirty="0"/>
              <a:t>- Tjej 16 år</a:t>
            </a:r>
          </a:p>
        </p:txBody>
      </p:sp>
    </p:spTree>
    <p:extLst>
      <p:ext uri="{BB962C8B-B14F-4D97-AF65-F5344CB8AC3E}">
        <p14:creationId xmlns:p14="http://schemas.microsoft.com/office/powerpoint/2010/main" val="1923620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843558"/>
            <a:ext cx="7886700" cy="424855"/>
          </a:xfrm>
        </p:spPr>
        <p:txBody>
          <a:bodyPr>
            <a:normAutofit fontScale="90000"/>
          </a:bodyPr>
          <a:lstStyle/>
          <a:p>
            <a:r>
              <a:rPr lang="sv-SE" dirty="0" smtClean="0"/>
              <a:t>Övning- Ett antirasistiskt </a:t>
            </a:r>
            <a:r>
              <a:rPr lang="sv-SE" dirty="0"/>
              <a:t>förhållningssätt</a:t>
            </a:r>
            <a:br>
              <a:rPr lang="sv-SE" dirty="0"/>
            </a:br>
            <a:r>
              <a:rPr lang="sv-SE" dirty="0"/>
              <a:t/>
            </a:r>
            <a:br>
              <a:rPr lang="sv-SE" dirty="0"/>
            </a:br>
            <a:endParaRPr lang="sv-SE" dirty="0"/>
          </a:p>
        </p:txBody>
      </p:sp>
      <p:sp>
        <p:nvSpPr>
          <p:cNvPr id="3" name="Platshållare för innehåll 2"/>
          <p:cNvSpPr>
            <a:spLocks noGrp="1"/>
          </p:cNvSpPr>
          <p:nvPr>
            <p:ph idx="1"/>
          </p:nvPr>
        </p:nvSpPr>
        <p:spPr/>
        <p:txBody>
          <a:bodyPr>
            <a:normAutofit/>
          </a:bodyPr>
          <a:lstStyle/>
          <a:p>
            <a:r>
              <a:rPr lang="sv-SE" dirty="0" smtClean="0"/>
              <a:t>Diskutera </a:t>
            </a:r>
            <a:r>
              <a:rPr lang="sv-SE" dirty="0"/>
              <a:t>citaten i grupp. Besvara följande frågor:</a:t>
            </a:r>
          </a:p>
          <a:p>
            <a:pPr lvl="0"/>
            <a:r>
              <a:rPr lang="sv-SE" i="1" dirty="0"/>
              <a:t>Vilka </a:t>
            </a:r>
            <a:r>
              <a:rPr lang="sv-SE" b="1" i="1" dirty="0"/>
              <a:t>föreställningar</a:t>
            </a:r>
            <a:r>
              <a:rPr lang="sv-SE" i="1" dirty="0"/>
              <a:t> om olika grupper återfinns i exemplet?</a:t>
            </a:r>
            <a:endParaRPr lang="sv-SE" dirty="0"/>
          </a:p>
          <a:p>
            <a:pPr lvl="0"/>
            <a:r>
              <a:rPr lang="sv-SE" i="1" dirty="0"/>
              <a:t>Vad kan dessa föreställningar få för konkreta </a:t>
            </a:r>
            <a:r>
              <a:rPr lang="sv-SE" b="1" i="1" dirty="0"/>
              <a:t>konsekvenser</a:t>
            </a:r>
            <a:r>
              <a:rPr lang="sv-SE" i="1" dirty="0"/>
              <a:t> för vår sexualupplysning?</a:t>
            </a:r>
            <a:endParaRPr lang="sv-SE" dirty="0"/>
          </a:p>
          <a:p>
            <a:pPr lvl="0"/>
            <a:r>
              <a:rPr lang="sv-SE" i="1" dirty="0"/>
              <a:t>Hur skulle ni vilja </a:t>
            </a:r>
            <a:r>
              <a:rPr lang="sv-SE" b="1" i="1" dirty="0"/>
              <a:t>bemöta</a:t>
            </a:r>
            <a:r>
              <a:rPr lang="sv-SE" i="1" dirty="0"/>
              <a:t> detta?</a:t>
            </a:r>
            <a:endParaRPr lang="sv-SE" dirty="0"/>
          </a:p>
          <a:p>
            <a:endParaRPr lang="sv-SE" dirty="0"/>
          </a:p>
        </p:txBody>
      </p:sp>
    </p:spTree>
    <p:extLst>
      <p:ext uri="{BB962C8B-B14F-4D97-AF65-F5344CB8AC3E}">
        <p14:creationId xmlns:p14="http://schemas.microsoft.com/office/powerpoint/2010/main" val="399799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Om Uppdrag Psykisk Hälsa</a:t>
            </a:r>
            <a:endParaRPr lang="sv-SE">
              <a:latin typeface="+mn-l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970" y="1993411"/>
            <a:ext cx="1620180" cy="1243488"/>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746" y="1662774"/>
            <a:ext cx="1904762" cy="1904762"/>
          </a:xfrm>
          <a:prstGeom prst="rect">
            <a:avLst/>
          </a:prstGeom>
        </p:spPr>
      </p:pic>
    </p:spTree>
    <p:extLst>
      <p:ext uri="{BB962C8B-B14F-4D97-AF65-F5344CB8AC3E}">
        <p14:creationId xmlns:p14="http://schemas.microsoft.com/office/powerpoint/2010/main" val="461050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Övning</a:t>
            </a:r>
            <a:r>
              <a:rPr lang="sv-SE" dirty="0"/>
              <a:t>-</a:t>
            </a:r>
            <a:r>
              <a:rPr lang="sv-SE" dirty="0" smtClean="0"/>
              <a:t> Frågor från unga</a:t>
            </a:r>
            <a:endParaRPr lang="sv-SE" dirty="0"/>
          </a:p>
        </p:txBody>
      </p:sp>
      <p:sp>
        <p:nvSpPr>
          <p:cNvPr id="3" name="Platshållare för innehåll 2"/>
          <p:cNvSpPr>
            <a:spLocks noGrp="1"/>
          </p:cNvSpPr>
          <p:nvPr>
            <p:ph idx="1"/>
          </p:nvPr>
        </p:nvSpPr>
        <p:spPr>
          <a:xfrm>
            <a:off x="323528" y="1347614"/>
            <a:ext cx="8712968" cy="3262312"/>
          </a:xfrm>
        </p:spPr>
        <p:txBody>
          <a:bodyPr>
            <a:normAutofit fontScale="92500" lnSpcReduction="20000"/>
          </a:bodyPr>
          <a:lstStyle/>
          <a:p>
            <a:r>
              <a:rPr lang="sv-SE" dirty="0" smtClean="0"/>
              <a:t>Är </a:t>
            </a:r>
            <a:r>
              <a:rPr lang="sv-SE" dirty="0"/>
              <a:t>det bra att ha sex?</a:t>
            </a:r>
          </a:p>
          <a:p>
            <a:r>
              <a:rPr lang="sv-SE" dirty="0" smtClean="0"/>
              <a:t>Varför </a:t>
            </a:r>
            <a:r>
              <a:rPr lang="sv-SE" dirty="0"/>
              <a:t>knullar man?</a:t>
            </a:r>
          </a:p>
          <a:p>
            <a:pPr fontAlgn="base"/>
            <a:r>
              <a:rPr lang="sv-SE" dirty="0" smtClean="0"/>
              <a:t>Är </a:t>
            </a:r>
            <a:r>
              <a:rPr lang="sv-SE" dirty="0"/>
              <a:t>onani dåligt för kroppen om man gör det många gånger?</a:t>
            </a:r>
          </a:p>
          <a:p>
            <a:r>
              <a:rPr lang="sv-SE" dirty="0" smtClean="0"/>
              <a:t>Vad </a:t>
            </a:r>
            <a:r>
              <a:rPr lang="sv-SE" dirty="0"/>
              <a:t>kommer hända om man runkar för mycket. Kan man få sjukdom?</a:t>
            </a:r>
          </a:p>
          <a:p>
            <a:r>
              <a:rPr lang="sv-SE" dirty="0" smtClean="0"/>
              <a:t>Hur </a:t>
            </a:r>
            <a:r>
              <a:rPr lang="sv-SE" dirty="0"/>
              <a:t>ska man bli bra på sex?</a:t>
            </a:r>
          </a:p>
          <a:p>
            <a:r>
              <a:rPr lang="sv-SE" dirty="0" smtClean="0"/>
              <a:t>Jag </a:t>
            </a:r>
            <a:r>
              <a:rPr lang="sv-SE" dirty="0"/>
              <a:t>undrar om man vill ha sex med nån, måste man vara kär? </a:t>
            </a:r>
          </a:p>
          <a:p>
            <a:r>
              <a:rPr lang="sv-SE" dirty="0" smtClean="0"/>
              <a:t>Kan </a:t>
            </a:r>
            <a:r>
              <a:rPr lang="sv-SE" dirty="0"/>
              <a:t>man vara tillsammans med någon utan att ha sex</a:t>
            </a:r>
            <a:r>
              <a:rPr lang="sv-SE" dirty="0" smtClean="0"/>
              <a:t>?</a:t>
            </a:r>
          </a:p>
          <a:p>
            <a:pPr marL="0" indent="0">
              <a:buNone/>
            </a:pPr>
            <a:r>
              <a:rPr lang="sv-SE" dirty="0" smtClean="0"/>
              <a:t>(se fler i anteckningar nedan)</a:t>
            </a:r>
            <a:endParaRPr lang="sv-SE" dirty="0"/>
          </a:p>
          <a:p>
            <a:endParaRPr lang="sv-SE" dirty="0"/>
          </a:p>
        </p:txBody>
      </p:sp>
    </p:spTree>
    <p:extLst>
      <p:ext uri="{BB962C8B-B14F-4D97-AF65-F5344CB8AC3E}">
        <p14:creationId xmlns:p14="http://schemas.microsoft.com/office/powerpoint/2010/main" val="3897702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marL="0" indent="0" algn="ctr">
              <a:buNone/>
            </a:pPr>
            <a:endParaRPr lang="sv-SE" dirty="0" smtClean="0"/>
          </a:p>
          <a:p>
            <a:pPr marL="0" indent="0" algn="ctr">
              <a:buNone/>
            </a:pPr>
            <a:r>
              <a:rPr lang="sv-SE" dirty="0" smtClean="0"/>
              <a:t>För frågor om materialet, kontakta RFSU:</a:t>
            </a:r>
          </a:p>
          <a:p>
            <a:pPr marL="0" indent="0" algn="ctr">
              <a:buNone/>
            </a:pPr>
            <a:endParaRPr lang="sv-SE" dirty="0"/>
          </a:p>
          <a:p>
            <a:pPr marL="0" indent="0" algn="ctr">
              <a:buNone/>
            </a:pPr>
            <a:r>
              <a:rPr lang="sv-SE" dirty="0" smtClean="0"/>
              <a:t>Linus Lundby: </a:t>
            </a:r>
            <a:r>
              <a:rPr lang="sv-SE" dirty="0" smtClean="0">
                <a:hlinkClick r:id="rId3"/>
              </a:rPr>
              <a:t>linus.lundby@rfsu.se</a:t>
            </a:r>
            <a:endParaRPr lang="sv-SE" dirty="0" smtClean="0"/>
          </a:p>
          <a:p>
            <a:pPr marL="0" indent="0" algn="ctr">
              <a:buNone/>
            </a:pPr>
            <a:r>
              <a:rPr lang="sv-SE" dirty="0" smtClean="0"/>
              <a:t>Kerstin </a:t>
            </a:r>
            <a:r>
              <a:rPr lang="sv-SE" dirty="0" err="1" smtClean="0"/>
              <a:t>Isaxon</a:t>
            </a:r>
            <a:r>
              <a:rPr lang="sv-SE" dirty="0" smtClean="0"/>
              <a:t>: </a:t>
            </a:r>
            <a:r>
              <a:rPr lang="sv-SE" dirty="0" smtClean="0">
                <a:hlinkClick r:id="rId4"/>
              </a:rPr>
              <a:t>kerstin.isaxon@rfsu.se</a:t>
            </a:r>
            <a:endParaRPr lang="sv-SE" dirty="0" smtClean="0"/>
          </a:p>
          <a:p>
            <a:pPr marL="0" indent="0">
              <a:buNone/>
            </a:pPr>
            <a:endParaRPr lang="sv-SE" dirty="0"/>
          </a:p>
        </p:txBody>
      </p:sp>
    </p:spTree>
    <p:extLst>
      <p:ext uri="{BB962C8B-B14F-4D97-AF65-F5344CB8AC3E}">
        <p14:creationId xmlns:p14="http://schemas.microsoft.com/office/powerpoint/2010/main" val="1459810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13"/>
          </p:nvPr>
        </p:nvSpPr>
        <p:spPr>
          <a:xfrm>
            <a:off x="628650" y="411510"/>
            <a:ext cx="3867150" cy="4220815"/>
          </a:xfrm>
        </p:spPr>
        <p:txBody>
          <a:bodyPr>
            <a:normAutofit lnSpcReduction="10000"/>
          </a:bodyPr>
          <a:lstStyle/>
          <a:p>
            <a:r>
              <a:rPr lang="sv-SE" dirty="0"/>
              <a:t>S</a:t>
            </a:r>
            <a:r>
              <a:rPr lang="sv-SE" dirty="0" smtClean="0"/>
              <a:t>ex</a:t>
            </a:r>
            <a:r>
              <a:rPr lang="sv-SE" dirty="0"/>
              <a:t>, hälsa och relationer på fyra </a:t>
            </a:r>
            <a:r>
              <a:rPr lang="sv-SE" dirty="0" smtClean="0"/>
              <a:t>språk (lättläst </a:t>
            </a:r>
            <a:r>
              <a:rPr lang="sv-SE" dirty="0"/>
              <a:t>svenska, dari, arabiska, somaliska och </a:t>
            </a:r>
            <a:r>
              <a:rPr lang="sv-SE" dirty="0" smtClean="0"/>
              <a:t>tigrinja)</a:t>
            </a:r>
            <a:r>
              <a:rPr lang="sv-SE" dirty="0"/>
              <a:t>  </a:t>
            </a:r>
          </a:p>
          <a:p>
            <a:r>
              <a:rPr lang="sv-SE" dirty="0" smtClean="0"/>
              <a:t>Lanseras i </a:t>
            </a:r>
            <a:r>
              <a:rPr lang="sv-SE" dirty="0"/>
              <a:t>mars </a:t>
            </a:r>
            <a:r>
              <a:rPr lang="sv-SE" dirty="0" smtClean="0"/>
              <a:t>2017</a:t>
            </a:r>
          </a:p>
          <a:p>
            <a:r>
              <a:rPr lang="sv-SE" dirty="0"/>
              <a:t>I</a:t>
            </a:r>
            <a:r>
              <a:rPr lang="sv-SE" dirty="0" smtClean="0"/>
              <a:t>nfo </a:t>
            </a:r>
            <a:r>
              <a:rPr lang="sv-SE" dirty="0"/>
              <a:t>om bl.a. kroppen, hälsa, sex, relationer, rättigheter, jämställdhet, psykisk hälsa, sociala koder och möjligheten att ta hjälp.</a:t>
            </a:r>
          </a:p>
          <a:p>
            <a:endParaRPr lang="sv-SE" dirty="0"/>
          </a:p>
        </p:txBody>
      </p:sp>
      <p:pic>
        <p:nvPicPr>
          <p:cNvPr id="5" name="Platshållare för innehåll 3"/>
          <p:cNvPicPr>
            <a:picLocks noGrp="1" noChangeAspect="1"/>
          </p:cNvPicPr>
          <p:nvPr>
            <p:ph idx="4294967295"/>
          </p:nvPr>
        </p:nvPicPr>
        <p:blipFill>
          <a:blip r:embed="rId3"/>
          <a:stretch>
            <a:fillRect/>
          </a:stretch>
        </p:blipFill>
        <p:spPr>
          <a:xfrm>
            <a:off x="5044166" y="0"/>
            <a:ext cx="2941963" cy="4485888"/>
          </a:xfrm>
          <a:prstGeom prst="rect">
            <a:avLst/>
          </a:prstGeom>
        </p:spPr>
      </p:pic>
    </p:spTree>
    <p:extLst>
      <p:ext uri="{BB962C8B-B14F-4D97-AF65-F5344CB8AC3E}">
        <p14:creationId xmlns:p14="http://schemas.microsoft.com/office/powerpoint/2010/main" val="2302461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628650" y="274639"/>
            <a:ext cx="7886700" cy="640928"/>
          </a:xfrm>
        </p:spPr>
        <p:txBody>
          <a:bodyPr/>
          <a:lstStyle/>
          <a:p>
            <a:r>
              <a:rPr lang="sv-SE" dirty="0" smtClean="0"/>
              <a:t>www.uppdragpsykiskhalsa.se</a:t>
            </a:r>
            <a:endParaRPr lang="sv-SE" dirty="0"/>
          </a:p>
        </p:txBody>
      </p:sp>
      <p:pic>
        <p:nvPicPr>
          <p:cNvPr id="7" name="Platshållare för innehåll 6"/>
          <p:cNvPicPr>
            <a:picLocks noGrp="1" noChangeAspect="1"/>
          </p:cNvPicPr>
          <p:nvPr>
            <p:ph idx="1"/>
          </p:nvPr>
        </p:nvPicPr>
        <p:blipFill>
          <a:blip r:embed="rId3"/>
          <a:stretch>
            <a:fillRect/>
          </a:stretch>
        </p:blipFill>
        <p:spPr>
          <a:xfrm>
            <a:off x="1514613" y="843558"/>
            <a:ext cx="6195899" cy="3788767"/>
          </a:xfrm>
          <a:prstGeom prst="rect">
            <a:avLst/>
          </a:prstGeom>
          <a:ln>
            <a:solidFill>
              <a:schemeClr val="tx1"/>
            </a:solidFill>
          </a:ln>
        </p:spPr>
      </p:pic>
      <p:sp>
        <p:nvSpPr>
          <p:cNvPr id="8" name="Ellips 7"/>
          <p:cNvSpPr/>
          <p:nvPr/>
        </p:nvSpPr>
        <p:spPr>
          <a:xfrm>
            <a:off x="3491880" y="3723878"/>
            <a:ext cx="1800200" cy="7920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89369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907704" y="267494"/>
            <a:ext cx="4755049" cy="4113671"/>
          </a:xfrm>
          <a:prstGeom prst="rect">
            <a:avLst/>
          </a:prstGeom>
        </p:spPr>
      </p:pic>
      <p:sp>
        <p:nvSpPr>
          <p:cNvPr id="3" name="Ellips 2"/>
          <p:cNvSpPr/>
          <p:nvPr/>
        </p:nvSpPr>
        <p:spPr>
          <a:xfrm>
            <a:off x="1475656" y="1707654"/>
            <a:ext cx="151216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5" name="Rak pil 4"/>
          <p:cNvCxnSpPr/>
          <p:nvPr/>
        </p:nvCxnSpPr>
        <p:spPr>
          <a:xfrm>
            <a:off x="1043608" y="843558"/>
            <a:ext cx="576064" cy="7920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772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pil 3"/>
          <p:cNvCxnSpPr/>
          <p:nvPr/>
        </p:nvCxnSpPr>
        <p:spPr>
          <a:xfrm>
            <a:off x="1547664" y="2894448"/>
            <a:ext cx="360040" cy="108012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Bildobjekt 5"/>
          <p:cNvPicPr>
            <a:picLocks noChangeAspect="1"/>
          </p:cNvPicPr>
          <p:nvPr/>
        </p:nvPicPr>
        <p:blipFill>
          <a:blip r:embed="rId3"/>
          <a:stretch>
            <a:fillRect/>
          </a:stretch>
        </p:blipFill>
        <p:spPr>
          <a:xfrm>
            <a:off x="1907704" y="0"/>
            <a:ext cx="5413673" cy="4419437"/>
          </a:xfrm>
          <a:prstGeom prst="rect">
            <a:avLst/>
          </a:prstGeom>
        </p:spPr>
      </p:pic>
      <p:sp>
        <p:nvSpPr>
          <p:cNvPr id="3" name="Ellips 2"/>
          <p:cNvSpPr/>
          <p:nvPr/>
        </p:nvSpPr>
        <p:spPr>
          <a:xfrm>
            <a:off x="1353521" y="4028280"/>
            <a:ext cx="2736304" cy="424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Tree>
    <p:extLst>
      <p:ext uri="{BB962C8B-B14F-4D97-AF65-F5344CB8AC3E}">
        <p14:creationId xmlns:p14="http://schemas.microsoft.com/office/powerpoint/2010/main" val="5813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Goda exempel i Verktygsbanken</a:t>
            </a:r>
            <a:endParaRPr lang="sv-SE"/>
          </a:p>
        </p:txBody>
      </p:sp>
      <p:sp>
        <p:nvSpPr>
          <p:cNvPr id="3" name="Platshållare för innehåll 2"/>
          <p:cNvSpPr>
            <a:spLocks noGrp="1"/>
          </p:cNvSpPr>
          <p:nvPr>
            <p:ph idx="1"/>
          </p:nvPr>
        </p:nvSpPr>
        <p:spPr>
          <a:xfrm>
            <a:off x="628650" y="1370013"/>
            <a:ext cx="4159374" cy="3262312"/>
          </a:xfrm>
        </p:spPr>
        <p:txBody>
          <a:bodyPr>
            <a:normAutofit/>
          </a:bodyPr>
          <a:lstStyle/>
          <a:p>
            <a:pPr>
              <a:spcBef>
                <a:spcPts val="1800"/>
              </a:spcBef>
            </a:pPr>
            <a:r>
              <a:rPr lang="sv-SE" sz="1800" dirty="0"/>
              <a:t>Information, insatser, metodstöd och stödjande verktyg för att stärka arbetet med asylsökande och nyanlända</a:t>
            </a:r>
          </a:p>
          <a:p>
            <a:pPr>
              <a:spcBef>
                <a:spcPts val="1800"/>
              </a:spcBef>
            </a:pPr>
            <a:r>
              <a:rPr lang="sv-SE" sz="1800" dirty="0"/>
              <a:t>För personal som möter asylsökande och nyanlända samt för chefer och beslutsfattare</a:t>
            </a:r>
          </a:p>
        </p:txBody>
      </p:sp>
      <p:pic>
        <p:nvPicPr>
          <p:cNvPr id="4" name="Bildobjekt 3"/>
          <p:cNvPicPr>
            <a:picLocks noChangeAspect="1"/>
          </p:cNvPicPr>
          <p:nvPr/>
        </p:nvPicPr>
        <p:blipFill>
          <a:blip r:embed="rId3"/>
          <a:stretch>
            <a:fillRect/>
          </a:stretch>
        </p:blipFill>
        <p:spPr>
          <a:xfrm>
            <a:off x="5292080" y="1441852"/>
            <a:ext cx="3419852" cy="2138009"/>
          </a:xfrm>
          <a:prstGeom prst="rect">
            <a:avLst/>
          </a:prstGeom>
        </p:spPr>
      </p:pic>
      <p:sp>
        <p:nvSpPr>
          <p:cNvPr id="5" name="textruta 4"/>
          <p:cNvSpPr txBox="1"/>
          <p:nvPr/>
        </p:nvSpPr>
        <p:spPr>
          <a:xfrm>
            <a:off x="822960" y="3848149"/>
            <a:ext cx="7205424" cy="307777"/>
          </a:xfrm>
          <a:prstGeom prst="rect">
            <a:avLst/>
          </a:prstGeom>
          <a:noFill/>
        </p:spPr>
        <p:txBody>
          <a:bodyPr wrap="square" rtlCol="0">
            <a:spAutoFit/>
          </a:bodyPr>
          <a:lstStyle/>
          <a:p>
            <a:r>
              <a:rPr lang="sv-SE" sz="1400">
                <a:hlinkClick r:id="rId4"/>
              </a:rPr>
              <a:t>http://www.uppdragpsykiskhalsa.se/asylsokande-och-nyanlanda/verktygsbanken/</a:t>
            </a:r>
            <a:endParaRPr lang="sv-SE" sz="1400"/>
          </a:p>
        </p:txBody>
      </p:sp>
    </p:spTree>
    <p:extLst>
      <p:ext uri="{BB962C8B-B14F-4D97-AF65-F5344CB8AC3E}">
        <p14:creationId xmlns:p14="http://schemas.microsoft.com/office/powerpoint/2010/main" val="710205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Ta hem och sprid!</a:t>
            </a:r>
            <a:endParaRPr lang="sv-SE" dirty="0"/>
          </a:p>
        </p:txBody>
      </p:sp>
      <p:sp>
        <p:nvSpPr>
          <p:cNvPr id="6" name="Platshållare för innehåll 5"/>
          <p:cNvSpPr>
            <a:spLocks noGrp="1"/>
          </p:cNvSpPr>
          <p:nvPr>
            <p:ph idx="1"/>
          </p:nvPr>
        </p:nvSpPr>
        <p:spPr/>
        <p:txBody>
          <a:bodyPr>
            <a:normAutofit lnSpcReduction="10000"/>
          </a:bodyPr>
          <a:lstStyle/>
          <a:p>
            <a:r>
              <a:rPr lang="sv-SE" dirty="0" smtClean="0"/>
              <a:t>Material som är fritt att använda och sprida!</a:t>
            </a:r>
          </a:p>
          <a:p>
            <a:r>
              <a:rPr lang="sv-SE" dirty="0" smtClean="0"/>
              <a:t>Närmsta kollegor – större sammanhang</a:t>
            </a:r>
          </a:p>
          <a:p>
            <a:r>
              <a:rPr lang="sv-SE" dirty="0" smtClean="0"/>
              <a:t>Skriftligt och webbutbildningar</a:t>
            </a:r>
          </a:p>
          <a:p>
            <a:r>
              <a:rPr lang="sv-SE" dirty="0" smtClean="0"/>
              <a:t>Detaljerat och kan användas direkt som det är.</a:t>
            </a:r>
          </a:p>
          <a:p>
            <a:r>
              <a:rPr lang="sv-SE" dirty="0" smtClean="0"/>
              <a:t>Kan använda delar av.</a:t>
            </a:r>
          </a:p>
          <a:p>
            <a:endParaRPr lang="sv-SE" dirty="0" smtClean="0"/>
          </a:p>
          <a:p>
            <a:r>
              <a:rPr lang="sv-SE" b="1" dirty="0" smtClean="0"/>
              <a:t>Vad av detta kan du använda i din                          verksamhet?</a:t>
            </a:r>
          </a:p>
          <a:p>
            <a:endParaRPr lang="sv-SE" dirty="0"/>
          </a:p>
        </p:txBody>
      </p:sp>
    </p:spTree>
    <p:extLst>
      <p:ext uri="{BB962C8B-B14F-4D97-AF65-F5344CB8AC3E}">
        <p14:creationId xmlns:p14="http://schemas.microsoft.com/office/powerpoint/2010/main" val="2813768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Film om Hälsa i Sverige</a:t>
            </a:r>
            <a:endParaRPr lang="sv-SE">
              <a:latin typeface="+mn-lt"/>
            </a:endParaRPr>
          </a:p>
        </p:txBody>
      </p:sp>
      <p:pic>
        <p:nvPicPr>
          <p:cNvPr id="8" name="Platshållare för innehåll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3101" y="1131590"/>
            <a:ext cx="5797798" cy="3261643"/>
          </a:xfrm>
        </p:spPr>
      </p:pic>
    </p:spTree>
    <p:extLst>
      <p:ext uri="{BB962C8B-B14F-4D97-AF65-F5344CB8AC3E}">
        <p14:creationId xmlns:p14="http://schemas.microsoft.com/office/powerpoint/2010/main" val="13149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1026" name="Picture 2" descr="U:\Verksamhet &amp; projekt\Lättare svenska\lättare svenska metodmater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963" y="0"/>
            <a:ext cx="47120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109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628650" y="1370013"/>
            <a:ext cx="3583310" cy="3262312"/>
          </a:xfrm>
        </p:spPr>
        <p:txBody>
          <a:bodyPr>
            <a:normAutofit/>
          </a:bodyPr>
          <a:lstStyle/>
          <a:p>
            <a:r>
              <a:rPr lang="sv-SE" dirty="0" smtClean="0"/>
              <a:t>Alla unga har rätt till kunskap om kropp och sexualitet</a:t>
            </a:r>
            <a:endParaRPr lang="sv-S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66626"/>
            <a:ext cx="4372826" cy="428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47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493658" y="519523"/>
            <a:ext cx="6172200" cy="3394472"/>
          </a:xfrm>
        </p:spPr>
        <p:txBody>
          <a:bodyPr>
            <a:normAutofit fontScale="92500"/>
          </a:bodyPr>
          <a:lstStyle/>
          <a:p>
            <a:pPr marL="0" indent="0">
              <a:buNone/>
            </a:pPr>
            <a:r>
              <a:rPr lang="sv-SE" dirty="0" smtClean="0"/>
              <a:t>Personal i fikarummet: </a:t>
            </a:r>
          </a:p>
          <a:p>
            <a:pPr marL="0" indent="0">
              <a:buNone/>
            </a:pPr>
            <a:endParaRPr lang="sv-SE" i="1" dirty="0"/>
          </a:p>
          <a:p>
            <a:pPr marL="0" indent="0">
              <a:buNone/>
            </a:pPr>
            <a:r>
              <a:rPr lang="sv-SE" i="1" dirty="0" smtClean="0"/>
              <a:t>Vad </a:t>
            </a:r>
            <a:r>
              <a:rPr lang="sv-SE" i="1" dirty="0"/>
              <a:t>bra att ni jobbar med detta! Det finns ju så många olika sätt att se på sexualitet och det är ju viktigt att de får veta om det svenska sättet. T.ex. om homosexualitet, att man inte bara kan kläcka ur sig något homofobt </a:t>
            </a:r>
            <a:r>
              <a:rPr lang="sv-SE" i="1" dirty="0" smtClean="0"/>
              <a:t>på skolgården här</a:t>
            </a:r>
            <a:r>
              <a:rPr lang="sv-SE" i="1" dirty="0"/>
              <a:t>. Men det kan inte va helt lätt heller, sexualitet lär väl va ett ganska känsligt ämne</a:t>
            </a:r>
            <a:r>
              <a:rPr lang="sv-SE" i="1" dirty="0" smtClean="0"/>
              <a:t>?</a:t>
            </a:r>
            <a:endParaRPr lang="sv-SE" i="1" dirty="0"/>
          </a:p>
        </p:txBody>
      </p:sp>
    </p:spTree>
    <p:extLst>
      <p:ext uri="{BB962C8B-B14F-4D97-AF65-F5344CB8AC3E}">
        <p14:creationId xmlns:p14="http://schemas.microsoft.com/office/powerpoint/2010/main" val="27607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Antirasistisk sexualupplysning</a:t>
            </a:r>
            <a:endParaRPr lang="sv-SE" dirty="0"/>
          </a:p>
        </p:txBody>
      </p:sp>
      <p:sp>
        <p:nvSpPr>
          <p:cNvPr id="3" name="Platshållare för innehåll 2"/>
          <p:cNvSpPr>
            <a:spLocks noGrp="1"/>
          </p:cNvSpPr>
          <p:nvPr>
            <p:ph idx="1"/>
          </p:nvPr>
        </p:nvSpPr>
        <p:spPr/>
        <p:txBody>
          <a:bodyPr/>
          <a:lstStyle/>
          <a:p>
            <a:pPr>
              <a:lnSpc>
                <a:spcPct val="140000"/>
              </a:lnSpc>
            </a:pPr>
            <a:r>
              <a:rPr lang="sv-SE" dirty="0" smtClean="0"/>
              <a:t>Inte utgå från stereotypa föreställningar</a:t>
            </a:r>
          </a:p>
          <a:p>
            <a:pPr>
              <a:lnSpc>
                <a:spcPct val="140000"/>
              </a:lnSpc>
            </a:pPr>
            <a:r>
              <a:rPr lang="is-IS" dirty="0" smtClean="0"/>
              <a:t>…men medveten om behov</a:t>
            </a:r>
            <a:endParaRPr lang="sv-SE" dirty="0"/>
          </a:p>
        </p:txBody>
      </p:sp>
    </p:spTree>
    <p:extLst>
      <p:ext uri="{BB962C8B-B14F-4D97-AF65-F5344CB8AC3E}">
        <p14:creationId xmlns:p14="http://schemas.microsoft.com/office/powerpoint/2010/main" val="262169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lgn="ctr">
              <a:buNone/>
            </a:pPr>
            <a:endParaRPr lang="sv-SE" dirty="0" smtClean="0"/>
          </a:p>
          <a:p>
            <a:pPr marL="0" indent="0" algn="ctr">
              <a:buNone/>
            </a:pPr>
            <a:endParaRPr lang="sv-SE" dirty="0"/>
          </a:p>
          <a:p>
            <a:pPr marL="0" indent="0" algn="ctr">
              <a:buNone/>
            </a:pPr>
            <a:r>
              <a:rPr lang="sv-SE" sz="3000" dirty="0"/>
              <a:t>Hur gör man då?</a:t>
            </a:r>
          </a:p>
        </p:txBody>
      </p:sp>
    </p:spTree>
    <p:extLst>
      <p:ext uri="{BB962C8B-B14F-4D97-AF65-F5344CB8AC3E}">
        <p14:creationId xmlns:p14="http://schemas.microsoft.com/office/powerpoint/2010/main" val="805693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Rättighetsperspektiv</a:t>
            </a:r>
            <a:endParaRPr lang="sv-SE" dirty="0"/>
          </a:p>
        </p:txBody>
      </p:sp>
      <p:sp>
        <p:nvSpPr>
          <p:cNvPr id="3" name="Platshållare för innehåll 2"/>
          <p:cNvSpPr>
            <a:spLocks noGrp="1"/>
          </p:cNvSpPr>
          <p:nvPr>
            <p:ph idx="1"/>
          </p:nvPr>
        </p:nvSpPr>
        <p:spPr/>
        <p:txBody>
          <a:bodyPr/>
          <a:lstStyle/>
          <a:p>
            <a:pPr>
              <a:lnSpc>
                <a:spcPct val="140000"/>
              </a:lnSpc>
            </a:pPr>
            <a:r>
              <a:rPr lang="sv-SE" dirty="0" smtClean="0"/>
              <a:t>Rätt till sexualundervisning</a:t>
            </a:r>
          </a:p>
          <a:p>
            <a:pPr>
              <a:lnSpc>
                <a:spcPct val="140000"/>
              </a:lnSpc>
            </a:pPr>
            <a:r>
              <a:rPr lang="sv-SE" dirty="0" smtClean="0"/>
              <a:t>Rätt till sin kropp</a:t>
            </a:r>
          </a:p>
          <a:p>
            <a:pPr>
              <a:lnSpc>
                <a:spcPct val="140000"/>
              </a:lnSpc>
            </a:pPr>
            <a:r>
              <a:rPr lang="sv-SE" dirty="0" smtClean="0"/>
              <a:t>Rätt till vård och stöd</a:t>
            </a:r>
            <a:endParaRPr lang="sv-S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334" b="15287"/>
          <a:stretch/>
        </p:blipFill>
        <p:spPr bwMode="auto">
          <a:xfrm>
            <a:off x="1817695" y="3254382"/>
            <a:ext cx="2592288" cy="150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6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öd bård för personal">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å bård för målgrupp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10517</TotalTime>
  <Words>4507</Words>
  <Application>Microsoft Office PowerPoint</Application>
  <PresentationFormat>Bildspel på skärmen (16:9)</PresentationFormat>
  <Paragraphs>405</Paragraphs>
  <Slides>27</Slides>
  <Notes>27</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27</vt:i4>
      </vt:variant>
    </vt:vector>
  </HeadingPairs>
  <TitlesOfParts>
    <vt:vector size="31" baseType="lpstr">
      <vt:lpstr>Arial</vt:lpstr>
      <vt:lpstr>Calibri</vt:lpstr>
      <vt:lpstr>Röd bård för personal</vt:lpstr>
      <vt:lpstr>Blå bård för målgruppen</vt:lpstr>
      <vt:lpstr>Sexualundervisning på lättare svenska</vt:lpstr>
      <vt:lpstr>Om Uppdrag Psykisk Hälsa</vt:lpstr>
      <vt:lpstr>Film om Hälsa i Sverige</vt:lpstr>
      <vt:lpstr>PowerPoint-presentation</vt:lpstr>
      <vt:lpstr>PowerPoint-presentation</vt:lpstr>
      <vt:lpstr>PowerPoint-presentation</vt:lpstr>
      <vt:lpstr>Antirasistisk sexualupplysning</vt:lpstr>
      <vt:lpstr>PowerPoint-presentation</vt:lpstr>
      <vt:lpstr>Rättighetsperspektiv</vt:lpstr>
      <vt:lpstr>Språket</vt:lpstr>
      <vt:lpstr>Tiden</vt:lpstr>
      <vt:lpstr>PowerPoint-presentation</vt:lpstr>
      <vt:lpstr>PowerPoint-presentation</vt:lpstr>
      <vt:lpstr>PowerPoint-presentation</vt:lpstr>
      <vt:lpstr>PowerPoint-presentation</vt:lpstr>
      <vt:lpstr>Att komma igång</vt:lpstr>
      <vt:lpstr>PowerPoint-presentation</vt:lpstr>
      <vt:lpstr>Ungdomarnas röster</vt:lpstr>
      <vt:lpstr>Övning- Ett antirasistiskt förhållningssätt  </vt:lpstr>
      <vt:lpstr>Övning- Frågor från unga</vt:lpstr>
      <vt:lpstr>PowerPoint-presentation</vt:lpstr>
      <vt:lpstr>PowerPoint-presentation</vt:lpstr>
      <vt:lpstr>www.uppdragpsykiskhalsa.se</vt:lpstr>
      <vt:lpstr>PowerPoint-presentation</vt:lpstr>
      <vt:lpstr>PowerPoint-presentation</vt:lpstr>
      <vt:lpstr>Goda exempel i Verktygsbanken</vt:lpstr>
      <vt:lpstr>Ta hem och sprid!</vt:lpstr>
    </vt:vector>
  </TitlesOfParts>
  <Company>Sverige Kommuner och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bemöter du nyanlända barn</dc:title>
  <dc:creator>Tunér Henrik</dc:creator>
  <cp:lastModifiedBy>Kalingas-Ruin Maria</cp:lastModifiedBy>
  <cp:revision>391</cp:revision>
  <cp:lastPrinted>2017-02-02T12:21:00Z</cp:lastPrinted>
  <dcterms:created xsi:type="dcterms:W3CDTF">2016-10-25T08:57:07Z</dcterms:created>
  <dcterms:modified xsi:type="dcterms:W3CDTF">2017-02-14T13:16:21Z</dcterms:modified>
</cp:coreProperties>
</file>