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43"/>
  </p:notesMasterIdLst>
  <p:handoutMasterIdLst>
    <p:handoutMasterId r:id="rId44"/>
  </p:handoutMasterIdLst>
  <p:sldIdLst>
    <p:sldId id="334" r:id="rId4"/>
    <p:sldId id="658" r:id="rId5"/>
    <p:sldId id="697" r:id="rId6"/>
    <p:sldId id="725" r:id="rId7"/>
    <p:sldId id="721" r:id="rId8"/>
    <p:sldId id="714" r:id="rId9"/>
    <p:sldId id="717" r:id="rId10"/>
    <p:sldId id="592" r:id="rId11"/>
    <p:sldId id="716" r:id="rId12"/>
    <p:sldId id="528" r:id="rId13"/>
    <p:sldId id="594" r:id="rId14"/>
    <p:sldId id="722" r:id="rId15"/>
    <p:sldId id="708" r:id="rId16"/>
    <p:sldId id="709" r:id="rId17"/>
    <p:sldId id="603" r:id="rId18"/>
    <p:sldId id="723" r:id="rId19"/>
    <p:sldId id="605" r:id="rId20"/>
    <p:sldId id="661" r:id="rId21"/>
    <p:sldId id="676" r:id="rId22"/>
    <p:sldId id="615" r:id="rId23"/>
    <p:sldId id="677" r:id="rId24"/>
    <p:sldId id="544" r:id="rId25"/>
    <p:sldId id="667" r:id="rId26"/>
    <p:sldId id="626" r:id="rId27"/>
    <p:sldId id="625" r:id="rId28"/>
    <p:sldId id="629" r:id="rId29"/>
    <p:sldId id="704" r:id="rId30"/>
    <p:sldId id="668" r:id="rId31"/>
    <p:sldId id="637" r:id="rId32"/>
    <p:sldId id="671" r:id="rId33"/>
    <p:sldId id="642" r:id="rId34"/>
    <p:sldId id="719" r:id="rId35"/>
    <p:sldId id="569" r:id="rId36"/>
    <p:sldId id="703" r:id="rId37"/>
    <p:sldId id="701" r:id="rId38"/>
    <p:sldId id="507" r:id="rId39"/>
    <p:sldId id="693" r:id="rId40"/>
    <p:sldId id="724" r:id="rId41"/>
    <p:sldId id="377" r:id="rId42"/>
  </p:sldIdLst>
  <p:sldSz cx="9144000" cy="6858000" type="screen4x3"/>
  <p:notesSz cx="6789738" cy="992981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9838" autoAdjust="0"/>
  </p:normalViewPr>
  <p:slideViewPr>
    <p:cSldViewPr>
      <p:cViewPr varScale="1">
        <p:scale>
          <a:sx n="27" d="100"/>
          <a:sy n="27" d="100"/>
        </p:scale>
        <p:origin x="110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1650" y="-666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A3036A-AAFC-4FF0-A9CD-43492F9F99E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AB0D49A-5A0B-4AB3-A787-85E89FF85EC8}">
      <dgm:prSet phldrT="[Text]" custT="1"/>
      <dgm:spPr/>
      <dgm:t>
        <a:bodyPr/>
        <a:lstStyle/>
        <a:p>
          <a:r>
            <a:rPr lang="sv-SE" sz="1600" dirty="0" smtClean="0">
              <a:solidFill>
                <a:schemeClr val="bg1"/>
              </a:solidFill>
            </a:rPr>
            <a:t>Skyddsfaktorer</a:t>
          </a:r>
          <a:endParaRPr lang="sv-SE" sz="1600" dirty="0">
            <a:solidFill>
              <a:schemeClr val="bg1"/>
            </a:solidFill>
          </a:endParaRPr>
        </a:p>
      </dgm:t>
    </dgm:pt>
    <dgm:pt modelId="{7A996BEB-7EB5-4F6C-8171-21D2FA626C43}" type="parTrans" cxnId="{B642D5DB-6C37-4ADD-8793-3223B304B211}">
      <dgm:prSet/>
      <dgm:spPr/>
      <dgm:t>
        <a:bodyPr/>
        <a:lstStyle/>
        <a:p>
          <a:endParaRPr lang="sv-SE"/>
        </a:p>
      </dgm:t>
    </dgm:pt>
    <dgm:pt modelId="{8FD93BFA-E48F-4061-8BF6-C28B2551791A}" type="sibTrans" cxnId="{B642D5DB-6C37-4ADD-8793-3223B304B211}">
      <dgm:prSet/>
      <dgm:spPr/>
      <dgm:t>
        <a:bodyPr/>
        <a:lstStyle/>
        <a:p>
          <a:endParaRPr lang="sv-SE"/>
        </a:p>
      </dgm:t>
    </dgm:pt>
    <dgm:pt modelId="{0624476B-8FE3-4CB5-9B8B-10DF8B906859}">
      <dgm:prSet phldrT="[Text]" custT="1"/>
      <dgm:spPr/>
      <dgm:t>
        <a:bodyPr/>
        <a:lstStyle/>
        <a:p>
          <a:r>
            <a:rPr lang="sv-SE" sz="1600" dirty="0" smtClean="0">
              <a:solidFill>
                <a:schemeClr val="bg1"/>
              </a:solidFill>
            </a:rPr>
            <a:t>Typ och mängd trauma</a:t>
          </a:r>
          <a:endParaRPr lang="sv-SE" sz="1600" dirty="0">
            <a:solidFill>
              <a:schemeClr val="bg1"/>
            </a:solidFill>
          </a:endParaRPr>
        </a:p>
      </dgm:t>
    </dgm:pt>
    <dgm:pt modelId="{C335FD3B-0B3F-490B-87A2-29F296CC469B}" type="parTrans" cxnId="{B7596E1A-CCE6-434F-A5EB-4B602E5D278A}">
      <dgm:prSet/>
      <dgm:spPr/>
      <dgm:t>
        <a:bodyPr/>
        <a:lstStyle/>
        <a:p>
          <a:endParaRPr lang="sv-SE"/>
        </a:p>
      </dgm:t>
    </dgm:pt>
    <dgm:pt modelId="{B6A2B919-4F13-41E3-8C22-8747384133E2}" type="sibTrans" cxnId="{B7596E1A-CCE6-434F-A5EB-4B602E5D278A}">
      <dgm:prSet/>
      <dgm:spPr/>
      <dgm:t>
        <a:bodyPr/>
        <a:lstStyle/>
        <a:p>
          <a:endParaRPr lang="sv-SE"/>
        </a:p>
      </dgm:t>
    </dgm:pt>
    <dgm:pt modelId="{7CBFE6FD-9A39-4DC4-827D-16721E04212D}">
      <dgm:prSet phldrT="[Text]" custT="1"/>
      <dgm:spPr/>
      <dgm:t>
        <a:bodyPr/>
        <a:lstStyle/>
        <a:p>
          <a:r>
            <a:rPr lang="sv-SE" sz="1600" dirty="0" smtClean="0"/>
            <a:t>     </a:t>
          </a:r>
          <a:r>
            <a:rPr lang="sv-SE" sz="1600" dirty="0" smtClean="0">
              <a:solidFill>
                <a:schemeClr val="bg1"/>
              </a:solidFill>
            </a:rPr>
            <a:t>Riskfaktorer</a:t>
          </a:r>
          <a:endParaRPr lang="sv-SE" sz="1600" dirty="0">
            <a:solidFill>
              <a:schemeClr val="bg1"/>
            </a:solidFill>
          </a:endParaRPr>
        </a:p>
      </dgm:t>
    </dgm:pt>
    <dgm:pt modelId="{7A55BB39-B66E-497A-845B-EC2DB4F1AF62}" type="parTrans" cxnId="{E4D9F811-2C80-4386-BA47-721420308715}">
      <dgm:prSet/>
      <dgm:spPr/>
      <dgm:t>
        <a:bodyPr/>
        <a:lstStyle/>
        <a:p>
          <a:endParaRPr lang="sv-SE"/>
        </a:p>
      </dgm:t>
    </dgm:pt>
    <dgm:pt modelId="{E954E0A3-43B0-4F5C-83B2-FBBF5F0AEC54}" type="sibTrans" cxnId="{E4D9F811-2C80-4386-BA47-721420308715}">
      <dgm:prSet/>
      <dgm:spPr/>
      <dgm:t>
        <a:bodyPr/>
        <a:lstStyle/>
        <a:p>
          <a:endParaRPr lang="sv-SE"/>
        </a:p>
      </dgm:t>
    </dgm:pt>
    <dgm:pt modelId="{5A5E26EC-96DF-449E-8CCA-AEA26D75BF5A}" type="pres">
      <dgm:prSet presAssocID="{8CA3036A-AAFC-4FF0-A9CD-43492F9F99EA}" presName="compositeShape" presStyleCnt="0">
        <dgm:presLayoutVars>
          <dgm:chMax val="7"/>
          <dgm:dir/>
          <dgm:resizeHandles val="exact"/>
        </dgm:presLayoutVars>
      </dgm:prSet>
      <dgm:spPr/>
    </dgm:pt>
    <dgm:pt modelId="{7213E6A0-DE06-4096-A934-F6D46F205AAE}" type="pres">
      <dgm:prSet presAssocID="{3AB0D49A-5A0B-4AB3-A787-85E89FF85EC8}" presName="circ1" presStyleLbl="vennNode1" presStyleIdx="0" presStyleCnt="3"/>
      <dgm:spPr/>
      <dgm:t>
        <a:bodyPr/>
        <a:lstStyle/>
        <a:p>
          <a:endParaRPr lang="sv-SE"/>
        </a:p>
      </dgm:t>
    </dgm:pt>
    <dgm:pt modelId="{300CCA28-38E9-44C4-B0CE-EA27558A1D1B}" type="pres">
      <dgm:prSet presAssocID="{3AB0D49A-5A0B-4AB3-A787-85E89FF85EC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54D5021-2C45-4345-B449-00B3EF197DB7}" type="pres">
      <dgm:prSet presAssocID="{0624476B-8FE3-4CB5-9B8B-10DF8B906859}" presName="circ2" presStyleLbl="vennNode1" presStyleIdx="1" presStyleCnt="3"/>
      <dgm:spPr/>
      <dgm:t>
        <a:bodyPr/>
        <a:lstStyle/>
        <a:p>
          <a:endParaRPr lang="sv-SE"/>
        </a:p>
      </dgm:t>
    </dgm:pt>
    <dgm:pt modelId="{6F31E93F-4F71-4FAB-B9B7-F5407201235A}" type="pres">
      <dgm:prSet presAssocID="{0624476B-8FE3-4CB5-9B8B-10DF8B90685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A5FBB29-DBBD-4AE9-96A9-3C4F2499AA04}" type="pres">
      <dgm:prSet presAssocID="{7CBFE6FD-9A39-4DC4-827D-16721E04212D}" presName="circ3" presStyleLbl="vennNode1" presStyleIdx="2" presStyleCnt="3"/>
      <dgm:spPr/>
      <dgm:t>
        <a:bodyPr/>
        <a:lstStyle/>
        <a:p>
          <a:endParaRPr lang="sv-SE"/>
        </a:p>
      </dgm:t>
    </dgm:pt>
    <dgm:pt modelId="{5B7BE1C3-863E-49F3-A10C-98F6A4671187}" type="pres">
      <dgm:prSet presAssocID="{7CBFE6FD-9A39-4DC4-827D-16721E04212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0B5F9F9-1EB1-4E6D-BE8F-76B842AD2E6F}" type="presOf" srcId="{0624476B-8FE3-4CB5-9B8B-10DF8B906859}" destId="{E54D5021-2C45-4345-B449-00B3EF197DB7}" srcOrd="0" destOrd="0" presId="urn:microsoft.com/office/officeart/2005/8/layout/venn1"/>
    <dgm:cxn modelId="{E4D9F811-2C80-4386-BA47-721420308715}" srcId="{8CA3036A-AAFC-4FF0-A9CD-43492F9F99EA}" destId="{7CBFE6FD-9A39-4DC4-827D-16721E04212D}" srcOrd="2" destOrd="0" parTransId="{7A55BB39-B66E-497A-845B-EC2DB4F1AF62}" sibTransId="{E954E0A3-43B0-4F5C-83B2-FBBF5F0AEC54}"/>
    <dgm:cxn modelId="{B6B94B77-F810-474B-AA85-37670D95ABFD}" type="presOf" srcId="{7CBFE6FD-9A39-4DC4-827D-16721E04212D}" destId="{FA5FBB29-DBBD-4AE9-96A9-3C4F2499AA04}" srcOrd="0" destOrd="0" presId="urn:microsoft.com/office/officeart/2005/8/layout/venn1"/>
    <dgm:cxn modelId="{C921CB78-9470-4287-BC61-B4251F4EBA65}" type="presOf" srcId="{3AB0D49A-5A0B-4AB3-A787-85E89FF85EC8}" destId="{300CCA28-38E9-44C4-B0CE-EA27558A1D1B}" srcOrd="1" destOrd="0" presId="urn:microsoft.com/office/officeart/2005/8/layout/venn1"/>
    <dgm:cxn modelId="{B642D5DB-6C37-4ADD-8793-3223B304B211}" srcId="{8CA3036A-AAFC-4FF0-A9CD-43492F9F99EA}" destId="{3AB0D49A-5A0B-4AB3-A787-85E89FF85EC8}" srcOrd="0" destOrd="0" parTransId="{7A996BEB-7EB5-4F6C-8171-21D2FA626C43}" sibTransId="{8FD93BFA-E48F-4061-8BF6-C28B2551791A}"/>
    <dgm:cxn modelId="{3B18415B-D629-40C5-BA76-EDAF854C4ABF}" type="presOf" srcId="{7CBFE6FD-9A39-4DC4-827D-16721E04212D}" destId="{5B7BE1C3-863E-49F3-A10C-98F6A4671187}" srcOrd="1" destOrd="0" presId="urn:microsoft.com/office/officeart/2005/8/layout/venn1"/>
    <dgm:cxn modelId="{1DFAB07A-0261-4411-B340-57E2437A361A}" type="presOf" srcId="{0624476B-8FE3-4CB5-9B8B-10DF8B906859}" destId="{6F31E93F-4F71-4FAB-B9B7-F5407201235A}" srcOrd="1" destOrd="0" presId="urn:microsoft.com/office/officeart/2005/8/layout/venn1"/>
    <dgm:cxn modelId="{7A1EDD83-00AC-4A3E-A520-4219B7995862}" type="presOf" srcId="{8CA3036A-AAFC-4FF0-A9CD-43492F9F99EA}" destId="{5A5E26EC-96DF-449E-8CCA-AEA26D75BF5A}" srcOrd="0" destOrd="0" presId="urn:microsoft.com/office/officeart/2005/8/layout/venn1"/>
    <dgm:cxn modelId="{DCA95197-EE8D-48EC-80DC-709BFC4924A4}" type="presOf" srcId="{3AB0D49A-5A0B-4AB3-A787-85E89FF85EC8}" destId="{7213E6A0-DE06-4096-A934-F6D46F205AAE}" srcOrd="0" destOrd="0" presId="urn:microsoft.com/office/officeart/2005/8/layout/venn1"/>
    <dgm:cxn modelId="{B7596E1A-CCE6-434F-A5EB-4B602E5D278A}" srcId="{8CA3036A-AAFC-4FF0-A9CD-43492F9F99EA}" destId="{0624476B-8FE3-4CB5-9B8B-10DF8B906859}" srcOrd="1" destOrd="0" parTransId="{C335FD3B-0B3F-490B-87A2-29F296CC469B}" sibTransId="{B6A2B919-4F13-41E3-8C22-8747384133E2}"/>
    <dgm:cxn modelId="{8D540348-0BA1-4FCD-BC50-E554F96AF336}" type="presParOf" srcId="{5A5E26EC-96DF-449E-8CCA-AEA26D75BF5A}" destId="{7213E6A0-DE06-4096-A934-F6D46F205AAE}" srcOrd="0" destOrd="0" presId="urn:microsoft.com/office/officeart/2005/8/layout/venn1"/>
    <dgm:cxn modelId="{B4E25B3A-AF12-47D4-9FE0-48D74F2D7A34}" type="presParOf" srcId="{5A5E26EC-96DF-449E-8CCA-AEA26D75BF5A}" destId="{300CCA28-38E9-44C4-B0CE-EA27558A1D1B}" srcOrd="1" destOrd="0" presId="urn:microsoft.com/office/officeart/2005/8/layout/venn1"/>
    <dgm:cxn modelId="{E7CCE455-F893-40E3-8144-8FBF8CC0F4C3}" type="presParOf" srcId="{5A5E26EC-96DF-449E-8CCA-AEA26D75BF5A}" destId="{E54D5021-2C45-4345-B449-00B3EF197DB7}" srcOrd="2" destOrd="0" presId="urn:microsoft.com/office/officeart/2005/8/layout/venn1"/>
    <dgm:cxn modelId="{3AA8EAD7-DC96-4EC5-B020-E590146F7D7C}" type="presParOf" srcId="{5A5E26EC-96DF-449E-8CCA-AEA26D75BF5A}" destId="{6F31E93F-4F71-4FAB-B9B7-F5407201235A}" srcOrd="3" destOrd="0" presId="urn:microsoft.com/office/officeart/2005/8/layout/venn1"/>
    <dgm:cxn modelId="{D7374623-4AEE-46CB-B1D4-71D62B4B35FA}" type="presParOf" srcId="{5A5E26EC-96DF-449E-8CCA-AEA26D75BF5A}" destId="{FA5FBB29-DBBD-4AE9-96A9-3C4F2499AA04}" srcOrd="4" destOrd="0" presId="urn:microsoft.com/office/officeart/2005/8/layout/venn1"/>
    <dgm:cxn modelId="{33CBE0D0-E7E9-4B00-BC66-3510E131FA09}" type="presParOf" srcId="{5A5E26EC-96DF-449E-8CCA-AEA26D75BF5A}" destId="{5B7BE1C3-863E-49F3-A10C-98F6A467118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A6A0DBF-863B-4E6D-B9BB-3495C7EF5361}" type="datetimeFigureOut">
              <a:rPr lang="sv-SE"/>
              <a:pPr>
                <a:defRPr/>
              </a:pPr>
              <a:t>2017-02-13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2527A20-354E-4748-890F-AA943AEF6BC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98311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0838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3948072-4F29-4854-AF17-016469B7E76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30281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baseline="0" dirty="0" smtClean="0">
              <a:latin typeface="Arial" panose="020B0604020202020204" pitchFamily="34" charset="0"/>
            </a:endParaRPr>
          </a:p>
          <a:p>
            <a:endParaRPr lang="sv-SE" altLang="sv-SE" baseline="0" dirty="0" smtClean="0">
              <a:latin typeface="Arial" panose="020B0604020202020204" pitchFamily="34" charset="0"/>
            </a:endParaRPr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5705E3-35F6-4803-9BE8-EB352E000632}" type="slidenum">
              <a:rPr lang="sv-SE" altLang="sv-SE" smtClean="0"/>
              <a:pPr>
                <a:spcBef>
                  <a:spcPct val="0"/>
                </a:spcBef>
              </a:pPr>
              <a:t>1</a:t>
            </a:fld>
            <a:endParaRPr lang="sv-SE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875882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dirty="0" smtClean="0">
              <a:latin typeface="Arial" panose="020B0604020202020204" pitchFamily="34" charset="0"/>
            </a:endParaRPr>
          </a:p>
        </p:txBody>
      </p:sp>
      <p:sp>
        <p:nvSpPr>
          <p:cNvPr id="2253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0FD845-BEB6-45D1-A74D-D3E1CDC34AB5}" type="slidenum">
              <a:rPr lang="sv-SE" altLang="sv-SE" smtClean="0"/>
              <a:pPr>
                <a:spcBef>
                  <a:spcPct val="0"/>
                </a:spcBef>
              </a:pPr>
              <a:t>10</a:t>
            </a:fld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878225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948072-4F29-4854-AF17-016469B7E765}" type="slidenum">
              <a:rPr lang="sv-SE" altLang="sv-SE" smtClean="0"/>
              <a:pPr>
                <a:defRPr/>
              </a:pPr>
              <a:t>11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20281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1A189-E1B0-F249-9499-73D1851C716F}" type="slidenum">
              <a:rPr lang="en-US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2702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874713" y="715963"/>
            <a:ext cx="4964112" cy="3724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58567" y="4729022"/>
            <a:ext cx="5430837" cy="4468812"/>
          </a:xfrm>
        </p:spPr>
        <p:txBody>
          <a:bodyPr>
            <a:normAutofit/>
          </a:bodyPr>
          <a:lstStyle/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8942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948072-4F29-4854-AF17-016469B7E765}" type="slidenum">
              <a:rPr lang="sv-SE" altLang="sv-SE" smtClean="0"/>
              <a:pPr>
                <a:defRPr/>
              </a:pPr>
              <a:t>14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30158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514549" y="4604866"/>
            <a:ext cx="5430838" cy="4826472"/>
          </a:xfrm>
        </p:spPr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5630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sv-SE" b="1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17743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>
              <a:latin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948072-4F29-4854-AF17-016469B7E765}" type="slidenum">
              <a:rPr lang="sv-SE" altLang="sv-SE" smtClean="0"/>
              <a:pPr>
                <a:defRPr/>
              </a:pPr>
              <a:t>17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099264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dirty="0" smtClean="0">
              <a:latin typeface="Arial" panose="020B0604020202020204" pitchFamily="34" charset="0"/>
            </a:endParaRPr>
          </a:p>
        </p:txBody>
      </p:sp>
      <p:sp>
        <p:nvSpPr>
          <p:cNvPr id="7373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5492CF-37A1-4874-9A1A-B3D875325743}" type="slidenum">
              <a:rPr lang="sv-SE" altLang="sv-SE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18</a:t>
            </a:fld>
            <a:endParaRPr lang="sv-SE" altLang="sv-SE" sz="1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289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sv-SE" dirty="0" smtClean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7BC15826-AC80-43A7-87B6-9170B2139AD2}" type="slidenum">
              <a:rPr lang="en-US"/>
              <a:pPr>
                <a:defRPr/>
              </a:pPr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9188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sv-SE" dirty="0" smtClean="0">
              <a:latin typeface="Arial" panose="020B0604020202020204" pitchFamily="34" charset="0"/>
            </a:endParaRPr>
          </a:p>
        </p:txBody>
      </p:sp>
      <p:sp>
        <p:nvSpPr>
          <p:cNvPr id="8196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4D61CD-96A7-40C8-98F9-AB8BF4FBAF4F}" type="slidenum">
              <a:rPr lang="sv-SE" altLang="sv-SE" smtClean="0"/>
              <a:pPr>
                <a:spcBef>
                  <a:spcPct val="0"/>
                </a:spcBef>
              </a:pPr>
              <a:t>2</a:t>
            </a:fld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2602343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sv-SE" dirty="0"/>
          </a:p>
        </p:txBody>
      </p:sp>
      <p:sp>
        <p:nvSpPr>
          <p:cNvPr id="24580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D949F7-A10B-496C-A998-DD7A3C3E5839}" type="slidenum">
              <a:rPr lang="sv-SE" altLang="sv-SE" smtClean="0"/>
              <a:pPr>
                <a:spcBef>
                  <a:spcPct val="0"/>
                </a:spcBef>
              </a:pPr>
              <a:t>20</a:t>
            </a:fld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6738063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948072-4F29-4854-AF17-016469B7E765}" type="slidenum">
              <a:rPr lang="sv-SE" altLang="sv-SE" smtClean="0"/>
              <a:pPr>
                <a:defRPr/>
              </a:pPr>
              <a:t>21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258802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B56225-FFA6-4FBD-A0CE-5EE0B32CF59D}" type="slidenum">
              <a:rPr lang="sv-SE" altLang="sv-SE" smtClean="0"/>
              <a:pPr>
                <a:defRPr/>
              </a:pPr>
              <a:t>22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205479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sv-SE" dirty="0" smtClean="0">
              <a:latin typeface="Arial" panose="020B0604020202020204" pitchFamily="34" charset="0"/>
            </a:endParaRPr>
          </a:p>
        </p:txBody>
      </p:sp>
      <p:sp>
        <p:nvSpPr>
          <p:cNvPr id="7373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5492CF-37A1-4874-9A1A-B3D875325743}" type="slidenum">
              <a:rPr lang="sv-SE" altLang="sv-SE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23</a:t>
            </a:fld>
            <a:endParaRPr lang="sv-SE" altLang="sv-SE" sz="1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3627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A8164E2-FAC1-4280-BBB3-FF8F007BED69}" type="slidenum">
              <a:rPr lang="en-US" smtClean="0"/>
              <a:pPr/>
              <a:t>24</a:t>
            </a:fld>
            <a:endParaRPr lang="sv-SE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6642444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i="1" dirty="0"/>
          </a:p>
          <a:p>
            <a:pPr>
              <a:defRPr/>
            </a:pPr>
            <a:endParaRPr lang="sv-SE" i="1" dirty="0" smtClean="0"/>
          </a:p>
          <a:p>
            <a:pPr>
              <a:defRPr/>
            </a:pPr>
            <a:endParaRPr lang="sv-SE" dirty="0"/>
          </a:p>
        </p:txBody>
      </p:sp>
      <p:sp>
        <p:nvSpPr>
          <p:cNvPr id="28676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C37245-EFE2-4660-A171-C7A0CBC8E680}" type="slidenum">
              <a:rPr lang="sv-SE" altLang="sv-SE" smtClean="0"/>
              <a:pPr>
                <a:spcBef>
                  <a:spcPct val="0"/>
                </a:spcBef>
              </a:pPr>
              <a:t>25</a:t>
            </a:fld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42789753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C2A7475-B32A-4A13-A6DC-0BAA91765B38}" type="slidenum">
              <a:rPr lang="en-US" smtClean="0"/>
              <a:pPr/>
              <a:t>26</a:t>
            </a:fld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12115269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2D100-6E37-4E0A-9AEE-46CB43DB818B}" type="slidenum">
              <a:rPr lang="sv-SE" smtClean="0"/>
              <a:pPr>
                <a:defRPr/>
              </a:pPr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7871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sv-SE" altLang="sv-SE" baseline="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sv-SE" altLang="sv-SE" baseline="0" dirty="0" smtClean="0">
              <a:latin typeface="Arial" panose="020B0604020202020204" pitchFamily="34" charset="0"/>
            </a:endParaRPr>
          </a:p>
        </p:txBody>
      </p:sp>
      <p:sp>
        <p:nvSpPr>
          <p:cNvPr id="36868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9A182DC-8B03-4A1C-AA53-47B26AF369FF}" type="slidenum">
              <a:rPr lang="sv-SE" altLang="sv-SE" sz="1200" smtClean="0">
                <a:latin typeface="Arial" panose="020B0604020202020204" pitchFamily="34" charset="0"/>
              </a:rPr>
              <a:pPr/>
              <a:t>28</a:t>
            </a:fld>
            <a:endParaRPr lang="sv-SE" altLang="sv-SE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654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7053A97-74AB-4D22-B27F-29DF8DC4EFE4}" type="slidenum">
              <a:rPr lang="en-US" smtClean="0"/>
              <a:pPr/>
              <a:t>29</a:t>
            </a:fld>
            <a:endParaRPr lang="sv-SE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7625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2D100-6E37-4E0A-9AEE-46CB43DB818B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2246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dirty="0" smtClean="0"/>
          </a:p>
        </p:txBody>
      </p:sp>
      <p:sp>
        <p:nvSpPr>
          <p:cNvPr id="7373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5492CF-37A1-4874-9A1A-B3D875325743}" type="slidenum">
              <a:rPr lang="sv-SE" altLang="sv-SE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30</a:t>
            </a:fld>
            <a:endParaRPr lang="sv-SE" altLang="sv-SE" sz="1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8778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baseline="0" dirty="0" smtClean="0"/>
          </a:p>
        </p:txBody>
      </p:sp>
      <p:sp>
        <p:nvSpPr>
          <p:cNvPr id="3277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30DA26-915C-4D86-91B6-948F01561D47}" type="slidenum">
              <a:rPr lang="sv-SE" altLang="sv-SE" smtClean="0"/>
              <a:pPr>
                <a:spcBef>
                  <a:spcPct val="0"/>
                </a:spcBef>
              </a:pPr>
              <a:t>31</a:t>
            </a:fld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2569771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b="0" i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948072-4F29-4854-AF17-016469B7E765}" type="slidenum">
              <a:rPr lang="sv-SE" altLang="sv-SE" smtClean="0"/>
              <a:pPr>
                <a:defRPr/>
              </a:pPr>
              <a:t>32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80542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948072-4F29-4854-AF17-016469B7E765}" type="slidenum">
              <a:rPr lang="sv-SE" altLang="sv-SE" smtClean="0"/>
              <a:pPr>
                <a:defRPr/>
              </a:pPr>
              <a:t>33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6845915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948072-4F29-4854-AF17-016469B7E765}" type="slidenum">
              <a:rPr lang="sv-SE" altLang="sv-SE" smtClean="0"/>
              <a:pPr>
                <a:defRPr/>
              </a:pPr>
              <a:t>34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474420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sv-SE" altLang="sv-SE" dirty="0" smtClean="0">
              <a:latin typeface="Arial" panose="020B0604020202020204" pitchFamily="34" charset="0"/>
            </a:endParaRPr>
          </a:p>
        </p:txBody>
      </p:sp>
      <p:sp>
        <p:nvSpPr>
          <p:cNvPr id="4096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1A6A0C3E-8A70-4D1F-A751-1430A7B11428}" type="slidenum">
              <a:rPr lang="sv-SE" altLang="sv-SE" sz="1200" smtClean="0">
                <a:latin typeface="Arial" panose="020B0604020202020204" pitchFamily="34" charset="0"/>
              </a:rPr>
              <a:pPr/>
              <a:t>35</a:t>
            </a:fld>
            <a:endParaRPr lang="sv-SE" altLang="sv-SE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5895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2D100-6E37-4E0A-9AEE-46CB43DB818B}" type="slidenum">
              <a:rPr lang="sv-SE" smtClean="0"/>
              <a:pPr>
                <a:defRPr/>
              </a:pPr>
              <a:t>36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35322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sv-SE" dirty="0" smtClean="0">
              <a:latin typeface="Arial" panose="020B0604020202020204" pitchFamily="34" charset="0"/>
            </a:endParaRPr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FF3694-33AF-40F3-AA29-804DA382F8F3}" type="slidenum">
              <a:rPr lang="sv-SE" altLang="sv-SE" smtClean="0"/>
              <a:pPr>
                <a:spcBef>
                  <a:spcPct val="0"/>
                </a:spcBef>
              </a:pPr>
              <a:t>37</a:t>
            </a:fld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8238258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dirty="0" smtClean="0">
              <a:latin typeface="Arial" panose="020B0604020202020204" pitchFamily="34" charset="0"/>
            </a:endParaRPr>
          </a:p>
        </p:txBody>
      </p:sp>
      <p:sp>
        <p:nvSpPr>
          <p:cNvPr id="1536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3C64E1-1912-4E02-B93F-24A9201E5987}" type="slidenum">
              <a:rPr lang="sv-SE" altLang="sv-SE" sz="1200" smtClean="0">
                <a:latin typeface="Arial" panose="020B0604020202020204" pitchFamily="34" charset="0"/>
              </a:rPr>
              <a:pPr/>
              <a:t>38</a:t>
            </a:fld>
            <a:endParaRPr lang="sv-SE" altLang="sv-SE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117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sv-SE" smtClean="0">
              <a:latin typeface="Arial" panose="020B0604020202020204" pitchFamily="34" charset="0"/>
            </a:endParaRPr>
          </a:p>
        </p:txBody>
      </p:sp>
      <p:sp>
        <p:nvSpPr>
          <p:cNvPr id="7373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2FBD48-473D-4F08-9DED-C9C85E2BC52D}" type="slidenum">
              <a:rPr lang="sv-SE" altLang="sv-SE" smtClean="0"/>
              <a:pPr>
                <a:spcBef>
                  <a:spcPct val="0"/>
                </a:spcBef>
              </a:pPr>
              <a:t>39</a:t>
            </a:fld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781977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2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43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D4376CA-7291-2543-B891-85929314F9AE}" type="slidenum">
              <a:rPr lang="sv-SE" sz="1200">
                <a:solidFill>
                  <a:srgbClr val="000000"/>
                </a:solidFill>
                <a:latin typeface="Arial" charset="0"/>
              </a:rPr>
              <a:pPr/>
              <a:t>4</a:t>
            </a:fld>
            <a:endParaRPr lang="sv-SE" sz="12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671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948072-4F29-4854-AF17-016469B7E765}" type="slidenum">
              <a:rPr lang="sv-SE" altLang="sv-SE" smtClean="0"/>
              <a:pPr>
                <a:defRPr/>
              </a:pPr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17067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sv-SE" altLang="sv-SE" baseline="0" dirty="0" smtClean="0">
              <a:latin typeface="Arial" panose="020B0604020202020204" pitchFamily="34" charset="0"/>
            </a:endParaRPr>
          </a:p>
        </p:txBody>
      </p:sp>
      <p:sp>
        <p:nvSpPr>
          <p:cNvPr id="1536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946DCC-256E-4CB1-84BE-A303D85703A7}" type="slidenum">
              <a:rPr lang="sv-SE" altLang="sv-SE" sz="1200" smtClean="0">
                <a:latin typeface="Arial" panose="020B0604020202020204" pitchFamily="34" charset="0"/>
              </a:rPr>
              <a:pPr/>
              <a:t>6</a:t>
            </a:fld>
            <a:endParaRPr lang="sv-SE" altLang="sv-SE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92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948072-4F29-4854-AF17-016469B7E765}" type="slidenum">
              <a:rPr lang="sv-SE" altLang="sv-SE" smtClean="0"/>
              <a:pPr>
                <a:defRPr/>
              </a:pPr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74415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1A189-E1B0-F249-9499-73D1851C716F}" type="slidenum">
              <a:rPr lang="en-US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8727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dirty="0" smtClean="0">
              <a:latin typeface="Arial" panose="020B0604020202020204" pitchFamily="34" charset="0"/>
            </a:endParaRPr>
          </a:p>
        </p:txBody>
      </p:sp>
      <p:sp>
        <p:nvSpPr>
          <p:cNvPr id="7373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5492CF-37A1-4874-9A1A-B3D875325743}" type="slidenum">
              <a:rPr lang="sv-SE" altLang="sv-SE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sv-SE" altLang="sv-SE" sz="1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5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666750"/>
            <a:ext cx="9144000" cy="61912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GB" altLang="sv-SE" smtClean="0">
              <a:latin typeface="Gill Sans" panose="020B0502020104020203" pitchFamily="34" charset="0"/>
            </a:endParaRPr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57200" y="6858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313" y="187325"/>
            <a:ext cx="13382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457200" y="64770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302625" y="6557963"/>
            <a:ext cx="3079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1FCBF2A9-F8C4-4F9A-88A1-75C246514958}" type="slidenum">
              <a:rPr lang="sv-SE" altLang="sv-SE" sz="800" smtClean="0">
                <a:latin typeface="GillSans Light"/>
              </a:rPr>
              <a:pPr>
                <a:defRPr/>
              </a:pPr>
              <a:t>‹#›</a:t>
            </a:fld>
            <a:endParaRPr lang="sv-SE" altLang="sv-SE" smtClean="0">
              <a:latin typeface="Times" panose="02020603050405020304" pitchFamily="18" charset="0"/>
            </a:endParaRP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2860675"/>
            <a:ext cx="7772400" cy="114458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4213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787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563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143000"/>
            <a:ext cx="1943100" cy="4953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43000"/>
            <a:ext cx="5676900" cy="49530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149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414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43966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819400"/>
            <a:ext cx="38100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38100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26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747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104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525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9358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55370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7"/>
          <p:cNvSpPr>
            <a:spLocks noChangeShapeType="1"/>
          </p:cNvSpPr>
          <p:nvPr/>
        </p:nvSpPr>
        <p:spPr bwMode="auto">
          <a:xfrm>
            <a:off x="457200" y="6858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313" y="187325"/>
            <a:ext cx="13382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Line 9"/>
          <p:cNvSpPr>
            <a:spLocks noChangeShapeType="1"/>
          </p:cNvSpPr>
          <p:nvPr/>
        </p:nvSpPr>
        <p:spPr bwMode="auto">
          <a:xfrm>
            <a:off x="457200" y="64770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8302625" y="6557963"/>
            <a:ext cx="3079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2B0A5D83-F82F-4A33-9776-F3FBBB23EE89}" type="slidenum">
              <a:rPr lang="sv-SE" altLang="sv-SE" sz="800" smtClean="0">
                <a:latin typeface="GillSans Light"/>
              </a:rPr>
              <a:pPr>
                <a:defRPr/>
              </a:pPr>
              <a:t>‹#›</a:t>
            </a:fld>
            <a:endParaRPr lang="sv-SE" altLang="sv-SE" smtClean="0">
              <a:latin typeface="Times" panose="02020603050405020304" pitchFamily="18" charset="0"/>
            </a:endParaRPr>
          </a:p>
        </p:txBody>
      </p:sp>
      <p:sp>
        <p:nvSpPr>
          <p:cNvPr id="1030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43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bakgrundsrubriken</a:t>
            </a: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8194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fq6-nS65RY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ddabarnen.se/vad-vi-gor/barn-pa-flykt/sa-kan-du-stodja-nyanlanda-barn/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addabarnen.se/vad-vi-gor/barn-pa-flykt/ankomsten-till-nytt-land/bemota-barn-pa-flykt/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395536" y="2276475"/>
            <a:ext cx="8061077" cy="1144588"/>
          </a:xfrm>
        </p:spPr>
        <p:txBody>
          <a:bodyPr/>
          <a:lstStyle/>
          <a:p>
            <a:pPr>
              <a:defRPr/>
            </a:pPr>
            <a:r>
              <a:rPr lang="sv-SE" dirty="0"/>
              <a:t/>
            </a:r>
            <a:br>
              <a:rPr lang="sv-SE" dirty="0"/>
            </a:br>
            <a:r>
              <a:rPr lang="sv-SE" dirty="0"/>
              <a:t> </a:t>
            </a:r>
            <a:r>
              <a:rPr lang="sv-SE" sz="4800" dirty="0" smtClean="0"/>
              <a:t>Traumamedveten omsorg</a:t>
            </a:r>
            <a:br>
              <a:rPr lang="sv-SE" sz="4800" dirty="0" smtClean="0"/>
            </a:br>
            <a:r>
              <a:rPr lang="sv-SE" sz="4800" dirty="0" smtClean="0"/>
              <a:t>-</a:t>
            </a:r>
            <a:r>
              <a:rPr lang="sv-SE" sz="3600" dirty="0" smtClean="0"/>
              <a:t>att skapa en läkande miljö för barn och unga</a:t>
            </a:r>
            <a:r>
              <a:rPr lang="sv-SE" sz="4800" dirty="0" smtClean="0"/>
              <a:t/>
            </a:r>
            <a:br>
              <a:rPr lang="sv-SE" sz="4800" dirty="0" smtClean="0"/>
            </a:br>
            <a:endParaRPr lang="sv-SE" altLang="sv-SE" sz="4800" dirty="0" smtClean="0">
              <a:latin typeface="+mn-lt"/>
            </a:endParaRPr>
          </a:p>
        </p:txBody>
      </p:sp>
      <p:sp>
        <p:nvSpPr>
          <p:cNvPr id="5123" name="Rectangle 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sv-SE" altLang="sv-SE" sz="2000" dirty="0" smtClean="0"/>
              <a:t>Stockholm 15 november 2016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v-SE" altLang="sv-SE" sz="2000" dirty="0" smtClean="0"/>
              <a:t>Lina Cagérus Barucija,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v-SE" altLang="sv-SE" sz="2000" dirty="0" smtClean="0"/>
              <a:t>Leg. </a:t>
            </a:r>
            <a:r>
              <a:rPr lang="sv-SE" altLang="sv-SE" sz="2000" dirty="0"/>
              <a:t>p</a:t>
            </a:r>
            <a:r>
              <a:rPr lang="sv-SE" altLang="sv-SE" sz="2000" dirty="0" smtClean="0"/>
              <a:t>sykolog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v-SE" altLang="sv-SE" sz="2000" dirty="0" smtClean="0"/>
              <a:t>Centrum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v-SE" altLang="sv-SE" sz="2000" dirty="0" smtClean="0"/>
              <a:t>- för barn och unga i utsatta livssituationer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v-SE" altLang="sv-SE" sz="2000" dirty="0" smtClean="0"/>
              <a:t>Rädda Barnen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ubrik 1"/>
          <p:cNvSpPr>
            <a:spLocks noGrp="1"/>
          </p:cNvSpPr>
          <p:nvPr>
            <p:ph type="title"/>
          </p:nvPr>
        </p:nvSpPr>
        <p:spPr>
          <a:xfrm>
            <a:off x="484188" y="1071563"/>
            <a:ext cx="4303712" cy="857250"/>
          </a:xfrm>
        </p:spPr>
        <p:txBody>
          <a:bodyPr/>
          <a:lstStyle/>
          <a:p>
            <a:pPr eaLnBrk="1" hangingPunct="1"/>
            <a:r>
              <a:rPr lang="sv-SE" altLang="sv-SE" sz="3600" b="0" smtClean="0">
                <a:solidFill>
                  <a:srgbClr val="FF0000"/>
                </a:solidFill>
              </a:rPr>
              <a:t>Vad är ett trauma?</a:t>
            </a:r>
          </a:p>
        </p:txBody>
      </p:sp>
      <p:sp>
        <p:nvSpPr>
          <p:cNvPr id="21507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6425" y="2565400"/>
            <a:ext cx="4575175" cy="3643313"/>
          </a:xfrm>
        </p:spPr>
        <p:txBody>
          <a:bodyPr/>
          <a:lstStyle/>
          <a:p>
            <a:pPr eaLnBrk="1" hangingPunct="1"/>
            <a:r>
              <a:rPr lang="sv-SE" altLang="sv-SE" sz="2400" i="1" smtClean="0"/>
              <a:t>” En extremt påfrestande händelse innehållande hot, våld, skräck, som varken kan undflys eller bekämpas av den drabbade och som kan orsaka skada.”</a:t>
            </a:r>
          </a:p>
          <a:p>
            <a:pPr algn="r" eaLnBrk="1" hangingPunct="1"/>
            <a:r>
              <a:rPr lang="sv-SE" altLang="sv-SE" sz="1800" smtClean="0"/>
              <a:t>(van der Kolk)</a:t>
            </a:r>
          </a:p>
          <a:p>
            <a:pPr algn="r" eaLnBrk="1" hangingPunct="1"/>
            <a:endParaRPr lang="sv-SE" altLang="sv-SE" sz="1600" smtClean="0"/>
          </a:p>
          <a:p>
            <a:pPr eaLnBrk="1" hangingPunct="1"/>
            <a:endParaRPr lang="sv-SE" altLang="sv-SE" sz="2000" smtClean="0"/>
          </a:p>
          <a:p>
            <a:pPr eaLnBrk="1" hangingPunct="1"/>
            <a:endParaRPr lang="sv-SE" altLang="sv-SE" sz="2000" smtClean="0"/>
          </a:p>
          <a:p>
            <a:pPr eaLnBrk="1" hangingPunct="1"/>
            <a:r>
              <a:rPr lang="sv-SE" altLang="sv-SE" sz="1600" smtClean="0"/>
              <a:t> </a:t>
            </a:r>
          </a:p>
          <a:p>
            <a:pPr eaLnBrk="1" hangingPunct="1"/>
            <a:endParaRPr lang="sv-SE" altLang="sv-SE" sz="1600" smtClean="0"/>
          </a:p>
          <a:p>
            <a:pPr eaLnBrk="1" hangingPunct="1"/>
            <a:endParaRPr lang="sv-SE" altLang="sv-SE" sz="1600" smtClean="0"/>
          </a:p>
          <a:p>
            <a:pPr eaLnBrk="1" hangingPunct="1"/>
            <a:endParaRPr lang="sv-SE" altLang="sv-SE" smtClean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13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>
                <a:solidFill>
                  <a:schemeClr val="accent1"/>
                </a:solidFill>
              </a:rPr>
              <a:t>Potentiellt traumatiska händelser…</a:t>
            </a:r>
            <a:endParaRPr lang="sv-SE" altLang="sv-SE" dirty="0" smtClean="0"/>
          </a:p>
        </p:txBody>
      </p:sp>
      <p:sp>
        <p:nvSpPr>
          <p:cNvPr id="23555" name="Platshållare för innehåll 2"/>
          <p:cNvSpPr>
            <a:spLocks noGrp="1"/>
          </p:cNvSpPr>
          <p:nvPr>
            <p:ph idx="1"/>
          </p:nvPr>
        </p:nvSpPr>
        <p:spPr>
          <a:xfrm>
            <a:off x="685800" y="2286000"/>
            <a:ext cx="8278813" cy="3276600"/>
          </a:xfrm>
        </p:spPr>
        <p:txBody>
          <a:bodyPr/>
          <a:lstStyle/>
          <a:p>
            <a:r>
              <a:rPr lang="sv-SE" altLang="sv-SE" sz="2800" dirty="0" smtClean="0"/>
              <a:t>Personlighet, ålder, utvecklingsnivå</a:t>
            </a:r>
          </a:p>
          <a:p>
            <a:r>
              <a:rPr lang="sv-SE" altLang="sv-SE" sz="2800" dirty="0" smtClean="0"/>
              <a:t>Grad av exponering</a:t>
            </a:r>
          </a:p>
          <a:p>
            <a:r>
              <a:rPr lang="sv-SE" altLang="sv-SE" sz="2800" dirty="0" smtClean="0"/>
              <a:t>Tolkning av egen roll </a:t>
            </a:r>
          </a:p>
          <a:p>
            <a:r>
              <a:rPr lang="sv-SE" altLang="sv-SE" sz="2800" dirty="0" smtClean="0"/>
              <a:t>Föräldrars stöd och reaktioner</a:t>
            </a:r>
          </a:p>
          <a:p>
            <a:r>
              <a:rPr lang="sv-SE" altLang="sv-SE" sz="2800" dirty="0" smtClean="0"/>
              <a:t>Socialt stöd</a:t>
            </a:r>
          </a:p>
          <a:p>
            <a:pPr marL="0" indent="0">
              <a:buNone/>
            </a:pPr>
            <a:endParaRPr lang="sv-SE" sz="2800" dirty="0" smtClean="0"/>
          </a:p>
          <a:p>
            <a:endParaRPr lang="sv-SE" altLang="sv-SE" sz="2800" dirty="0" smtClean="0"/>
          </a:p>
          <a:p>
            <a:pPr marL="0" indent="0">
              <a:buNone/>
            </a:pPr>
            <a:endParaRPr lang="sv-SE" altLang="sv-SE" dirty="0" smtClean="0"/>
          </a:p>
          <a:p>
            <a:pPr marL="0" indent="0">
              <a:buNone/>
            </a:pPr>
            <a:endParaRPr lang="sv-SE" altLang="sv-SE" dirty="0" smtClean="0"/>
          </a:p>
        </p:txBody>
      </p:sp>
      <p:graphicFrame>
        <p:nvGraphicFramePr>
          <p:cNvPr id="5" name="Platshållare för innehåll 3"/>
          <p:cNvGraphicFramePr>
            <a:graphicFrameLocks/>
          </p:cNvGraphicFramePr>
          <p:nvPr>
            <p:extLst/>
          </p:nvPr>
        </p:nvGraphicFramePr>
        <p:xfrm>
          <a:off x="4662010" y="3429000"/>
          <a:ext cx="4104456" cy="2955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Ellips 6"/>
          <p:cNvSpPr/>
          <p:nvPr/>
        </p:nvSpPr>
        <p:spPr bwMode="auto">
          <a:xfrm>
            <a:off x="6084168" y="4449316"/>
            <a:ext cx="1116124" cy="111328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Hur man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solidFill>
                  <a:schemeClr val="bg1"/>
                </a:solidFill>
              </a:rPr>
              <a:t> </a:t>
            </a:r>
            <a:r>
              <a:rPr lang="sv-SE" sz="1600" b="1" dirty="0" smtClean="0">
                <a:solidFill>
                  <a:schemeClr val="bg1"/>
                </a:solidFill>
              </a:rPr>
              <a:t>   </a:t>
            </a:r>
            <a:r>
              <a:rPr kumimoji="0" lang="sv-S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mår?</a:t>
            </a:r>
          </a:p>
        </p:txBody>
      </p:sp>
    </p:spTree>
    <p:extLst>
      <p:ext uri="{BB962C8B-B14F-4D97-AF65-F5344CB8AC3E}">
        <p14:creationId xmlns:p14="http://schemas.microsoft.com/office/powerpoint/2010/main" val="28563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612576" y="665401"/>
            <a:ext cx="9144000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dirty="0" smtClean="0">
                <a:latin typeface="Calibri" panose="020F0502020204030204" pitchFamily="34" charset="0"/>
              </a:rPr>
              <a:t> </a:t>
            </a:r>
            <a:r>
              <a:rPr lang="sv-SE" sz="3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ACE-studien </a:t>
            </a:r>
            <a:r>
              <a:rPr lang="en-US" sz="3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-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Adverse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C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hildhood Experiences </a:t>
            </a:r>
            <a:r>
              <a:rPr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sv-SE" sz="3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15"/>
          <p:cNvSpPr txBox="1">
            <a:spLocks noChangeArrowheads="1"/>
          </p:cNvSpPr>
          <p:nvPr/>
        </p:nvSpPr>
        <p:spPr bwMode="auto">
          <a:xfrm>
            <a:off x="446088" y="1628800"/>
            <a:ext cx="5134024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Calibri" panose="020F0502020204030204" pitchFamily="34" charset="0"/>
              </a:rPr>
              <a:t>Dysfunktionell hemmiljö</a:t>
            </a:r>
          </a:p>
          <a:p>
            <a:pPr eaLnBrk="1" hangingPunct="1"/>
            <a:r>
              <a:rPr lang="en-US" dirty="0">
                <a:latin typeface="Calibri" panose="020F0502020204030204" pitchFamily="34" charset="0"/>
              </a:rPr>
              <a:t>Missbruk		</a:t>
            </a:r>
          </a:p>
          <a:p>
            <a:pPr eaLnBrk="1" hangingPunct="1"/>
            <a:r>
              <a:rPr lang="en-US" dirty="0" err="1" smtClean="0">
                <a:latin typeface="Calibri" panose="020F0502020204030204" pitchFamily="34" charset="0"/>
              </a:rPr>
              <a:t>Förlust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av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förälder</a:t>
            </a:r>
            <a:endParaRPr lang="en-US" dirty="0">
              <a:latin typeface="Calibri" panose="020F0502020204030204" pitchFamily="34" charset="0"/>
            </a:endParaRPr>
          </a:p>
          <a:p>
            <a:pPr eaLnBrk="1" hangingPunct="1"/>
            <a:r>
              <a:rPr lang="en-US" dirty="0">
                <a:latin typeface="Calibri" panose="020F0502020204030204" pitchFamily="34" charset="0"/>
              </a:rPr>
              <a:t>Psykisk sjukdom		</a:t>
            </a:r>
          </a:p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Våld i hemmet		</a:t>
            </a:r>
          </a:p>
          <a:p>
            <a:pPr eaLnBrk="1" hangingPunct="1"/>
            <a:r>
              <a:rPr lang="en-US" dirty="0">
                <a:latin typeface="Calibri" panose="020F0502020204030204" pitchFamily="34" charset="0"/>
              </a:rPr>
              <a:t>Kriminalitet		</a:t>
            </a:r>
          </a:p>
          <a:p>
            <a:pPr eaLnBrk="1" hangingPunct="1"/>
            <a:r>
              <a:rPr lang="en-US" b="1" dirty="0" err="1" smtClean="0">
                <a:latin typeface="Calibri" panose="020F0502020204030204" pitchFamily="34" charset="0"/>
              </a:rPr>
              <a:t>Misshandel</a:t>
            </a:r>
            <a:endParaRPr lang="en-US" b="1" dirty="0">
              <a:latin typeface="Calibri" panose="020F0502020204030204" pitchFamily="34" charset="0"/>
            </a:endParaRPr>
          </a:p>
          <a:p>
            <a:pPr eaLnBrk="1" hangingPunct="1"/>
            <a:r>
              <a:rPr lang="en-US" dirty="0">
                <a:latin typeface="Calibri" panose="020F0502020204030204" pitchFamily="34" charset="0"/>
              </a:rPr>
              <a:t>Psykisk		</a:t>
            </a:r>
          </a:p>
          <a:p>
            <a:pPr eaLnBrk="1" hangingPunct="1"/>
            <a:r>
              <a:rPr lang="en-US" dirty="0">
                <a:latin typeface="Calibri" panose="020F0502020204030204" pitchFamily="34" charset="0"/>
              </a:rPr>
              <a:t>Fysisk			</a:t>
            </a:r>
          </a:p>
          <a:p>
            <a:pPr eaLnBrk="1" hangingPunct="1"/>
            <a:r>
              <a:rPr lang="en-US" dirty="0">
                <a:latin typeface="Calibri" panose="020F0502020204030204" pitchFamily="34" charset="0"/>
              </a:rPr>
              <a:t>Sexuell			</a:t>
            </a:r>
            <a:endParaRPr lang="sv-SE" b="1" dirty="0">
              <a:latin typeface="Calibri" panose="020F0502020204030204" pitchFamily="34" charset="0"/>
            </a:endParaRPr>
          </a:p>
          <a:p>
            <a:pPr eaLnBrk="1" hangingPunct="1"/>
            <a:r>
              <a:rPr lang="en-US" b="1" dirty="0" err="1" smtClean="0">
                <a:latin typeface="Calibri" panose="020F0502020204030204" pitchFamily="34" charset="0"/>
              </a:rPr>
              <a:t>Försummelse</a:t>
            </a:r>
            <a:endParaRPr lang="en-US" b="1" dirty="0">
              <a:latin typeface="Calibri" panose="020F0502020204030204" pitchFamily="34" charset="0"/>
            </a:endParaRPr>
          </a:p>
          <a:p>
            <a:pPr eaLnBrk="1" hangingPunct="1"/>
            <a:r>
              <a:rPr lang="en-US" dirty="0" err="1" smtClean="0">
                <a:latin typeface="Calibri" panose="020F0502020204030204" pitchFamily="34" charset="0"/>
              </a:rPr>
              <a:t>Känslomässig</a:t>
            </a:r>
            <a:endParaRPr lang="en-US" dirty="0">
              <a:latin typeface="Calibri" panose="020F0502020204030204" pitchFamily="34" charset="0"/>
            </a:endParaRPr>
          </a:p>
          <a:p>
            <a:pPr eaLnBrk="1" hangingPunct="1"/>
            <a:r>
              <a:rPr lang="en-US" dirty="0" err="1" smtClean="0">
                <a:latin typeface="Calibri" panose="020F0502020204030204" pitchFamily="34" charset="0"/>
              </a:rPr>
              <a:t>Fysisk</a:t>
            </a:r>
            <a:r>
              <a:rPr lang="en-US" dirty="0" smtClean="0">
                <a:latin typeface="+mn-lt"/>
              </a:rPr>
              <a:t>			</a:t>
            </a:r>
            <a:r>
              <a:rPr lang="en-US" sz="2000" dirty="0" err="1" smtClean="0">
                <a:latin typeface="Calibri" panose="020F0502020204030204" pitchFamily="34" charset="0"/>
              </a:rPr>
              <a:t>Felitti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m.fl</a:t>
            </a:r>
            <a:r>
              <a:rPr lang="en-US" sz="2000" dirty="0">
                <a:latin typeface="Calibri" panose="020F0502020204030204" pitchFamily="34" charset="0"/>
              </a:rPr>
              <a:t>., 1998 </a:t>
            </a:r>
            <a:r>
              <a:rPr lang="en-US" dirty="0" smtClean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3148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143000"/>
          </a:xfrm>
        </p:spPr>
        <p:txBody>
          <a:bodyPr/>
          <a:lstStyle/>
          <a:p>
            <a:pPr algn="ctr"/>
            <a:r>
              <a:rPr lang="sv-SE" sz="3600" dirty="0">
                <a:solidFill>
                  <a:srgbClr val="FF0000"/>
                </a:solidFill>
                <a:latin typeface="Calibri" panose="020F0502020204030204" pitchFamily="34" charset="0"/>
              </a:rPr>
              <a:t>ACE-studien </a:t>
            </a:r>
            <a:r>
              <a:rPr 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- Adverse Childhood Experiences</a:t>
            </a:r>
            <a:endParaRPr lang="sv-SE" sz="3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08512"/>
          </a:xfrm>
        </p:spPr>
        <p:txBody>
          <a:bodyPr/>
          <a:lstStyle/>
          <a:p>
            <a:r>
              <a:rPr lang="sv-SE" sz="3600" dirty="0" smtClean="0">
                <a:latin typeface="Calibri" panose="020F0502020204030204" pitchFamily="34" charset="0"/>
              </a:rPr>
              <a:t>Negativa händelser </a:t>
            </a:r>
            <a:r>
              <a:rPr lang="sv-SE" sz="3600" dirty="0">
                <a:latin typeface="Calibri" panose="020F0502020204030204" pitchFamily="34" charset="0"/>
              </a:rPr>
              <a:t>i barndomen är mycket </a:t>
            </a:r>
            <a:r>
              <a:rPr lang="sv-SE" sz="3600" dirty="0" smtClean="0">
                <a:latin typeface="Calibri" panose="020F0502020204030204" pitchFamily="34" charset="0"/>
              </a:rPr>
              <a:t>vanligt</a:t>
            </a:r>
          </a:p>
          <a:p>
            <a:pPr marL="0" indent="0">
              <a:buNone/>
            </a:pPr>
            <a:r>
              <a:rPr lang="sv-SE" sz="3600" dirty="0" smtClean="0">
                <a:latin typeface="Calibri" panose="020F0502020204030204" pitchFamily="34" charset="0"/>
              </a:rPr>
              <a:t>  </a:t>
            </a:r>
            <a:endParaRPr lang="sv-SE" sz="3600" dirty="0">
              <a:latin typeface="Calibri" panose="020F0502020204030204" pitchFamily="34" charset="0"/>
            </a:endParaRPr>
          </a:p>
          <a:p>
            <a:r>
              <a:rPr lang="sv-SE" sz="3600" dirty="0" smtClean="0">
                <a:latin typeface="Calibri" panose="020F0502020204030204" pitchFamily="34" charset="0"/>
              </a:rPr>
              <a:t>Det finns ett starkt </a:t>
            </a:r>
            <a:r>
              <a:rPr lang="sv-SE" sz="3600" dirty="0">
                <a:latin typeface="Calibri" panose="020F0502020204030204" pitchFamily="34" charset="0"/>
              </a:rPr>
              <a:t>samband mellan </a:t>
            </a:r>
            <a:r>
              <a:rPr lang="sv-SE" sz="3600" dirty="0" smtClean="0">
                <a:latin typeface="Calibri" panose="020F0502020204030204" pitchFamily="34" charset="0"/>
              </a:rPr>
              <a:t>tidiga negativa </a:t>
            </a:r>
            <a:r>
              <a:rPr lang="sv-SE" sz="3600" dirty="0">
                <a:latin typeface="Calibri" panose="020F0502020204030204" pitchFamily="34" charset="0"/>
              </a:rPr>
              <a:t>händelser i barndomen </a:t>
            </a:r>
            <a:r>
              <a:rPr lang="sv-SE" sz="3600" dirty="0" smtClean="0">
                <a:latin typeface="Calibri" panose="020F0502020204030204" pitchFamily="34" charset="0"/>
              </a:rPr>
              <a:t>och </a:t>
            </a:r>
            <a:r>
              <a:rPr lang="sv-SE" sz="3600" dirty="0">
                <a:latin typeface="Calibri" panose="020F0502020204030204" pitchFamily="34" charset="0"/>
              </a:rPr>
              <a:t>sämre </a:t>
            </a:r>
            <a:r>
              <a:rPr lang="sv-SE" sz="3600" dirty="0" smtClean="0">
                <a:latin typeface="Calibri" panose="020F0502020204030204" pitchFamily="34" charset="0"/>
              </a:rPr>
              <a:t>psykisk och fysisk hälsa senare i livet</a:t>
            </a:r>
          </a:p>
          <a:p>
            <a:pPr marL="0" indent="0">
              <a:buNone/>
            </a:pPr>
            <a:r>
              <a:rPr lang="sv-SE" sz="3600" dirty="0">
                <a:latin typeface="Calibri" panose="020F0502020204030204" pitchFamily="34" charset="0"/>
              </a:rPr>
              <a:t>	</a:t>
            </a:r>
            <a:r>
              <a:rPr lang="sv-SE" sz="3600" dirty="0" smtClean="0">
                <a:latin typeface="Calibri" panose="020F0502020204030204" pitchFamily="34" charset="0"/>
              </a:rPr>
              <a:t>					</a:t>
            </a:r>
            <a:r>
              <a:rPr lang="sv-SE" sz="2000" dirty="0" smtClean="0">
                <a:latin typeface="Calibri" panose="020F0502020204030204" pitchFamily="34" charset="0"/>
              </a:rPr>
              <a:t>Anda &amp; </a:t>
            </a:r>
            <a:r>
              <a:rPr lang="sv-SE" sz="2000" dirty="0" err="1" smtClean="0">
                <a:latin typeface="Calibri" panose="020F0502020204030204" pitchFamily="34" charset="0"/>
              </a:rPr>
              <a:t>Felitti</a:t>
            </a:r>
            <a:r>
              <a:rPr lang="sv-SE" sz="2000" dirty="0" smtClean="0">
                <a:latin typeface="Calibri" panose="020F0502020204030204" pitchFamily="34" charset="0"/>
              </a:rPr>
              <a:t>, 1998</a:t>
            </a:r>
          </a:p>
          <a:p>
            <a:pPr lvl="8"/>
            <a:endParaRPr lang="sv-SE" sz="1000" i="1" dirty="0"/>
          </a:p>
        </p:txBody>
      </p:sp>
    </p:spTree>
    <p:extLst>
      <p:ext uri="{BB962C8B-B14F-4D97-AF65-F5344CB8AC3E}">
        <p14:creationId xmlns:p14="http://schemas.microsoft.com/office/powerpoint/2010/main" val="2148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1143000"/>
          </a:xfrm>
        </p:spPr>
        <p:txBody>
          <a:bodyPr/>
          <a:lstStyle/>
          <a:p>
            <a:pPr algn="ctr"/>
            <a:r>
              <a:rPr lang="sv-SE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Traumaperspektiv</a:t>
            </a:r>
            <a:endParaRPr lang="sv-SE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204864"/>
            <a:ext cx="7772400" cy="440161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sv-SE" dirty="0" smtClean="0"/>
              <a:t>	</a:t>
            </a:r>
            <a:r>
              <a:rPr lang="sv-SE" dirty="0" smtClean="0">
                <a:latin typeface="Calibri" panose="020F0502020204030204" pitchFamily="34" charset="0"/>
              </a:rPr>
              <a:t>Frågan </a:t>
            </a:r>
            <a:r>
              <a:rPr lang="sv-SE" dirty="0">
                <a:latin typeface="Calibri" panose="020F0502020204030204" pitchFamily="34" charset="0"/>
              </a:rPr>
              <a:t>är inte </a:t>
            </a:r>
            <a:endParaRPr lang="sv-SE" dirty="0" smtClean="0">
              <a:latin typeface="Calibri" panose="020F0502020204030204" pitchFamily="34" charset="0"/>
            </a:endParaRPr>
          </a:p>
          <a:p>
            <a:pPr marL="0" indent="0" algn="ctr" eaLnBrk="1" hangingPunct="1">
              <a:buNone/>
            </a:pPr>
            <a:endParaRPr lang="sv-SE" sz="2000" dirty="0" smtClean="0">
              <a:latin typeface="Calibri" panose="020F0502020204030204" pitchFamily="34" charset="0"/>
            </a:endParaRPr>
          </a:p>
          <a:p>
            <a:pPr marL="0" indent="0" algn="ctr" eaLnBrk="1" hangingPunct="1">
              <a:buNone/>
            </a:pPr>
            <a:r>
              <a:rPr lang="sv-SE" dirty="0" smtClean="0">
                <a:latin typeface="Calibri" panose="020F0502020204030204" pitchFamily="34" charset="0"/>
              </a:rPr>
              <a:t>”</a:t>
            </a:r>
            <a:r>
              <a:rPr lang="sv-SE" b="1" dirty="0">
                <a:latin typeface="Calibri" panose="020F0502020204030204" pitchFamily="34" charset="0"/>
              </a:rPr>
              <a:t>Vad är det för fel på dig</a:t>
            </a:r>
            <a:r>
              <a:rPr lang="sv-SE" b="1" dirty="0" smtClean="0">
                <a:latin typeface="Calibri" panose="020F0502020204030204" pitchFamily="34" charset="0"/>
              </a:rPr>
              <a:t>?”</a:t>
            </a:r>
          </a:p>
          <a:p>
            <a:pPr marL="0" indent="0" eaLnBrk="1" hangingPunct="1">
              <a:buNone/>
            </a:pPr>
            <a:r>
              <a:rPr lang="sv-SE" sz="2000" dirty="0">
                <a:latin typeface="Calibri" panose="020F0502020204030204" pitchFamily="34" charset="0"/>
              </a:rPr>
              <a:t>	</a:t>
            </a:r>
            <a:r>
              <a:rPr lang="sv-SE" dirty="0" smtClean="0">
                <a:latin typeface="Calibri" panose="020F0502020204030204" pitchFamily="34" charset="0"/>
              </a:rPr>
              <a:t>utan</a:t>
            </a:r>
          </a:p>
          <a:p>
            <a:pPr marL="0" indent="0" algn="ctr" eaLnBrk="1" hangingPunct="1">
              <a:buNone/>
            </a:pPr>
            <a:endParaRPr lang="sv-SE" sz="2000" dirty="0">
              <a:latin typeface="Calibri" panose="020F0502020204030204" pitchFamily="34" charset="0"/>
            </a:endParaRPr>
          </a:p>
          <a:p>
            <a:pPr marL="0" indent="0" algn="ctr" eaLnBrk="1" hangingPunct="1">
              <a:buNone/>
            </a:pPr>
            <a:r>
              <a:rPr lang="sv-SE" dirty="0">
                <a:latin typeface="Calibri" panose="020F0502020204030204" pitchFamily="34" charset="0"/>
              </a:rPr>
              <a:t>”</a:t>
            </a:r>
            <a:r>
              <a:rPr lang="sv-SE" b="1" dirty="0">
                <a:latin typeface="Calibri" panose="020F0502020204030204" pitchFamily="34" charset="0"/>
              </a:rPr>
              <a:t>Vad har du varit med om</a:t>
            </a:r>
            <a:r>
              <a:rPr lang="sv-SE" b="1" dirty="0" smtClean="0">
                <a:latin typeface="Calibri" panose="020F0502020204030204" pitchFamily="34" charset="0"/>
              </a:rPr>
              <a:t>?”</a:t>
            </a:r>
          </a:p>
          <a:p>
            <a:pPr marL="0" indent="0" algn="ctr" eaLnBrk="1" hangingPunct="1">
              <a:buNone/>
            </a:pPr>
            <a:r>
              <a:rPr lang="sv-SE" b="1" dirty="0">
                <a:latin typeface="Calibri" panose="020F0502020204030204" pitchFamily="34" charset="0"/>
              </a:rPr>
              <a:t>	</a:t>
            </a:r>
            <a:r>
              <a:rPr lang="sv-SE" b="1" dirty="0" smtClean="0">
                <a:latin typeface="Calibri" panose="020F0502020204030204" pitchFamily="34" charset="0"/>
              </a:rPr>
              <a:t>	</a:t>
            </a:r>
          </a:p>
          <a:p>
            <a:pPr marL="0" indent="0" algn="ctr" eaLnBrk="1" hangingPunct="1">
              <a:buNone/>
            </a:pPr>
            <a:r>
              <a:rPr lang="sv-SE" sz="2400" b="1" dirty="0">
                <a:latin typeface="Calibri" panose="020F0502020204030204" pitchFamily="34" charset="0"/>
              </a:rPr>
              <a:t>	</a:t>
            </a:r>
            <a:r>
              <a:rPr lang="sv-SE" sz="2400" b="1" dirty="0" smtClean="0">
                <a:latin typeface="Calibri" panose="020F0502020204030204" pitchFamily="34" charset="0"/>
              </a:rPr>
              <a:t>				</a:t>
            </a:r>
            <a:r>
              <a:rPr lang="sv-SE" sz="2400" dirty="0" smtClean="0">
                <a:latin typeface="Calibri" panose="020F0502020204030204" pitchFamily="34" charset="0"/>
              </a:rPr>
              <a:t>Sandra Bloom, 2013</a:t>
            </a:r>
            <a:endParaRPr lang="sv-SE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78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980728"/>
            <a:ext cx="7772400" cy="1143000"/>
          </a:xfrm>
        </p:spPr>
        <p:txBody>
          <a:bodyPr/>
          <a:lstStyle/>
          <a:p>
            <a:r>
              <a:rPr lang="sv-SE" dirty="0" smtClean="0">
                <a:solidFill>
                  <a:srgbClr val="FF0000"/>
                </a:solidFill>
              </a:rPr>
              <a:t>Typer av trauma…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123728"/>
            <a:ext cx="4750296" cy="3810000"/>
          </a:xfrm>
        </p:spPr>
        <p:txBody>
          <a:bodyPr/>
          <a:lstStyle/>
          <a:p>
            <a:pPr marL="0" indent="0">
              <a:buNone/>
            </a:pPr>
            <a:r>
              <a:rPr lang="sv-SE" sz="2800" dirty="0"/>
              <a:t>T</a:t>
            </a:r>
            <a:r>
              <a:rPr lang="sv-SE" sz="2800" dirty="0" smtClean="0"/>
              <a:t>yp 1 – Avgränsad psykisk traumatisering </a:t>
            </a:r>
          </a:p>
          <a:p>
            <a:pPr marL="0" indent="0">
              <a:buNone/>
            </a:pPr>
            <a:r>
              <a:rPr lang="sv-SE" sz="2800" dirty="0" smtClean="0"/>
              <a:t>Ex misshandel, bilolycka eller våldtäkt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r>
              <a:rPr lang="sv-SE" sz="2800" dirty="0" smtClean="0"/>
              <a:t>Typ 11 </a:t>
            </a:r>
            <a:r>
              <a:rPr lang="sv-SE" sz="2800" dirty="0"/>
              <a:t>– Långvarig och upprepade tillfällen av hot/fruktan. E</a:t>
            </a:r>
            <a:r>
              <a:rPr lang="sv-SE" sz="2800" dirty="0" smtClean="0"/>
              <a:t>x </a:t>
            </a:r>
            <a:r>
              <a:rPr lang="sv-SE" sz="2800" dirty="0"/>
              <a:t>långvariga sexuella övergrepp, våld i familjen, upplevelser av krig.</a:t>
            </a:r>
          </a:p>
          <a:p>
            <a:pPr marL="0" indent="0">
              <a:buNone/>
            </a:pPr>
            <a:r>
              <a:rPr lang="sv-SE" sz="2800" dirty="0" smtClean="0"/>
              <a:t>			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0223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F0000"/>
                </a:solidFill>
              </a:rPr>
              <a:t>Typer av </a:t>
            </a:r>
            <a:r>
              <a:rPr lang="sv-SE" dirty="0" smtClean="0">
                <a:solidFill>
                  <a:srgbClr val="FF0000"/>
                </a:solidFill>
              </a:rPr>
              <a:t>trauma…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420888"/>
            <a:ext cx="7772400" cy="3810000"/>
          </a:xfrm>
        </p:spPr>
        <p:txBody>
          <a:bodyPr/>
          <a:lstStyle/>
          <a:p>
            <a:pPr marL="0" indent="0">
              <a:buNone/>
            </a:pPr>
            <a:r>
              <a:rPr lang="sv-SE" sz="3600" dirty="0" smtClean="0"/>
              <a:t>Relationstrauma</a:t>
            </a:r>
          </a:p>
          <a:p>
            <a:pPr marL="457200" lvl="1" indent="0">
              <a:buNone/>
            </a:pPr>
            <a:endParaRPr lang="sv-SE" altLang="sv-SE" dirty="0" smtClean="0"/>
          </a:p>
          <a:p>
            <a:pPr eaLnBrk="1" hangingPunct="1">
              <a:buNone/>
            </a:pPr>
            <a:r>
              <a:rPr lang="sv-SE" altLang="sv-SE" dirty="0"/>
              <a:t>…när barnet vid upprepade tillfällen blir exponerad för traumatisk stress och barnet själv blir lämnad till att reglera rädslan själv genom att omsorgsmiljön brister. </a:t>
            </a:r>
            <a:endParaRPr lang="sv-SE" altLang="sv-SE" dirty="0" smtClean="0"/>
          </a:p>
          <a:p>
            <a:pPr eaLnBrk="1" hangingPunct="1">
              <a:buNone/>
            </a:pPr>
            <a:endParaRPr lang="sv-SE" altLang="sv-SE" sz="2000" dirty="0"/>
          </a:p>
          <a:p>
            <a:pPr eaLnBrk="1" hangingPunct="1">
              <a:buNone/>
            </a:pPr>
            <a:r>
              <a:rPr lang="sv-SE" altLang="sv-SE" sz="2000" dirty="0" smtClean="0"/>
              <a:t>						(</a:t>
            </a:r>
            <a:r>
              <a:rPr lang="sv-SE" altLang="sv-SE" sz="2000" dirty="0"/>
              <a:t>Dag Nordanger, 2014)</a:t>
            </a:r>
          </a:p>
          <a:p>
            <a:pPr lvl="1"/>
            <a:endParaRPr lang="sv-SE" altLang="sv-SE" dirty="0" smtClean="0"/>
          </a:p>
          <a:p>
            <a:pPr lvl="1"/>
            <a:endParaRPr lang="sv-SE" dirty="0" smtClean="0"/>
          </a:p>
          <a:p>
            <a:pPr lvl="1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1523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 txBox="1">
            <a:spLocks/>
          </p:cNvSpPr>
          <p:nvPr/>
        </p:nvSpPr>
        <p:spPr>
          <a:xfrm>
            <a:off x="400000" y="1052736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" pitchFamily="34" charset="0"/>
              </a:defRPr>
            </a:lvl9pPr>
          </a:lstStyle>
          <a:p>
            <a:r>
              <a:rPr lang="sv-SE" altLang="sv-SE" kern="0" dirty="0" smtClean="0">
                <a:solidFill>
                  <a:srgbClr val="FF0000"/>
                </a:solidFill>
              </a:rPr>
              <a:t>Hur formas vår hjärna vid stress och trauma?</a:t>
            </a:r>
          </a:p>
        </p:txBody>
      </p:sp>
    </p:spTree>
    <p:extLst>
      <p:ext uri="{BB962C8B-B14F-4D97-AF65-F5344CB8AC3E}">
        <p14:creationId xmlns:p14="http://schemas.microsoft.com/office/powerpoint/2010/main" val="25881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68"/>
          <a:stretch>
            <a:fillRect/>
          </a:stretch>
        </p:blipFill>
        <p:spPr>
          <a:xfrm>
            <a:off x="3806825" y="836613"/>
            <a:ext cx="3600450" cy="5541962"/>
          </a:xfrm>
        </p:spPr>
      </p:pic>
      <p:sp>
        <p:nvSpPr>
          <p:cNvPr id="72707" name="Rubrik 1"/>
          <p:cNvSpPr>
            <a:spLocks noGrp="1"/>
          </p:cNvSpPr>
          <p:nvPr>
            <p:ph type="title"/>
          </p:nvPr>
        </p:nvSpPr>
        <p:spPr>
          <a:xfrm>
            <a:off x="465351" y="1151178"/>
            <a:ext cx="7772400" cy="1143000"/>
          </a:xfrm>
        </p:spPr>
        <p:txBody>
          <a:bodyPr/>
          <a:lstStyle/>
          <a:p>
            <a:r>
              <a:rPr lang="sv-SE" altLang="sv-SE" dirty="0" smtClean="0">
                <a:solidFill>
                  <a:srgbClr val="FF0000"/>
                </a:solidFill>
              </a:rPr>
              <a:t>Traumamedveten</a:t>
            </a:r>
            <a:br>
              <a:rPr lang="sv-SE" altLang="sv-SE" dirty="0" smtClean="0">
                <a:solidFill>
                  <a:srgbClr val="FF0000"/>
                </a:solidFill>
              </a:rPr>
            </a:br>
            <a:r>
              <a:rPr lang="sv-SE" altLang="sv-SE" dirty="0" smtClean="0">
                <a:solidFill>
                  <a:srgbClr val="FF0000"/>
                </a:solidFill>
              </a:rPr>
              <a:t>Omsorg</a:t>
            </a:r>
          </a:p>
        </p:txBody>
      </p:sp>
      <p:sp>
        <p:nvSpPr>
          <p:cNvPr id="72708" name="textruta 4"/>
          <p:cNvSpPr txBox="1">
            <a:spLocks noChangeArrowheads="1"/>
          </p:cNvSpPr>
          <p:nvPr/>
        </p:nvSpPr>
        <p:spPr bwMode="auto">
          <a:xfrm>
            <a:off x="4572000" y="5707063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>
                <a:latin typeface="Calibri" panose="020F0502020204030204" pitchFamily="34" charset="0"/>
              </a:rPr>
              <a:t>Traumaförståelse</a:t>
            </a:r>
          </a:p>
        </p:txBody>
      </p:sp>
      <p:sp>
        <p:nvSpPr>
          <p:cNvPr id="72709" name="textruta 5"/>
          <p:cNvSpPr txBox="1">
            <a:spLocks noChangeArrowheads="1"/>
          </p:cNvSpPr>
          <p:nvPr/>
        </p:nvSpPr>
        <p:spPr bwMode="auto">
          <a:xfrm rot="5400000">
            <a:off x="3837781" y="3918745"/>
            <a:ext cx="2308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 b="1" dirty="0">
                <a:latin typeface="Calibri" panose="020F0502020204030204" pitchFamily="34" charset="0"/>
              </a:rPr>
              <a:t>Trygghet</a:t>
            </a:r>
          </a:p>
        </p:txBody>
      </p:sp>
      <p:sp>
        <p:nvSpPr>
          <p:cNvPr id="72712" name="textruta 8"/>
          <p:cNvSpPr txBox="1">
            <a:spLocks noChangeArrowheads="1"/>
          </p:cNvSpPr>
          <p:nvPr/>
        </p:nvSpPr>
        <p:spPr bwMode="auto">
          <a:xfrm>
            <a:off x="539750" y="6135688"/>
            <a:ext cx="20050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1200" dirty="0">
                <a:latin typeface="Times New Roman" panose="02020603050405020304" pitchFamily="18" charset="0"/>
              </a:rPr>
              <a:t>(Howard </a:t>
            </a:r>
            <a:r>
              <a:rPr lang="sv-SE" altLang="sv-SE" sz="1200" dirty="0" smtClean="0">
                <a:latin typeface="Times New Roman" panose="02020603050405020304" pitchFamily="18" charset="0"/>
              </a:rPr>
              <a:t>Bath, 2008, 2015)</a:t>
            </a:r>
            <a:endParaRPr lang="sv-SE" altLang="sv-SE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23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idx="1"/>
          </p:nvPr>
        </p:nvSpPr>
        <p:spPr>
          <a:xfrm>
            <a:off x="400050" y="1905000"/>
            <a:ext cx="8229600" cy="44116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endParaRPr lang="sv-SE" sz="20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4FFC933-57FB-491D-9981-E55DB5C09D0A}" type="slidenum">
              <a:rPr lang="en-US" smtClean="0"/>
              <a:pPr>
                <a:defRPr/>
              </a:pPr>
              <a:t>19</a:t>
            </a:fld>
            <a:endParaRPr lang="sv-SE"/>
          </a:p>
        </p:txBody>
      </p:sp>
      <p:sp>
        <p:nvSpPr>
          <p:cNvPr id="84996" name="TextBox 1"/>
          <p:cNvSpPr txBox="1">
            <a:spLocks noChangeArrowheads="1"/>
          </p:cNvSpPr>
          <p:nvPr/>
        </p:nvSpPr>
        <p:spPr bwMode="auto">
          <a:xfrm>
            <a:off x="1187624" y="1739131"/>
            <a:ext cx="276158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2800" i="1" dirty="0">
                <a:solidFill>
                  <a:schemeClr val="bg1"/>
                </a:solidFill>
              </a:rPr>
              <a:t>Det centrala för traumatiserade barn är </a:t>
            </a:r>
            <a:r>
              <a:rPr lang="en-AU" sz="2800" b="1" i="1" dirty="0">
                <a:solidFill>
                  <a:schemeClr val="bg1"/>
                </a:solidFill>
              </a:rPr>
              <a:t>säkerhet</a:t>
            </a:r>
            <a:endParaRPr lang="sv-SE" sz="2800" b="1" dirty="0">
              <a:solidFill>
                <a:schemeClr val="bg1"/>
              </a:solidFill>
            </a:endParaRPr>
          </a:p>
          <a:p>
            <a:pPr eaLnBrk="1" hangingPunct="1"/>
            <a:endParaRPr lang="sv-SE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 smtClean="0"/>
              <a:t>		</a:t>
            </a:r>
            <a:r>
              <a:rPr lang="en-AU" sz="1800" dirty="0" smtClean="0">
                <a:solidFill>
                  <a:schemeClr val="bg1"/>
                </a:solidFill>
              </a:rPr>
              <a:t>Greenwald</a:t>
            </a:r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2" name="AutoShape 2" descr="Bild resultat för tonårsrädsla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4" name="AutoShape 4" descr="Bild resultat för tonårsrädsla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5" name="AutoShape 6" descr="Bild resultat för tonårsrädsla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7" name="AutoShape 8" descr="Bild resultat för tonårsrädsla"/>
          <p:cNvSpPr>
            <a:spLocks noChangeAspect="1" noChangeArrowheads="1"/>
          </p:cNvSpPr>
          <p:nvPr/>
        </p:nvSpPr>
        <p:spPr bwMode="auto">
          <a:xfrm>
            <a:off x="4572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" name="TextBox 7"/>
          <p:cNvSpPr txBox="1"/>
          <p:nvPr/>
        </p:nvSpPr>
        <p:spPr>
          <a:xfrm>
            <a:off x="822412" y="836712"/>
            <a:ext cx="39656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Calibri" panose="020F0502020204030204" pitchFamily="34" charset="0"/>
              </a:rPr>
              <a:t>Det centrala för traumatiserade unga personer är</a:t>
            </a:r>
          </a:p>
          <a:p>
            <a:r>
              <a:rPr lang="en-AU" sz="3600" b="1" dirty="0" smtClean="0">
                <a:latin typeface="Calibri" panose="020F0502020204030204" pitchFamily="34" charset="0"/>
              </a:rPr>
              <a:t>TRYGGHET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r>
              <a:rPr lang="en-AU" dirty="0" smtClean="0">
                <a:latin typeface="Calibri" panose="020F0502020204030204" pitchFamily="34" charset="0"/>
              </a:rPr>
              <a:t>Greenwald</a:t>
            </a: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84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43608" y="2132856"/>
            <a:ext cx="71611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 smtClean="0">
                <a:latin typeface="+mn-lt"/>
              </a:rPr>
              <a:t>Rädda Barnens Centrum för barn och ungdomar</a:t>
            </a:r>
          </a:p>
          <a:p>
            <a:pPr algn="ctr"/>
            <a:r>
              <a:rPr lang="sv-SE" b="1" dirty="0" smtClean="0">
                <a:latin typeface="+mn-lt"/>
              </a:rPr>
              <a:t> i utsatta livssituationer</a:t>
            </a:r>
            <a:endParaRPr lang="sv-SE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8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ubrik 1"/>
          <p:cNvSpPr>
            <a:spLocks noGrp="1"/>
          </p:cNvSpPr>
          <p:nvPr>
            <p:ph type="title"/>
          </p:nvPr>
        </p:nvSpPr>
        <p:spPr>
          <a:xfrm>
            <a:off x="684213" y="980728"/>
            <a:ext cx="7772400" cy="1143000"/>
          </a:xfrm>
        </p:spPr>
        <p:txBody>
          <a:bodyPr/>
          <a:lstStyle/>
          <a:p>
            <a:r>
              <a:rPr lang="sv-SE" altLang="sv-SE" dirty="0" smtClean="0">
                <a:solidFill>
                  <a:schemeClr val="accent1"/>
                </a:solidFill>
              </a:rPr>
              <a:t>Trygghet</a:t>
            </a:r>
          </a:p>
        </p:txBody>
      </p:sp>
      <p:sp>
        <p:nvSpPr>
          <p:cNvPr id="23555" name="Platshållare för innehåll 2"/>
          <p:cNvSpPr>
            <a:spLocks noGrp="1"/>
          </p:cNvSpPr>
          <p:nvPr>
            <p:ph idx="1"/>
          </p:nvPr>
        </p:nvSpPr>
        <p:spPr>
          <a:xfrm>
            <a:off x="684213" y="2348880"/>
            <a:ext cx="7772400" cy="3276600"/>
          </a:xfrm>
        </p:spPr>
        <p:txBody>
          <a:bodyPr/>
          <a:lstStyle/>
          <a:p>
            <a:r>
              <a:rPr lang="sv-SE" altLang="sv-SE" sz="2800" dirty="0" smtClean="0"/>
              <a:t>Fysisk trygghet</a:t>
            </a:r>
          </a:p>
          <a:p>
            <a:r>
              <a:rPr lang="sv-SE" altLang="sv-SE" sz="2800" dirty="0" smtClean="0"/>
              <a:t>Emotionell trygghet  - förutsägbarhet, tillgänglighet, ärlighet och öppenhet </a:t>
            </a:r>
          </a:p>
          <a:p>
            <a:r>
              <a:rPr lang="sv-SE" altLang="sv-SE" sz="2800" dirty="0" smtClean="0"/>
              <a:t>Öka kunskap och skapa förståelse hos barnet</a:t>
            </a:r>
          </a:p>
          <a:p>
            <a:r>
              <a:rPr lang="sv-SE" altLang="sv-SE" sz="2800" dirty="0" smtClean="0"/>
              <a:t>Kontroll - möjlighet och makt att påverka sin situation</a:t>
            </a:r>
          </a:p>
          <a:p>
            <a:r>
              <a:rPr lang="sv-SE" altLang="sv-SE" sz="2800" dirty="0" smtClean="0"/>
              <a:t>Trygghet i relation till andra människor</a:t>
            </a:r>
          </a:p>
          <a:p>
            <a:pPr>
              <a:buFont typeface="Arial" panose="020B0604020202020204" pitchFamily="34" charset="0"/>
              <a:buNone/>
            </a:pPr>
            <a:endParaRPr lang="sv-SE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21995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6012160" y="1844824"/>
            <a:ext cx="248989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sv-SE" sz="2000" b="1" dirty="0" smtClean="0"/>
              <a:t>TRYGGHET:</a:t>
            </a:r>
          </a:p>
          <a:p>
            <a:pPr marL="0" indent="0" algn="ctr">
              <a:buNone/>
            </a:pPr>
            <a:endParaRPr lang="sv-SE" sz="2000" i="1" dirty="0"/>
          </a:p>
          <a:p>
            <a:pPr algn="ctr"/>
            <a:r>
              <a:rPr lang="sv-SE" sz="2000" b="1" dirty="0" smtClean="0"/>
              <a:t>FYSISKT</a:t>
            </a:r>
          </a:p>
          <a:p>
            <a:pPr algn="ctr"/>
            <a:endParaRPr lang="sv-SE" sz="2000" b="1" dirty="0" smtClean="0"/>
          </a:p>
          <a:p>
            <a:pPr algn="ctr"/>
            <a:r>
              <a:rPr lang="sv-SE" sz="2000" b="1" dirty="0" smtClean="0"/>
              <a:t>KÄNSLOMÄSSIGT</a:t>
            </a:r>
          </a:p>
          <a:p>
            <a:pPr marL="0" indent="0" algn="ctr">
              <a:buNone/>
            </a:pPr>
            <a:endParaRPr lang="sv-SE" sz="2000" b="1" dirty="0" smtClean="0"/>
          </a:p>
          <a:p>
            <a:pPr marL="0" indent="0" algn="ctr">
              <a:buNone/>
            </a:pPr>
            <a:r>
              <a:rPr lang="sv-SE" sz="2000" b="1" dirty="0" smtClean="0"/>
              <a:t>SOCIALT/</a:t>
            </a:r>
          </a:p>
          <a:p>
            <a:pPr marL="0" indent="0" algn="ctr">
              <a:buNone/>
            </a:pPr>
            <a:r>
              <a:rPr lang="sv-SE" sz="2000" b="1" dirty="0" smtClean="0"/>
              <a:t>RELATIONELLT</a:t>
            </a:r>
          </a:p>
          <a:p>
            <a:pPr marL="0" indent="0" algn="ctr">
              <a:buNone/>
            </a:pPr>
            <a:endParaRPr lang="sv-SE" sz="2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sv-SE" sz="2000" b="1" dirty="0" smtClean="0"/>
              <a:t>KULTURELLT</a:t>
            </a:r>
            <a:endParaRPr lang="sv-SE" sz="2000" b="1" dirty="0"/>
          </a:p>
          <a:p>
            <a:pPr marL="0" indent="0" algn="ctr">
              <a:buNone/>
            </a:pPr>
            <a:endParaRPr lang="sv-SE" sz="1600" i="1" dirty="0"/>
          </a:p>
          <a:p>
            <a:pPr marL="0" indent="0" algn="ctr">
              <a:buNone/>
            </a:pPr>
            <a:endParaRPr lang="sv-SE" sz="1600" i="1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36375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accent1"/>
                </a:solidFill>
              </a:rPr>
              <a:t>Boston 24/7 </a:t>
            </a:r>
            <a:r>
              <a:rPr lang="sv-SE" dirty="0" err="1" smtClean="0">
                <a:solidFill>
                  <a:schemeClr val="accent1"/>
                </a:solidFill>
              </a:rPr>
              <a:t>with</a:t>
            </a:r>
            <a:r>
              <a:rPr lang="sv-SE" dirty="0" smtClean="0">
                <a:solidFill>
                  <a:schemeClr val="accent1"/>
                </a:solidFill>
              </a:rPr>
              <a:t> principal </a:t>
            </a:r>
            <a:r>
              <a:rPr lang="sv-SE" dirty="0" err="1" smtClean="0">
                <a:solidFill>
                  <a:schemeClr val="accent1"/>
                </a:solidFill>
              </a:rPr>
              <a:t>McAfee</a:t>
            </a:r>
            <a:endParaRPr lang="sv-SE" dirty="0">
              <a:solidFill>
                <a:schemeClr val="accent1"/>
              </a:solidFill>
            </a:endParaRPr>
          </a:p>
        </p:txBody>
      </p:sp>
      <p:sp>
        <p:nvSpPr>
          <p:cNvPr id="4" name="Rundad rektangulär 3"/>
          <p:cNvSpPr/>
          <p:nvPr/>
        </p:nvSpPr>
        <p:spPr bwMode="auto">
          <a:xfrm>
            <a:off x="2771800" y="2420888"/>
            <a:ext cx="4896544" cy="2955032"/>
          </a:xfrm>
          <a:prstGeom prst="wedgeRoundRectCallout">
            <a:avLst>
              <a:gd name="adj1" fmla="val -37933"/>
              <a:gd name="adj2" fmla="val 73254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987824" y="2852936"/>
            <a:ext cx="4464496" cy="3276600"/>
          </a:xfrm>
        </p:spPr>
        <p:txBody>
          <a:bodyPr/>
          <a:lstStyle/>
          <a:p>
            <a:pPr marL="0" indent="0">
              <a:buNone/>
            </a:pPr>
            <a:r>
              <a:rPr lang="sv-SE" sz="4000" dirty="0" smtClean="0">
                <a:solidFill>
                  <a:schemeClr val="bg1"/>
                </a:solidFill>
              </a:rPr>
              <a:t>Vad ser ni i filmen? Vad går snett utifrån elev, lärare och rektor?</a:t>
            </a:r>
            <a:endParaRPr lang="sv-SE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sz="4000" dirty="0">
              <a:solidFill>
                <a:schemeClr val="bg1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67544" y="5805264"/>
            <a:ext cx="28803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https://www.youtube.com/watch?v=X9_WwuGF4dM</a:t>
            </a:r>
          </a:p>
        </p:txBody>
      </p:sp>
    </p:spTree>
    <p:extLst>
      <p:ext uri="{BB962C8B-B14F-4D97-AF65-F5344CB8AC3E}">
        <p14:creationId xmlns:p14="http://schemas.microsoft.com/office/powerpoint/2010/main" val="16028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68"/>
          <a:stretch>
            <a:fillRect/>
          </a:stretch>
        </p:blipFill>
        <p:spPr>
          <a:xfrm>
            <a:off x="3822095" y="877420"/>
            <a:ext cx="3600450" cy="5541962"/>
          </a:xfrm>
        </p:spPr>
      </p:pic>
      <p:sp>
        <p:nvSpPr>
          <p:cNvPr id="72707" name="Rubrik 1"/>
          <p:cNvSpPr>
            <a:spLocks noGrp="1"/>
          </p:cNvSpPr>
          <p:nvPr>
            <p:ph type="title"/>
          </p:nvPr>
        </p:nvSpPr>
        <p:spPr>
          <a:xfrm>
            <a:off x="465351" y="1151178"/>
            <a:ext cx="7772400" cy="1143000"/>
          </a:xfrm>
        </p:spPr>
        <p:txBody>
          <a:bodyPr/>
          <a:lstStyle/>
          <a:p>
            <a:r>
              <a:rPr lang="sv-SE" altLang="sv-SE" dirty="0" smtClean="0">
                <a:solidFill>
                  <a:srgbClr val="FF0000"/>
                </a:solidFill>
              </a:rPr>
              <a:t>Traumamedveten</a:t>
            </a:r>
            <a:br>
              <a:rPr lang="sv-SE" altLang="sv-SE" dirty="0" smtClean="0">
                <a:solidFill>
                  <a:srgbClr val="FF0000"/>
                </a:solidFill>
              </a:rPr>
            </a:br>
            <a:r>
              <a:rPr lang="sv-SE" altLang="sv-SE" dirty="0" smtClean="0">
                <a:solidFill>
                  <a:srgbClr val="FF0000"/>
                </a:solidFill>
              </a:rPr>
              <a:t>Omsorg</a:t>
            </a:r>
          </a:p>
        </p:txBody>
      </p:sp>
      <p:sp>
        <p:nvSpPr>
          <p:cNvPr id="72708" name="textruta 4"/>
          <p:cNvSpPr txBox="1">
            <a:spLocks noChangeArrowheads="1"/>
          </p:cNvSpPr>
          <p:nvPr/>
        </p:nvSpPr>
        <p:spPr bwMode="auto">
          <a:xfrm>
            <a:off x="4572000" y="5707063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>
                <a:latin typeface="Calibri" panose="020F0502020204030204" pitchFamily="34" charset="0"/>
              </a:rPr>
              <a:t>Traumaförståelse</a:t>
            </a:r>
          </a:p>
        </p:txBody>
      </p:sp>
      <p:sp>
        <p:nvSpPr>
          <p:cNvPr id="72709" name="textruta 5"/>
          <p:cNvSpPr txBox="1">
            <a:spLocks noChangeArrowheads="1"/>
          </p:cNvSpPr>
          <p:nvPr/>
        </p:nvSpPr>
        <p:spPr bwMode="auto">
          <a:xfrm rot="5400000">
            <a:off x="3837781" y="3918745"/>
            <a:ext cx="2308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 dirty="0">
                <a:latin typeface="Calibri" panose="020F0502020204030204" pitchFamily="34" charset="0"/>
              </a:rPr>
              <a:t>Trygghet</a:t>
            </a:r>
          </a:p>
        </p:txBody>
      </p:sp>
      <p:sp>
        <p:nvSpPr>
          <p:cNvPr id="72712" name="textruta 8"/>
          <p:cNvSpPr txBox="1">
            <a:spLocks noChangeArrowheads="1"/>
          </p:cNvSpPr>
          <p:nvPr/>
        </p:nvSpPr>
        <p:spPr bwMode="auto">
          <a:xfrm>
            <a:off x="539750" y="6135688"/>
            <a:ext cx="20050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1200" dirty="0">
                <a:latin typeface="Times New Roman" panose="02020603050405020304" pitchFamily="18" charset="0"/>
              </a:rPr>
              <a:t>(Howard </a:t>
            </a:r>
            <a:r>
              <a:rPr lang="sv-SE" altLang="sv-SE" sz="1200" dirty="0" smtClean="0">
                <a:latin typeface="Times New Roman" panose="02020603050405020304" pitchFamily="18" charset="0"/>
              </a:rPr>
              <a:t>Bath, 2008, 2015)</a:t>
            </a:r>
            <a:endParaRPr lang="sv-SE" altLang="sv-SE" sz="1200" dirty="0">
              <a:latin typeface="Times New Roman" panose="02020603050405020304" pitchFamily="18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 rot="5400000">
            <a:off x="5307612" y="3513439"/>
            <a:ext cx="1246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latin typeface="Calibri" panose="020F0502020204030204" pitchFamily="34" charset="0"/>
              </a:rPr>
              <a:t>Relation</a:t>
            </a:r>
            <a:endParaRPr lang="sv-SE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14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4331699" y="1700808"/>
            <a:ext cx="48006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</a:rPr>
              <a:t>Traumats kärna är en känsla av att vara övergiven och avskuren från alla andra människor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				</a:t>
            </a: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</a:rPr>
              <a:t>    </a:t>
            </a:r>
            <a:r>
              <a:rPr lang="en-AU" dirty="0" smtClean="0">
                <a:solidFill>
                  <a:srgbClr val="000000"/>
                </a:solidFill>
                <a:latin typeface="Calibri" panose="020F0502020204030204" pitchFamily="34" charset="0"/>
              </a:rPr>
              <a:t>van der Kolk</a:t>
            </a:r>
            <a:r>
              <a:rPr lang="en-US" dirty="0" smtClean="0"/>
              <a:t>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BDE9258-1ABA-4CF1-A22F-2F7EE2AB0AF4}" type="slidenum">
              <a:rPr lang="en-US" altLang="en-US" smtClean="0"/>
              <a:pPr>
                <a:defRPr/>
              </a:pPr>
              <a:t>24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1818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ubrik 1"/>
          <p:cNvSpPr>
            <a:spLocks noGrp="1"/>
          </p:cNvSpPr>
          <p:nvPr>
            <p:ph type="title"/>
          </p:nvPr>
        </p:nvSpPr>
        <p:spPr>
          <a:xfrm>
            <a:off x="684213" y="954088"/>
            <a:ext cx="7772400" cy="1143000"/>
          </a:xfrm>
        </p:spPr>
        <p:txBody>
          <a:bodyPr/>
          <a:lstStyle/>
          <a:p>
            <a:r>
              <a:rPr lang="sv-SE" altLang="sv-SE" smtClean="0">
                <a:solidFill>
                  <a:schemeClr val="accent1"/>
                </a:solidFill>
              </a:rPr>
              <a:t>Relation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6275" y="2097088"/>
            <a:ext cx="7993063" cy="3276600"/>
          </a:xfrm>
        </p:spPr>
        <p:txBody>
          <a:bodyPr/>
          <a:lstStyle/>
          <a:p>
            <a:pPr>
              <a:defRPr/>
            </a:pPr>
            <a:r>
              <a:rPr lang="sv-SE" sz="2800" dirty="0"/>
              <a:t>R</a:t>
            </a:r>
            <a:r>
              <a:rPr lang="sv-SE" sz="2800" dirty="0" smtClean="0"/>
              <a:t>elationer för att skapa trygghet</a:t>
            </a:r>
          </a:p>
          <a:p>
            <a:pPr>
              <a:defRPr/>
            </a:pPr>
            <a:r>
              <a:rPr lang="sv-SE" sz="2800" kern="1200" dirty="0"/>
              <a:t>N</a:t>
            </a:r>
            <a:r>
              <a:rPr lang="sv-SE" sz="2800" kern="1200" dirty="0" smtClean="0"/>
              <a:t>ya goda och positiva erfarenheter av relationer</a:t>
            </a:r>
          </a:p>
          <a:p>
            <a:pPr>
              <a:defRPr/>
            </a:pPr>
            <a:r>
              <a:rPr lang="sv-SE" sz="2800" kern="1200" dirty="0" smtClean="0"/>
              <a:t>Lära sig att framkalla positiva reaktioner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98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467543" y="2852936"/>
            <a:ext cx="4431481" cy="5257800"/>
          </a:xfrm>
        </p:spPr>
        <p:txBody>
          <a:bodyPr/>
          <a:lstStyle/>
          <a:p>
            <a:pPr eaLnBrk="1" hangingPunct="1"/>
            <a:endParaRPr lang="sv-SE" dirty="0" smtClean="0">
              <a:latin typeface="Franklin Gothic Book" pitchFamily="34" charset="0"/>
            </a:endParaRPr>
          </a:p>
          <a:p>
            <a:pPr marL="0" indent="0" eaLnBrk="1" hangingPunct="1">
              <a:buNone/>
            </a:pPr>
            <a:r>
              <a:rPr lang="en-AU" dirty="0" smtClean="0">
                <a:latin typeface="Calibri" panose="020F0502020204030204" pitchFamily="34" charset="0"/>
              </a:rPr>
              <a:t>Vi har alltid vetat att positiva kontakter och relationer är viktiga – nu finns det vetenskapliga bevis som bekräftar det.</a:t>
            </a:r>
          </a:p>
          <a:p>
            <a:pPr eaLnBrk="1" hangingPunct="1">
              <a:buFont typeface="Wingdings" pitchFamily="2" charset="2"/>
              <a:buNone/>
            </a:pPr>
            <a:endParaRPr lang="sv-SE" sz="2800" dirty="0" smtClean="0">
              <a:latin typeface="Franklin Gothic Book" pitchFamily="34" charset="0"/>
            </a:endParaRPr>
          </a:p>
          <a:p>
            <a:pPr marL="0" indent="0" eaLnBrk="1" hangingPunct="1">
              <a:buNone/>
            </a:pPr>
            <a:endParaRPr lang="en-AU" sz="2800" dirty="0" smtClean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2759798" y="593407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altLang="en-US" dirty="0" smtClean="0">
                <a:latin typeface="+mn-lt"/>
              </a:rPr>
              <a:t>Howard Bath</a:t>
            </a:r>
            <a:endParaRPr lang="sv-SE" altLang="en-US" dirty="0">
              <a:latin typeface="+mn-lt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67543" y="1371600"/>
            <a:ext cx="40324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 smtClean="0">
                <a:solidFill>
                  <a:schemeClr val="accent1"/>
                </a:solidFill>
                <a:latin typeface="+mn-lt"/>
              </a:rPr>
              <a:t>Grunden för förändring</a:t>
            </a:r>
            <a:endParaRPr lang="sv-SE" sz="4400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217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1052736"/>
            <a:ext cx="8062664" cy="1143000"/>
          </a:xfrm>
        </p:spPr>
        <p:txBody>
          <a:bodyPr/>
          <a:lstStyle/>
          <a:p>
            <a:r>
              <a:rPr lang="sv-SE" dirty="0">
                <a:solidFill>
                  <a:srgbClr val="FF0000"/>
                </a:solidFill>
                <a:latin typeface="Calibri" panose="020F0502020204030204" pitchFamily="34" charset="0"/>
              </a:rPr>
              <a:t>De viktigaste faktorerna för </a:t>
            </a:r>
            <a:r>
              <a:rPr lang="sv-SE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resiliens</a:t>
            </a:r>
            <a:r>
              <a:rPr lang="sv-SE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sv-SE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sv-SE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40696"/>
          </a:xfrm>
        </p:spPr>
        <p:txBody>
          <a:bodyPr/>
          <a:lstStyle/>
          <a:p>
            <a:pPr marL="0" indent="0" eaLnBrk="1" hangingPunct="1">
              <a:buNone/>
            </a:pPr>
            <a:endParaRPr lang="sv-SE" dirty="0">
              <a:latin typeface="Calibri" panose="020F0502020204030204" pitchFamily="34" charset="0"/>
            </a:endParaRPr>
          </a:p>
          <a:p>
            <a:pPr eaLnBrk="1" hangingPunct="1"/>
            <a:r>
              <a:rPr lang="sv-SE" dirty="0">
                <a:latin typeface="Calibri" panose="020F0502020204030204" pitchFamily="34" charset="0"/>
              </a:rPr>
              <a:t>Att barnet har omsorgsfulla relationer </a:t>
            </a:r>
            <a:endParaRPr lang="sv-SE" dirty="0" smtClean="0"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endParaRPr lang="sv-SE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sv-SE" dirty="0" smtClean="0">
                <a:latin typeface="Calibri" panose="020F0502020204030204" pitchFamily="34" charset="0"/>
              </a:rPr>
              <a:t>Höga </a:t>
            </a:r>
            <a:r>
              <a:rPr lang="sv-SE" dirty="0">
                <a:latin typeface="Calibri" panose="020F0502020204030204" pitchFamily="34" charset="0"/>
              </a:rPr>
              <a:t>förväntningar på barnets förmågor</a:t>
            </a:r>
          </a:p>
          <a:p>
            <a:pPr marL="0" indent="0" eaLnBrk="1" hangingPunct="1">
              <a:buNone/>
            </a:pPr>
            <a:endParaRPr lang="sv-SE" dirty="0">
              <a:latin typeface="Calibri" panose="020F0502020204030204" pitchFamily="34" charset="0"/>
            </a:endParaRPr>
          </a:p>
          <a:p>
            <a:pPr eaLnBrk="1" hangingPunct="1"/>
            <a:r>
              <a:rPr lang="sv-SE" dirty="0">
                <a:latin typeface="Calibri" panose="020F0502020204030204" pitchFamily="34" charset="0"/>
              </a:rPr>
              <a:t>Möjlighet för barnet att bidra</a:t>
            </a:r>
          </a:p>
          <a:p>
            <a:pPr marL="0" indent="0" eaLnBrk="1" hangingPunct="1">
              <a:buNone/>
            </a:pPr>
            <a:r>
              <a:rPr lang="sv-SE" dirty="0"/>
              <a:t>	                                                                                     							</a:t>
            </a:r>
          </a:p>
          <a:p>
            <a:pPr marL="0" indent="0" eaLnBrk="1" hangingPunct="1">
              <a:buNone/>
            </a:pPr>
            <a:r>
              <a:rPr lang="sv-SE" sz="2000" dirty="0">
                <a:latin typeface="Calibri" panose="020F0502020204030204" pitchFamily="34" charset="0"/>
              </a:rPr>
              <a:t>						</a:t>
            </a:r>
            <a:r>
              <a:rPr lang="sv-SE" sz="2000" dirty="0" err="1" smtClean="0">
                <a:latin typeface="Calibri" panose="020F0502020204030204" pitchFamily="34" charset="0"/>
              </a:rPr>
              <a:t>Benard</a:t>
            </a:r>
            <a:r>
              <a:rPr lang="sv-SE" sz="2000" dirty="0">
                <a:latin typeface="Calibri" panose="020F0502020204030204" pitchFamily="34" charset="0"/>
              </a:rPr>
              <a:t>, 2004</a:t>
            </a:r>
            <a:r>
              <a:rPr lang="sv-SE" dirty="0"/>
              <a:t>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174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ubrik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737320"/>
          </a:xfrm>
        </p:spPr>
        <p:txBody>
          <a:bodyPr/>
          <a:lstStyle/>
          <a:p>
            <a:r>
              <a:rPr lang="sv-SE" altLang="sv-SE" dirty="0" smtClean="0">
                <a:solidFill>
                  <a:srgbClr val="FF0000"/>
                </a:solidFill>
              </a:rPr>
              <a:t>Hur skapar vi relationer?</a:t>
            </a:r>
          </a:p>
        </p:txBody>
      </p:sp>
      <p:sp>
        <p:nvSpPr>
          <p:cNvPr id="3584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sv-SE" altLang="sv-SE" dirty="0" smtClean="0"/>
              <a:t>Tillgodose behov</a:t>
            </a:r>
          </a:p>
          <a:p>
            <a:r>
              <a:rPr lang="sv-SE" altLang="sv-SE" dirty="0" smtClean="0"/>
              <a:t>Uthållighet </a:t>
            </a:r>
            <a:r>
              <a:rPr lang="sv-SE" altLang="sv-SE" dirty="0"/>
              <a:t>– att inte ge upp, finnas kvar.</a:t>
            </a:r>
          </a:p>
          <a:p>
            <a:r>
              <a:rPr lang="sv-SE" altLang="sv-SE" dirty="0" smtClean="0"/>
              <a:t>Uppmärksam på när ungdomen bjuder upp till relation</a:t>
            </a:r>
          </a:p>
          <a:p>
            <a:r>
              <a:rPr lang="sv-SE" altLang="sv-SE" dirty="0" smtClean="0"/>
              <a:t>Gemensam aktivitet som är rolig, som skapar framgång och som ger positiv erfarenhet.  </a:t>
            </a:r>
          </a:p>
        </p:txBody>
      </p:sp>
    </p:spTree>
    <p:extLst>
      <p:ext uri="{BB962C8B-B14F-4D97-AF65-F5344CB8AC3E}">
        <p14:creationId xmlns:p14="http://schemas.microsoft.com/office/powerpoint/2010/main" val="99201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81001" y="152400"/>
            <a:ext cx="736281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40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en-US" sz="40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en-US" sz="4000" dirty="0" err="1" smtClean="0">
                <a:solidFill>
                  <a:srgbClr val="FF0000"/>
                </a:solidFill>
                <a:latin typeface="+mn-lt"/>
              </a:rPr>
              <a:t>Relationer</a:t>
            </a:r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+mn-lt"/>
              </a:rPr>
              <a:t>och</a:t>
            </a:r>
            <a:r>
              <a:rPr lang="en-US" sz="4000" dirty="0">
                <a:solidFill>
                  <a:srgbClr val="FF0000"/>
                </a:solidFill>
                <a:latin typeface="+mn-lt"/>
              </a:rPr>
              <a:t> </a:t>
            </a:r>
            <a:endParaRPr lang="en-US" sz="4000" dirty="0" smtClean="0">
              <a:solidFill>
                <a:srgbClr val="FF0000"/>
              </a:solidFill>
              <a:latin typeface="+mn-lt"/>
            </a:endParaRPr>
          </a:p>
          <a:p>
            <a:pPr eaLnBrk="1" hangingPunct="1"/>
            <a:r>
              <a:rPr lang="en-US" sz="4000" dirty="0" err="1" smtClean="0">
                <a:solidFill>
                  <a:srgbClr val="FF0000"/>
                </a:solidFill>
                <a:latin typeface="+mn-lt"/>
              </a:rPr>
              <a:t>återhämtning</a:t>
            </a:r>
            <a:endParaRPr lang="en-US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538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dirty="0" smtClean="0"/>
              <a:t> </a:t>
            </a: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381000" y="4869160"/>
            <a:ext cx="8763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i="1" dirty="0" smtClean="0">
                <a:latin typeface="Calibri" panose="020F0502020204030204" pitchFamily="34" charset="0"/>
              </a:rPr>
              <a:t>Ju hälsosammare relationer ett barn har, desto troligare är det att barnet hämtar sig från trauma, utvecklas och mår bra. Relationer är verktyg för förändring</a:t>
            </a:r>
            <a:r>
              <a:rPr lang="en-US" sz="2800" dirty="0" smtClean="0"/>
              <a:t>. </a:t>
            </a:r>
            <a:r>
              <a:rPr lang="en-US" sz="2800" dirty="0"/>
              <a:t>	</a:t>
            </a:r>
            <a:r>
              <a:rPr lang="en-US" sz="1600" dirty="0" smtClean="0">
                <a:latin typeface="Calibri" panose="020F0502020204030204" pitchFamily="34" charset="0"/>
              </a:rPr>
              <a:t>Perry och Szalavitz</a:t>
            </a:r>
            <a:r>
              <a:rPr lang="en-US" sz="1600" dirty="0"/>
              <a:t>.</a:t>
            </a:r>
          </a:p>
          <a:p>
            <a:pPr eaLnBrk="1" hangingPunct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350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6000" dirty="0" smtClean="0">
                <a:solidFill>
                  <a:schemeClr val="accent1"/>
                </a:solidFill>
              </a:rPr>
              <a:t>Agenda </a:t>
            </a:r>
            <a:endParaRPr lang="sv-SE" sz="6000" dirty="0">
              <a:solidFill>
                <a:schemeClr val="accent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4664" y="2636912"/>
            <a:ext cx="8134672" cy="3276600"/>
          </a:xfrm>
        </p:spPr>
        <p:txBody>
          <a:bodyPr/>
          <a:lstStyle/>
          <a:p>
            <a:r>
              <a:rPr lang="sv-SE" sz="3600" dirty="0" smtClean="0"/>
              <a:t>Vad är trauma och vad händer i vår hjärna vid trauma?</a:t>
            </a:r>
          </a:p>
          <a:p>
            <a:endParaRPr lang="sv-SE" sz="3600" dirty="0" smtClean="0"/>
          </a:p>
          <a:p>
            <a:r>
              <a:rPr lang="sv-SE" sz="3600" dirty="0" smtClean="0"/>
              <a:t>Hur skapar vi läkande miljöer för barn och unga som varit med om trauma?</a:t>
            </a:r>
          </a:p>
          <a:p>
            <a:pPr marL="0" indent="0">
              <a:buNone/>
            </a:pP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382135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68"/>
          <a:stretch>
            <a:fillRect/>
          </a:stretch>
        </p:blipFill>
        <p:spPr>
          <a:xfrm>
            <a:off x="3822095" y="877420"/>
            <a:ext cx="3600450" cy="5541962"/>
          </a:xfrm>
        </p:spPr>
      </p:pic>
      <p:sp>
        <p:nvSpPr>
          <p:cNvPr id="72707" name="Rubrik 1"/>
          <p:cNvSpPr>
            <a:spLocks noGrp="1"/>
          </p:cNvSpPr>
          <p:nvPr>
            <p:ph type="title"/>
          </p:nvPr>
        </p:nvSpPr>
        <p:spPr>
          <a:xfrm>
            <a:off x="465351" y="1151178"/>
            <a:ext cx="7772400" cy="1143000"/>
          </a:xfrm>
        </p:spPr>
        <p:txBody>
          <a:bodyPr/>
          <a:lstStyle/>
          <a:p>
            <a:r>
              <a:rPr lang="sv-SE" altLang="sv-SE" dirty="0" smtClean="0">
                <a:solidFill>
                  <a:srgbClr val="FF0000"/>
                </a:solidFill>
              </a:rPr>
              <a:t>Traumamedveten</a:t>
            </a:r>
            <a:br>
              <a:rPr lang="sv-SE" altLang="sv-SE" dirty="0" smtClean="0">
                <a:solidFill>
                  <a:srgbClr val="FF0000"/>
                </a:solidFill>
              </a:rPr>
            </a:br>
            <a:r>
              <a:rPr lang="sv-SE" altLang="sv-SE" dirty="0" smtClean="0">
                <a:solidFill>
                  <a:srgbClr val="FF0000"/>
                </a:solidFill>
              </a:rPr>
              <a:t>Omsorg</a:t>
            </a:r>
          </a:p>
        </p:txBody>
      </p:sp>
      <p:sp>
        <p:nvSpPr>
          <p:cNvPr id="72708" name="textruta 4"/>
          <p:cNvSpPr txBox="1">
            <a:spLocks noChangeArrowheads="1"/>
          </p:cNvSpPr>
          <p:nvPr/>
        </p:nvSpPr>
        <p:spPr bwMode="auto">
          <a:xfrm>
            <a:off x="4572000" y="5707063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>
                <a:latin typeface="Calibri" panose="020F0502020204030204" pitchFamily="34" charset="0"/>
              </a:rPr>
              <a:t>Traumaförståelse</a:t>
            </a:r>
          </a:p>
        </p:txBody>
      </p:sp>
      <p:sp>
        <p:nvSpPr>
          <p:cNvPr id="72709" name="textruta 5"/>
          <p:cNvSpPr txBox="1">
            <a:spLocks noChangeArrowheads="1"/>
          </p:cNvSpPr>
          <p:nvPr/>
        </p:nvSpPr>
        <p:spPr bwMode="auto">
          <a:xfrm rot="5400000">
            <a:off x="3837781" y="3918745"/>
            <a:ext cx="2308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 dirty="0">
                <a:latin typeface="Calibri" panose="020F0502020204030204" pitchFamily="34" charset="0"/>
              </a:rPr>
              <a:t>Trygghet</a:t>
            </a:r>
          </a:p>
        </p:txBody>
      </p:sp>
      <p:sp>
        <p:nvSpPr>
          <p:cNvPr id="72712" name="textruta 8"/>
          <p:cNvSpPr txBox="1">
            <a:spLocks noChangeArrowheads="1"/>
          </p:cNvSpPr>
          <p:nvPr/>
        </p:nvSpPr>
        <p:spPr bwMode="auto">
          <a:xfrm>
            <a:off x="539750" y="6135688"/>
            <a:ext cx="20050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1200" dirty="0">
                <a:latin typeface="Times New Roman" panose="02020603050405020304" pitchFamily="18" charset="0"/>
              </a:rPr>
              <a:t>(Howard </a:t>
            </a:r>
            <a:r>
              <a:rPr lang="sv-SE" altLang="sv-SE" sz="1200" dirty="0" smtClean="0">
                <a:latin typeface="Times New Roman" panose="02020603050405020304" pitchFamily="18" charset="0"/>
              </a:rPr>
              <a:t>Bath, 2008, 2015)</a:t>
            </a:r>
            <a:endParaRPr lang="sv-SE" altLang="sv-SE" sz="1200" dirty="0">
              <a:latin typeface="Times New Roman" panose="02020603050405020304" pitchFamily="18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 rot="5400000">
            <a:off x="5318352" y="3513439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Relation</a:t>
            </a:r>
            <a:endParaRPr lang="sv-SE" dirty="0">
              <a:latin typeface="Calibri" panose="020F0502020204030204" pitchFamily="34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 rot="5400000">
            <a:off x="5955025" y="3513438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err="1" smtClean="0">
                <a:latin typeface="Calibri" panose="020F0502020204030204" pitchFamily="34" charset="0"/>
              </a:rPr>
              <a:t>Coping</a:t>
            </a:r>
            <a:endParaRPr lang="sv-SE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2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>
                <a:solidFill>
                  <a:schemeClr val="accent1"/>
                </a:solidFill>
              </a:rPr>
              <a:t>Coping</a:t>
            </a:r>
            <a:endParaRPr lang="sv-SE" altLang="sv-SE" dirty="0" smtClean="0">
              <a:solidFill>
                <a:schemeClr val="accent1"/>
              </a:solidFill>
            </a:endParaRPr>
          </a:p>
        </p:txBody>
      </p:sp>
      <p:sp>
        <p:nvSpPr>
          <p:cNvPr id="31747" name="Platshållare för innehåll 2"/>
          <p:cNvSpPr>
            <a:spLocks noGrp="1"/>
          </p:cNvSpPr>
          <p:nvPr>
            <p:ph idx="1"/>
          </p:nvPr>
        </p:nvSpPr>
        <p:spPr>
          <a:xfrm>
            <a:off x="685800" y="2819400"/>
            <a:ext cx="4318000" cy="3276600"/>
          </a:xfrm>
        </p:spPr>
        <p:txBody>
          <a:bodyPr/>
          <a:lstStyle/>
          <a:p>
            <a:pPr indent="17463">
              <a:buFont typeface="Arial" panose="020B0604020202020204" pitchFamily="34" charset="0"/>
              <a:buNone/>
            </a:pPr>
            <a:r>
              <a:rPr lang="sv-SE" altLang="sv-SE" sz="2800" dirty="0" smtClean="0"/>
              <a:t>Få hjälp att kunna ta hand om sina känslor, sitt beteende och sina impulser. </a:t>
            </a:r>
          </a:p>
        </p:txBody>
      </p:sp>
    </p:spTree>
    <p:extLst>
      <p:ext uri="{BB962C8B-B14F-4D97-AF65-F5344CB8AC3E}">
        <p14:creationId xmlns:p14="http://schemas.microsoft.com/office/powerpoint/2010/main" val="212235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1196752"/>
            <a:ext cx="7772400" cy="1143000"/>
          </a:xfrm>
        </p:spPr>
        <p:txBody>
          <a:bodyPr/>
          <a:lstStyle/>
          <a:p>
            <a:r>
              <a:rPr lang="nb-NO" dirty="0">
                <a:solidFill>
                  <a:srgbClr val="FF0000"/>
                </a:solidFill>
                <a:ea typeface="MS PGothic" charset="0"/>
                <a:cs typeface="Arial" charset="0"/>
              </a:rPr>
              <a:t>A</a:t>
            </a:r>
            <a:r>
              <a:rPr lang="nb-NO" dirty="0" smtClean="0">
                <a:solidFill>
                  <a:srgbClr val="FF0000"/>
                </a:solidFill>
                <a:ea typeface="MS PGothic" charset="0"/>
                <a:cs typeface="Arial" charset="0"/>
              </a:rPr>
              <a:t>tt hitta goda sätt....</a:t>
            </a:r>
            <a:r>
              <a:rPr lang="nb-NO" dirty="0">
                <a:ea typeface="MS PGothic" charset="0"/>
                <a:cs typeface="Arial" charset="0"/>
              </a:rPr>
              <a:t/>
            </a:r>
            <a:br>
              <a:rPr lang="nb-NO" dirty="0">
                <a:ea typeface="MS PGothic" charset="0"/>
                <a:cs typeface="Arial" charset="0"/>
              </a:rPr>
            </a:br>
            <a:endParaRPr lang="sv-SE" dirty="0">
              <a:solidFill>
                <a:schemeClr val="accent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276872"/>
            <a:ext cx="7772400" cy="3675112"/>
          </a:xfrm>
        </p:spPr>
        <p:txBody>
          <a:bodyPr/>
          <a:lstStyle/>
          <a:p>
            <a:r>
              <a:rPr lang="sv-SE" dirty="0"/>
              <a:t>Alla barn gör allt för att hantera situationen – bättre eller sämre sätt </a:t>
            </a:r>
          </a:p>
          <a:p>
            <a:r>
              <a:rPr lang="sv-SE" dirty="0" smtClean="0"/>
              <a:t>Vi kan hjälpa barnen att hitta nya goda strategier</a:t>
            </a:r>
          </a:p>
          <a:p>
            <a:r>
              <a:rPr lang="sv-SE" dirty="0" smtClean="0"/>
              <a:t>Vi </a:t>
            </a:r>
            <a:r>
              <a:rPr lang="sv-SE" dirty="0"/>
              <a:t>kan stärka barnets egna goda </a:t>
            </a:r>
            <a:r>
              <a:rPr lang="sv-SE" dirty="0" err="1" smtClean="0"/>
              <a:t>copingstrategier</a:t>
            </a:r>
            <a:endParaRPr lang="sv-SE" dirty="0" smtClean="0"/>
          </a:p>
          <a:p>
            <a:r>
              <a:rPr lang="sv-SE" dirty="0" smtClean="0"/>
              <a:t>Samreglering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669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Time in </a:t>
            </a:r>
            <a:r>
              <a:rPr lang="en-US" dirty="0" err="1" smtClean="0">
                <a:solidFill>
                  <a:srgbClr val="FF0000"/>
                </a:solidFill>
              </a:rPr>
              <a:t>istället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för</a:t>
            </a:r>
            <a:r>
              <a:rPr lang="en-US" dirty="0" smtClean="0">
                <a:solidFill>
                  <a:srgbClr val="FF0000"/>
                </a:solidFill>
              </a:rPr>
              <a:t> time out!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Innebär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omsorgspersonen</a:t>
            </a:r>
            <a:r>
              <a:rPr lang="en-US" dirty="0" smtClean="0"/>
              <a:t> tar </a:t>
            </a:r>
            <a:r>
              <a:rPr lang="en-US" dirty="0" err="1" smtClean="0"/>
              <a:t>paus</a:t>
            </a:r>
            <a:r>
              <a:rPr lang="en-US" dirty="0" smtClean="0"/>
              <a:t> </a:t>
            </a:r>
            <a:r>
              <a:rPr lang="en-US" i="1" dirty="0" err="1" smtClean="0"/>
              <a:t>tillsammans</a:t>
            </a:r>
            <a:r>
              <a:rPr lang="en-US" dirty="0" smtClean="0"/>
              <a:t> med </a:t>
            </a:r>
            <a:r>
              <a:rPr lang="en-US" dirty="0" err="1" smtClean="0"/>
              <a:t>barnet</a:t>
            </a:r>
            <a:r>
              <a:rPr lang="en-US" dirty="0" smtClean="0"/>
              <a:t>/</a:t>
            </a:r>
            <a:r>
              <a:rPr lang="en-US" dirty="0" err="1" smtClean="0"/>
              <a:t>ungdomen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Bygger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kunskapen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barn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varit</a:t>
            </a:r>
            <a:r>
              <a:rPr lang="en-US" dirty="0" smtClean="0"/>
              <a:t> med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svåra</a:t>
            </a:r>
            <a:r>
              <a:rPr lang="en-US" dirty="0" smtClean="0"/>
              <a:t> </a:t>
            </a:r>
            <a:r>
              <a:rPr lang="en-US" dirty="0" err="1" smtClean="0"/>
              <a:t>påfrestningar</a:t>
            </a:r>
            <a:r>
              <a:rPr lang="en-US" dirty="0" smtClean="0"/>
              <a:t> </a:t>
            </a:r>
            <a:r>
              <a:rPr lang="en-US" dirty="0" err="1" smtClean="0"/>
              <a:t>ofta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svårt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lugna</a:t>
            </a:r>
            <a:r>
              <a:rPr lang="en-US" dirty="0" smtClean="0"/>
              <a:t> sig </a:t>
            </a:r>
            <a:r>
              <a:rPr lang="en-US" dirty="0" err="1" smtClean="0"/>
              <a:t>själva</a:t>
            </a:r>
            <a:r>
              <a:rPr lang="en-US" dirty="0" smtClean="0"/>
              <a:t> (</a:t>
            </a:r>
            <a:r>
              <a:rPr lang="en-US" dirty="0" err="1" smtClean="0"/>
              <a:t>regleringssvårigheter</a:t>
            </a:r>
            <a:r>
              <a:rPr lang="en-US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2146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836712"/>
            <a:ext cx="8458200" cy="1692608"/>
          </a:xfrm>
        </p:spPr>
        <p:txBody>
          <a:bodyPr/>
          <a:lstStyle/>
          <a:p>
            <a:pPr marL="0" indent="0"/>
            <a:r>
              <a:rPr lang="sv-SE" dirty="0" smtClean="0">
                <a:hlinkClick r:id="rId3"/>
              </a:rPr>
              <a:t/>
            </a:r>
            <a:br>
              <a:rPr lang="sv-SE" dirty="0" smtClean="0">
                <a:hlinkClick r:id="rId3"/>
              </a:rPr>
            </a:br>
            <a:r>
              <a:rPr lang="sv-SE" dirty="0" smtClean="0">
                <a:hlinkClick r:id="rId3"/>
              </a:rPr>
              <a:t>https://www.youtube.com/watch?v=Jfq6-nS65RY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18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1403648" y="972017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  <a:latin typeface="Gill Sans" panose="020B0502020104020203" pitchFamily="34" charset="0"/>
              </a:rPr>
              <a:t>Kompetens hos en viktig vuxen</a:t>
            </a:r>
            <a:endParaRPr lang="sv-SE" sz="3200" b="1" dirty="0">
              <a:solidFill>
                <a:srgbClr val="FF0000"/>
              </a:solidFill>
              <a:latin typeface="Gill Sans" panose="020B0502020104020203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467544" y="1712997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altLang="sv-SE" sz="3200" dirty="0">
                <a:latin typeface="Calibri" panose="020F0502020204030204" pitchFamily="34" charset="0"/>
              </a:rPr>
              <a:t>Förstår sambandet mellan </a:t>
            </a:r>
            <a:r>
              <a:rPr lang="sv-SE" altLang="sv-SE" sz="3200" dirty="0" smtClean="0">
                <a:latin typeface="Calibri" panose="020F0502020204030204" pitchFamily="34" charset="0"/>
              </a:rPr>
              <a:t>svåra </a:t>
            </a:r>
            <a:r>
              <a:rPr lang="sv-SE" altLang="sv-SE" sz="3200" dirty="0">
                <a:latin typeface="Calibri" panose="020F0502020204030204" pitchFamily="34" charset="0"/>
              </a:rPr>
              <a:t>händelser, </a:t>
            </a:r>
            <a:r>
              <a:rPr lang="sv-SE" altLang="sv-SE" sz="3200" dirty="0" smtClean="0">
                <a:latin typeface="Calibri" panose="020F0502020204030204" pitchFamily="34" charset="0"/>
              </a:rPr>
              <a:t>känslor </a:t>
            </a:r>
            <a:r>
              <a:rPr lang="sv-SE" altLang="sv-SE" sz="3200" dirty="0">
                <a:latin typeface="Calibri" panose="020F0502020204030204" pitchFamily="34" charset="0"/>
              </a:rPr>
              <a:t>och </a:t>
            </a:r>
            <a:r>
              <a:rPr lang="sv-SE" altLang="sv-SE" sz="3200" dirty="0" smtClean="0">
                <a:latin typeface="Calibri" panose="020F0502020204030204" pitchFamily="34" charset="0"/>
              </a:rPr>
              <a:t>beteende</a:t>
            </a:r>
            <a:endParaRPr lang="sv-SE" altLang="sv-SE" sz="3200" dirty="0">
              <a:latin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altLang="sv-SE" sz="3200" dirty="0">
                <a:latin typeface="Calibri" panose="020F0502020204030204" pitchFamily="34" charset="0"/>
              </a:rPr>
              <a:t>Att vi ser barnet och barnets behov oavsett på vilket sätt barnet förmedlar sina behov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altLang="sv-SE" sz="3200" dirty="0">
                <a:latin typeface="Calibri" panose="020F0502020204030204" pitchFamily="34" charset="0"/>
              </a:rPr>
              <a:t>Förstår att vi är det verktyg som kan göra skillnad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altLang="sv-SE" sz="3200" dirty="0">
                <a:latin typeface="Calibri" panose="020F0502020204030204" pitchFamily="34" charset="0"/>
              </a:rPr>
              <a:t>Att vi tränar på att hantera våra egna känslor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altLang="sv-SE" sz="3200" dirty="0">
                <a:latin typeface="Calibri" panose="020F0502020204030204" pitchFamily="34" charset="0"/>
              </a:rPr>
              <a:t>Att vi själva söker stöd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altLang="sv-SE" sz="3200" dirty="0">
                <a:latin typeface="Calibri" panose="020F0502020204030204" pitchFamily="34" charset="0"/>
              </a:rPr>
              <a:t>Att vi har tålamod </a:t>
            </a:r>
          </a:p>
        </p:txBody>
      </p:sp>
    </p:spTree>
    <p:extLst>
      <p:ext uri="{BB962C8B-B14F-4D97-AF65-F5344CB8AC3E}">
        <p14:creationId xmlns:p14="http://schemas.microsoft.com/office/powerpoint/2010/main" val="35224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737320"/>
          </a:xfrm>
        </p:spPr>
        <p:txBody>
          <a:bodyPr/>
          <a:lstStyle/>
          <a:p>
            <a:r>
              <a:rPr lang="nb-NO" dirty="0" smtClean="0">
                <a:solidFill>
                  <a:srgbClr val="FF0000"/>
                </a:solidFill>
                <a:ea typeface="MS PGothic" charset="0"/>
                <a:cs typeface="Arial" charset="0"/>
              </a:rPr>
              <a:t>Värderingar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07160"/>
          </a:xfrm>
        </p:spPr>
        <p:txBody>
          <a:bodyPr/>
          <a:lstStyle/>
          <a:p>
            <a:pPr marL="0" indent="0">
              <a:buNone/>
            </a:pPr>
            <a:endParaRPr lang="nb-NO" sz="2000" dirty="0">
              <a:ea typeface="MS PGothic" charset="0"/>
              <a:cs typeface="Arial" charset="0"/>
            </a:endParaRPr>
          </a:p>
          <a:p>
            <a:endParaRPr lang="nb-NO" sz="2000" dirty="0">
              <a:ea typeface="MS PGothic" charset="0"/>
              <a:cs typeface="Arial" charset="0"/>
            </a:endParaRPr>
          </a:p>
          <a:p>
            <a:r>
              <a:rPr lang="nb-NO" sz="2400" dirty="0" smtClean="0">
                <a:ea typeface="MS PGothic" charset="0"/>
                <a:cs typeface="Arial" charset="0"/>
              </a:rPr>
              <a:t>Barn/ungdomar gör </a:t>
            </a:r>
            <a:r>
              <a:rPr lang="nb-NO" sz="2400" dirty="0">
                <a:ea typeface="MS PGothic" charset="0"/>
                <a:cs typeface="Arial" charset="0"/>
              </a:rPr>
              <a:t>så gott </a:t>
            </a:r>
            <a:r>
              <a:rPr lang="nb-NO" sz="2400" dirty="0" smtClean="0">
                <a:ea typeface="MS PGothic" charset="0"/>
                <a:cs typeface="Arial" charset="0"/>
              </a:rPr>
              <a:t>de kan,</a:t>
            </a:r>
            <a:r>
              <a:rPr lang="nb-NO" sz="2400" dirty="0">
                <a:ea typeface="MS PGothic" charset="0"/>
                <a:cs typeface="Arial" charset="0"/>
              </a:rPr>
              <a:t> </a:t>
            </a:r>
            <a:r>
              <a:rPr lang="nb-NO" sz="2400" dirty="0" smtClean="0">
                <a:ea typeface="MS PGothic" charset="0"/>
                <a:cs typeface="Arial" charset="0"/>
              </a:rPr>
              <a:t>alla </a:t>
            </a:r>
            <a:r>
              <a:rPr lang="nb-NO" sz="2400" dirty="0">
                <a:ea typeface="MS PGothic" charset="0"/>
                <a:cs typeface="Arial" charset="0"/>
              </a:rPr>
              <a:t>barn vill </a:t>
            </a:r>
            <a:r>
              <a:rPr lang="nb-NO" sz="2400" dirty="0" smtClean="0">
                <a:ea typeface="MS PGothic" charset="0"/>
                <a:cs typeface="Arial" charset="0"/>
              </a:rPr>
              <a:t>lyckas</a:t>
            </a:r>
            <a:endParaRPr lang="nb-NO" sz="2400" dirty="0">
              <a:ea typeface="MS PGothic" charset="0"/>
              <a:cs typeface="Arial" charset="0"/>
            </a:endParaRPr>
          </a:p>
          <a:p>
            <a:r>
              <a:rPr lang="nb-NO" sz="2400" dirty="0" smtClean="0">
                <a:ea typeface="MS PGothic" charset="0"/>
                <a:cs typeface="Arial" charset="0"/>
              </a:rPr>
              <a:t>Barn/ungdomar är </a:t>
            </a:r>
            <a:r>
              <a:rPr lang="nb-NO" sz="2400" dirty="0">
                <a:ea typeface="MS PGothic" charset="0"/>
                <a:cs typeface="Arial" charset="0"/>
              </a:rPr>
              <a:t>inte svåra, de har det </a:t>
            </a:r>
            <a:r>
              <a:rPr lang="nb-NO" sz="2400" dirty="0" smtClean="0">
                <a:ea typeface="MS PGothic" charset="0"/>
                <a:cs typeface="Arial" charset="0"/>
              </a:rPr>
              <a:t>svårt </a:t>
            </a:r>
            <a:endParaRPr lang="nb-NO" sz="2400" dirty="0">
              <a:ea typeface="MS PGothic" charset="0"/>
              <a:cs typeface="Arial" charset="0"/>
            </a:endParaRPr>
          </a:p>
          <a:p>
            <a:r>
              <a:rPr lang="nb-NO" sz="2400" dirty="0" smtClean="0">
                <a:ea typeface="MS PGothic" charset="0"/>
                <a:cs typeface="Arial" charset="0"/>
              </a:rPr>
              <a:t>Barn/ungdomar manipulerar </a:t>
            </a:r>
            <a:r>
              <a:rPr lang="nb-NO" sz="2400" dirty="0">
                <a:ea typeface="MS PGothic" charset="0"/>
                <a:cs typeface="Arial" charset="0"/>
              </a:rPr>
              <a:t>inte, de skyddar </a:t>
            </a:r>
            <a:r>
              <a:rPr lang="nb-NO" sz="2400" dirty="0" smtClean="0">
                <a:ea typeface="MS PGothic" charset="0"/>
                <a:cs typeface="Arial" charset="0"/>
              </a:rPr>
              <a:t>sig </a:t>
            </a:r>
            <a:endParaRPr lang="nb-NO" sz="2400" dirty="0">
              <a:ea typeface="MS PGothic" charset="0"/>
              <a:cs typeface="Arial" charset="0"/>
            </a:endParaRPr>
          </a:p>
          <a:p>
            <a:r>
              <a:rPr lang="nb-NO" sz="2400" dirty="0" smtClean="0">
                <a:ea typeface="MS PGothic" charset="0"/>
                <a:cs typeface="Arial" charset="0"/>
              </a:rPr>
              <a:t>Barn/ungdomar hittar </a:t>
            </a:r>
            <a:r>
              <a:rPr lang="nb-NO" sz="2400" dirty="0">
                <a:ea typeface="MS PGothic" charset="0"/>
                <a:cs typeface="Arial" charset="0"/>
              </a:rPr>
              <a:t>inte hela tiden på nya historier, de blandar </a:t>
            </a:r>
            <a:r>
              <a:rPr lang="nb-NO" sz="2400" dirty="0" smtClean="0">
                <a:ea typeface="MS PGothic" charset="0"/>
                <a:cs typeface="Arial" charset="0"/>
              </a:rPr>
              <a:t>minnen </a:t>
            </a:r>
            <a:endParaRPr lang="nb-NO" sz="2400" dirty="0">
              <a:ea typeface="MS PGothic" charset="0"/>
              <a:cs typeface="Arial" charset="0"/>
            </a:endParaRPr>
          </a:p>
          <a:p>
            <a:r>
              <a:rPr lang="nb-NO" sz="2400" dirty="0" smtClean="0">
                <a:ea typeface="MS PGothic" charset="0"/>
                <a:cs typeface="Arial" charset="0"/>
              </a:rPr>
              <a:t>Barn/ungdomar berusar </a:t>
            </a:r>
            <a:r>
              <a:rPr lang="nb-NO" sz="2400" dirty="0">
                <a:ea typeface="MS PGothic" charset="0"/>
                <a:cs typeface="Arial" charset="0"/>
              </a:rPr>
              <a:t>sig inte för berusningens skull, de dämpar psykisk </a:t>
            </a:r>
            <a:r>
              <a:rPr lang="nb-NO" sz="2400" dirty="0" smtClean="0">
                <a:ea typeface="MS PGothic" charset="0"/>
                <a:cs typeface="Arial" charset="0"/>
              </a:rPr>
              <a:t>smärta </a:t>
            </a:r>
            <a:endParaRPr lang="nb-NO" sz="2400" dirty="0">
              <a:ea typeface="MS PGothic" charset="0"/>
              <a:cs typeface="Arial" charset="0"/>
            </a:endParaRPr>
          </a:p>
          <a:p>
            <a:r>
              <a:rPr lang="nb-NO" sz="2400" dirty="0" smtClean="0">
                <a:ea typeface="MS PGothic" charset="0"/>
                <a:cs typeface="Arial" charset="0"/>
              </a:rPr>
              <a:t>Barn/ungdomar skadar </a:t>
            </a:r>
            <a:r>
              <a:rPr lang="nb-NO" sz="2400" dirty="0">
                <a:ea typeface="MS PGothic" charset="0"/>
                <a:cs typeface="Arial" charset="0"/>
              </a:rPr>
              <a:t>sig inte för uppmärksamhet, de reglerar </a:t>
            </a:r>
            <a:r>
              <a:rPr lang="nb-NO" sz="2400" dirty="0" smtClean="0">
                <a:ea typeface="MS PGothic" charset="0"/>
                <a:cs typeface="Arial" charset="0"/>
              </a:rPr>
              <a:t>känslor</a:t>
            </a:r>
            <a:endParaRPr lang="nb-NO" sz="2400" dirty="0">
              <a:ea typeface="MS PGothic" charset="0"/>
              <a:cs typeface="Arial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34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ruta 3"/>
          <p:cNvSpPr txBox="1">
            <a:spLocks noChangeArrowheads="1"/>
          </p:cNvSpPr>
          <p:nvPr/>
        </p:nvSpPr>
        <p:spPr bwMode="auto">
          <a:xfrm>
            <a:off x="755576" y="3933056"/>
            <a:ext cx="7416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sz="3200" b="1" dirty="0"/>
              <a:t>Jag kanske inte kommer att minnas vad du sa… men jag glömmer aldrig hur du fick mig att känna</a:t>
            </a:r>
            <a:r>
              <a:rPr lang="sv-SE" altLang="sv-SE" sz="3200" b="1" dirty="0" smtClean="0"/>
              <a:t>.	</a:t>
            </a:r>
            <a:r>
              <a:rPr lang="sv-SE" altLang="sv-SE" sz="3200" b="1" dirty="0"/>
              <a:t>	</a:t>
            </a:r>
            <a:r>
              <a:rPr lang="sv-SE" altLang="sv-SE" b="1" dirty="0" smtClean="0"/>
              <a:t>Maya </a:t>
            </a:r>
            <a:r>
              <a:rPr lang="sv-SE" altLang="sv-SE" b="1" dirty="0" err="1" smtClean="0"/>
              <a:t>Angelou</a:t>
            </a:r>
            <a:endParaRPr lang="sv-SE" altLang="sv-SE" b="1" dirty="0" smtClean="0"/>
          </a:p>
        </p:txBody>
      </p:sp>
    </p:spTree>
    <p:extLst>
      <p:ext uri="{BB962C8B-B14F-4D97-AF65-F5344CB8AC3E}">
        <p14:creationId xmlns:p14="http://schemas.microsoft.com/office/powerpoint/2010/main" val="40436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tel 1"/>
          <p:cNvSpPr>
            <a:spLocks noGrp="1"/>
          </p:cNvSpPr>
          <p:nvPr>
            <p:ph type="title"/>
          </p:nvPr>
        </p:nvSpPr>
        <p:spPr>
          <a:xfrm>
            <a:off x="685800" y="908050"/>
            <a:ext cx="7772400" cy="1377950"/>
          </a:xfrm>
        </p:spPr>
        <p:txBody>
          <a:bodyPr/>
          <a:lstStyle/>
          <a:p>
            <a:r>
              <a:rPr lang="nb-NO" altLang="sv-SE" dirty="0" smtClean="0">
                <a:solidFill>
                  <a:srgbClr val="FF0000"/>
                </a:solidFill>
              </a:rPr>
              <a:t>Tips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>
              <a:defRPr/>
            </a:pPr>
            <a:r>
              <a:rPr lang="nb-NO" sz="2400" dirty="0" smtClean="0"/>
              <a:t>2 dagars utbildningar i Traumamedveten omsorg, kontakta sandra.torstensson@rb.se</a:t>
            </a:r>
            <a:endParaRPr lang="nb-NO" sz="2400" dirty="0"/>
          </a:p>
          <a:p>
            <a:pPr marL="0" indent="0">
              <a:buNone/>
              <a:defRPr/>
            </a:pPr>
            <a:endParaRPr lang="nb-NO" sz="2400" dirty="0">
              <a:hlinkClick r:id="rId3"/>
            </a:endParaRPr>
          </a:p>
          <a:p>
            <a:pPr>
              <a:defRPr/>
            </a:pPr>
            <a:r>
              <a:rPr lang="nb-NO" sz="2400" dirty="0"/>
              <a:t>Rädda Barnens </a:t>
            </a:r>
            <a:r>
              <a:rPr lang="nb-NO" sz="2400" dirty="0" smtClean="0"/>
              <a:t>informationssida om TMO, artiklar etc. </a:t>
            </a:r>
          </a:p>
          <a:p>
            <a:pPr marL="0" indent="0">
              <a:buNone/>
              <a:defRPr/>
            </a:pPr>
            <a:r>
              <a:rPr lang="nb-NO" sz="2400" dirty="0" smtClean="0">
                <a:hlinkClick r:id="rId3"/>
              </a:rPr>
              <a:t>https</a:t>
            </a:r>
            <a:r>
              <a:rPr lang="nb-NO" sz="2400" dirty="0">
                <a:hlinkClick r:id="rId3"/>
              </a:rPr>
              <a:t>://www.raddabarnen.se/vad-vi-gor/barn-pa-flykt/sa-kan-du-stodja-nyanlanda-barn</a:t>
            </a:r>
            <a:r>
              <a:rPr lang="nb-NO" sz="2400" dirty="0" smtClean="0">
                <a:hlinkClick r:id="rId3"/>
              </a:rPr>
              <a:t>/</a:t>
            </a:r>
            <a:endParaRPr lang="nb-NO" sz="2400" dirty="0" smtClean="0"/>
          </a:p>
          <a:p>
            <a:pPr marL="0" indent="0">
              <a:buNone/>
              <a:defRPr/>
            </a:pPr>
            <a:endParaRPr lang="nb-NO" sz="2400" dirty="0" smtClean="0"/>
          </a:p>
          <a:p>
            <a:pPr>
              <a:defRPr/>
            </a:pPr>
            <a:r>
              <a:rPr lang="nb-NO" sz="2400" dirty="0" smtClean="0"/>
              <a:t>Rädda Barnens tips till dig som möter barn som flytt till Sverige.</a:t>
            </a:r>
          </a:p>
          <a:p>
            <a:pPr marL="0" indent="0">
              <a:buNone/>
              <a:defRPr/>
            </a:pPr>
            <a:r>
              <a:rPr lang="nb-NO" sz="2400" dirty="0" smtClean="0">
                <a:hlinkClick r:id="rId4"/>
              </a:rPr>
              <a:t>https</a:t>
            </a:r>
            <a:r>
              <a:rPr lang="nb-NO" sz="2400" dirty="0">
                <a:hlinkClick r:id="rId4"/>
              </a:rPr>
              <a:t>://www.raddabarnen.se/vad-vi-gor/barn-pa-flykt/ankomsten-till-nytt-land/bemota-barn-pa-flykt</a:t>
            </a:r>
            <a:r>
              <a:rPr lang="nb-NO" sz="2400" dirty="0" smtClean="0">
                <a:hlinkClick r:id="rId4"/>
              </a:rPr>
              <a:t>/</a:t>
            </a:r>
            <a:endParaRPr lang="nb-NO" sz="2400" dirty="0" smtClean="0"/>
          </a:p>
          <a:p>
            <a:pPr marL="0" indent="0">
              <a:buNone/>
              <a:defRPr/>
            </a:pPr>
            <a:endParaRPr lang="nb-NO" sz="2400" dirty="0" smtClean="0"/>
          </a:p>
          <a:p>
            <a:pPr marL="0" indent="0">
              <a:buNone/>
              <a:defRPr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75549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ubrik 1"/>
          <p:cNvSpPr>
            <a:spLocks noGrp="1"/>
          </p:cNvSpPr>
          <p:nvPr>
            <p:ph type="ctrTitle"/>
          </p:nvPr>
        </p:nvSpPr>
        <p:spPr>
          <a:xfrm>
            <a:off x="785813" y="2000250"/>
            <a:ext cx="7772400" cy="1143000"/>
          </a:xfrm>
        </p:spPr>
        <p:txBody>
          <a:bodyPr/>
          <a:lstStyle/>
          <a:p>
            <a:pPr eaLnBrk="1" hangingPunct="1"/>
            <a:r>
              <a:rPr lang="sv-SE" altLang="sv-SE" dirty="0" smtClean="0"/>
              <a:t>Tack för mig!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2339753" y="3716338"/>
            <a:ext cx="436584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v-SE" sz="2000" dirty="0" smtClean="0">
                <a:solidFill>
                  <a:schemeClr val="bg1"/>
                </a:solidFill>
                <a:latin typeface="+mn-lt"/>
                <a:cs typeface="Arial" charset="0"/>
              </a:rPr>
              <a:t>Lina Cagérus Barucija,</a:t>
            </a:r>
          </a:p>
          <a:p>
            <a:pPr algn="ctr" eaLnBrk="1" hangingPunct="1">
              <a:defRPr/>
            </a:pPr>
            <a:r>
              <a:rPr lang="sv-SE" sz="2000" dirty="0" smtClean="0">
                <a:solidFill>
                  <a:schemeClr val="bg1"/>
                </a:solidFill>
                <a:latin typeface="+mn-lt"/>
                <a:cs typeface="Arial" charset="0"/>
              </a:rPr>
              <a:t>Leg. </a:t>
            </a:r>
            <a:r>
              <a:rPr lang="sv-SE" sz="2000" dirty="0">
                <a:solidFill>
                  <a:schemeClr val="bg1"/>
                </a:solidFill>
                <a:latin typeface="+mn-lt"/>
                <a:cs typeface="Arial" charset="0"/>
              </a:rPr>
              <a:t>p</a:t>
            </a:r>
            <a:r>
              <a:rPr lang="sv-SE" sz="2000" dirty="0" smtClean="0">
                <a:solidFill>
                  <a:schemeClr val="bg1"/>
                </a:solidFill>
                <a:latin typeface="+mn-lt"/>
                <a:cs typeface="Arial" charset="0"/>
              </a:rPr>
              <a:t>sykolog</a:t>
            </a:r>
          </a:p>
          <a:p>
            <a:pPr algn="ctr" eaLnBrk="1" hangingPunct="1">
              <a:defRPr/>
            </a:pPr>
            <a:r>
              <a:rPr lang="sv-SE" sz="2000" dirty="0" smtClean="0">
                <a:solidFill>
                  <a:schemeClr val="bg1"/>
                </a:solidFill>
                <a:latin typeface="+mn-lt"/>
                <a:cs typeface="Arial" charset="0"/>
              </a:rPr>
              <a:t>Centrum </a:t>
            </a:r>
          </a:p>
          <a:p>
            <a:pPr algn="ctr" eaLnBrk="1" hangingPunct="1">
              <a:defRPr/>
            </a:pPr>
            <a:r>
              <a:rPr lang="sv-SE" sz="2000" dirty="0" smtClean="0">
                <a:solidFill>
                  <a:schemeClr val="bg1"/>
                </a:solidFill>
                <a:latin typeface="+mn-lt"/>
                <a:cs typeface="Arial" charset="0"/>
              </a:rPr>
              <a:t>- för barn och unga i utsatta livssituationer</a:t>
            </a:r>
          </a:p>
          <a:p>
            <a:pPr algn="ctr" eaLnBrk="1" hangingPunct="1">
              <a:defRPr/>
            </a:pPr>
            <a:r>
              <a:rPr lang="sv-SE" sz="2000" dirty="0" smtClean="0">
                <a:solidFill>
                  <a:schemeClr val="bg1"/>
                </a:solidFill>
                <a:latin typeface="+mn-lt"/>
                <a:cs typeface="Arial" charset="0"/>
              </a:rPr>
              <a:t>Tel. 08-698 92 28</a:t>
            </a:r>
            <a:endParaRPr lang="sv-SE" sz="2000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sv-SE" sz="2000" dirty="0" smtClean="0">
                <a:solidFill>
                  <a:schemeClr val="bg1"/>
                </a:solidFill>
                <a:latin typeface="+mn-lt"/>
                <a:cs typeface="Arial" charset="0"/>
              </a:rPr>
              <a:t>Lina.cagerus.barucija@rb.se</a:t>
            </a:r>
            <a:endParaRPr lang="sv-SE" sz="2000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endParaRPr lang="sv-SE" sz="20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ubrik 1"/>
          <p:cNvSpPr>
            <a:spLocks noGrp="1"/>
          </p:cNvSpPr>
          <p:nvPr>
            <p:ph type="title"/>
          </p:nvPr>
        </p:nvSpPr>
        <p:spPr>
          <a:xfrm>
            <a:off x="685800" y="692150"/>
            <a:ext cx="7772400" cy="936625"/>
          </a:xfrm>
        </p:spPr>
        <p:txBody>
          <a:bodyPr/>
          <a:lstStyle/>
          <a:p>
            <a:pPr algn="ctr"/>
            <a:r>
              <a:rPr lang="sv-SE" dirty="0">
                <a:solidFill>
                  <a:schemeClr val="accent1"/>
                </a:solidFill>
                <a:latin typeface="Calibri" panose="020F0502020204030204" pitchFamily="34" charset="0"/>
              </a:rPr>
              <a:t>Ensamkommande flyktingbarn</a:t>
            </a:r>
          </a:p>
        </p:txBody>
      </p:sp>
      <p:pic>
        <p:nvPicPr>
          <p:cNvPr id="9218" name="Platshållare för innehåll 3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624" y="1484313"/>
            <a:ext cx="6645275" cy="4897437"/>
          </a:xfrm>
        </p:spPr>
      </p:pic>
      <p:sp>
        <p:nvSpPr>
          <p:cNvPr id="9219" name="Rektangel 3"/>
          <p:cNvSpPr>
            <a:spLocks noChangeArrowheads="1"/>
          </p:cNvSpPr>
          <p:nvPr/>
        </p:nvSpPr>
        <p:spPr bwMode="auto">
          <a:xfrm>
            <a:off x="6516216" y="5960313"/>
            <a:ext cx="20865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sv-SE" sz="1200" dirty="0">
                <a:solidFill>
                  <a:srgbClr val="000000"/>
                </a:solidFill>
              </a:rPr>
              <a:t>Marcus </a:t>
            </a:r>
            <a:r>
              <a:rPr lang="sv-SE" sz="1200" dirty="0" err="1">
                <a:solidFill>
                  <a:srgbClr val="000000"/>
                </a:solidFill>
              </a:rPr>
              <a:t>Wihk</a:t>
            </a:r>
            <a:r>
              <a:rPr lang="sv-SE" sz="1200" dirty="0">
                <a:solidFill>
                  <a:srgbClr val="000000"/>
                </a:solidFill>
              </a:rPr>
              <a:t>, Rädda Barnen</a:t>
            </a:r>
          </a:p>
        </p:txBody>
      </p:sp>
    </p:spTree>
    <p:extLst>
      <p:ext uri="{BB962C8B-B14F-4D97-AF65-F5344CB8AC3E}">
        <p14:creationId xmlns:p14="http://schemas.microsoft.com/office/powerpoint/2010/main" val="21588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innehåll 3"/>
          <p:cNvSpPr>
            <a:spLocks noGrp="1" noChangeArrowheads="1"/>
          </p:cNvSpPr>
          <p:nvPr>
            <p:ph idx="1"/>
          </p:nvPr>
        </p:nvSpPr>
        <p:spPr bwMode="auto">
          <a:xfrm>
            <a:off x="1405880" y="836712"/>
            <a:ext cx="6334472" cy="1986027"/>
          </a:xfrm>
          <a:prstGeom prst="wedgeRoundRectCallout">
            <a:avLst>
              <a:gd name="adj1" fmla="val -37935"/>
              <a:gd name="adj2" fmla="val 73255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Rundad rektangulär 3"/>
          <p:cNvSpPr>
            <a:spLocks noChangeArrowheads="1"/>
          </p:cNvSpPr>
          <p:nvPr/>
        </p:nvSpPr>
        <p:spPr bwMode="auto">
          <a:xfrm>
            <a:off x="541611" y="3573016"/>
            <a:ext cx="3526333" cy="2276872"/>
          </a:xfrm>
          <a:prstGeom prst="wedgeRoundRectCallout">
            <a:avLst>
              <a:gd name="adj1" fmla="val -37935"/>
              <a:gd name="adj2" fmla="val 73255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sz="2400" dirty="0"/>
              <a:t/>
            </a:r>
            <a:br>
              <a:rPr lang="sv-SE" sz="2400" dirty="0"/>
            </a:br>
            <a:r>
              <a:rPr lang="sv-SE" sz="2400" dirty="0"/>
              <a:t>						</a:t>
            </a:r>
            <a:r>
              <a:rPr lang="sv-SE" sz="2400" dirty="0" err="1"/>
              <a:t>xxxxxxxxx</a:t>
            </a:r>
            <a:endParaRPr lang="sv-SE" altLang="sv-SE" sz="2400" dirty="0">
              <a:latin typeface="Times New Roman" panose="02020603050405020304" pitchFamily="18" charset="0"/>
            </a:endParaRPr>
          </a:p>
        </p:txBody>
      </p:sp>
      <p:sp>
        <p:nvSpPr>
          <p:cNvPr id="6" name="Rundad rektangulär 3"/>
          <p:cNvSpPr>
            <a:spLocks noChangeArrowheads="1"/>
          </p:cNvSpPr>
          <p:nvPr/>
        </p:nvSpPr>
        <p:spPr bwMode="auto">
          <a:xfrm>
            <a:off x="4644008" y="3284984"/>
            <a:ext cx="4248472" cy="2393776"/>
          </a:xfrm>
          <a:prstGeom prst="wedgeRoundRectCallout">
            <a:avLst>
              <a:gd name="adj1" fmla="val -37935"/>
              <a:gd name="adj2" fmla="val 73255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 marL="0" indent="0">
              <a:buNone/>
            </a:pPr>
            <a:endParaRPr lang="sv-SE" sz="2400" dirty="0"/>
          </a:p>
        </p:txBody>
      </p:sp>
      <p:sp>
        <p:nvSpPr>
          <p:cNvPr id="8" name="textruta 7"/>
          <p:cNvSpPr txBox="1"/>
          <p:nvPr/>
        </p:nvSpPr>
        <p:spPr>
          <a:xfrm>
            <a:off x="5004048" y="3712964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  <a:latin typeface="+mn-lt"/>
              </a:rPr>
              <a:t>”Jag träffar många vuxna, men vem är de egentligen? Dom frågar hur jag mår och så, men vem hör svaret?”</a:t>
            </a:r>
          </a:p>
          <a:p>
            <a:pPr marL="0" indent="0">
              <a:buNone/>
            </a:pPr>
            <a:r>
              <a:rPr lang="sv-SE" dirty="0"/>
              <a:t>	</a:t>
            </a:r>
          </a:p>
          <a:p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827584" y="3775680"/>
            <a:ext cx="28803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  <a:latin typeface="+mn-lt"/>
              </a:rPr>
              <a:t>”Jag känner mig ensam. Du kanske inte tror mig, men jag känner mig verkligen ensam på riktigt.”</a:t>
            </a:r>
            <a:r>
              <a:rPr lang="sv-SE" dirty="0">
                <a:latin typeface="+mn-lt"/>
              </a:rPr>
              <a:t/>
            </a:r>
            <a:br>
              <a:rPr lang="sv-SE" dirty="0">
                <a:latin typeface="+mn-lt"/>
              </a:rPr>
            </a:br>
            <a:r>
              <a:rPr lang="sv-SE" dirty="0"/>
              <a:t>			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1907704" y="1006857"/>
            <a:ext cx="540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  <a:latin typeface="+mn-lt"/>
              </a:rPr>
              <a:t>”Jag kan inte sova. Jag tänker på mamma och pappa och drömmer mardrömmar om min syster. Jag fick aldrig ta farväl av någon av dem. Jag är fruktansvärt ensam.”</a:t>
            </a:r>
          </a:p>
          <a:p>
            <a:pPr marL="0" indent="0">
              <a:buNone/>
            </a:pPr>
            <a:r>
              <a:rPr lang="sv-SE" sz="1600" i="1" dirty="0">
                <a:latin typeface="+mn-lt"/>
              </a:rPr>
              <a:t>		</a:t>
            </a:r>
            <a:endParaRPr lang="sv-SE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177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ubrik 1"/>
          <p:cNvSpPr>
            <a:spLocks noGrp="1"/>
          </p:cNvSpPr>
          <p:nvPr>
            <p:ph type="title"/>
          </p:nvPr>
        </p:nvSpPr>
        <p:spPr>
          <a:xfrm>
            <a:off x="447675" y="1143000"/>
            <a:ext cx="8010525" cy="1143000"/>
          </a:xfrm>
        </p:spPr>
        <p:txBody>
          <a:bodyPr/>
          <a:lstStyle/>
          <a:p>
            <a:r>
              <a:rPr lang="sv-SE" altLang="sv-SE" dirty="0" smtClean="0">
                <a:solidFill>
                  <a:srgbClr val="FF0000"/>
                </a:solidFill>
              </a:rPr>
              <a:t>Vilka insatser behövs?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5445125"/>
            <a:ext cx="465138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852738"/>
            <a:ext cx="406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157788"/>
            <a:ext cx="2381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229225"/>
            <a:ext cx="48101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5300663"/>
            <a:ext cx="363538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644900"/>
            <a:ext cx="406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00663"/>
            <a:ext cx="196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789363"/>
            <a:ext cx="1571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797425"/>
            <a:ext cx="373063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8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941888"/>
            <a:ext cx="231775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221163"/>
            <a:ext cx="157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941888"/>
            <a:ext cx="1571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1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573463"/>
            <a:ext cx="1571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2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508500"/>
            <a:ext cx="5080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3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508500"/>
            <a:ext cx="5080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4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068638"/>
            <a:ext cx="5080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5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789363"/>
            <a:ext cx="508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6" name="Picture 1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437063"/>
            <a:ext cx="3873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7" name="Picture 1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21163"/>
            <a:ext cx="3873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8" name="Picture 1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724400"/>
            <a:ext cx="2254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9" name="Picture 1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88" y="5084763"/>
            <a:ext cx="2857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0" name="Picture 1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860800"/>
            <a:ext cx="3857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1" name="Picture 1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21388"/>
            <a:ext cx="3857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2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508500"/>
            <a:ext cx="1651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3" name="Picture 18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73688"/>
            <a:ext cx="1651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4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732463"/>
            <a:ext cx="1651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5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724400"/>
            <a:ext cx="1635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6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365625"/>
            <a:ext cx="508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7" name="Picture 11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221163"/>
            <a:ext cx="1952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8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573463"/>
            <a:ext cx="1968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9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716338"/>
            <a:ext cx="195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0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644900"/>
            <a:ext cx="1968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1" name="Picture 11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221163"/>
            <a:ext cx="1952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2" name="Picture 11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789363"/>
            <a:ext cx="1952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3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49725"/>
            <a:ext cx="1968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4" name="Picture 11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429000"/>
            <a:ext cx="2873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933825"/>
            <a:ext cx="1968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6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284538"/>
            <a:ext cx="2317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7" name="Picture 1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644900"/>
            <a:ext cx="160337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8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997200"/>
            <a:ext cx="231775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9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860800"/>
            <a:ext cx="2317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0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005263"/>
            <a:ext cx="231775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1" name="Picture 19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068638"/>
            <a:ext cx="32702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2" name="Picture 20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924175"/>
            <a:ext cx="174625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3" name="Picture 21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284538"/>
            <a:ext cx="26352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ruta 49"/>
          <p:cNvSpPr txBox="1"/>
          <p:nvPr/>
        </p:nvSpPr>
        <p:spPr>
          <a:xfrm>
            <a:off x="900113" y="5949950"/>
            <a:ext cx="3527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dirty="0">
                <a:latin typeface="+mn-lt"/>
              </a:rPr>
              <a:t>Stödjande vardagsmiljöer</a:t>
            </a:r>
          </a:p>
        </p:txBody>
      </p:sp>
      <p:sp>
        <p:nvSpPr>
          <p:cNvPr id="51" name="textruta 50"/>
          <p:cNvSpPr txBox="1"/>
          <p:nvPr/>
        </p:nvSpPr>
        <p:spPr>
          <a:xfrm>
            <a:off x="4067175" y="4652963"/>
            <a:ext cx="17287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dirty="0">
                <a:latin typeface="+mn-lt"/>
              </a:rPr>
              <a:t>Bas resurser</a:t>
            </a:r>
          </a:p>
        </p:txBody>
      </p:sp>
      <p:sp>
        <p:nvSpPr>
          <p:cNvPr id="52" name="textruta 51"/>
          <p:cNvSpPr txBox="1"/>
          <p:nvPr/>
        </p:nvSpPr>
        <p:spPr>
          <a:xfrm>
            <a:off x="6516688" y="3284538"/>
            <a:ext cx="24479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dirty="0">
                <a:latin typeface="+mn-lt"/>
              </a:rPr>
              <a:t>Specialist resurser</a:t>
            </a:r>
          </a:p>
        </p:txBody>
      </p:sp>
      <p:pic>
        <p:nvPicPr>
          <p:cNvPr id="14387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284538"/>
            <a:ext cx="195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8" name="Picture 22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933825"/>
            <a:ext cx="5318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9" name="Picture 23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636838"/>
            <a:ext cx="35401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0" name="Picture 24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175"/>
            <a:ext cx="59213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1" name="Picture 25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357563"/>
            <a:ext cx="39846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2" name="Picture 22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708275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3" name="Picture 22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373688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4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437063"/>
            <a:ext cx="1651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5" name="Picture 26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57563"/>
            <a:ext cx="328613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6" name="Picture 28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81300"/>
            <a:ext cx="3730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7" name="Picture 12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565400"/>
            <a:ext cx="269875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8" name="Picture 17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205038"/>
            <a:ext cx="398463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9" name="Picture 1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700213"/>
            <a:ext cx="3857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0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205038"/>
            <a:ext cx="508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1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989138"/>
            <a:ext cx="1968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2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989138"/>
            <a:ext cx="1968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3" name="Picture 15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700213"/>
            <a:ext cx="1254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4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484313"/>
            <a:ext cx="196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7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>
                <a:solidFill>
                  <a:schemeClr val="accent1"/>
                </a:solidFill>
                <a:latin typeface="Gill Sans" charset="0"/>
              </a:rPr>
              <a:t>Traumamedveten </a:t>
            </a:r>
            <a:r>
              <a:rPr lang="sv-SE" dirty="0" smtClean="0">
                <a:solidFill>
                  <a:schemeClr val="accent1"/>
                </a:solidFill>
                <a:latin typeface="Gill Sans" charset="0"/>
              </a:rPr>
              <a:t>omsorg</a:t>
            </a:r>
            <a:r>
              <a:rPr lang="sv-SE" dirty="0">
                <a:solidFill>
                  <a:schemeClr val="accent1"/>
                </a:solidFill>
                <a:latin typeface="Gill Sans" charset="0"/>
              </a:rPr>
              <a:t/>
            </a:r>
            <a:br>
              <a:rPr lang="sv-SE" dirty="0">
                <a:solidFill>
                  <a:schemeClr val="accent1"/>
                </a:solidFill>
                <a:latin typeface="Gill Sans" charset="0"/>
              </a:rPr>
            </a:br>
            <a:r>
              <a:rPr lang="sv-SE" dirty="0">
                <a:solidFill>
                  <a:schemeClr val="accent1"/>
                </a:solidFill>
                <a:latin typeface="Gill Sans" charset="0"/>
              </a:rPr>
              <a:t>- Ett förhållningssätt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latin typeface="Gill Sans" charset="0"/>
              </a:rPr>
              <a:t>Traumamedveten omsorg hjälper och vägleder vuxna att förstå och bemöta  </a:t>
            </a:r>
            <a:r>
              <a:rPr lang="sv-SE" dirty="0"/>
              <a:t>grundläggande behov hos barn och unga som utsatts för allvarliga och traumatiska händelser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Platshållare för innehåll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68"/>
          <a:stretch>
            <a:fillRect/>
          </a:stretch>
        </p:blipFill>
        <p:spPr>
          <a:xfrm>
            <a:off x="5441774" y="2286001"/>
            <a:ext cx="2808312" cy="4095327"/>
          </a:xfrm>
        </p:spPr>
      </p:pic>
      <p:sp>
        <p:nvSpPr>
          <p:cNvPr id="6" name="textruta 5"/>
          <p:cNvSpPr txBox="1">
            <a:spLocks noChangeArrowheads="1"/>
          </p:cNvSpPr>
          <p:nvPr/>
        </p:nvSpPr>
        <p:spPr bwMode="auto">
          <a:xfrm rot="5400000">
            <a:off x="5275138" y="4852218"/>
            <a:ext cx="2308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 dirty="0">
                <a:latin typeface="Calibri" panose="020F0502020204030204" pitchFamily="34" charset="0"/>
              </a:rPr>
              <a:t>Trygghet</a:t>
            </a:r>
          </a:p>
        </p:txBody>
      </p:sp>
      <p:sp>
        <p:nvSpPr>
          <p:cNvPr id="7" name="textruta 6"/>
          <p:cNvSpPr txBox="1">
            <a:spLocks noChangeArrowheads="1"/>
          </p:cNvSpPr>
          <p:nvPr/>
        </p:nvSpPr>
        <p:spPr bwMode="auto">
          <a:xfrm rot="5400000">
            <a:off x="5744839" y="4889871"/>
            <a:ext cx="2520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 dirty="0">
                <a:latin typeface="Calibri" panose="020F0502020204030204" pitchFamily="34" charset="0"/>
              </a:rPr>
              <a:t>Relation</a:t>
            </a:r>
          </a:p>
        </p:txBody>
      </p:sp>
      <p:sp>
        <p:nvSpPr>
          <p:cNvPr id="8" name="textruta 7"/>
          <p:cNvSpPr txBox="1">
            <a:spLocks noChangeArrowheads="1"/>
          </p:cNvSpPr>
          <p:nvPr/>
        </p:nvSpPr>
        <p:spPr bwMode="auto">
          <a:xfrm rot="5400000">
            <a:off x="6170860" y="5141962"/>
            <a:ext cx="2736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 dirty="0" err="1" smtClean="0">
                <a:latin typeface="Calibri" panose="020F0502020204030204" pitchFamily="34" charset="0"/>
              </a:rPr>
              <a:t>Coping</a:t>
            </a:r>
            <a:endParaRPr lang="sv-SE" altLang="sv-SE" sz="2400" dirty="0">
              <a:latin typeface="Calibri" panose="020F0502020204030204" pitchFamily="34" charset="0"/>
            </a:endParaRPr>
          </a:p>
        </p:txBody>
      </p:sp>
      <p:sp>
        <p:nvSpPr>
          <p:cNvPr id="9" name="textruta 4"/>
          <p:cNvSpPr txBox="1">
            <a:spLocks noChangeArrowheads="1"/>
          </p:cNvSpPr>
          <p:nvPr/>
        </p:nvSpPr>
        <p:spPr bwMode="auto">
          <a:xfrm>
            <a:off x="5724128" y="5847358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 dirty="0">
                <a:latin typeface="Calibri" panose="020F0502020204030204" pitchFamily="34" charset="0"/>
              </a:rPr>
              <a:t>Traumaförståelse</a:t>
            </a:r>
          </a:p>
        </p:txBody>
      </p:sp>
    </p:spTree>
    <p:extLst>
      <p:ext uri="{BB962C8B-B14F-4D97-AF65-F5344CB8AC3E}">
        <p14:creationId xmlns:p14="http://schemas.microsoft.com/office/powerpoint/2010/main" val="375248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3563888" y="1196752"/>
            <a:ext cx="3830315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sv-SE" sz="2800" dirty="0"/>
          </a:p>
          <a:p>
            <a:pPr eaLnBrk="1" hangingPunct="1"/>
            <a:r>
              <a:rPr lang="en-US" sz="3200" b="1" i="1" dirty="0">
                <a:latin typeface="Calibri" panose="020F0502020204030204" pitchFamily="34" charset="0"/>
              </a:rPr>
              <a:t>Föräldrar, kuratorer, lärare, coacher, vårdpersonal, socialarbetare och andra kan alla bidra </a:t>
            </a:r>
          </a:p>
          <a:p>
            <a:pPr eaLnBrk="1" hangingPunct="1"/>
            <a:r>
              <a:rPr lang="en-US" sz="3200" b="1" i="1" dirty="0">
                <a:latin typeface="Calibri" panose="020F0502020204030204" pitchFamily="34" charset="0"/>
              </a:rPr>
              <a:t>till ett barns läkningsprocess</a:t>
            </a:r>
            <a:r>
              <a:rPr lang="en-US" sz="3200" b="1" dirty="0">
                <a:latin typeface="Calibri" panose="020F0502020204030204" pitchFamily="34" charset="0"/>
              </a:rPr>
              <a:t>. </a:t>
            </a:r>
          </a:p>
          <a:p>
            <a:pPr eaLnBrk="1" hangingPunct="1"/>
            <a:endParaRPr lang="sv-SE" sz="800" b="1" dirty="0"/>
          </a:p>
          <a:p>
            <a:pPr eaLnBrk="1" hangingPunct="1"/>
            <a:endParaRPr lang="sv-SE" sz="800" b="1" dirty="0"/>
          </a:p>
          <a:p>
            <a:pPr eaLnBrk="1" hangingPunct="1"/>
            <a:r>
              <a:rPr lang="en-US" b="1" dirty="0" smtClean="0"/>
              <a:t>		</a:t>
            </a:r>
            <a:r>
              <a:rPr lang="en-US" b="1" dirty="0">
                <a:latin typeface="Calibri" panose="020F0502020204030204" pitchFamily="34" charset="0"/>
              </a:rPr>
              <a:t>Greenwald</a:t>
            </a:r>
          </a:p>
          <a:p>
            <a:pPr eaLnBrk="1" hangingPunct="1"/>
            <a:r>
              <a:rPr b="1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101B99C-2DCA-4CA6-A739-1AC2B23BCF25}" type="slidenum">
              <a:rPr lang="en-US" smtClean="0"/>
              <a:pPr>
                <a:defRPr/>
              </a:pPr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856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68"/>
          <a:stretch>
            <a:fillRect/>
          </a:stretch>
        </p:blipFill>
        <p:spPr>
          <a:xfrm>
            <a:off x="3806825" y="836613"/>
            <a:ext cx="3600450" cy="5541962"/>
          </a:xfrm>
        </p:spPr>
      </p:pic>
      <p:sp>
        <p:nvSpPr>
          <p:cNvPr id="72707" name="Rubrik 1"/>
          <p:cNvSpPr>
            <a:spLocks noGrp="1"/>
          </p:cNvSpPr>
          <p:nvPr>
            <p:ph type="title"/>
          </p:nvPr>
        </p:nvSpPr>
        <p:spPr>
          <a:xfrm>
            <a:off x="465351" y="1151178"/>
            <a:ext cx="7772400" cy="1143000"/>
          </a:xfrm>
        </p:spPr>
        <p:txBody>
          <a:bodyPr/>
          <a:lstStyle/>
          <a:p>
            <a:r>
              <a:rPr lang="sv-SE" altLang="sv-SE" dirty="0" smtClean="0">
                <a:solidFill>
                  <a:srgbClr val="FF0000"/>
                </a:solidFill>
              </a:rPr>
              <a:t>Traumamedveten</a:t>
            </a:r>
            <a:br>
              <a:rPr lang="sv-SE" altLang="sv-SE" dirty="0" smtClean="0">
                <a:solidFill>
                  <a:srgbClr val="FF0000"/>
                </a:solidFill>
              </a:rPr>
            </a:br>
            <a:r>
              <a:rPr lang="sv-SE" altLang="sv-SE" dirty="0" smtClean="0">
                <a:solidFill>
                  <a:srgbClr val="FF0000"/>
                </a:solidFill>
              </a:rPr>
              <a:t>Omsorg</a:t>
            </a:r>
          </a:p>
        </p:txBody>
      </p:sp>
      <p:sp>
        <p:nvSpPr>
          <p:cNvPr id="72708" name="textruta 4"/>
          <p:cNvSpPr txBox="1">
            <a:spLocks noChangeArrowheads="1"/>
          </p:cNvSpPr>
          <p:nvPr/>
        </p:nvSpPr>
        <p:spPr bwMode="auto">
          <a:xfrm>
            <a:off x="4572000" y="5707063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 b="1" dirty="0">
                <a:latin typeface="Calibri" panose="020F0502020204030204" pitchFamily="34" charset="0"/>
              </a:rPr>
              <a:t>Traumaförståelse</a:t>
            </a:r>
          </a:p>
        </p:txBody>
      </p:sp>
      <p:sp>
        <p:nvSpPr>
          <p:cNvPr id="72709" name="textruta 5"/>
          <p:cNvSpPr txBox="1">
            <a:spLocks noChangeArrowheads="1"/>
          </p:cNvSpPr>
          <p:nvPr/>
        </p:nvSpPr>
        <p:spPr bwMode="auto">
          <a:xfrm rot="5400000">
            <a:off x="3837781" y="3918745"/>
            <a:ext cx="2308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>
                <a:latin typeface="Calibri" panose="020F0502020204030204" pitchFamily="34" charset="0"/>
              </a:rPr>
              <a:t>Trygghet</a:t>
            </a:r>
          </a:p>
        </p:txBody>
      </p:sp>
      <p:sp>
        <p:nvSpPr>
          <p:cNvPr id="72710" name="textruta 6"/>
          <p:cNvSpPr txBox="1">
            <a:spLocks noChangeArrowheads="1"/>
          </p:cNvSpPr>
          <p:nvPr/>
        </p:nvSpPr>
        <p:spPr bwMode="auto">
          <a:xfrm rot="5400000">
            <a:off x="4577557" y="4164806"/>
            <a:ext cx="2520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>
                <a:latin typeface="Calibri" panose="020F0502020204030204" pitchFamily="34" charset="0"/>
              </a:rPr>
              <a:t>Relation</a:t>
            </a:r>
          </a:p>
        </p:txBody>
      </p:sp>
      <p:sp>
        <p:nvSpPr>
          <p:cNvPr id="72711" name="textruta 7"/>
          <p:cNvSpPr txBox="1">
            <a:spLocks noChangeArrowheads="1"/>
          </p:cNvSpPr>
          <p:nvPr/>
        </p:nvSpPr>
        <p:spPr bwMode="auto">
          <a:xfrm rot="5400000">
            <a:off x="5071269" y="4134396"/>
            <a:ext cx="2736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2400" dirty="0" err="1" smtClean="0">
                <a:latin typeface="Calibri" panose="020F0502020204030204" pitchFamily="34" charset="0"/>
              </a:rPr>
              <a:t>Coping</a:t>
            </a:r>
            <a:endParaRPr lang="sv-SE" altLang="sv-SE" sz="2400" dirty="0">
              <a:latin typeface="Calibri" panose="020F0502020204030204" pitchFamily="34" charset="0"/>
            </a:endParaRPr>
          </a:p>
        </p:txBody>
      </p:sp>
      <p:sp>
        <p:nvSpPr>
          <p:cNvPr id="72712" name="textruta 8"/>
          <p:cNvSpPr txBox="1">
            <a:spLocks noChangeArrowheads="1"/>
          </p:cNvSpPr>
          <p:nvPr/>
        </p:nvSpPr>
        <p:spPr bwMode="auto">
          <a:xfrm>
            <a:off x="539750" y="6135688"/>
            <a:ext cx="20050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" panose="020B05020201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" panose="020B05020201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sv-SE" altLang="sv-SE" sz="1200" dirty="0">
                <a:latin typeface="Times New Roman" panose="02020603050405020304" pitchFamily="18" charset="0"/>
              </a:rPr>
              <a:t>(Howard </a:t>
            </a:r>
            <a:r>
              <a:rPr lang="sv-SE" altLang="sv-SE" sz="1200" dirty="0" smtClean="0">
                <a:latin typeface="Times New Roman" panose="02020603050405020304" pitchFamily="18" charset="0"/>
              </a:rPr>
              <a:t>Bath, 2008, 2015)</a:t>
            </a:r>
            <a:endParaRPr lang="sv-SE" altLang="sv-SE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13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0000"/>
      </a:accent1>
      <a:accent2>
        <a:srgbClr val="FFFF80"/>
      </a:accent2>
      <a:accent3>
        <a:srgbClr val="FFFFFF"/>
      </a:accent3>
      <a:accent4>
        <a:srgbClr val="000000"/>
      </a:accent4>
      <a:accent5>
        <a:srgbClr val="FFAAAA"/>
      </a:accent5>
      <a:accent6>
        <a:srgbClr val="E7E773"/>
      </a:accent6>
      <a:hlink>
        <a:srgbClr val="D1F0B2"/>
      </a:hlink>
      <a:folHlink>
        <a:srgbClr val="B2C2D1"/>
      </a:folHlink>
    </a:clrScheme>
    <a:fontScheme name="Standardformgivning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0000"/>
        </a:accent1>
        <a:accent2>
          <a:srgbClr val="FFFF8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E773"/>
        </a:accent6>
        <a:hlink>
          <a:srgbClr val="D1F0B2"/>
        </a:hlink>
        <a:folHlink>
          <a:srgbClr val="B2C2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CS Taxonomy Content Type" ma:contentTypeID="0x010100210CD9EF6CB74114B6655293B1070424008912EF0A953CB94CB8C5FA19158E3014" ma:contentTypeVersion="22" ma:contentTypeDescription="" ma:contentTypeScope="" ma:versionID="57cf5ee0bf9d00eb81af902afa788b5b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2e3800021a525f195eddd3c9e58955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Theme" minOccurs="0"/>
                <xsd:element ref="ns1:Context" minOccurs="0"/>
                <xsd:element ref="ns1:Resource" minOccurs="0"/>
                <xsd:element ref="ns1:Method" minOccurs="0"/>
                <xsd:element ref="ns1:Actor" minOccurs="0"/>
                <xsd:element ref="ns1:SaveChildrenSweden" minOccurs="0"/>
                <xsd:element ref="ns1:Alliance" minOccurs="0"/>
                <xsd:element ref="ns1:Region" minOccurs="0"/>
                <xsd:element ref="ns1:Country" minOccurs="0"/>
                <xsd:element ref="ns1:Document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Theme" ma:index="8" nillable="true" ma:displayName="Theme" ma:internalName="Theme" ma:readOnly="false">
      <xsd:simpleType>
        <xsd:restriction base="dms:Choice">
          <xsd:enumeration value="Child Rights Governance"/>
          <xsd:enumeration value="Protection"/>
          <xsd:enumeration value="Education"/>
          <xsd:enumeration value="HIV/Aids"/>
          <xsd:enumeration value="Non Discrimination"/>
          <xsd:enumeration value="Health"/>
          <xsd:enumeration value="Nutrition"/>
          <xsd:enumeration value="Participation"/>
          <xsd:enumeration value="Poverty"/>
          <xsd:enumeration value="Refugees"/>
        </xsd:restriction>
      </xsd:simpleType>
    </xsd:element>
    <xsd:element name="Context" ma:index="9" nillable="true" ma:displayName="Context" ma:internalName="Context" ma:readOnly="false">
      <xsd:simpleType>
        <xsd:restriction base="dms:Choice">
          <xsd:enumeration value="Conflict"/>
          <xsd:enumeration value="Development"/>
          <xsd:enumeration value="Emergency"/>
          <xsd:enumeration value="Fragile State"/>
          <xsd:enumeration value="Migration"/>
          <xsd:enumeration value="Natural Disaster"/>
        </xsd:restriction>
      </xsd:simpleType>
    </xsd:element>
    <xsd:element name="Resource" ma:index="10" nillable="true" ma:displayName="Resource" ma:internalName="Resource" ma:readOnly="false">
      <xsd:simpleType>
        <xsd:restriction base="dms:Choice">
          <xsd:enumeration value="Governance"/>
          <xsd:enumeration value="Programme Management"/>
          <xsd:enumeration value="Communication"/>
          <xsd:enumeration value="Human Resources"/>
          <xsd:enumeration value="Finance and Grant Management"/>
          <xsd:enumeration value="Fund Raising"/>
          <xsd:enumeration value="IT"/>
          <xsd:enumeration value="Security"/>
          <xsd:enumeration value="Procurement"/>
        </xsd:restriction>
      </xsd:simpleType>
    </xsd:element>
    <xsd:element name="Method" ma:index="11" nillable="true" ma:displayName="Method" ma:internalName="Method" ma:readOnly="false">
      <xsd:simpleType>
        <xsd:restriction base="dms:Choice">
          <xsd:enumeration value="Capacity Building"/>
          <xsd:enumeration value="Direct Support"/>
          <xsd:enumeration value="Prevention"/>
          <xsd:enumeration value="Advocacy"/>
          <xsd:enumeration value="Research Analysis"/>
          <xsd:enumeration value="Communication"/>
          <xsd:enumeration value="Marketing"/>
        </xsd:restriction>
      </xsd:simpleType>
    </xsd:element>
    <xsd:element name="Actor" ma:index="12" nillable="true" ma:displayName="Actor" ma:internalName="Actor" ma:readOnly="false">
      <xsd:simpleType>
        <xsd:restriction base="dms:Choice">
          <xsd:enumeration value="Government"/>
          <xsd:enumeration value="Military"/>
          <xsd:enumeration value="Intergovernmental"/>
          <xsd:enumeration value="Multilateral"/>
          <xsd:enumeration value="Private Donor"/>
          <xsd:enumeration value="Coporate Donor"/>
          <xsd:enumeration value="Civil Society"/>
          <xsd:enumeration value="Private Sector"/>
          <xsd:enumeration value="Unionen"/>
          <xsd:enumeration value="SACO"/>
        </xsd:restriction>
      </xsd:simpleType>
    </xsd:element>
    <xsd:element name="SaveChildrenSweden" ma:index="13" nillable="true" ma:displayName="SaveChildrenSweden" ma:internalName="SaveChildrenSweden" ma:readOnly="false">
      <xsd:simpleType>
        <xsd:restriction base="dms:Choice">
          <xsd:enumeration value="Members Movement"/>
          <xsd:enumeration value="Board"/>
          <xsd:enumeration value="Members Conference"/>
          <xsd:enumeration value="General Assembly"/>
          <xsd:enumeration value="RBUF"/>
        </xsd:restriction>
      </xsd:simpleType>
    </xsd:element>
    <xsd:element name="Alliance" ma:index="14" nillable="true" ma:displayName="Alliance" ma:internalName="Alliance" ma:readOnly="false">
      <xsd:simpleType>
        <xsd:restriction base="dms:Choice">
          <xsd:enumeration value="Board"/>
          <xsd:enumeration value="Secretariat"/>
          <xsd:enumeration value="International Programme Unit"/>
          <xsd:enumeration value="Unified Presence"/>
          <xsd:enumeration value="Global Initiative"/>
          <xsd:enumeration value="Global Campaign"/>
          <xsd:enumeration value="National Member"/>
        </xsd:restriction>
      </xsd:simpleType>
    </xsd:element>
    <xsd:element name="Region" ma:index="15" nillable="true" ma:displayName="Region" ma:internalName="Region" ma:readOnly="false">
      <xsd:simpleType>
        <xsd:restriction base="dms:Choice">
          <xsd:enumeration value="Sweden HO"/>
          <xsd:enumeration value="Region East"/>
          <xsd:enumeration value="Region West"/>
          <xsd:enumeration value="Region North"/>
          <xsd:enumeration value="Region South"/>
          <xsd:enumeration value="Europe"/>
          <xsd:enumeration value="Eastern and Central Africa"/>
          <xsd:enumeration value="West Africa"/>
          <xsd:enumeration value="Southern Africa"/>
          <xsd:enumeration value="Middle East and North Africa"/>
          <xsd:enumeration value="South and Central Asia"/>
          <xsd:enumeration value="South East Asia and the Pacific"/>
          <xsd:enumeration value="Latin America and the Caribbean"/>
        </xsd:restriction>
      </xsd:simpleType>
    </xsd:element>
    <xsd:element name="Country" ma:index="16" nillable="true" ma:displayName="Country" ma:internalName="Country" ma:readOnly="false">
      <xsd:simpleType>
        <xsd:restriction base="dms:Choice">
          <xsd:enumeration value="Afghanistan"/>
          <xsd:enumeration value="Albania"/>
          <xsd:enumeration value="Algeria"/>
          <xsd:enumeration value="Angola"/>
          <xsd:enumeration value="Antigua and Barbuda"/>
          <xsd:enumeration value="Argentina"/>
          <xsd:enumeration value="Armenia"/>
          <xsd:enumeration value="Australia"/>
          <xsd:enumeration value="Austria"/>
          <xsd:enumeration value="Azerbaijan"/>
          <xsd:enumeration value="Bahamas"/>
          <xsd:enumeration value="Bahrain"/>
          <xsd:enumeration value="Bangladesh"/>
          <xsd:enumeration value="Barbados"/>
          <xsd:enumeration value="Belarus"/>
          <xsd:enumeration value="Belgium"/>
          <xsd:enumeration value="Belize"/>
          <xsd:enumeration value="Benin"/>
          <xsd:enumeration value="Bermuda"/>
          <xsd:enumeration value="Bhutan"/>
          <xsd:enumeration value="Bolivia"/>
          <xsd:enumeration value="Bosnia Hercegovina"/>
          <xsd:enumeration value="Botswana"/>
          <xsd:enumeration value="Brazil"/>
          <xsd:enumeration value="Brunei"/>
          <xsd:enumeration value="Bulgaria"/>
          <xsd:enumeration value="Burkina Faso"/>
          <xsd:enumeration value="Burma"/>
          <xsd:enumeration value="Burundi"/>
          <xsd:enumeration value="Cambodia"/>
          <xsd:enumeration value="Cameroun"/>
          <xsd:enumeration value="Canada"/>
          <xsd:enumeration value="Cape Verde"/>
          <xsd:enumeration value="Central African Republic"/>
          <xsd:enumeration value="Chad"/>
          <xsd:enumeration value="Chile"/>
          <xsd:enumeration value="China"/>
          <xsd:enumeration value="Colombia"/>
          <xsd:enumeration value="Congo"/>
          <xsd:enumeration value="Costa Rica"/>
          <xsd:enumeration value="Croatia"/>
          <xsd:enumeration value="Cuba"/>
          <xsd:enumeration value="Cyprus"/>
          <xsd:enumeration value="Czech Republic"/>
          <xsd:enumeration value="Denmark"/>
          <xsd:enumeration value="Djibouti"/>
          <xsd:enumeration value="Dominica"/>
          <xsd:enumeration value="Dominican Republic"/>
          <xsd:enumeration value="East Timor"/>
          <xsd:enumeration value="Ecuador"/>
          <xsd:enumeration value="Egypt"/>
          <xsd:enumeration value="El Salvador"/>
          <xsd:enumeration value="Equatortial Guinea"/>
          <xsd:enumeration value="Eritrea"/>
          <xsd:enumeration value="Estonia"/>
          <xsd:enumeration value="Ethiopia"/>
          <xsd:enumeration value="Faeroe Islands"/>
          <xsd:enumeration value="Falkland Islands"/>
          <xsd:enumeration value="Fiji"/>
          <xsd:enumeration value="Finland"/>
          <xsd:enumeration value="France"/>
          <xsd:enumeration value="Gabon"/>
          <xsd:enumeration value="Gambia"/>
          <xsd:enumeration value="Georgia"/>
          <xsd:enumeration value="Germany"/>
          <xsd:enumeration value="Ghana"/>
          <xsd:enumeration value="Gibraltar"/>
          <xsd:enumeration value="Greece"/>
          <xsd:enumeration value="Greenland"/>
          <xsd:enumeration value="Grenada"/>
          <xsd:enumeration value="Guadeloupe"/>
          <xsd:enumeration value="Guatemala"/>
          <xsd:enumeration value="Guinea"/>
          <xsd:enumeration value="Guinea-Bissau"/>
          <xsd:enumeration value="Guyana"/>
          <xsd:enumeration value="Guyane"/>
          <xsd:enumeration value="Haiti"/>
          <xsd:enumeration value="Honduras"/>
          <xsd:enumeration value="Hongkong"/>
          <xsd:enumeration value="Hungary"/>
          <xsd:enumeration value="Iceland"/>
          <xsd:enumeration value="India"/>
          <xsd:enumeration value="Indonesia"/>
          <xsd:enumeration value="Iran"/>
          <xsd:enumeration value="Iraq"/>
          <xsd:enumeration value="Ireland"/>
          <xsd:enumeration value="Israel"/>
          <xsd:enumeration value="Italy"/>
          <xsd:enumeration value="Ivory Coast"/>
          <xsd:enumeration value="Jamaica"/>
          <xsd:enumeration value="Japan"/>
          <xsd:enumeration value="Jordan"/>
          <xsd:enumeration value="Kazakstan"/>
          <xsd:enumeration value="Kenya"/>
          <xsd:enumeration value="Kirgizstan"/>
          <xsd:enumeration value="Kuwait"/>
          <xsd:enumeration value="Laos"/>
          <xsd:enumeration value="Latvia"/>
          <xsd:enumeration value="Lebanon"/>
          <xsd:enumeration value="Lesotho"/>
          <xsd:enumeration value="Liberia"/>
          <xsd:enumeration value="Libya"/>
          <xsd:enumeration value="Liechstenstein"/>
          <xsd:enumeration value="Lithuania"/>
          <xsd:enumeration value="Luxemberg"/>
          <xsd:enumeration value="Macedonia"/>
          <xsd:enumeration value="Madagascar"/>
          <xsd:enumeration value="Malawi"/>
          <xsd:enumeration value="Malaysia"/>
          <xsd:enumeration value="Maldive Islands"/>
          <xsd:enumeration value="Mali"/>
          <xsd:enumeration value="Malta"/>
          <xsd:enumeration value="Martinique"/>
          <xsd:enumeration value="Mauritania"/>
          <xsd:enumeration value="Mauritius"/>
          <xsd:enumeration value="Mexico"/>
          <xsd:enumeration value="Moçambique"/>
          <xsd:enumeration value="Moldavia"/>
          <xsd:enumeration value="Monaco"/>
          <xsd:enumeration value="Mongolia"/>
          <xsd:enumeration value="Montenegro"/>
          <xsd:enumeration value="Morocco"/>
          <xsd:enumeration value="Namibia"/>
          <xsd:enumeration value="Nepal"/>
          <xsd:enumeration value="Netherlands"/>
          <xsd:enumeration value="New Caledonia"/>
          <xsd:enumeration value="New Zealand"/>
          <xsd:enumeration value="Nicaragua"/>
          <xsd:enumeration value="Niger"/>
          <xsd:enumeration value="Nigeria"/>
          <xsd:enumeration value="North Korea"/>
          <xsd:enumeration value="Norway"/>
          <xsd:enumeration value="Oman"/>
          <xsd:enumeration value="Pakistan"/>
          <xsd:enumeration value="Panama"/>
          <xsd:enumeration value="Papua New Guinea"/>
          <xsd:enumeration value="Paraguay"/>
          <xsd:enumeration value="Peru"/>
          <xsd:enumeration value="Philippines"/>
          <xsd:enumeration value="Poland"/>
          <xsd:enumeration value="Portugal"/>
          <xsd:enumeration value="Puerto Rico"/>
          <xsd:enumeration value="Qatar"/>
          <xsd:enumeration value="Reunion"/>
          <xsd:enumeration value="Romania"/>
          <xsd:enumeration value="Ruanda"/>
          <xsd:enumeration value="Russia"/>
          <xsd:enumeration value="San Marino"/>
          <xsd:enumeration value="Sao Tomé and Principe"/>
          <xsd:enumeration value="Saudi Arabia"/>
          <xsd:enumeration value="Senegal"/>
          <xsd:enumeration value="Serbia"/>
          <xsd:enumeration value="Seychelles"/>
          <xsd:enumeration value="Sierra Leone"/>
          <xsd:enumeration value="Singapore"/>
          <xsd:enumeration value="Slovakia"/>
          <xsd:enumeration value="Slovenia"/>
          <xsd:enumeration value="Solomon Islands"/>
          <xsd:enumeration value="Somalia"/>
          <xsd:enumeration value="South Africa"/>
          <xsd:enumeration value="South Korea"/>
          <xsd:enumeration value="Spain"/>
          <xsd:enumeration value="Sri Lanka"/>
          <xsd:enumeration value="Sudan"/>
          <xsd:enumeration value="Surinam"/>
          <xsd:enumeration value="Svalbard"/>
          <xsd:enumeration value="Swaziland"/>
          <xsd:enumeration value="Sweden"/>
          <xsd:enumeration value="Switzerland"/>
          <xsd:enumeration value="Syria"/>
          <xsd:enumeration value="Tadzhikistan"/>
          <xsd:enumeration value="Taiwan"/>
          <xsd:enumeration value="Tanzania"/>
          <xsd:enumeration value="Thailand"/>
          <xsd:enumeration value="Togo"/>
          <xsd:enumeration value="Tonga"/>
          <xsd:enumeration value="Trinidad and Tobago"/>
          <xsd:enumeration value="Tunisia"/>
          <xsd:enumeration value="Turkey"/>
          <xsd:enumeration value="Turkmenistan"/>
          <xsd:enumeration value="Uganda"/>
          <xsd:enumeration value="Ukraine"/>
          <xsd:enumeration value="United Arab Emirates"/>
          <xsd:enumeration value="United Kingdom"/>
          <xsd:enumeration value="Uruguay"/>
          <xsd:enumeration value="USA"/>
          <xsd:enumeration value="Uzbekistan"/>
          <xsd:enumeration value="Vatican State"/>
          <xsd:enumeration value="Venezuela"/>
          <xsd:enumeration value="Western Sahara"/>
          <xsd:enumeration value="Vietnam"/>
          <xsd:enumeration value="Yemen"/>
          <xsd:enumeration value="Zaire"/>
          <xsd:enumeration value="Zambia"/>
          <xsd:enumeration value="Zimbabwe"/>
        </xsd:restriction>
      </xsd:simpleType>
    </xsd:element>
    <xsd:element name="DocumentType" ma:index="17" nillable="true" ma:displayName="DocumentType" ma:internalName="DocumentType" ma:readOnly="false">
      <xsd:simpleType>
        <xsd:restriction base="dms:Choice">
          <xsd:enumeration value="Agreement"/>
          <xsd:enumeration value="Agenda"/>
          <xsd:enumeration value="Application"/>
          <xsd:enumeration value="Decision"/>
          <xsd:enumeration value="Form"/>
          <xsd:enumeration value="Governance Document"/>
          <xsd:enumeration value="Letter"/>
          <xsd:enumeration value="List"/>
          <xsd:enumeration value="Manual"/>
          <xsd:enumeration value="Minutes"/>
          <xsd:enumeration value="Monitoring"/>
          <xsd:enumeration value="Planning"/>
          <xsd:enumeration value="PM"/>
          <xsd:enumeration value="Presentation"/>
          <xsd:enumeration value="Press Release"/>
          <xsd:enumeration value="Report"/>
          <xsd:enumeration value="Submission"/>
          <xsd:enumeration value="Tend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eme xmlns="http://schemas.microsoft.com/sharepoint/v3" xsi:nil="true"/>
    <DocumentType xmlns="http://schemas.microsoft.com/sharepoint/v3" xsi:nil="true"/>
    <SaveChildrenSweden xmlns="http://schemas.microsoft.com/sharepoint/v3" xsi:nil="true"/>
    <Region xmlns="http://schemas.microsoft.com/sharepoint/v3" xsi:nil="true"/>
    <Resource xmlns="http://schemas.microsoft.com/sharepoint/v3" xsi:nil="true"/>
    <Method xmlns="http://schemas.microsoft.com/sharepoint/v3" xsi:nil="true"/>
    <Actor xmlns="http://schemas.microsoft.com/sharepoint/v3" xsi:nil="true"/>
    <Alliance xmlns="http://schemas.microsoft.com/sharepoint/v3" xsi:nil="true"/>
    <Context xmlns="http://schemas.microsoft.com/sharepoint/v3" xsi:nil="true"/>
    <Country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4325B2E-F78B-4B87-9606-04D50C5EAD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EC8CA40-0790-4934-B2E7-E9621623EC85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6164</TotalTime>
  <Words>1024</Words>
  <Application>Microsoft Office PowerPoint</Application>
  <PresentationFormat>Bildspel på skärmen (4:3)</PresentationFormat>
  <Paragraphs>266</Paragraphs>
  <Slides>39</Slides>
  <Notes>39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10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39</vt:i4>
      </vt:variant>
    </vt:vector>
  </HeadingPairs>
  <TitlesOfParts>
    <vt:vector size="50" baseType="lpstr">
      <vt:lpstr>ＭＳ Ｐゴシック</vt:lpstr>
      <vt:lpstr>ＭＳ Ｐゴシック</vt:lpstr>
      <vt:lpstr>Arial</vt:lpstr>
      <vt:lpstr>Calibri</vt:lpstr>
      <vt:lpstr>Franklin Gothic Book</vt:lpstr>
      <vt:lpstr>Gill Sans</vt:lpstr>
      <vt:lpstr>GillSans Light</vt:lpstr>
      <vt:lpstr>Times</vt:lpstr>
      <vt:lpstr>Times New Roman</vt:lpstr>
      <vt:lpstr>Wingdings</vt:lpstr>
      <vt:lpstr>Powerpoint</vt:lpstr>
      <vt:lpstr>  Traumamedveten omsorg -att skapa en läkande miljö för barn och unga </vt:lpstr>
      <vt:lpstr>PowerPoint-presentation</vt:lpstr>
      <vt:lpstr>Agenda </vt:lpstr>
      <vt:lpstr>Ensamkommande flyktingbarn</vt:lpstr>
      <vt:lpstr>PowerPoint-presentation</vt:lpstr>
      <vt:lpstr>Vilka insatser behövs?</vt:lpstr>
      <vt:lpstr>Traumamedveten omsorg - Ett förhållningssätt</vt:lpstr>
      <vt:lpstr>PowerPoint-presentation</vt:lpstr>
      <vt:lpstr>Traumamedveten Omsorg</vt:lpstr>
      <vt:lpstr>Vad är ett trauma?</vt:lpstr>
      <vt:lpstr>Potentiellt traumatiska händelser…</vt:lpstr>
      <vt:lpstr>PowerPoint-presentation</vt:lpstr>
      <vt:lpstr>ACE-studien - Adverse Childhood Experiences</vt:lpstr>
      <vt:lpstr>Traumaperspektiv</vt:lpstr>
      <vt:lpstr>Typer av trauma…</vt:lpstr>
      <vt:lpstr>Typer av trauma…</vt:lpstr>
      <vt:lpstr>PowerPoint-presentation</vt:lpstr>
      <vt:lpstr>Traumamedveten Omsorg</vt:lpstr>
      <vt:lpstr>PowerPoint-presentation</vt:lpstr>
      <vt:lpstr>Trygghet</vt:lpstr>
      <vt:lpstr>PowerPoint-presentation</vt:lpstr>
      <vt:lpstr>Boston 24/7 with principal McAfee</vt:lpstr>
      <vt:lpstr>Traumamedveten Omsorg</vt:lpstr>
      <vt:lpstr>PowerPoint-presentation</vt:lpstr>
      <vt:lpstr>Relation</vt:lpstr>
      <vt:lpstr>PowerPoint-presentation</vt:lpstr>
      <vt:lpstr>De viktigaste faktorerna för resiliens  </vt:lpstr>
      <vt:lpstr>Hur skapar vi relationer?</vt:lpstr>
      <vt:lpstr>PowerPoint-presentation</vt:lpstr>
      <vt:lpstr>Traumamedveten Omsorg</vt:lpstr>
      <vt:lpstr>Coping</vt:lpstr>
      <vt:lpstr>Att hitta goda sätt.... </vt:lpstr>
      <vt:lpstr>Time in istället för time out!</vt:lpstr>
      <vt:lpstr> https://www.youtube.com/watch?v=Jfq6-nS65RY  </vt:lpstr>
      <vt:lpstr>PowerPoint-presentation</vt:lpstr>
      <vt:lpstr>Värderingar</vt:lpstr>
      <vt:lpstr>PowerPoint-presentation</vt:lpstr>
      <vt:lpstr>Tips</vt:lpstr>
      <vt:lpstr>Tack för mig!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mall RB</dc:title>
  <dc:subject/>
  <dc:creator>Lars Wirsén</dc:creator>
  <cp:keywords/>
  <dc:description/>
  <cp:lastModifiedBy>Radwan Samira</cp:lastModifiedBy>
  <cp:revision>355</cp:revision>
  <cp:lastPrinted>2016-11-14T09:50:04Z</cp:lastPrinted>
  <dcterms:created xsi:type="dcterms:W3CDTF">2011-09-28T14:11:19Z</dcterms:created>
  <dcterms:modified xsi:type="dcterms:W3CDTF">2017-02-13T10:30:18Z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0x010100210CD9EF6CB74114B6655293B1070424008912EF0A953CB94CB8C5FA19158E3014</vt:lpwstr>
  </property>
  <property fmtid="{D5CDD505-2E9C-101B-9397-08002B2CF9AE}" pid="3" name="Constants.ItemIsAdded">
    <vt:lpwstr>true</vt:lpwstr>
  </property>
  <property fmtid="{D5CDD505-2E9C-101B-9397-08002B2CF9AE}" pid="4" name="Keywords">
    <vt:lpwstr/>
  </property>
  <property fmtid="{D5CDD505-2E9C-101B-9397-08002B2CF9AE}" pid="5" name="Subject">
    <vt:lpwstr/>
  </property>
  <property fmtid="{D5CDD505-2E9C-101B-9397-08002B2CF9AE}" pid="6" name="Author">
    <vt:lpwstr>Lars Wirsén</vt:lpwstr>
  </property>
  <property fmtid="{D5CDD505-2E9C-101B-9397-08002B2CF9AE}" pid="7" name="Template">
    <vt:lpwstr/>
  </property>
  <property fmtid="{D5CDD505-2E9C-101B-9397-08002B2CF9AE}" pid="8" name="Title">
    <vt:lpwstr>Powerpoint mall RB</vt:lpwstr>
  </property>
  <property fmtid="{D5CDD505-2E9C-101B-9397-08002B2CF9AE}" pid="9" name="Application name">
    <vt:lpwstr>Microsoft Office PowerPoint</vt:lpwstr>
  </property>
  <property fmtid="{D5CDD505-2E9C-101B-9397-08002B2CF9AE}" pid="10" name="Revision number">
    <vt:lpwstr>133</vt:lpwstr>
  </property>
  <property fmtid="{D5CDD505-2E9C-101B-9397-08002B2CF9AE}" pid="11" name="Last author">
    <vt:lpwstr>Camilla Küster</vt:lpwstr>
  </property>
  <property fmtid="{D5CDD505-2E9C-101B-9397-08002B2CF9AE}" pid="12" name="Comments">
    <vt:lpwstr/>
  </property>
  <property fmtid="{D5CDD505-2E9C-101B-9397-08002B2CF9AE}" pid="13" name="DocumentType">
    <vt:lpwstr/>
  </property>
  <property fmtid="{D5CDD505-2E9C-101B-9397-08002B2CF9AE}" pid="14" name="Theme">
    <vt:lpwstr/>
  </property>
  <property fmtid="{D5CDD505-2E9C-101B-9397-08002B2CF9AE}" pid="15" name="Method">
    <vt:lpwstr/>
  </property>
  <property fmtid="{D5CDD505-2E9C-101B-9397-08002B2CF9AE}" pid="16" name="Country">
    <vt:lpwstr/>
  </property>
  <property fmtid="{D5CDD505-2E9C-101B-9397-08002B2CF9AE}" pid="17" name="Actor">
    <vt:lpwstr/>
  </property>
  <property fmtid="{D5CDD505-2E9C-101B-9397-08002B2CF9AE}" pid="18" name="Context">
    <vt:lpwstr/>
  </property>
  <property fmtid="{D5CDD505-2E9C-101B-9397-08002B2CF9AE}" pid="19" name="SaveChildrenSweden">
    <vt:lpwstr/>
  </property>
  <property fmtid="{D5CDD505-2E9C-101B-9397-08002B2CF9AE}" pid="20" name="Resource">
    <vt:lpwstr/>
  </property>
  <property fmtid="{D5CDD505-2E9C-101B-9397-08002B2CF9AE}" pid="21" name="Alliance">
    <vt:lpwstr/>
  </property>
  <property fmtid="{D5CDD505-2E9C-101B-9397-08002B2CF9AE}" pid="22" name="Region">
    <vt:lpwstr/>
  </property>
  <property fmtid="{D5CDD505-2E9C-101B-9397-08002B2CF9AE}" pid="23" name="_AdHocReviewCycleID">
    <vt:i4>-665871909</vt:i4>
  </property>
  <property fmtid="{D5CDD505-2E9C-101B-9397-08002B2CF9AE}" pid="24" name="_NewReviewCycle">
    <vt:lpwstr/>
  </property>
  <property fmtid="{D5CDD505-2E9C-101B-9397-08002B2CF9AE}" pid="25" name="_EmailSubject">
    <vt:lpwstr>Avkodad powerpoint 15 november </vt:lpwstr>
  </property>
  <property fmtid="{D5CDD505-2E9C-101B-9397-08002B2CF9AE}" pid="26" name="_AuthorEmail">
    <vt:lpwstr>Amanda.Angelow@rb.se</vt:lpwstr>
  </property>
  <property fmtid="{D5CDD505-2E9C-101B-9397-08002B2CF9AE}" pid="27" name="_AuthorEmailDisplayName">
    <vt:lpwstr>Amanda Angelöw</vt:lpwstr>
  </property>
  <property fmtid="{D5CDD505-2E9C-101B-9397-08002B2CF9AE}" pid="28" name="_PreviousAdHocReviewCycleID">
    <vt:i4>-56454978</vt:i4>
  </property>
</Properties>
</file>