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1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1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4"/>
    <p:sldMasterId id="2147483718" r:id="rId5"/>
    <p:sldMasterId id="2147483716" r:id="rId6"/>
    <p:sldMasterId id="2147483714" r:id="rId7"/>
    <p:sldMasterId id="2147483712" r:id="rId8"/>
    <p:sldMasterId id="2147483710" r:id="rId9"/>
    <p:sldMasterId id="2147483708" r:id="rId10"/>
    <p:sldMasterId id="2147483706" r:id="rId11"/>
    <p:sldMasterId id="2147483704" r:id="rId12"/>
    <p:sldMasterId id="2147483702" r:id="rId13"/>
    <p:sldMasterId id="2147483700" r:id="rId14"/>
    <p:sldMasterId id="2147483698" r:id="rId15"/>
    <p:sldMasterId id="2147483682" r:id="rId16"/>
    <p:sldMasterId id="2147483684" r:id="rId17"/>
    <p:sldMasterId id="2147483691" r:id="rId18"/>
    <p:sldMasterId id="2147483720" r:id="rId19"/>
  </p:sldMasterIdLst>
  <p:notesMasterIdLst>
    <p:notesMasterId r:id="rId35"/>
  </p:notesMasterIdLst>
  <p:handoutMasterIdLst>
    <p:handoutMasterId r:id="rId36"/>
  </p:handoutMasterIdLst>
  <p:sldIdLst>
    <p:sldId id="293" r:id="rId20"/>
    <p:sldId id="284" r:id="rId21"/>
    <p:sldId id="294" r:id="rId22"/>
    <p:sldId id="305" r:id="rId23"/>
    <p:sldId id="297" r:id="rId24"/>
    <p:sldId id="295" r:id="rId25"/>
    <p:sldId id="296" r:id="rId26"/>
    <p:sldId id="298" r:id="rId27"/>
    <p:sldId id="299" r:id="rId28"/>
    <p:sldId id="301" r:id="rId29"/>
    <p:sldId id="302" r:id="rId30"/>
    <p:sldId id="300" r:id="rId31"/>
    <p:sldId id="303" r:id="rId32"/>
    <p:sldId id="306" r:id="rId33"/>
    <p:sldId id="304" r:id="rId34"/>
  </p:sldIdLst>
  <p:sldSz cx="9144000" cy="6858000" type="screen4x3"/>
  <p:notesSz cx="6805613" cy="9939338"/>
  <p:defaultTextStyle>
    <a:defPPr>
      <a:defRPr lang="sv-SE"/>
    </a:defPPr>
    <a:lvl1pPr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624">
          <p15:clr>
            <a:srgbClr val="A4A3A4"/>
          </p15:clr>
        </p15:guide>
        <p15:guide id="2" orient="horz" pos="1200">
          <p15:clr>
            <a:srgbClr val="A4A3A4"/>
          </p15:clr>
        </p15:guide>
        <p15:guide id="3" orient="horz" pos="3504">
          <p15:clr>
            <a:srgbClr val="A4A3A4"/>
          </p15:clr>
        </p15:guide>
        <p15:guide id="4" pos="432">
          <p15:clr>
            <a:srgbClr val="A4A3A4"/>
          </p15:clr>
        </p15:guide>
        <p15:guide id="5" pos="4992">
          <p15:clr>
            <a:srgbClr val="A4A3A4"/>
          </p15:clr>
        </p15:guide>
        <p15:guide id="6" pos="2784">
          <p15:clr>
            <a:srgbClr val="A4A3A4"/>
          </p15:clr>
        </p15:guide>
        <p15:guide id="7" pos="25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500"/>
    <a:srgbClr val="C2002D"/>
    <a:srgbClr val="9D156A"/>
    <a:srgbClr val="AE3177"/>
    <a:srgbClr val="F5D300"/>
    <a:srgbClr val="ED0026"/>
    <a:srgbClr val="B331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662" autoAdjust="0"/>
  </p:normalViewPr>
  <p:slideViewPr>
    <p:cSldViewPr>
      <p:cViewPr varScale="1">
        <p:scale>
          <a:sx n="23" d="100"/>
          <a:sy n="23" d="100"/>
        </p:scale>
        <p:origin x="1330" y="43"/>
      </p:cViewPr>
      <p:guideLst>
        <p:guide orient="horz" pos="624"/>
        <p:guide orient="horz" pos="1200"/>
        <p:guide orient="horz" pos="3504"/>
        <p:guide pos="432"/>
        <p:guide pos="4992"/>
        <p:guide pos="2784"/>
        <p:guide pos="2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7.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2.xml"/><Relationship Id="rId34" Type="http://schemas.openxmlformats.org/officeDocument/2006/relationships/slide" Target="slides/slide15.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1.xml"/><Relationship Id="rId29"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handoutMaster" Target="handoutMasters/handoutMaster1.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3B4E75AD-B7B9-416D-AF90-0271291976D0}" type="datetimeFigureOut">
              <a:rPr lang="sv-SE" smtClean="0"/>
              <a:t>2017-02-13</a:t>
            </a:fld>
            <a:endParaRPr lang="sv-SE"/>
          </a:p>
        </p:txBody>
      </p:sp>
      <p:sp>
        <p:nvSpPr>
          <p:cNvPr id="4" name="Platshållare för sidfot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4AEC1698-84DF-43B8-A6A3-78F628C7EED3}" type="slidenum">
              <a:rPr lang="sv-SE" smtClean="0"/>
              <a:t>‹#›</a:t>
            </a:fld>
            <a:endParaRPr lang="sv-SE"/>
          </a:p>
        </p:txBody>
      </p:sp>
    </p:spTree>
    <p:extLst>
      <p:ext uri="{BB962C8B-B14F-4D97-AF65-F5344CB8AC3E}">
        <p14:creationId xmlns:p14="http://schemas.microsoft.com/office/powerpoint/2010/main" val="2583179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9099" cy="496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a typeface="ヒラギノ角ゴ Pro W3" pitchFamily="1" charset="-128"/>
                <a:cs typeface="+mn-cs"/>
              </a:defRPr>
            </a:lvl1pPr>
          </a:lstStyle>
          <a:p>
            <a:pPr>
              <a:defRPr/>
            </a:pPr>
            <a:endParaRPr lang="sv-SE"/>
          </a:p>
        </p:txBody>
      </p:sp>
      <p:sp>
        <p:nvSpPr>
          <p:cNvPr id="4099" name="Rectangle 3"/>
          <p:cNvSpPr>
            <a:spLocks noGrp="1" noChangeArrowheads="1"/>
          </p:cNvSpPr>
          <p:nvPr>
            <p:ph type="dt" idx="1"/>
          </p:nvPr>
        </p:nvSpPr>
        <p:spPr bwMode="auto">
          <a:xfrm>
            <a:off x="3856514" y="0"/>
            <a:ext cx="2949099" cy="496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a typeface="ヒラギノ角ゴ Pro W3" pitchFamily="1" charset="-128"/>
                <a:cs typeface="+mn-cs"/>
              </a:defRPr>
            </a:lvl1pPr>
          </a:lstStyle>
          <a:p>
            <a:pPr>
              <a:defRPr/>
            </a:pPr>
            <a:endParaRPr lang="sv-SE"/>
          </a:p>
        </p:txBody>
      </p:sp>
      <p:sp>
        <p:nvSpPr>
          <p:cNvPr id="6148"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4101" name="Rectangle 5"/>
          <p:cNvSpPr>
            <a:spLocks noGrp="1" noChangeArrowheads="1"/>
          </p:cNvSpPr>
          <p:nvPr>
            <p:ph type="body" sz="quarter" idx="3"/>
          </p:nvPr>
        </p:nvSpPr>
        <p:spPr bwMode="auto">
          <a:xfrm>
            <a:off x="907415" y="4721186"/>
            <a:ext cx="4990783" cy="4472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102" name="Rectangle 6"/>
          <p:cNvSpPr>
            <a:spLocks noGrp="1" noChangeArrowheads="1"/>
          </p:cNvSpPr>
          <p:nvPr>
            <p:ph type="ftr" sz="quarter" idx="4"/>
          </p:nvPr>
        </p:nvSpPr>
        <p:spPr bwMode="auto">
          <a:xfrm>
            <a:off x="0" y="9442371"/>
            <a:ext cx="2949099" cy="496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a typeface="ヒラギノ角ゴ Pro W3" pitchFamily="1" charset="-128"/>
                <a:cs typeface="+mn-cs"/>
              </a:defRPr>
            </a:lvl1pPr>
          </a:lstStyle>
          <a:p>
            <a:pPr>
              <a:defRPr/>
            </a:pPr>
            <a:endParaRPr lang="sv-SE"/>
          </a:p>
        </p:txBody>
      </p:sp>
      <p:sp>
        <p:nvSpPr>
          <p:cNvPr id="4103" name="Rectangle 7"/>
          <p:cNvSpPr>
            <a:spLocks noGrp="1" noChangeArrowheads="1"/>
          </p:cNvSpPr>
          <p:nvPr>
            <p:ph type="sldNum" sz="quarter" idx="5"/>
          </p:nvPr>
        </p:nvSpPr>
        <p:spPr bwMode="auto">
          <a:xfrm>
            <a:off x="3856514" y="9442371"/>
            <a:ext cx="2949099" cy="496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DE81B6C-57E3-A940-92C3-110294C5356B}" type="slidenum">
              <a:rPr lang="sv-SE"/>
              <a:pPr>
                <a:defRPr/>
              </a:pPr>
              <a:t>‹#›</a:t>
            </a:fld>
            <a:endParaRPr lang="sv-SE"/>
          </a:p>
        </p:txBody>
      </p:sp>
    </p:spTree>
    <p:extLst>
      <p:ext uri="{BB962C8B-B14F-4D97-AF65-F5344CB8AC3E}">
        <p14:creationId xmlns:p14="http://schemas.microsoft.com/office/powerpoint/2010/main" val="33809443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just"/>
            <a:r>
              <a:rPr lang="sv-SE" b="1" dirty="0" smtClean="0"/>
              <a:t>JOHAN</a:t>
            </a:r>
          </a:p>
          <a:p>
            <a:endParaRPr lang="sv-SE" dirty="0" smtClean="0"/>
          </a:p>
          <a:p>
            <a:r>
              <a:rPr lang="sv-SE" dirty="0" smtClean="0"/>
              <a:t>Psykoedukation</a:t>
            </a:r>
            <a:r>
              <a:rPr lang="sv-SE" baseline="0" dirty="0" smtClean="0"/>
              <a:t> r</a:t>
            </a:r>
            <a:r>
              <a:rPr lang="sv-SE" dirty="0" smtClean="0"/>
              <a:t>iktat </a:t>
            </a:r>
            <a:r>
              <a:rPr lang="sv-SE" baseline="0" dirty="0" smtClean="0"/>
              <a:t>till nyanlända barn och ungdomar</a:t>
            </a:r>
            <a:endParaRPr lang="sv-SE" dirty="0" smtClean="0"/>
          </a:p>
          <a:p>
            <a:endParaRPr lang="sv-SE" dirty="0" smtClean="0"/>
          </a:p>
          <a:p>
            <a:r>
              <a:rPr lang="sv-SE" dirty="0" smtClean="0"/>
              <a:t>Presentera projektet! För att</a:t>
            </a:r>
            <a:r>
              <a:rPr lang="sv-SE" baseline="0" dirty="0" smtClean="0"/>
              <a:t> ni inte skall bli förvirrade eller besvikna poängtera att vi skall berätta </a:t>
            </a:r>
            <a:r>
              <a:rPr lang="sv-SE" u="sng" baseline="0" dirty="0" smtClean="0"/>
              <a:t>om</a:t>
            </a:r>
            <a:r>
              <a:rPr lang="sv-SE" u="none" baseline="0" dirty="0" smtClean="0"/>
              <a:t> projektet och </a:t>
            </a:r>
            <a:r>
              <a:rPr lang="sv-SE" u="sng" baseline="0" dirty="0" smtClean="0"/>
              <a:t>genomförande och relevans för Elevhälsa</a:t>
            </a:r>
            <a:r>
              <a:rPr lang="sv-SE" u="none" baseline="0" dirty="0" smtClean="0"/>
              <a:t>. Ni kommer alltså inte få ”</a:t>
            </a:r>
            <a:r>
              <a:rPr lang="sv-SE" u="none" baseline="0" dirty="0" err="1" smtClean="0"/>
              <a:t>Psykedukation</a:t>
            </a:r>
            <a:r>
              <a:rPr lang="sv-SE" u="none" baseline="0" dirty="0" smtClean="0"/>
              <a:t> om flykt och stress” nu. Hoppas ni vill lyssna ändå </a:t>
            </a:r>
            <a:r>
              <a:rPr lang="sv-SE" u="none" baseline="0" dirty="0" smtClean="0">
                <a:sym typeface="Wingdings" pitchFamily="2" charset="2"/>
              </a:rPr>
              <a:t></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a:t>
            </a:fld>
            <a:endParaRPr lang="sv-SE"/>
          </a:p>
        </p:txBody>
      </p:sp>
    </p:spTree>
    <p:extLst>
      <p:ext uri="{BB962C8B-B14F-4D97-AF65-F5344CB8AC3E}">
        <p14:creationId xmlns:p14="http://schemas.microsoft.com/office/powerpoint/2010/main" val="3844022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JOHAN</a:t>
            </a:r>
          </a:p>
          <a:p>
            <a:r>
              <a:rPr lang="sv-SE" dirty="0" smtClean="0"/>
              <a:t>Gäller ungdomar</a:t>
            </a:r>
            <a:r>
              <a:rPr lang="sv-SE" baseline="0" dirty="0" smtClean="0"/>
              <a:t> ej vuxna. </a:t>
            </a:r>
            <a:r>
              <a:rPr lang="sv-SE" dirty="0" smtClean="0"/>
              <a:t>Få utvärderingar</a:t>
            </a:r>
            <a:r>
              <a:rPr lang="sv-SE" baseline="0" dirty="0" smtClean="0"/>
              <a:t> i relation till antal personer vi träffat - insatsen har hela tiden utvecklats och även utvärderingen. Utvärderingen delas ut tredje tillfället - ofta färre personer då. </a:t>
            </a:r>
            <a:endParaRPr lang="sv-SE" dirty="0" smtClean="0"/>
          </a:p>
          <a:p>
            <a:endParaRPr lang="sv-SE" dirty="0" smtClean="0"/>
          </a:p>
          <a:p>
            <a:r>
              <a:rPr lang="sv-SE" dirty="0" smtClean="0"/>
              <a:t>Bra/godkänt utifrån insatsen omfattning</a:t>
            </a:r>
            <a:r>
              <a:rPr lang="sv-SE" baseline="0" dirty="0" smtClean="0"/>
              <a:t> och i linje med våra förväntningar. Vi kan i</a:t>
            </a:r>
            <a:r>
              <a:rPr lang="sv-SE" dirty="0" smtClean="0"/>
              <a:t>nte</a:t>
            </a:r>
            <a:r>
              <a:rPr lang="sv-SE" baseline="0" dirty="0" smtClean="0"/>
              <a:t> uttala sig om effekt och det finns klar bias i urvalet eftersom de som kommer flera gånger är de som fyller i. Men hittills säger det oss att det är skälig/rimlig insats som uppskattas av många deltagare och som upplevs kunna ge kunskap och till viss del hjälpa (mer eller mindre) inom vissa utvalda områden.</a:t>
            </a:r>
          </a:p>
          <a:p>
            <a:endParaRPr lang="sv-SE" baseline="0" dirty="0" smtClean="0"/>
          </a:p>
          <a:p>
            <a:r>
              <a:rPr lang="sv-SE" baseline="0" dirty="0" smtClean="0"/>
              <a:t>Det är ”lite till många”. Ibland kan lite göra skillnad.</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10</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JOHAN</a:t>
            </a:r>
          </a:p>
          <a:p>
            <a:r>
              <a:rPr lang="sv-SE" dirty="0" smtClean="0"/>
              <a:t>Stor efterfrågan!</a:t>
            </a:r>
          </a:p>
          <a:p>
            <a:endParaRPr lang="sv-SE" dirty="0" smtClean="0"/>
          </a:p>
          <a:p>
            <a:r>
              <a:rPr lang="sv-SE" dirty="0" smtClean="0"/>
              <a:t>Väckt mest intresse bland ungdomarna </a:t>
            </a:r>
          </a:p>
          <a:p>
            <a:endParaRPr lang="sv-SE" dirty="0" smtClean="0"/>
          </a:p>
          <a:p>
            <a:r>
              <a:rPr lang="sv-SE" dirty="0" smtClean="0"/>
              <a:t>”Jag mår dåligt och det är normalt!”</a:t>
            </a:r>
          </a:p>
          <a:p>
            <a:endParaRPr lang="sv-SE" dirty="0" smtClean="0"/>
          </a:p>
          <a:p>
            <a:r>
              <a:rPr lang="sv-SE" dirty="0" smtClean="0"/>
              <a:t>Bättre närvaro</a:t>
            </a:r>
            <a:r>
              <a:rPr lang="sv-SE" baseline="0" dirty="0" smtClean="0"/>
              <a:t> på tider inom BUP. Öka benägenhet att ta emot hjälp.</a:t>
            </a:r>
          </a:p>
          <a:p>
            <a:endParaRPr lang="sv-SE" baseline="0" dirty="0" smtClean="0"/>
          </a:p>
          <a:p>
            <a:r>
              <a:rPr lang="sv-SE" baseline="0" dirty="0" smtClean="0"/>
              <a:t>Inte för lång tid mellan besök!</a:t>
            </a:r>
          </a:p>
          <a:p>
            <a:endParaRPr lang="sv-SE" baseline="0" dirty="0" smtClean="0"/>
          </a:p>
          <a:p>
            <a:r>
              <a:rPr lang="sv-SE" baseline="0" dirty="0" smtClean="0"/>
              <a:t>Utifrån våra reflektioner hittills: Hjälper de som mår </a:t>
            </a:r>
            <a:r>
              <a:rPr lang="sv-SE" u="sng" baseline="0" dirty="0" smtClean="0"/>
              <a:t>lite/medel</a:t>
            </a:r>
            <a:r>
              <a:rPr lang="sv-SE" baseline="0" dirty="0" smtClean="0"/>
              <a:t> dåligt.  Men insatsen kan också hjälpa till att fånga de som mår mycket dåligt och motivera till hjälp. </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11</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JOHAN</a:t>
            </a:r>
          </a:p>
          <a:p>
            <a:r>
              <a:rPr lang="sv-SE" dirty="0" smtClean="0"/>
              <a:t>Vi har fått lära oss var mycket pedagogiska. Vilka ord använder</a:t>
            </a:r>
            <a:r>
              <a:rPr lang="sv-SE" baseline="0" dirty="0" smtClean="0"/>
              <a:t> vi? Går dessa att översätta? Vilken förkunskap tror vi deltagarna har? Vad baserar vi det på? Vi använder t.ex. inte ordet trauma i presentationen för att de ofta översätter dåligt till andra språk. Förklara hellre, annars gör tolken det och då riskerar det att inte bli det ni vill säga. Också allmän pedagogik, men det kan ju ni mycket bättre än vi.</a:t>
            </a:r>
          </a:p>
          <a:p>
            <a:endParaRPr lang="sv-SE" dirty="0" smtClean="0"/>
          </a:p>
          <a:p>
            <a:r>
              <a:rPr lang="sv-SE" dirty="0" smtClean="0"/>
              <a:t>Vi når cirka hälften så många kvinnor som vi av statistiken att döma borde nå. Nytt uppläg</a:t>
            </a:r>
            <a:r>
              <a:rPr lang="sv-SE" baseline="0" dirty="0" smtClean="0"/>
              <a:t>g för flyktinganläggningar, ännu ej testat. På HVB-hem inte lika svårt. </a:t>
            </a:r>
          </a:p>
          <a:p>
            <a:r>
              <a:rPr lang="sv-SE" baseline="0" dirty="0" smtClean="0"/>
              <a:t>Försöker nå fler familjehemsplacerade barn. Vi tror att fler flickor bor i familjehem än på boenden.</a:t>
            </a:r>
          </a:p>
          <a:p>
            <a:endParaRPr lang="sv-SE"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smtClean="0"/>
              <a:t>Tydlighet i struktur och med tolkar. Rummet. Förbereda tolkarna. Gärna samma tolkar. Viktigt att man kan vara två. Hjälpas åt att se stämningen i gruppen. Bra struktur, planering, teknik osv. </a:t>
            </a:r>
          </a:p>
          <a:p>
            <a:r>
              <a:rPr lang="sv-SE" baseline="0" dirty="0" smtClean="0"/>
              <a:t>Ibland kan det blir jobbigt för ungdomarna. Uppmärksam och reglerande i detaljer beroende på hur jobbigt det blir. </a:t>
            </a:r>
          </a:p>
          <a:p>
            <a:endParaRPr lang="sv-SE" baseline="0" dirty="0" smtClean="0"/>
          </a:p>
          <a:p>
            <a:r>
              <a:rPr lang="sv-SE" baseline="0" dirty="0" smtClean="0"/>
              <a:t>Mycket kommunikation med boende och personal. Ungdomarna tryggare, mer intresserade om personal är intresserade, om det blir jobbigt nån är mer som har relation, viktig info även för personal.  </a:t>
            </a:r>
          </a:p>
          <a:p>
            <a:endParaRPr lang="sv-SE" baseline="0" dirty="0" smtClean="0"/>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12</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b="1" baseline="0" dirty="0" smtClean="0"/>
              <a:t>GEMENSAM. JULIA BÖRJAR.</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smtClean="0"/>
              <a:t>Vi tror något som skulle kunna göras på Elevhälsonivå (om tid och intresse finns). Liknande insatser har genomförts i Lund och Burlöv. Det finns färdiga presentationer som kan användas med ungdomar och föräldrar. Också ett dokument som beskriver insatsens upplägg så tillsammans med informationen i denna presentation tror vi att insatsen skulle kunna införas och genomföras på andra platser. Kanske bra ifall en kan läsa in sig lite på </a:t>
            </a:r>
            <a:r>
              <a:rPr lang="sv-SE" baseline="0" dirty="0" err="1" smtClean="0"/>
              <a:t>psykotraumatologi</a:t>
            </a:r>
            <a:r>
              <a:rPr lang="sv-SE" baseline="0" dirty="0" smtClean="0"/>
              <a:t> för att känna sig mer förberedd. Bra ifall en kan kolla upp och lära sig avslappnande och affektreglerande övningar såsom progressiv avslappning och djupandning. Behöver dock inte vara ”expert” i vidare bemärkelse tror vi. Alltså, en behöver inte jobba på en specialistmottagning eller vara extra bra på trauma.</a:t>
            </a:r>
          </a:p>
          <a:p>
            <a:pPr marL="0" marR="0" indent="0" algn="l" defTabSz="914400" rtl="0" eaLnBrk="0" fontAlgn="base" latinLnBrk="0" hangingPunct="0">
              <a:lnSpc>
                <a:spcPct val="100000"/>
              </a:lnSpc>
              <a:spcBef>
                <a:spcPct val="30000"/>
              </a:spcBef>
              <a:spcAft>
                <a:spcPct val="0"/>
              </a:spcAft>
              <a:buClrTx/>
              <a:buSzTx/>
              <a:buFontTx/>
              <a:buNone/>
              <a:tabLst/>
              <a:defRPr/>
            </a:pPr>
            <a:endParaRPr lang="sv-SE" baseline="0" dirty="0" smtClean="0"/>
          </a:p>
          <a:p>
            <a:r>
              <a:rPr lang="sv-SE" baseline="0" dirty="0" smtClean="0"/>
              <a:t>En hälsofrämjande och förebyggande åtgärd (framförallt förebyggande?)</a:t>
            </a:r>
          </a:p>
          <a:p>
            <a:r>
              <a:rPr lang="sv-SE" baseline="0" dirty="0" smtClean="0"/>
              <a:t>Som en del av undervisning på skola? En ytterligare lektion men som genomförs av Elevhälsa kanske?</a:t>
            </a:r>
          </a:p>
          <a:p>
            <a:r>
              <a:rPr lang="sv-SE" baseline="0" dirty="0" smtClean="0"/>
              <a:t>Lättare att nå fler? Inte beroende av boendets engagemang och de allra flesta kanske ändå går i skolan. Kan nå familjehemsplacerade och de som bor hos släktingar.</a:t>
            </a:r>
          </a:p>
          <a:p>
            <a:endParaRPr lang="sv-SE" baseline="0" dirty="0" smtClean="0"/>
          </a:p>
          <a:p>
            <a:r>
              <a:rPr lang="sv-SE" baseline="0" dirty="0" smtClean="0"/>
              <a:t>Traumatisering innebär ofta svårigheter gällande koncentration och uppmärksamhet. För vissa kan kanske en sådan här insats ge redskap att hantera dessa svårigheter och på sikt ge dem större möjligheter att lyckas i skolan. Dock i kombination med andra insatser!</a:t>
            </a:r>
          </a:p>
          <a:p>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13</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JULIA</a:t>
            </a:r>
            <a:endParaRPr lang="sv-SE" b="1"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14</a:t>
            </a:fld>
            <a:endParaRPr lang="sv-SE"/>
          </a:p>
        </p:txBody>
      </p:sp>
    </p:spTree>
    <p:extLst>
      <p:ext uri="{BB962C8B-B14F-4D97-AF65-F5344CB8AC3E}">
        <p14:creationId xmlns:p14="http://schemas.microsoft.com/office/powerpoint/2010/main" val="896807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baseline="0" dirty="0" smtClean="0"/>
              <a:t>JULIA</a:t>
            </a:r>
          </a:p>
          <a:p>
            <a:endParaRPr lang="sv-SE" baseline="0" dirty="0" smtClean="0"/>
          </a:p>
          <a:p>
            <a:r>
              <a:rPr lang="sv-SE" sz="1200" kern="1200" dirty="0" smtClean="0">
                <a:solidFill>
                  <a:schemeClr val="tx1"/>
                </a:solidFill>
                <a:effectLst/>
                <a:latin typeface="Arial" charset="0"/>
                <a:ea typeface="ヒラギノ角ゴ Pro W3" pitchFamily="1" charset="-128"/>
                <a:cs typeface="ヒラギノ角ゴ Pro W3" charset="0"/>
              </a:rPr>
              <a:t>Diskussion i grupper:</a:t>
            </a:r>
            <a:br>
              <a:rPr lang="sv-SE" sz="1200" kern="1200" dirty="0" smtClean="0">
                <a:solidFill>
                  <a:schemeClr val="tx1"/>
                </a:solidFill>
                <a:effectLst/>
                <a:latin typeface="Arial" charset="0"/>
                <a:ea typeface="ヒラギノ角ゴ Pro W3" pitchFamily="1" charset="-128"/>
                <a:cs typeface="ヒラギノ角ゴ Pro W3" charset="0"/>
              </a:rPr>
            </a:br>
            <a:r>
              <a:rPr lang="sv-SE" sz="1200" kern="1200" dirty="0" smtClean="0">
                <a:solidFill>
                  <a:schemeClr val="tx1"/>
                </a:solidFill>
                <a:effectLst/>
                <a:latin typeface="Arial" charset="0"/>
                <a:ea typeface="ヒラギノ角ゴ Pro W3" pitchFamily="1" charset="-128"/>
                <a:cs typeface="ヒラギノ角ゴ Pro W3" charset="0"/>
              </a:rPr>
              <a:t>Familjehemsplacerade barn, de faller utanför alla insatser som riktas mot HVB-hem, ibland svårt att hitta familjehem, integration till hälsostödet- kan bli en del av det. </a:t>
            </a:r>
          </a:p>
          <a:p>
            <a:r>
              <a:rPr lang="sv-SE" sz="1200" kern="1200" dirty="0" smtClean="0">
                <a:solidFill>
                  <a:schemeClr val="tx1"/>
                </a:solidFill>
                <a:effectLst/>
                <a:latin typeface="Arial" charset="0"/>
                <a:ea typeface="ヒラギノ角ゴ Pro W3" pitchFamily="1" charset="-128"/>
                <a:cs typeface="ヒラギノ角ゴ Pro W3" charset="0"/>
              </a:rPr>
              <a:t>Fördel när man känner eleverna. </a:t>
            </a:r>
          </a:p>
          <a:p>
            <a:r>
              <a:rPr lang="sv-SE" sz="1200" kern="1200" dirty="0" smtClean="0">
                <a:solidFill>
                  <a:schemeClr val="tx1"/>
                </a:solidFill>
                <a:effectLst/>
                <a:latin typeface="Arial" charset="0"/>
                <a:ea typeface="ヒラギノ角ゴ Pro W3" pitchFamily="1" charset="-128"/>
                <a:cs typeface="ヒラギノ角ゴ Pro W3" charset="0"/>
              </a:rPr>
              <a:t>Utmaning: olika vilka tolkar som finns att tillgå, för att bemöta killar och tjejer lika. Bra också att bjuda in tolkarna innan. </a:t>
            </a:r>
          </a:p>
          <a:p>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Åldersuppskrivningar, utvisningar- hur tacklar ni det? Viktigt att fortsätta med detta även då. Alla barn behöver träffa vuxna som lyssnar, hör deras frustration. Svårigheter fortsätter i Sverig</a:t>
            </a:r>
            <a:r>
              <a:rPr lang="sv-SE" sz="1200" kern="1200" baseline="0" dirty="0" smtClean="0">
                <a:solidFill>
                  <a:schemeClr val="tx1"/>
                </a:solidFill>
                <a:effectLst/>
                <a:latin typeface="Arial" charset="0"/>
                <a:ea typeface="ヒラギノ角ゴ Pro W3" pitchFamily="1" charset="-128"/>
                <a:cs typeface="ヒラギノ角ゴ Pro W3" charset="0"/>
              </a:rPr>
              <a:t>e, viktigt att få hjälp att hantera det. </a:t>
            </a:r>
            <a:r>
              <a:rPr lang="sv-SE" sz="1200" kern="1200" dirty="0" smtClean="0">
                <a:solidFill>
                  <a:schemeClr val="tx1"/>
                </a:solidFill>
                <a:effectLst/>
                <a:latin typeface="Arial" charset="0"/>
                <a:ea typeface="ヒラギノ角ゴ Pro W3" pitchFamily="1" charset="-128"/>
                <a:cs typeface="ヒラギノ角ゴ Pro W3" charset="0"/>
              </a:rPr>
              <a:t>Finna något de kan ha makt över, när allt annat rasar. </a:t>
            </a:r>
          </a:p>
          <a:p>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15</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Projektet är en del av TKT. TKT</a:t>
            </a:r>
            <a:r>
              <a:rPr lang="sv-SE" baseline="0" dirty="0" smtClean="0"/>
              <a:t> ett specialistteam inom Barn- och ungdomspsykiatrin i Region Skåne. Träffar ungdomar och familjer från hela Skåne men sitter i Malmö. Till oss kommer de barn och ungdomar som bedöms vara komplext traumatiserade. Deras trauman ska vara kopplade till krig eller tortyr. </a:t>
            </a:r>
          </a:p>
          <a:p>
            <a:endParaRPr lang="sv-SE" baseline="0" dirty="0" smtClean="0"/>
          </a:p>
          <a:p>
            <a:r>
              <a:rPr lang="sv-SE" baseline="0" dirty="0" smtClean="0"/>
              <a:t>Det här projektet är en del av teamet men vi riktar oss </a:t>
            </a:r>
            <a:r>
              <a:rPr lang="sv-SE" u="sng" baseline="0" dirty="0" smtClean="0"/>
              <a:t>inte </a:t>
            </a:r>
            <a:r>
              <a:rPr lang="sv-SE" baseline="0" dirty="0" smtClean="0"/>
              <a:t>till de mest traumatiserade utan vår insats är förebyggande och riktar sig till alla som har flytt. </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2</a:t>
            </a:fld>
            <a:endParaRPr lang="sv-SE"/>
          </a:p>
        </p:txBody>
      </p:sp>
    </p:spTree>
    <p:extLst>
      <p:ext uri="{BB962C8B-B14F-4D97-AF65-F5344CB8AC3E}">
        <p14:creationId xmlns:p14="http://schemas.microsoft.com/office/powerpoint/2010/main" val="323160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JULIA</a:t>
            </a:r>
          </a:p>
          <a:p>
            <a:r>
              <a:rPr lang="sv-SE" dirty="0" smtClean="0"/>
              <a:t>Psykoedukation – lära sig</a:t>
            </a:r>
            <a:r>
              <a:rPr lang="sv-SE" baseline="0" dirty="0" smtClean="0"/>
              <a:t> om diagnos/symtom eller psykologisk tillstånd. Vilka uttryck det tar, beskriva process, behandling, insatser med mera.</a:t>
            </a:r>
          </a:p>
          <a:p>
            <a:r>
              <a:rPr lang="sv-SE" baseline="0" dirty="0" smtClean="0"/>
              <a:t>Fokus på barn och ungdomar denna föreläsning men liknande insats finns för vuxna och föräldrar.</a:t>
            </a:r>
          </a:p>
          <a:p>
            <a:endParaRPr lang="sv-SE" baseline="0" dirty="0" smtClean="0"/>
          </a:p>
          <a:p>
            <a:endParaRPr lang="sv-SE" baseline="0" dirty="0" smtClean="0"/>
          </a:p>
          <a:p>
            <a:endParaRPr lang="sv-SE" baseline="0" dirty="0" smtClean="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3</a:t>
            </a:fld>
            <a:endParaRPr lang="sv-SE"/>
          </a:p>
        </p:txBody>
      </p:sp>
    </p:spTree>
    <p:extLst>
      <p:ext uri="{BB962C8B-B14F-4D97-AF65-F5344CB8AC3E}">
        <p14:creationId xmlns:p14="http://schemas.microsoft.com/office/powerpoint/2010/main" val="2930090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baseline="0" dirty="0" smtClean="0"/>
              <a:t>JULIA</a:t>
            </a:r>
          </a:p>
          <a:p>
            <a:r>
              <a:rPr lang="sv-SE" baseline="0" dirty="0" smtClean="0"/>
              <a:t>Varierande förutsättningar. Ibland små grupper, ibland stora. Ibland ett språk, ibland 4-5 olika språk samtidigt- då också upp till 5 tolkar på plats i rummet.  </a:t>
            </a:r>
          </a:p>
          <a:p>
            <a:endParaRPr lang="sv-SE" baseline="0" dirty="0" smtClean="0"/>
          </a:p>
          <a:p>
            <a:r>
              <a:rPr lang="sv-SE" baseline="0" dirty="0" smtClean="0"/>
              <a:t>Tolkarna bokar TKT via vanliga tolkföreningar- brukar försöka boka samma tolk vid alla tre tillfällen, försöker boka tolkar de har jobbat med innan. Ibland fungerar det bra, ibland mindre bra.</a:t>
            </a:r>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4</a:t>
            </a:fld>
            <a:endParaRPr lang="sv-SE"/>
          </a:p>
        </p:txBody>
      </p:sp>
    </p:spTree>
    <p:extLst>
      <p:ext uri="{BB962C8B-B14F-4D97-AF65-F5344CB8AC3E}">
        <p14:creationId xmlns:p14="http://schemas.microsoft.com/office/powerpoint/2010/main" val="2190168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baseline="0" dirty="0" smtClean="0"/>
              <a:t>JULIA</a:t>
            </a:r>
            <a:endParaRPr lang="sv-SE" dirty="0" smtClean="0"/>
          </a:p>
          <a:p>
            <a:r>
              <a:rPr lang="sv-SE" dirty="0" smtClean="0"/>
              <a:t>När många människor kom till Sverige</a:t>
            </a:r>
            <a:r>
              <a:rPr lang="sv-SE" baseline="0" dirty="0" smtClean="0"/>
              <a:t> såg teamet ett behov och ville göra mer, att erbjuda en kort insats till som skulle kunna nå så många som möjligt.</a:t>
            </a:r>
          </a:p>
          <a:p>
            <a:endParaRPr lang="sv-SE" baseline="0" dirty="0" smtClean="0"/>
          </a:p>
          <a:p>
            <a:r>
              <a:rPr lang="sv-SE" baseline="0" dirty="0" smtClean="0"/>
              <a:t>Många vi träffar i nuläget har varit här lite längre så kanske inte riktigt är ”Psykologisk första hjälpen” såsom det vanligtvis beskrivs.</a:t>
            </a:r>
          </a:p>
          <a:p>
            <a:endParaRPr lang="sv-SE" baseline="0" dirty="0" smtClean="0"/>
          </a:p>
          <a:p>
            <a:r>
              <a:rPr lang="sv-SE" baseline="0" dirty="0" smtClean="0"/>
              <a:t>Personal inte alltid med- varierar. Vi uppmuntrar verkligen att personalen ska vara med (har gått från rekommendation till stark önskan): deltagande ökar om personal är med. Om svårt att somna om efter mardröm, </a:t>
            </a:r>
            <a:r>
              <a:rPr lang="sv-SE" baseline="0" dirty="0" err="1" smtClean="0"/>
              <a:t>etc</a:t>
            </a:r>
            <a:r>
              <a:rPr lang="sv-SE" baseline="0" dirty="0" smtClean="0"/>
              <a:t>, bra om personalen vet den typen av saker. I vissa kommuner har de även bjudit in socialsekreterare och gode män som har tyckt att det har varit relevant.</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5</a:t>
            </a:fld>
            <a:endParaRPr lang="sv-SE"/>
          </a:p>
        </p:txBody>
      </p:sp>
    </p:spTree>
    <p:extLst>
      <p:ext uri="{BB962C8B-B14F-4D97-AF65-F5344CB8AC3E}">
        <p14:creationId xmlns:p14="http://schemas.microsoft.com/office/powerpoint/2010/main" val="2930090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JULIA</a:t>
            </a:r>
          </a:p>
          <a:p>
            <a:r>
              <a:rPr lang="sv-SE" dirty="0" smtClean="0"/>
              <a:t>Vi har mest varit på boenden-</a:t>
            </a:r>
            <a:r>
              <a:rPr lang="sv-SE" baseline="0" dirty="0" smtClean="0"/>
              <a:t> tre tillfällen under en månad.</a:t>
            </a:r>
            <a:endParaRPr lang="sv-SE" dirty="0" smtClean="0"/>
          </a:p>
          <a:p>
            <a:endParaRPr lang="sv-SE" dirty="0" smtClean="0"/>
          </a:p>
          <a:p>
            <a:r>
              <a:rPr lang="sv-SE" dirty="0" smtClean="0"/>
              <a:t>Första tillfället</a:t>
            </a:r>
            <a:r>
              <a:rPr lang="sv-SE" baseline="0" dirty="0" smtClean="0"/>
              <a:t> mer som en föreläsning</a:t>
            </a:r>
            <a:endParaRPr lang="sv-SE" dirty="0" smtClean="0"/>
          </a:p>
          <a:p>
            <a:endParaRPr lang="sv-SE" dirty="0" smtClean="0"/>
          </a:p>
          <a:p>
            <a:r>
              <a:rPr lang="sv-SE" dirty="0" smtClean="0"/>
              <a:t>Vi börjar prata om råd och tips, fysisk aktivitet. Konkret att prata om kroppen för</a:t>
            </a:r>
            <a:r>
              <a:rPr lang="sv-SE" baseline="0" dirty="0" smtClean="0"/>
              <a:t> dem- vi rekommenderar fysisk aktivitet starkt och det har blivit bra och något som tycks uppskattas i utvärderingar. </a:t>
            </a:r>
          </a:p>
          <a:p>
            <a:endParaRPr lang="sv-SE" baseline="0" dirty="0" smtClean="0"/>
          </a:p>
          <a:p>
            <a:r>
              <a:rPr lang="sv-SE" dirty="0" smtClean="0"/>
              <a:t>Sedan pratar vi om de eventuella trauman och svårigheter</a:t>
            </a:r>
            <a:r>
              <a:rPr lang="sv-SE" baseline="0" dirty="0" smtClean="0"/>
              <a:t> ungdomarna har gått igenom från kriget i hemlandet, vägen hit och de svårigheter de kan möta här. </a:t>
            </a:r>
            <a:endParaRPr lang="sv-SE" dirty="0" smtClean="0"/>
          </a:p>
          <a:p>
            <a:endParaRPr lang="sv-SE" dirty="0" smtClean="0"/>
          </a:p>
          <a:p>
            <a:r>
              <a:rPr lang="sv-SE" dirty="0" smtClean="0"/>
              <a:t>Försöker prata om de vanligaste symtomen på ett enkelt och pedagogiskt sätt,</a:t>
            </a:r>
            <a:r>
              <a:rPr lang="sv-SE" baseline="0" dirty="0" smtClean="0"/>
              <a:t> med hjälp av bilder och exempel. Vi pratar om svåra minnen, mardrömmar, </a:t>
            </a:r>
            <a:r>
              <a:rPr lang="sv-SE" baseline="0" dirty="0" err="1" smtClean="0"/>
              <a:t>flashback</a:t>
            </a:r>
            <a:r>
              <a:rPr lang="sv-SE" baseline="0" dirty="0" smtClean="0"/>
              <a:t>. Vi pratar om triggers och undvikande av platser, personer eller att prata om det man varit med om. Vi pratar om att man förändrade känslor och tankar och att man ibland inte känner igen sig. Vi pratar om överspändhet, sömnproblem, överkänslighet, rädsla och koncentrationssvårigheter. </a:t>
            </a:r>
          </a:p>
          <a:p>
            <a:endParaRPr lang="sv-SE" baseline="0" dirty="0" smtClean="0"/>
          </a:p>
          <a:p>
            <a:r>
              <a:rPr lang="sv-SE" baseline="0" dirty="0" smtClean="0"/>
              <a:t>Vi försöker normalisera symtomen och pratar om den naturliga motståndskraften. </a:t>
            </a:r>
          </a:p>
          <a:p>
            <a:endParaRPr lang="sv-SE" baseline="0" dirty="0" smtClean="0"/>
          </a:p>
          <a:p>
            <a:r>
              <a:rPr lang="sv-SE" baseline="0" dirty="0" smtClean="0"/>
              <a:t>Därefter går vi igenom viktiga råd för att ta hand om sig själv gällande sömnen, kroppen, tankarna och känslorna. Ger även olika övningar såsom progressiv avslappning som går ut på att spänna och slappna av i olika muskler. </a:t>
            </a:r>
          </a:p>
          <a:p>
            <a:endParaRPr lang="sv-SE" baseline="0" dirty="0" smtClean="0"/>
          </a:p>
          <a:p>
            <a:r>
              <a:rPr lang="sv-SE" baseline="0" dirty="0" smtClean="0"/>
              <a:t>2,5 timme med paus</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6</a:t>
            </a:fld>
            <a:endParaRPr lang="sv-SE"/>
          </a:p>
        </p:txBody>
      </p:sp>
    </p:spTree>
    <p:extLst>
      <p:ext uri="{BB962C8B-B14F-4D97-AF65-F5344CB8AC3E}">
        <p14:creationId xmlns:p14="http://schemas.microsoft.com/office/powerpoint/2010/main" val="1087395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JULIA</a:t>
            </a:r>
          </a:p>
          <a:p>
            <a:r>
              <a:rPr lang="sv-SE" dirty="0" smtClean="0"/>
              <a:t>Repetition är viktig.</a:t>
            </a:r>
          </a:p>
          <a:p>
            <a:endParaRPr lang="sv-SE" dirty="0" smtClean="0"/>
          </a:p>
          <a:p>
            <a:r>
              <a:rPr lang="sv-SE" dirty="0" smtClean="0"/>
              <a:t>Här fortsätter vi prata om olika råd beroende på vad ungdomarna</a:t>
            </a:r>
            <a:r>
              <a:rPr lang="sv-SE" baseline="0" dirty="0" smtClean="0"/>
              <a:t> är intresserade av eller vad vi har hunnit med förra gången.</a:t>
            </a:r>
          </a:p>
          <a:p>
            <a:endParaRPr lang="sv-SE" baseline="0" dirty="0" smtClean="0"/>
          </a:p>
          <a:p>
            <a:r>
              <a:rPr lang="sv-SE" baseline="0" dirty="0" smtClean="0"/>
              <a:t>Individuella konsultationer för de som t.ex. inte vill ställa frågor i grupp.</a:t>
            </a:r>
          </a:p>
          <a:p>
            <a:endParaRPr lang="sv-SE" baseline="0" dirty="0" smtClean="0"/>
          </a:p>
          <a:p>
            <a:r>
              <a:rPr lang="sv-SE" baseline="0" dirty="0" smtClean="0"/>
              <a:t>Brukar ofta vara mer som en diskussion.  </a:t>
            </a:r>
          </a:p>
          <a:p>
            <a:endParaRPr lang="sv-SE" baseline="0" dirty="0" smtClean="0"/>
          </a:p>
          <a:p>
            <a:r>
              <a:rPr lang="sv-SE" baseline="0" dirty="0" smtClean="0"/>
              <a:t>Tredje tillfället ger vi ut en utvärdering där barnen själva får säga vad de tycker om insatsen och hur de upplever det.</a:t>
            </a:r>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7</a:t>
            </a:fld>
            <a:endParaRPr lang="sv-SE"/>
          </a:p>
        </p:txBody>
      </p:sp>
    </p:spTree>
    <p:extLst>
      <p:ext uri="{BB962C8B-B14F-4D97-AF65-F5344CB8AC3E}">
        <p14:creationId xmlns:p14="http://schemas.microsoft.com/office/powerpoint/2010/main" val="4039028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Arial" charset="0"/>
                <a:ea typeface="ヒラギノ角ゴ Pro W3" pitchFamily="1" charset="-128"/>
                <a:cs typeface="ヒラギノ角ゴ Pro W3" charset="0"/>
              </a:rPr>
              <a:t>JOHAN</a:t>
            </a:r>
          </a:p>
          <a:p>
            <a:r>
              <a:rPr lang="sv-SE" sz="1200" b="0" kern="1200" dirty="0" smtClean="0">
                <a:solidFill>
                  <a:schemeClr val="tx1"/>
                </a:solidFill>
                <a:effectLst/>
                <a:latin typeface="Arial" charset="0"/>
                <a:ea typeface="ヒラギノ角ゴ Pro W3" pitchFamily="1" charset="-128"/>
                <a:cs typeface="ヒラギノ角ゴ Pro W3" charset="0"/>
              </a:rPr>
              <a:t>Det går</a:t>
            </a:r>
            <a:r>
              <a:rPr lang="sv-SE" sz="1200" b="0" kern="1200" baseline="0" dirty="0" smtClean="0">
                <a:solidFill>
                  <a:schemeClr val="tx1"/>
                </a:solidFill>
                <a:effectLst/>
                <a:latin typeface="Arial" charset="0"/>
                <a:ea typeface="ヒラギノ角ゴ Pro W3" pitchFamily="1" charset="-128"/>
                <a:cs typeface="ヒラギノ角ゴ Pro W3" charset="0"/>
              </a:rPr>
              <a:t> att nå m</a:t>
            </a:r>
            <a:r>
              <a:rPr lang="sv-SE" sz="1200" b="0" kern="1200" dirty="0" smtClean="0">
                <a:solidFill>
                  <a:schemeClr val="tx1"/>
                </a:solidFill>
                <a:effectLst/>
                <a:latin typeface="Arial" charset="0"/>
                <a:ea typeface="ヒラギノ角ゴ Pro W3" pitchFamily="1" charset="-128"/>
                <a:cs typeface="ヒラギノ角ゴ Pro W3" charset="0"/>
              </a:rPr>
              <a:t>ånga</a:t>
            </a:r>
            <a:r>
              <a:rPr lang="sv-SE" sz="1200" b="0" kern="1200" baseline="0" dirty="0" smtClean="0">
                <a:solidFill>
                  <a:schemeClr val="tx1"/>
                </a:solidFill>
                <a:effectLst/>
                <a:latin typeface="Arial" charset="0"/>
                <a:ea typeface="ヒラギノ角ゴ Pro W3" pitchFamily="1" charset="-128"/>
                <a:cs typeface="ヒラギノ角ゴ Pro W3" charset="0"/>
              </a:rPr>
              <a:t> människor på kort tid. Sedan december har vi träffat 432 personer. Vi når fler pojkar än flickor. </a:t>
            </a:r>
          </a:p>
          <a:p>
            <a:endParaRPr lang="sv-SE" sz="1200" b="1" kern="1200" dirty="0" smtClean="0">
              <a:solidFill>
                <a:schemeClr val="tx1"/>
              </a:solidFill>
              <a:effectLst/>
              <a:latin typeface="Arial" charset="0"/>
              <a:ea typeface="ヒラギノ角ゴ Pro W3" pitchFamily="1" charset="-128"/>
              <a:cs typeface="ヒラギノ角ゴ Pro W3" charset="0"/>
            </a:endParaRPr>
          </a:p>
          <a:p>
            <a:r>
              <a:rPr lang="sv-SE" sz="1200" b="1" kern="1200" dirty="0" smtClean="0">
                <a:solidFill>
                  <a:schemeClr val="tx1"/>
                </a:solidFill>
                <a:effectLst/>
                <a:latin typeface="Arial" charset="0"/>
                <a:ea typeface="ヒラギノ角ゴ Pro W3" pitchFamily="1" charset="-128"/>
                <a:cs typeface="ヒラギノ角ゴ Pro W3" charset="0"/>
              </a:rPr>
              <a:t>ANTAL DELTAGARE HVB		ANTAL</a:t>
            </a:r>
            <a:r>
              <a:rPr lang="sv-SE" sz="1200" b="1" kern="1200" baseline="0" dirty="0" smtClean="0">
                <a:solidFill>
                  <a:schemeClr val="tx1"/>
                </a:solidFill>
                <a:effectLst/>
                <a:latin typeface="Arial" charset="0"/>
                <a:ea typeface="ヒラギノ角ゴ Pro W3" pitchFamily="1" charset="-128"/>
                <a:cs typeface="ヒラギノ角ゴ Pro W3" charset="0"/>
              </a:rPr>
              <a:t> DELTAGARE FÖRL.</a:t>
            </a:r>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247				185</a:t>
            </a:r>
          </a:p>
          <a:p>
            <a:endParaRPr lang="sv-SE" sz="1200" kern="1200" dirty="0" smtClean="0">
              <a:solidFill>
                <a:schemeClr val="tx1"/>
              </a:solidFill>
              <a:effectLst/>
              <a:latin typeface="Arial" charset="0"/>
              <a:ea typeface="ヒラギノ角ゴ Pro W3" pitchFamily="1" charset="-128"/>
              <a:cs typeface="ヒラギノ角ゴ Pro W3"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sv-SE" sz="1200" b="1" kern="1200" dirty="0" smtClean="0">
                <a:solidFill>
                  <a:schemeClr val="tx1"/>
                </a:solidFill>
                <a:effectLst/>
                <a:latin typeface="Arial" charset="0"/>
                <a:ea typeface="ヒラギノ角ゴ Pro W3" pitchFamily="1" charset="-128"/>
                <a:cs typeface="ヒラギノ角ゴ Pro W3" charset="0"/>
              </a:rPr>
              <a:t>&lt;18				&lt;18</a:t>
            </a:r>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234				8</a:t>
            </a:r>
          </a:p>
          <a:p>
            <a:r>
              <a:rPr lang="sv-SE" sz="1200" i="1" kern="1200" dirty="0" smtClean="0">
                <a:solidFill>
                  <a:schemeClr val="tx1"/>
                </a:solidFill>
                <a:effectLst/>
                <a:latin typeface="Arial" charset="0"/>
                <a:ea typeface="ヒラギノ角ゴ Pro W3" pitchFamily="1" charset="-128"/>
                <a:cs typeface="ヒラギノ角ゴ Pro W3" charset="0"/>
              </a:rPr>
              <a:t>95%				4%</a:t>
            </a:r>
          </a:p>
          <a:p>
            <a:endParaRPr lang="sv-SE" sz="1200" kern="1200" dirty="0" smtClean="0">
              <a:solidFill>
                <a:schemeClr val="tx1"/>
              </a:solidFill>
              <a:effectLst/>
              <a:latin typeface="Arial" charset="0"/>
              <a:ea typeface="ヒラギノ角ゴ Pro W3" pitchFamily="1" charset="-128"/>
              <a:cs typeface="ヒラギノ角ゴ Pro W3"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sv-SE" sz="1200" b="1" kern="1200" dirty="0" smtClean="0">
                <a:solidFill>
                  <a:schemeClr val="tx1"/>
                </a:solidFill>
                <a:effectLst/>
                <a:latin typeface="Arial" charset="0"/>
                <a:ea typeface="ヒラギノ角ゴ Pro W3" pitchFamily="1" charset="-128"/>
                <a:cs typeface="ヒラギノ角ゴ Pro W3" charset="0"/>
              </a:rPr>
              <a:t>&gt;18				&gt;18</a:t>
            </a:r>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13				177</a:t>
            </a:r>
          </a:p>
          <a:p>
            <a:r>
              <a:rPr lang="sv-SE" sz="1200" i="1" kern="1200" dirty="0" smtClean="0">
                <a:solidFill>
                  <a:schemeClr val="tx1"/>
                </a:solidFill>
                <a:effectLst/>
                <a:latin typeface="Arial" charset="0"/>
                <a:ea typeface="ヒラギノ角ゴ Pro W3" pitchFamily="1" charset="-128"/>
                <a:cs typeface="ヒラギノ角ゴ Pro W3" charset="0"/>
              </a:rPr>
              <a:t>5%				96%</a:t>
            </a:r>
          </a:p>
          <a:p>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b="1" kern="1200" dirty="0" smtClean="0">
                <a:solidFill>
                  <a:schemeClr val="tx1"/>
                </a:solidFill>
                <a:effectLst/>
                <a:latin typeface="Arial" charset="0"/>
                <a:ea typeface="ヒラギノ角ゴ Pro W3" pitchFamily="1" charset="-128"/>
                <a:cs typeface="ヒラギノ角ゴ Pro W3" charset="0"/>
              </a:rPr>
              <a:t>Män				män</a:t>
            </a:r>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237				140</a:t>
            </a:r>
          </a:p>
          <a:p>
            <a:r>
              <a:rPr lang="sv-SE" sz="1200" i="1" kern="1200" dirty="0" smtClean="0">
                <a:solidFill>
                  <a:schemeClr val="tx1"/>
                </a:solidFill>
                <a:effectLst/>
                <a:latin typeface="Arial" charset="0"/>
                <a:ea typeface="ヒラギノ角ゴ Pro W3" pitchFamily="1" charset="-128"/>
                <a:cs typeface="ヒラギノ角ゴ Pro W3" charset="0"/>
              </a:rPr>
              <a:t>96%				76%</a:t>
            </a:r>
          </a:p>
          <a:p>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b="1" kern="1200" dirty="0" smtClean="0">
                <a:solidFill>
                  <a:schemeClr val="tx1"/>
                </a:solidFill>
                <a:effectLst/>
                <a:latin typeface="Arial" charset="0"/>
                <a:ea typeface="ヒラギノ角ゴ Pro W3" pitchFamily="1" charset="-128"/>
                <a:cs typeface="ヒラギノ角ゴ Pro W3" charset="0"/>
              </a:rPr>
              <a:t>Kvinnor				kvinnor</a:t>
            </a:r>
            <a:endParaRPr lang="sv-SE" sz="1200" kern="1200" dirty="0" smtClean="0">
              <a:solidFill>
                <a:schemeClr val="tx1"/>
              </a:solidFill>
              <a:effectLst/>
              <a:latin typeface="Arial" charset="0"/>
              <a:ea typeface="ヒラギノ角ゴ Pro W3" pitchFamily="1" charset="-128"/>
              <a:cs typeface="ヒラギノ角ゴ Pro W3" charset="0"/>
            </a:endParaRPr>
          </a:p>
          <a:p>
            <a:r>
              <a:rPr lang="sv-SE" sz="1200" kern="1200" dirty="0" smtClean="0">
                <a:solidFill>
                  <a:schemeClr val="tx1"/>
                </a:solidFill>
                <a:effectLst/>
                <a:latin typeface="Arial" charset="0"/>
                <a:ea typeface="ヒラギノ角ゴ Pro W3" pitchFamily="1" charset="-128"/>
                <a:cs typeface="ヒラギノ角ゴ Pro W3" charset="0"/>
              </a:rPr>
              <a:t>10				45</a:t>
            </a:r>
          </a:p>
          <a:p>
            <a:r>
              <a:rPr lang="sv-SE" sz="1200" i="1" kern="1200" dirty="0" smtClean="0">
                <a:solidFill>
                  <a:schemeClr val="tx1"/>
                </a:solidFill>
                <a:effectLst/>
                <a:latin typeface="Arial" charset="0"/>
                <a:ea typeface="ヒラギノ角ゴ Pro W3" pitchFamily="1" charset="-128"/>
                <a:cs typeface="ヒラギノ角ゴ Pro W3" charset="0"/>
              </a:rPr>
              <a:t>4%				24%</a:t>
            </a:r>
            <a:endParaRPr lang="sv-SE" sz="1200" kern="1200" dirty="0" smtClean="0">
              <a:solidFill>
                <a:schemeClr val="tx1"/>
              </a:solidFill>
              <a:effectLst/>
              <a:latin typeface="Arial" charset="0"/>
              <a:ea typeface="ヒラギノ角ゴ Pro W3" pitchFamily="1" charset="-128"/>
              <a:cs typeface="ヒラギノ角ゴ Pro W3" charset="0"/>
            </a:endParaRPr>
          </a:p>
          <a:p>
            <a:endParaRPr lang="sv-SE"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8</a:t>
            </a:fld>
            <a:endParaRPr lang="sv-SE"/>
          </a:p>
        </p:txBody>
      </p:sp>
    </p:spTree>
    <p:extLst>
      <p:ext uri="{BB962C8B-B14F-4D97-AF65-F5344CB8AC3E}">
        <p14:creationId xmlns:p14="http://schemas.microsoft.com/office/powerpoint/2010/main" val="2680971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JOHAN</a:t>
            </a:r>
          </a:p>
          <a:p>
            <a:endParaRPr lang="sv-SE" b="1" dirty="0" smtClean="0"/>
          </a:p>
          <a:p>
            <a:r>
              <a:rPr lang="sv-SE" b="0" dirty="0" smtClean="0"/>
              <a:t>Gör </a:t>
            </a:r>
            <a:r>
              <a:rPr lang="sv-SE" b="0" dirty="0" err="1" smtClean="0"/>
              <a:t>psykoedukation</a:t>
            </a:r>
            <a:r>
              <a:rPr lang="sv-SE" b="0" baseline="0" dirty="0" smtClean="0"/>
              <a:t> någon skillnad för ungdomarna? </a:t>
            </a:r>
          </a:p>
          <a:p>
            <a:endParaRPr lang="sv-SE" b="0" baseline="0" dirty="0" smtClean="0"/>
          </a:p>
          <a:p>
            <a:r>
              <a:rPr lang="sv-SE" b="0" baseline="0" dirty="0" smtClean="0"/>
              <a:t>Frågor som: </a:t>
            </a:r>
          </a:p>
          <a:p>
            <a:r>
              <a:rPr lang="sv-SE" b="0" baseline="0" dirty="0" smtClean="0"/>
              <a:t>Har jag lärt mig mer om hur jag kan hantera sömn/minnen/tankar/känslor/kropp? Skala 1-5 1 minst, 5 lärt mig mycket </a:t>
            </a:r>
          </a:p>
          <a:p>
            <a:r>
              <a:rPr lang="sv-SE" b="0" baseline="0" dirty="0" smtClean="0"/>
              <a:t>Allmän symptomminskning?</a:t>
            </a:r>
          </a:p>
          <a:p>
            <a:r>
              <a:rPr lang="sv-SE" b="0" baseline="0" dirty="0" smtClean="0"/>
              <a:t>Hantering av livssituation bättre?</a:t>
            </a:r>
          </a:p>
          <a:p>
            <a:r>
              <a:rPr lang="sv-SE" b="0" baseline="0" dirty="0" smtClean="0"/>
              <a:t>Rekommenderar?</a:t>
            </a:r>
            <a:endParaRPr lang="sv-SE" b="0" dirty="0"/>
          </a:p>
        </p:txBody>
      </p:sp>
      <p:sp>
        <p:nvSpPr>
          <p:cNvPr id="4" name="Platshållare för bildnummer 3"/>
          <p:cNvSpPr>
            <a:spLocks noGrp="1"/>
          </p:cNvSpPr>
          <p:nvPr>
            <p:ph type="sldNum" sz="quarter" idx="10"/>
          </p:nvPr>
        </p:nvSpPr>
        <p:spPr/>
        <p:txBody>
          <a:bodyPr/>
          <a:lstStyle/>
          <a:p>
            <a:pPr>
              <a:defRPr/>
            </a:pPr>
            <a:fld id="{5DE81B6C-57E3-A940-92C3-110294C5356B}" type="slidenum">
              <a:rPr lang="sv-SE" smtClean="0"/>
              <a:pPr>
                <a:defRPr/>
              </a:pPr>
              <a:t>9</a:t>
            </a:fld>
            <a:endParaRPr lang="sv-SE"/>
          </a:p>
        </p:txBody>
      </p:sp>
    </p:spTree>
    <p:extLst>
      <p:ext uri="{BB962C8B-B14F-4D97-AF65-F5344CB8AC3E}">
        <p14:creationId xmlns:p14="http://schemas.microsoft.com/office/powerpoint/2010/main" val="2680971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1824652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44636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595288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4114495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553820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a:prstGeom prst="rect">
            <a:avLst/>
          </a:prstGeom>
        </p:spPr>
        <p:txBody>
          <a:bodyPr/>
          <a:lstStyle>
            <a:lvl1pPr algn="ctr">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1331640" y="2996952"/>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616265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11560" y="1052736"/>
            <a:ext cx="8229600" cy="780685"/>
          </a:xfrm>
          <a:prstGeom prst="rect">
            <a:avLst/>
          </a:prstGeom>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a:xfrm>
            <a:off x="590872" y="1916832"/>
            <a:ext cx="8229600" cy="3417243"/>
          </a:xfrm>
          <a:prstGeom prst="rect">
            <a:avLst/>
          </a:prstGeo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2421809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4" name="Rubrik 1"/>
          <p:cNvSpPr>
            <a:spLocks noGrp="1"/>
          </p:cNvSpPr>
          <p:nvPr>
            <p:ph type="title"/>
          </p:nvPr>
        </p:nvSpPr>
        <p:spPr>
          <a:xfrm>
            <a:off x="722313" y="1340768"/>
            <a:ext cx="7772400" cy="845741"/>
          </a:xfrm>
          <a:prstGeom prst="rect">
            <a:avLst/>
          </a:prstGeom>
        </p:spPr>
        <p:txBody>
          <a:bodyPr anchor="t"/>
          <a:lstStyle>
            <a:lvl1pPr algn="l">
              <a:defRPr sz="4000" b="1" cap="none"/>
            </a:lvl1pPr>
          </a:lstStyle>
          <a:p>
            <a:r>
              <a:rPr lang="sv-SE" dirty="0" smtClean="0"/>
              <a:t>Klicka här för att ändra format</a:t>
            </a:r>
            <a:endParaRPr lang="sv-SE" dirty="0"/>
          </a:p>
        </p:txBody>
      </p:sp>
      <p:sp>
        <p:nvSpPr>
          <p:cNvPr id="5" name="Platshållare för text 2"/>
          <p:cNvSpPr>
            <a:spLocks noGrp="1"/>
          </p:cNvSpPr>
          <p:nvPr>
            <p:ph type="body" idx="1"/>
          </p:nvPr>
        </p:nvSpPr>
        <p:spPr>
          <a:xfrm>
            <a:off x="747340" y="1997224"/>
            <a:ext cx="7772400" cy="4345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dirty="0" smtClean="0"/>
              <a:t>Klicka här för att ändra format på bakgrundstexten</a:t>
            </a:r>
          </a:p>
        </p:txBody>
      </p:sp>
    </p:spTree>
    <p:extLst>
      <p:ext uri="{BB962C8B-B14F-4D97-AF65-F5344CB8AC3E}">
        <p14:creationId xmlns:p14="http://schemas.microsoft.com/office/powerpoint/2010/main" val="1989243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754359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991058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63688" y="4005064"/>
            <a:ext cx="5486400" cy="566738"/>
          </a:xfrm>
          <a:prstGeom prst="rect">
            <a:avLst/>
          </a:prstGeom>
        </p:spPr>
        <p:txBody>
          <a:bodyPr anchor="b"/>
          <a:lstStyle>
            <a:lvl1pPr algn="l">
              <a:defRPr sz="2000" b="1"/>
            </a:lvl1pPr>
          </a:lstStyle>
          <a:p>
            <a:r>
              <a:rPr lang="sv-SE" dirty="0" smtClean="0"/>
              <a:t>Klicka här för att ändra format</a:t>
            </a:r>
            <a:endParaRPr lang="sv-SE" dirty="0"/>
          </a:p>
        </p:txBody>
      </p:sp>
      <p:sp>
        <p:nvSpPr>
          <p:cNvPr id="3" name="Platshållare för bild 2"/>
          <p:cNvSpPr>
            <a:spLocks noGrp="1"/>
          </p:cNvSpPr>
          <p:nvPr>
            <p:ph type="pic" idx="1"/>
          </p:nvPr>
        </p:nvSpPr>
        <p:spPr>
          <a:xfrm>
            <a:off x="1792288" y="692696"/>
            <a:ext cx="5486400" cy="332028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63688" y="4571802"/>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248007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3884995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a:prstGeom prst="rect">
            <a:avLst/>
          </a:prstGeom>
        </p:spPr>
        <p:txBody>
          <a:bodyPr/>
          <a:lstStyle>
            <a:lvl1pPr algn="ctr">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1331640" y="2996952"/>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1252159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11560" y="1052736"/>
            <a:ext cx="8229600" cy="780685"/>
          </a:xfrm>
          <a:prstGeom prst="rect">
            <a:avLst/>
          </a:prstGeom>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a:xfrm>
            <a:off x="590872" y="1916832"/>
            <a:ext cx="8229600" cy="3417243"/>
          </a:xfrm>
          <a:prstGeom prst="rect">
            <a:avLst/>
          </a:prstGeo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1847823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4" name="Rubrik 1"/>
          <p:cNvSpPr>
            <a:spLocks noGrp="1"/>
          </p:cNvSpPr>
          <p:nvPr>
            <p:ph type="title"/>
          </p:nvPr>
        </p:nvSpPr>
        <p:spPr>
          <a:xfrm>
            <a:off x="722313" y="1340768"/>
            <a:ext cx="7772400" cy="845741"/>
          </a:xfrm>
          <a:prstGeom prst="rect">
            <a:avLst/>
          </a:prstGeom>
        </p:spPr>
        <p:txBody>
          <a:bodyPr anchor="t"/>
          <a:lstStyle>
            <a:lvl1pPr algn="l">
              <a:defRPr sz="4000" b="1" cap="none"/>
            </a:lvl1pPr>
          </a:lstStyle>
          <a:p>
            <a:r>
              <a:rPr lang="sv-SE" dirty="0" smtClean="0"/>
              <a:t>Klicka här för att ändra format</a:t>
            </a:r>
            <a:endParaRPr lang="sv-SE" dirty="0"/>
          </a:p>
        </p:txBody>
      </p:sp>
      <p:sp>
        <p:nvSpPr>
          <p:cNvPr id="5" name="Platshållare för text 2"/>
          <p:cNvSpPr>
            <a:spLocks noGrp="1"/>
          </p:cNvSpPr>
          <p:nvPr>
            <p:ph type="body" idx="1"/>
          </p:nvPr>
        </p:nvSpPr>
        <p:spPr>
          <a:xfrm>
            <a:off x="747340" y="1997224"/>
            <a:ext cx="7772400" cy="4345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dirty="0" smtClean="0"/>
              <a:t>Klicka här för att ändra format på bakgrundstexten</a:t>
            </a:r>
          </a:p>
        </p:txBody>
      </p:sp>
    </p:spTree>
    <p:extLst>
      <p:ext uri="{BB962C8B-B14F-4D97-AF65-F5344CB8AC3E}">
        <p14:creationId xmlns:p14="http://schemas.microsoft.com/office/powerpoint/2010/main" val="18289187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8400383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5139470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63688" y="4005064"/>
            <a:ext cx="5486400" cy="566738"/>
          </a:xfrm>
          <a:prstGeom prst="rect">
            <a:avLst/>
          </a:prstGeom>
        </p:spPr>
        <p:txBody>
          <a:bodyPr anchor="b"/>
          <a:lstStyle>
            <a:lvl1pPr algn="l">
              <a:defRPr sz="2000" b="1"/>
            </a:lvl1pPr>
          </a:lstStyle>
          <a:p>
            <a:r>
              <a:rPr lang="sv-SE" dirty="0" smtClean="0"/>
              <a:t>Klicka här för att ändra format</a:t>
            </a:r>
            <a:endParaRPr lang="sv-SE" dirty="0"/>
          </a:p>
        </p:txBody>
      </p:sp>
      <p:sp>
        <p:nvSpPr>
          <p:cNvPr id="3" name="Platshållare för bild 2"/>
          <p:cNvSpPr>
            <a:spLocks noGrp="1"/>
          </p:cNvSpPr>
          <p:nvPr>
            <p:ph type="pic" idx="1"/>
          </p:nvPr>
        </p:nvSpPr>
        <p:spPr>
          <a:xfrm>
            <a:off x="1792288" y="692696"/>
            <a:ext cx="5486400" cy="332028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63688" y="4571802"/>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7285114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a:prstGeom prst="rect">
            <a:avLst/>
          </a:prstGeom>
        </p:spPr>
        <p:txBody>
          <a:bodyPr/>
          <a:lstStyle>
            <a:lvl1pPr algn="ctr">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1331640" y="2996952"/>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5828601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11560" y="1052736"/>
            <a:ext cx="8229600" cy="780685"/>
          </a:xfrm>
          <a:prstGeom prst="rect">
            <a:avLst/>
          </a:prstGeom>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a:xfrm>
            <a:off x="590872" y="1916832"/>
            <a:ext cx="8229600" cy="3417243"/>
          </a:xfrm>
          <a:prstGeom prst="rect">
            <a:avLst/>
          </a:prstGeo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35663366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4" name="Rubrik 1"/>
          <p:cNvSpPr>
            <a:spLocks noGrp="1"/>
          </p:cNvSpPr>
          <p:nvPr>
            <p:ph type="title"/>
          </p:nvPr>
        </p:nvSpPr>
        <p:spPr>
          <a:xfrm>
            <a:off x="722313" y="1340768"/>
            <a:ext cx="7772400" cy="845741"/>
          </a:xfrm>
          <a:prstGeom prst="rect">
            <a:avLst/>
          </a:prstGeom>
        </p:spPr>
        <p:txBody>
          <a:bodyPr anchor="t"/>
          <a:lstStyle>
            <a:lvl1pPr algn="l">
              <a:defRPr sz="4000" b="1" cap="none"/>
            </a:lvl1pPr>
          </a:lstStyle>
          <a:p>
            <a:r>
              <a:rPr lang="sv-SE" dirty="0" smtClean="0"/>
              <a:t>Klicka här för att ändra format</a:t>
            </a:r>
            <a:endParaRPr lang="sv-SE" dirty="0"/>
          </a:p>
        </p:txBody>
      </p:sp>
      <p:sp>
        <p:nvSpPr>
          <p:cNvPr id="5" name="Platshållare för text 2"/>
          <p:cNvSpPr>
            <a:spLocks noGrp="1"/>
          </p:cNvSpPr>
          <p:nvPr>
            <p:ph type="body" idx="1"/>
          </p:nvPr>
        </p:nvSpPr>
        <p:spPr>
          <a:xfrm>
            <a:off x="747340" y="1997224"/>
            <a:ext cx="7772400" cy="4345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dirty="0" smtClean="0"/>
              <a:t>Klicka här för att ändra format på bakgrundstexten</a:t>
            </a:r>
          </a:p>
        </p:txBody>
      </p:sp>
    </p:spTree>
    <p:extLst>
      <p:ext uri="{BB962C8B-B14F-4D97-AF65-F5344CB8AC3E}">
        <p14:creationId xmlns:p14="http://schemas.microsoft.com/office/powerpoint/2010/main" val="35569915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47118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1923946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1450379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63688" y="4005064"/>
            <a:ext cx="5486400" cy="566738"/>
          </a:xfrm>
          <a:prstGeom prst="rect">
            <a:avLst/>
          </a:prstGeom>
        </p:spPr>
        <p:txBody>
          <a:bodyPr anchor="b"/>
          <a:lstStyle>
            <a:lvl1pPr algn="l">
              <a:defRPr sz="2000" b="1"/>
            </a:lvl1pPr>
          </a:lstStyle>
          <a:p>
            <a:r>
              <a:rPr lang="sv-SE" dirty="0" smtClean="0"/>
              <a:t>Klicka här för att ändra format</a:t>
            </a:r>
            <a:endParaRPr lang="sv-SE" dirty="0"/>
          </a:p>
        </p:txBody>
      </p:sp>
      <p:sp>
        <p:nvSpPr>
          <p:cNvPr id="3" name="Platshållare för bild 2"/>
          <p:cNvSpPr>
            <a:spLocks noGrp="1"/>
          </p:cNvSpPr>
          <p:nvPr>
            <p:ph type="pic" idx="1"/>
          </p:nvPr>
        </p:nvSpPr>
        <p:spPr>
          <a:xfrm>
            <a:off x="1792288" y="692696"/>
            <a:ext cx="5486400" cy="332028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63688" y="4571802"/>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84817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260882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47542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61086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2342499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128808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628800"/>
            <a:ext cx="7772400" cy="1470025"/>
          </a:xfrm>
          <a:prstGeom prst="rect">
            <a:avLst/>
          </a:prstGeom>
        </p:spPr>
        <p:txBody>
          <a:bodyPr/>
          <a:lstStyle>
            <a:lvl1pPr algn="l">
              <a:defRPr/>
            </a:lvl1pPr>
          </a:lstStyle>
          <a:p>
            <a:r>
              <a:rPr lang="sv-SE" smtClean="0"/>
              <a:t>Klicka här för att ändra format</a:t>
            </a:r>
            <a:endParaRPr lang="sv-SE" dirty="0"/>
          </a:p>
        </p:txBody>
      </p:sp>
      <p:sp>
        <p:nvSpPr>
          <p:cNvPr id="3" name="Underrubrik 2"/>
          <p:cNvSpPr>
            <a:spLocks noGrp="1"/>
          </p:cNvSpPr>
          <p:nvPr>
            <p:ph type="subTitle" idx="1"/>
          </p:nvPr>
        </p:nvSpPr>
        <p:spPr>
          <a:xfrm>
            <a:off x="691480" y="2336056"/>
            <a:ext cx="7552928" cy="1088227"/>
          </a:xfrm>
          <a:prstGeom prst="rect">
            <a:avLst/>
          </a:prstGeom>
        </p:spPr>
        <p:txBody>
          <a:bodyPr/>
          <a:lstStyle>
            <a:lvl1pPr marL="0" indent="0" algn="l">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dirty="0"/>
          </a:p>
        </p:txBody>
      </p:sp>
    </p:spTree>
    <p:extLst>
      <p:ext uri="{BB962C8B-B14F-4D97-AF65-F5344CB8AC3E}">
        <p14:creationId xmlns:p14="http://schemas.microsoft.com/office/powerpoint/2010/main" val="3341057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0.xml"/><Relationship Id="rId1" Type="http://schemas.openxmlformats.org/officeDocument/2006/relationships/slideLayout" Target="../slideLayouts/slideLayout10.xml"/><Relationship Id="rId4" Type="http://schemas.openxmlformats.org/officeDocument/2006/relationships/image" Target="../media/image11.jpg"/></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1.xml"/><Relationship Id="rId1" Type="http://schemas.openxmlformats.org/officeDocument/2006/relationships/slideLayout" Target="../slideLayouts/slideLayout11.xml"/><Relationship Id="rId4" Type="http://schemas.openxmlformats.org/officeDocument/2006/relationships/image" Target="../media/image12.jpg"/></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2.xml"/><Relationship Id="rId1" Type="http://schemas.openxmlformats.org/officeDocument/2006/relationships/slideLayout" Target="../slideLayouts/slideLayout12.xml"/><Relationship Id="rId4" Type="http://schemas.openxmlformats.org/officeDocument/2006/relationships/image" Target="../media/image13.jpg"/></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1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theme" Target="../theme/theme1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theme" Target="../theme/theme1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4.jp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image" Target="../media/image5.jp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5.xml"/><Relationship Id="rId4" Type="http://schemas.openxmlformats.org/officeDocument/2006/relationships/image" Target="../media/image6.jp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6.xml"/><Relationship Id="rId4" Type="http://schemas.openxmlformats.org/officeDocument/2006/relationships/image" Target="../media/image7.jp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7.xml"/><Relationship Id="rId4" Type="http://schemas.openxmlformats.org/officeDocument/2006/relationships/image" Target="../media/image8.jp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8.xml"/><Relationship Id="rId4" Type="http://schemas.openxmlformats.org/officeDocument/2006/relationships/image" Target="../media/image9.jp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9.xml"/><Relationship Id="rId1" Type="http://schemas.openxmlformats.org/officeDocument/2006/relationships/slideLayout" Target="../slideLayouts/slideLayout9.xml"/><Relationship Id="rId4" Type="http://schemas.openxmlformats.org/officeDocument/2006/relationships/image" Target="../media/image10.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2806498925"/>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l="847" t="-4166" r="947" b="-4166"/>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3716449882"/>
      </p:ext>
    </p:extLst>
  </p:cSld>
  <p:clrMap bg1="lt1" tx1="dk1" bg2="lt2" tx2="dk2" accent1="accent1" accent2="accent2" accent3="accent3" accent4="accent4" accent5="accent5" accent6="accent6" hlink="hlink" folHlink="folHlink"/>
  <p:sldLayoutIdLst>
    <p:sldLayoutId id="2147483701"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5209" b="-5209"/>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427748291"/>
      </p:ext>
    </p:extLst>
  </p:cSld>
  <p:clrMap bg1="lt1" tx1="dk1" bg2="lt2" tx2="dk2" accent1="accent1" accent2="accent2" accent3="accent3" accent4="accent4" accent5="accent5" accent6="accent6" hlink="hlink" folHlink="folHlink"/>
  <p:sldLayoutIdLst>
    <p:sldLayoutId id="2147483699"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0" name="Sexhörning 9"/>
          <p:cNvSpPr>
            <a:spLocks/>
          </p:cNvSpPr>
          <p:nvPr/>
        </p:nvSpPr>
        <p:spPr bwMode="auto">
          <a:xfrm>
            <a:off x="2040198" y="4005064"/>
            <a:ext cx="2005200" cy="1728000"/>
          </a:xfrm>
          <a:prstGeom prst="hexagon">
            <a:avLst/>
          </a:prstGeom>
          <a:solidFill>
            <a:srgbClr val="FF6500"/>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266374817"/>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8" descr="RegionSkåne_logo_RGB"/>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exhörning 5"/>
          <p:cNvSpPr/>
          <p:nvPr/>
        </p:nvSpPr>
        <p:spPr bwMode="auto">
          <a:xfrm>
            <a:off x="2633544" y="5373216"/>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7" name="Sexhörning 6"/>
          <p:cNvSpPr/>
          <p:nvPr/>
        </p:nvSpPr>
        <p:spPr bwMode="auto">
          <a:xfrm>
            <a:off x="1851143" y="4941168"/>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8" name="Sexhörning 7"/>
          <p:cNvSpPr/>
          <p:nvPr/>
        </p:nvSpPr>
        <p:spPr bwMode="auto">
          <a:xfrm>
            <a:off x="1063247" y="5373216"/>
            <a:ext cx="1002352" cy="864096"/>
          </a:xfrm>
          <a:prstGeom prst="hexagon">
            <a:avLst/>
          </a:prstGeom>
          <a:solidFill>
            <a:srgbClr val="FF6500"/>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9" name="Sexhörning 8"/>
          <p:cNvSpPr/>
          <p:nvPr/>
        </p:nvSpPr>
        <p:spPr bwMode="auto">
          <a:xfrm>
            <a:off x="276919" y="5805264"/>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0" name="Sexhörning 9"/>
          <p:cNvSpPr/>
          <p:nvPr/>
        </p:nvSpPr>
        <p:spPr bwMode="auto">
          <a:xfrm>
            <a:off x="-508229" y="5373216"/>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22805755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xStyles>
    <p:title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8" descr="RegionSkåne_logo_RGB"/>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exhörning 6"/>
          <p:cNvSpPr/>
          <p:nvPr/>
        </p:nvSpPr>
        <p:spPr bwMode="auto">
          <a:xfrm>
            <a:off x="7547796" y="5597748"/>
            <a:ext cx="827928" cy="713730"/>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8" name="Sexhörning 7"/>
          <p:cNvSpPr/>
          <p:nvPr/>
        </p:nvSpPr>
        <p:spPr bwMode="auto">
          <a:xfrm>
            <a:off x="8202218" y="5955630"/>
            <a:ext cx="827928" cy="713730"/>
          </a:xfrm>
          <a:prstGeom prst="hexagon">
            <a:avLst/>
          </a:prstGeom>
          <a:solidFill>
            <a:srgbClr val="FF6500"/>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0" name="Sexhörning 9"/>
          <p:cNvSpPr/>
          <p:nvPr/>
        </p:nvSpPr>
        <p:spPr bwMode="auto">
          <a:xfrm>
            <a:off x="8856640" y="5604098"/>
            <a:ext cx="827928" cy="713730"/>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66163731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txStyles>
    <p:title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8" descr="RegionSkåne_logo_RGB"/>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exhörning 6"/>
          <p:cNvSpPr/>
          <p:nvPr/>
        </p:nvSpPr>
        <p:spPr bwMode="auto">
          <a:xfrm>
            <a:off x="6228184" y="5360516"/>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8" name="Sexhörning 7"/>
          <p:cNvSpPr/>
          <p:nvPr/>
        </p:nvSpPr>
        <p:spPr bwMode="auto">
          <a:xfrm>
            <a:off x="7005415" y="5792564"/>
            <a:ext cx="1002352" cy="864096"/>
          </a:xfrm>
          <a:prstGeom prst="hexagon">
            <a:avLst/>
          </a:prstGeom>
          <a:solidFill>
            <a:srgbClr val="FF6500"/>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9" name="Sexhörning 8"/>
          <p:cNvSpPr/>
          <p:nvPr/>
        </p:nvSpPr>
        <p:spPr bwMode="auto">
          <a:xfrm>
            <a:off x="8584219" y="4936976"/>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0" name="Sexhörning 9"/>
          <p:cNvSpPr/>
          <p:nvPr/>
        </p:nvSpPr>
        <p:spPr bwMode="auto">
          <a:xfrm>
            <a:off x="7799071" y="5369024"/>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1" name="Sexhörning 10"/>
          <p:cNvSpPr/>
          <p:nvPr/>
        </p:nvSpPr>
        <p:spPr bwMode="auto">
          <a:xfrm>
            <a:off x="9369957" y="4509120"/>
            <a:ext cx="1002352" cy="864096"/>
          </a:xfrm>
          <a:prstGeom prst="hexagon">
            <a:avLst/>
          </a:prstGeom>
          <a:solidFill>
            <a:schemeClr val="bg1"/>
          </a:solidFill>
          <a:ln w="12700"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366145341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Lst>
  <p:txStyles>
    <p:title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90193155"/>
      </p:ext>
    </p:extLst>
  </p:cSld>
  <p:clrMap bg1="lt1" tx1="dk1" bg2="lt2" tx2="dk2" accent1="accent1" accent2="accent2" accent3="accent3" accent4="accent4" accent5="accent5" accent6="accent6" hlink="hlink" folHlink="folHlink"/>
  <p:sldLayoutIdLst>
    <p:sldLayoutId id="2147483719"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972117695"/>
      </p:ext>
    </p:extLst>
  </p:cSld>
  <p:clrMap bg1="lt1" tx1="dk1" bg2="lt2" tx2="dk2" accent1="accent1" accent2="accent2" accent3="accent3" accent4="accent4" accent5="accent5" accent6="accent6" hlink="hlink" folHlink="folHlink"/>
  <p:sldLayoutIdLst>
    <p:sldLayoutId id="2147483717"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l="628" t="-7291" r="628" b="-729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4268263403"/>
      </p:ext>
    </p:extLst>
  </p:cSld>
  <p:clrMap bg1="lt1" tx1="dk1" bg2="lt2" tx2="dk2" accent1="accent1" accent2="accent2" accent3="accent3" accent4="accent4" accent5="accent5" accent6="accent6" hlink="hlink" folHlink="folHlink"/>
  <p:sldLayoutIdLst>
    <p:sldLayoutId id="2147483715"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526521453"/>
      </p:ext>
    </p:extLst>
  </p:cSld>
  <p:clrMap bg1="lt1" tx1="dk1" bg2="lt2" tx2="dk2" accent1="accent1" accent2="accent2" accent3="accent3" accent4="accent4" accent5="accent5" accent6="accent6" hlink="hlink" folHlink="folHlink"/>
  <p:sldLayoutIdLst>
    <p:sldLayoutId id="2147483713"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3383804231"/>
      </p:ext>
    </p:extLst>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244408"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1952945"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379289"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525959"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00449"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669385"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247211"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92187"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2479314841"/>
      </p:ext>
    </p:extLst>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t="-8021" b="-8021"/>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41128550"/>
      </p:ext>
    </p:extLst>
  </p:cSld>
  <p:clrMap bg1="lt1" tx1="dk1" bg2="lt2" tx2="dk2" accent1="accent1" accent2="accent2" accent3="accent3" accent4="accent4" accent5="accent5" accent6="accent6" hlink="hlink" folHlink="folHlink"/>
  <p:sldLayoutIdLst>
    <p:sldLayoutId id="2147483707"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8" descr="RegionSkåne_logo_RGB"/>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332663" y="188640"/>
            <a:ext cx="631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exhörning 9"/>
          <p:cNvSpPr>
            <a:spLocks/>
          </p:cNvSpPr>
          <p:nvPr/>
        </p:nvSpPr>
        <p:spPr bwMode="auto">
          <a:xfrm>
            <a:off x="2041200" y="4005064"/>
            <a:ext cx="2005200" cy="1728000"/>
          </a:xfrm>
          <a:prstGeom prst="hexagon">
            <a:avLst/>
          </a:prstGeom>
          <a:blipFill rotWithShape="1">
            <a:blip r:embed="rId4"/>
            <a:srcRect/>
            <a:stretch>
              <a:fillRect/>
            </a:stretch>
          </a:blip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2" name="Sexhörning 11"/>
          <p:cNvSpPr/>
          <p:nvPr/>
        </p:nvSpPr>
        <p:spPr bwMode="auto">
          <a:xfrm>
            <a:off x="46754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3" name="Sexhörning 12"/>
          <p:cNvSpPr/>
          <p:nvPr/>
        </p:nvSpPr>
        <p:spPr bwMode="auto">
          <a:xfrm>
            <a:off x="3614214" y="4869160"/>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4" name="Sexhörning 13"/>
          <p:cNvSpPr/>
          <p:nvPr/>
        </p:nvSpPr>
        <p:spPr bwMode="auto">
          <a:xfrm>
            <a:off x="5188704"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5" name="Sexhörning 14"/>
          <p:cNvSpPr/>
          <p:nvPr/>
        </p:nvSpPr>
        <p:spPr bwMode="auto">
          <a:xfrm>
            <a:off x="6757640" y="3140968"/>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7" name="Sexhörning 16"/>
          <p:cNvSpPr/>
          <p:nvPr/>
        </p:nvSpPr>
        <p:spPr bwMode="auto">
          <a:xfrm>
            <a:off x="8335466"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
        <p:nvSpPr>
          <p:cNvPr id="18" name="Sexhörning 17"/>
          <p:cNvSpPr/>
          <p:nvPr/>
        </p:nvSpPr>
        <p:spPr bwMode="auto">
          <a:xfrm>
            <a:off x="-1103932" y="4005064"/>
            <a:ext cx="2004702" cy="1728192"/>
          </a:xfrm>
          <a:prstGeom prst="hexagon">
            <a:avLst/>
          </a:prstGeom>
          <a:solidFill>
            <a:schemeClr val="bg1"/>
          </a:solidFill>
          <a:ln w="15875" cap="flat" cmpd="sng" algn="ctr">
            <a:solidFill>
              <a:srgbClr val="FF65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385623426"/>
      </p:ext>
    </p:extLst>
  </p:cSld>
  <p:clrMap bg1="lt1" tx1="dk1" bg2="lt2" tx2="dk2" accent1="accent1" accent2="accent2" accent3="accent3" accent4="accent4" accent5="accent5" accent6="accent6" hlink="hlink" folHlink="folHlink"/>
  <p:sldLayoutIdLst>
    <p:sldLayoutId id="2147483705" r:id="rId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1"/>
          </a:solidFill>
          <a:latin typeface="+mj-lt"/>
          <a:ea typeface="+mj-ea"/>
          <a:cs typeface="ヒラギノ角ゴ Pro W3" charset="0"/>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charset="0"/>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charset="0"/>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charset="0"/>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685800" y="1124745"/>
            <a:ext cx="7772400" cy="1512168"/>
          </a:xfrm>
        </p:spPr>
        <p:txBody>
          <a:bodyPr/>
          <a:lstStyle/>
          <a:p>
            <a:r>
              <a:rPr lang="sv-SE" sz="3200" b="0" dirty="0" smtClean="0"/>
              <a:t>Projektpresentation</a:t>
            </a:r>
            <a:r>
              <a:rPr lang="sv-SE" sz="3200" b="0" i="1" dirty="0" smtClean="0"/>
              <a:t>:</a:t>
            </a:r>
            <a:r>
              <a:rPr lang="sv-SE" dirty="0" smtClean="0"/>
              <a:t/>
            </a:r>
            <a:br>
              <a:rPr lang="sv-SE" dirty="0" smtClean="0"/>
            </a:br>
            <a:r>
              <a:rPr lang="sv-SE" sz="4400" dirty="0" err="1" smtClean="0"/>
              <a:t>Psykoedukation</a:t>
            </a:r>
            <a:endParaRPr lang="sv-SE" sz="4400" dirty="0"/>
          </a:p>
        </p:txBody>
      </p:sp>
      <p:sp>
        <p:nvSpPr>
          <p:cNvPr id="5" name="Underrubrik 4"/>
          <p:cNvSpPr>
            <a:spLocks noGrp="1"/>
          </p:cNvSpPr>
          <p:nvPr>
            <p:ph type="subTitle" idx="1"/>
          </p:nvPr>
        </p:nvSpPr>
        <p:spPr/>
        <p:txBody>
          <a:bodyPr/>
          <a:lstStyle/>
          <a:p>
            <a:r>
              <a:rPr lang="sv-SE" sz="3600" dirty="0" smtClean="0"/>
              <a:t>Om flykt och stress och vad en kan göra för att må bättre</a:t>
            </a:r>
            <a:endParaRPr lang="sv-SE" sz="3600" dirty="0"/>
          </a:p>
        </p:txBody>
      </p:sp>
    </p:spTree>
    <p:extLst>
      <p:ext uri="{BB962C8B-B14F-4D97-AF65-F5344CB8AC3E}">
        <p14:creationId xmlns:p14="http://schemas.microsoft.com/office/powerpoint/2010/main" val="3339969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872" y="1330084"/>
            <a:ext cx="8229600" cy="5472608"/>
          </a:xfrm>
        </p:spPr>
        <p:txBody>
          <a:bodyPr/>
          <a:lstStyle/>
          <a:p>
            <a:pPr>
              <a:lnSpc>
                <a:spcPct val="150000"/>
              </a:lnSpc>
              <a:buFont typeface="Courier New" panose="02070309020205020404" pitchFamily="49" charset="0"/>
              <a:buChar char="o"/>
            </a:pPr>
            <a:r>
              <a:rPr lang="sv-SE" sz="2800" dirty="0" smtClean="0"/>
              <a:t>Medelvärden (N </a:t>
            </a:r>
            <a:r>
              <a:rPr lang="sv-SE" sz="2800" dirty="0"/>
              <a:t>= </a:t>
            </a:r>
            <a:r>
              <a:rPr lang="sv-SE" sz="2800" dirty="0" smtClean="0"/>
              <a:t>51)</a:t>
            </a:r>
            <a:endParaRPr lang="sv-SE" sz="2800" u="sng" dirty="0" smtClean="0"/>
          </a:p>
          <a:p>
            <a:pPr lvl="1">
              <a:buFont typeface="Courier New" pitchFamily="49" charset="0"/>
              <a:buChar char="o"/>
            </a:pPr>
            <a:r>
              <a:rPr lang="sv-SE" sz="2400" dirty="0" smtClean="0"/>
              <a:t>Minnen = 2,47</a:t>
            </a:r>
          </a:p>
          <a:p>
            <a:pPr lvl="1">
              <a:lnSpc>
                <a:spcPct val="150000"/>
              </a:lnSpc>
              <a:buFont typeface="Courier New" pitchFamily="49" charset="0"/>
              <a:buChar char="o"/>
            </a:pPr>
            <a:r>
              <a:rPr lang="sv-SE" sz="2400" dirty="0" smtClean="0"/>
              <a:t>Kropp = 3,27</a:t>
            </a:r>
          </a:p>
          <a:p>
            <a:pPr lvl="1">
              <a:lnSpc>
                <a:spcPct val="150000"/>
              </a:lnSpc>
              <a:buFont typeface="Courier New" pitchFamily="49" charset="0"/>
              <a:buChar char="o"/>
            </a:pPr>
            <a:r>
              <a:rPr lang="sv-SE" sz="2400" dirty="0" smtClean="0"/>
              <a:t>Symtom = 2,30</a:t>
            </a:r>
          </a:p>
          <a:p>
            <a:pPr lvl="1">
              <a:lnSpc>
                <a:spcPct val="150000"/>
              </a:lnSpc>
              <a:buFont typeface="Courier New" pitchFamily="49" charset="0"/>
              <a:buChar char="o"/>
            </a:pPr>
            <a:r>
              <a:rPr lang="sv-SE" sz="2400" dirty="0" smtClean="0"/>
              <a:t>Coping = 2,67</a:t>
            </a:r>
          </a:p>
          <a:p>
            <a:pPr>
              <a:lnSpc>
                <a:spcPct val="150000"/>
              </a:lnSpc>
              <a:buFont typeface="Courier New" pitchFamily="49" charset="0"/>
              <a:buChar char="o"/>
            </a:pPr>
            <a:r>
              <a:rPr lang="sv-SE" sz="2800" dirty="0" smtClean="0"/>
              <a:t>Rekommendation</a:t>
            </a:r>
          </a:p>
          <a:p>
            <a:pPr lvl="1">
              <a:lnSpc>
                <a:spcPct val="150000"/>
              </a:lnSpc>
              <a:buFont typeface="Courier New" pitchFamily="49" charset="0"/>
              <a:buChar char="o"/>
            </a:pPr>
            <a:r>
              <a:rPr lang="sv-SE" sz="2400" dirty="0" smtClean="0"/>
              <a:t>Ja – 82%</a:t>
            </a:r>
          </a:p>
          <a:p>
            <a:pPr lvl="1">
              <a:lnSpc>
                <a:spcPct val="150000"/>
              </a:lnSpc>
              <a:buFont typeface="Courier New" pitchFamily="49" charset="0"/>
              <a:buChar char="o"/>
            </a:pPr>
            <a:r>
              <a:rPr lang="sv-SE" sz="2400" dirty="0" smtClean="0"/>
              <a:t>Nej – 18%</a:t>
            </a:r>
          </a:p>
        </p:txBody>
      </p:sp>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400" cap="small" dirty="0">
              <a:solidFill>
                <a:schemeClr val="accent4">
                  <a:lumMod val="50000"/>
                </a:schemeClr>
              </a:solidFill>
            </a:endParaRPr>
          </a:p>
        </p:txBody>
      </p:sp>
      <p:sp>
        <p:nvSpPr>
          <p:cNvPr id="6" name="Rubrik 4"/>
          <p:cNvSpPr txBox="1">
            <a:spLocks/>
          </p:cNvSpPr>
          <p:nvPr/>
        </p:nvSpPr>
        <p:spPr>
          <a:xfrm>
            <a:off x="590872" y="549399"/>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Utvärdering</a:t>
            </a:r>
            <a:r>
              <a:rPr lang="sv-SE" sz="2000" cap="small" dirty="0" smtClean="0">
                <a:solidFill>
                  <a:schemeClr val="accent4">
                    <a:lumMod val="50000"/>
                  </a:schemeClr>
                </a:solidFill>
              </a:rPr>
              <a:t> </a:t>
            </a:r>
            <a:r>
              <a:rPr lang="sv-SE" sz="2400" cap="small" dirty="0" smtClean="0">
                <a:solidFill>
                  <a:schemeClr val="accent4">
                    <a:lumMod val="50000"/>
                  </a:schemeClr>
                </a:solidFill>
              </a:rPr>
              <a:t>fortsättning…</a:t>
            </a:r>
            <a:endParaRPr lang="sv-SE" sz="1100" dirty="0"/>
          </a:p>
        </p:txBody>
      </p:sp>
      <p:sp>
        <p:nvSpPr>
          <p:cNvPr id="2" name="textruta 1"/>
          <p:cNvSpPr txBox="1"/>
          <p:nvPr/>
        </p:nvSpPr>
        <p:spPr>
          <a:xfrm>
            <a:off x="5796136" y="1617397"/>
            <a:ext cx="2736304" cy="2758202"/>
          </a:xfrm>
          <a:prstGeom prst="round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pPr marL="457200" indent="-457200">
              <a:lnSpc>
                <a:spcPct val="150000"/>
              </a:lnSpc>
              <a:buAutoNum type="arabicPeriod"/>
            </a:pPr>
            <a:r>
              <a:rPr lang="sv-SE" sz="2000" dirty="0" smtClean="0"/>
              <a:t>Inte alls</a:t>
            </a:r>
          </a:p>
          <a:p>
            <a:pPr marL="457200" indent="-457200">
              <a:lnSpc>
                <a:spcPct val="150000"/>
              </a:lnSpc>
              <a:buAutoNum type="arabicPeriod"/>
            </a:pPr>
            <a:r>
              <a:rPr lang="sv-SE" sz="2000" dirty="0" smtClean="0"/>
              <a:t>Lite</a:t>
            </a:r>
          </a:p>
          <a:p>
            <a:pPr marL="457200" indent="-457200">
              <a:lnSpc>
                <a:spcPct val="150000"/>
              </a:lnSpc>
              <a:buAutoNum type="arabicPeriod"/>
            </a:pPr>
            <a:r>
              <a:rPr lang="sv-SE" sz="2000" dirty="0" smtClean="0"/>
              <a:t>En del</a:t>
            </a:r>
            <a:endParaRPr lang="sv-SE" sz="1800" dirty="0" smtClean="0"/>
          </a:p>
          <a:p>
            <a:pPr marL="457200" indent="-457200">
              <a:lnSpc>
                <a:spcPct val="150000"/>
              </a:lnSpc>
              <a:buAutoNum type="arabicPeriod"/>
            </a:pPr>
            <a:r>
              <a:rPr lang="sv-SE" sz="2000" dirty="0" smtClean="0"/>
              <a:t>Mycket</a:t>
            </a:r>
          </a:p>
          <a:p>
            <a:pPr marL="457200" indent="-457200">
              <a:lnSpc>
                <a:spcPct val="150000"/>
              </a:lnSpc>
              <a:buAutoNum type="arabicPeriod"/>
            </a:pPr>
            <a:r>
              <a:rPr lang="sv-SE" sz="2000" dirty="0" smtClean="0"/>
              <a:t>Väldigt mycket</a:t>
            </a:r>
            <a:endParaRPr lang="sv-SE" sz="2000" dirty="0"/>
          </a:p>
        </p:txBody>
      </p:sp>
    </p:spTree>
    <p:extLst>
      <p:ext uri="{BB962C8B-B14F-4D97-AF65-F5344CB8AC3E}">
        <p14:creationId xmlns:p14="http://schemas.microsoft.com/office/powerpoint/2010/main" val="218000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400" cap="small" dirty="0">
              <a:solidFill>
                <a:schemeClr val="accent4">
                  <a:lumMod val="50000"/>
                </a:schemeClr>
              </a:solidFill>
            </a:endParaRPr>
          </a:p>
        </p:txBody>
      </p:sp>
      <p:sp>
        <p:nvSpPr>
          <p:cNvPr id="6" name="Rubrik 4"/>
          <p:cNvSpPr txBox="1">
            <a:spLocks/>
          </p:cNvSpPr>
          <p:nvPr/>
        </p:nvSpPr>
        <p:spPr>
          <a:xfrm>
            <a:off x="590872" y="836712"/>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Utvärdering</a:t>
            </a:r>
            <a:r>
              <a:rPr lang="sv-SE" sz="1800" cap="small" dirty="0" smtClean="0">
                <a:solidFill>
                  <a:schemeClr val="accent4">
                    <a:lumMod val="50000"/>
                  </a:schemeClr>
                </a:solidFill>
              </a:rPr>
              <a:t> </a:t>
            </a:r>
            <a:r>
              <a:rPr lang="sv-SE" sz="2400" cap="small" dirty="0" smtClean="0">
                <a:solidFill>
                  <a:schemeClr val="accent4">
                    <a:lumMod val="50000"/>
                  </a:schemeClr>
                </a:solidFill>
              </a:rPr>
              <a:t>fortsättning…</a:t>
            </a:r>
            <a:endParaRPr lang="sv-SE" sz="1100" dirty="0"/>
          </a:p>
        </p:txBody>
      </p:sp>
      <p:sp>
        <p:nvSpPr>
          <p:cNvPr id="2" name="Platshållare för innehåll 1"/>
          <p:cNvSpPr>
            <a:spLocks noGrp="1"/>
          </p:cNvSpPr>
          <p:nvPr>
            <p:ph idx="1"/>
          </p:nvPr>
        </p:nvSpPr>
        <p:spPr>
          <a:xfrm>
            <a:off x="590872" y="1617397"/>
            <a:ext cx="8229600" cy="3417243"/>
          </a:xfrm>
        </p:spPr>
        <p:txBody>
          <a:bodyPr/>
          <a:lstStyle/>
          <a:p>
            <a:pPr marL="0" indent="0">
              <a:lnSpc>
                <a:spcPct val="150000"/>
              </a:lnSpc>
              <a:buNone/>
            </a:pPr>
            <a:r>
              <a:rPr lang="sv-SE" sz="2800" u="sng" dirty="0" smtClean="0"/>
              <a:t>Feedback från boenden</a:t>
            </a:r>
          </a:p>
          <a:p>
            <a:pPr>
              <a:buFont typeface="Courier New" pitchFamily="49" charset="0"/>
              <a:buChar char="o"/>
            </a:pPr>
            <a:r>
              <a:rPr lang="sv-SE" sz="2800" dirty="0" smtClean="0"/>
              <a:t>Populär aktivitet</a:t>
            </a:r>
          </a:p>
          <a:p>
            <a:pPr>
              <a:lnSpc>
                <a:spcPct val="150000"/>
              </a:lnSpc>
              <a:buFont typeface="Courier New" pitchFamily="49" charset="0"/>
              <a:buChar char="o"/>
            </a:pPr>
            <a:r>
              <a:rPr lang="sv-SE" sz="2800" dirty="0"/>
              <a:t>N</a:t>
            </a:r>
            <a:r>
              <a:rPr lang="sv-SE" sz="2800" dirty="0" smtClean="0"/>
              <a:t>ormalisering</a:t>
            </a:r>
          </a:p>
          <a:p>
            <a:pPr>
              <a:lnSpc>
                <a:spcPct val="150000"/>
              </a:lnSpc>
              <a:buFont typeface="Courier New" pitchFamily="49" charset="0"/>
              <a:buChar char="o"/>
            </a:pPr>
            <a:r>
              <a:rPr lang="sv-SE" sz="2800" dirty="0" smtClean="0"/>
              <a:t>Benägenhet att ta emot hjälp</a:t>
            </a:r>
          </a:p>
          <a:p>
            <a:pPr>
              <a:lnSpc>
                <a:spcPct val="150000"/>
              </a:lnSpc>
              <a:buFont typeface="Courier New" pitchFamily="49" charset="0"/>
              <a:buChar char="o"/>
            </a:pPr>
            <a:r>
              <a:rPr lang="sv-SE" sz="2800" dirty="0" smtClean="0"/>
              <a:t>Korta intervaller</a:t>
            </a:r>
          </a:p>
          <a:p>
            <a:pPr>
              <a:lnSpc>
                <a:spcPct val="150000"/>
              </a:lnSpc>
              <a:buFont typeface="Courier New" pitchFamily="49" charset="0"/>
              <a:buChar char="o"/>
            </a:pPr>
            <a:r>
              <a:rPr lang="sv-SE" sz="2800" dirty="0" smtClean="0"/>
              <a:t>Tidigare insats</a:t>
            </a:r>
            <a:endParaRPr lang="sv-SE" sz="2800" dirty="0"/>
          </a:p>
        </p:txBody>
      </p:sp>
    </p:spTree>
    <p:extLst>
      <p:ext uri="{BB962C8B-B14F-4D97-AF65-F5344CB8AC3E}">
        <p14:creationId xmlns:p14="http://schemas.microsoft.com/office/powerpoint/2010/main" val="3830081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872" y="1484784"/>
            <a:ext cx="8229600" cy="4824107"/>
          </a:xfrm>
        </p:spPr>
        <p:txBody>
          <a:bodyPr/>
          <a:lstStyle/>
          <a:p>
            <a:pPr>
              <a:lnSpc>
                <a:spcPct val="150000"/>
              </a:lnSpc>
              <a:buFont typeface="Courier New" pitchFamily="49" charset="0"/>
              <a:buChar char="o"/>
            </a:pPr>
            <a:r>
              <a:rPr lang="sv-SE" sz="2800" dirty="0" smtClean="0"/>
              <a:t>Pedagogik!</a:t>
            </a:r>
          </a:p>
          <a:p>
            <a:pPr>
              <a:lnSpc>
                <a:spcPct val="150000"/>
              </a:lnSpc>
              <a:buFont typeface="Courier New" pitchFamily="49" charset="0"/>
              <a:buChar char="o"/>
            </a:pPr>
            <a:r>
              <a:rPr lang="sv-SE" sz="2800" dirty="0" smtClean="0"/>
              <a:t>Att nå kvinnor och flickor</a:t>
            </a:r>
          </a:p>
          <a:p>
            <a:pPr>
              <a:lnSpc>
                <a:spcPct val="150000"/>
              </a:lnSpc>
              <a:buFont typeface="Courier New" pitchFamily="49" charset="0"/>
              <a:buChar char="o"/>
            </a:pPr>
            <a:r>
              <a:rPr lang="sv-SE" sz="2800" dirty="0" smtClean="0"/>
              <a:t>Flera tolkar vid samma tillfälle</a:t>
            </a:r>
          </a:p>
          <a:p>
            <a:pPr>
              <a:lnSpc>
                <a:spcPct val="150000"/>
              </a:lnSpc>
              <a:buFont typeface="Courier New" pitchFamily="49" charset="0"/>
              <a:buChar char="o"/>
            </a:pPr>
            <a:r>
              <a:rPr lang="sv-SE" sz="2800" dirty="0"/>
              <a:t>S</a:t>
            </a:r>
            <a:r>
              <a:rPr lang="sv-SE" sz="2800" dirty="0" smtClean="0"/>
              <a:t>truktur </a:t>
            </a:r>
            <a:r>
              <a:rPr lang="sv-SE" sz="2800" dirty="0"/>
              <a:t>och </a:t>
            </a:r>
            <a:r>
              <a:rPr lang="sv-SE" sz="2800" dirty="0" smtClean="0"/>
              <a:t>planering</a:t>
            </a:r>
          </a:p>
          <a:p>
            <a:pPr>
              <a:lnSpc>
                <a:spcPct val="150000"/>
              </a:lnSpc>
              <a:buFont typeface="Courier New" pitchFamily="49" charset="0"/>
              <a:buChar char="o"/>
            </a:pPr>
            <a:r>
              <a:rPr lang="sv-SE" sz="2800" dirty="0" smtClean="0"/>
              <a:t>Att väcka jobbiga tankar och känslor</a:t>
            </a:r>
          </a:p>
          <a:p>
            <a:pPr>
              <a:lnSpc>
                <a:spcPct val="150000"/>
              </a:lnSpc>
              <a:buFont typeface="Courier New" pitchFamily="49" charset="0"/>
              <a:buChar char="o"/>
            </a:pPr>
            <a:r>
              <a:rPr lang="sv-SE" sz="2800" dirty="0" smtClean="0"/>
              <a:t>Medverkan av personal eller andra             vuxna</a:t>
            </a:r>
          </a:p>
          <a:p>
            <a:pPr>
              <a:lnSpc>
                <a:spcPct val="150000"/>
              </a:lnSpc>
              <a:buFont typeface="Courier New" pitchFamily="49" charset="0"/>
              <a:buChar char="o"/>
            </a:pPr>
            <a:endParaRPr lang="sv-SE" sz="2800" dirty="0" smtClean="0"/>
          </a:p>
        </p:txBody>
      </p:sp>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400" cap="small" dirty="0">
              <a:solidFill>
                <a:schemeClr val="accent4">
                  <a:lumMod val="50000"/>
                </a:schemeClr>
              </a:solidFill>
            </a:endParaRPr>
          </a:p>
        </p:txBody>
      </p:sp>
      <p:sp>
        <p:nvSpPr>
          <p:cNvPr id="6" name="Rubrik 4"/>
          <p:cNvSpPr txBox="1">
            <a:spLocks/>
          </p:cNvSpPr>
          <p:nvPr/>
        </p:nvSpPr>
        <p:spPr>
          <a:xfrm>
            <a:off x="590872" y="766087"/>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Utmaningar och Reflektioner</a:t>
            </a:r>
            <a:endParaRPr lang="sv-SE" sz="1400" dirty="0"/>
          </a:p>
        </p:txBody>
      </p:sp>
    </p:spTree>
    <p:extLst>
      <p:ext uri="{BB962C8B-B14F-4D97-AF65-F5344CB8AC3E}">
        <p14:creationId xmlns:p14="http://schemas.microsoft.com/office/powerpoint/2010/main" val="218000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872" y="1396798"/>
            <a:ext cx="8229600" cy="4392059"/>
          </a:xfrm>
        </p:spPr>
        <p:txBody>
          <a:bodyPr/>
          <a:lstStyle/>
          <a:p>
            <a:pPr>
              <a:lnSpc>
                <a:spcPct val="150000"/>
              </a:lnSpc>
              <a:buFont typeface="Courier New" pitchFamily="49" charset="0"/>
              <a:buChar char="o"/>
            </a:pPr>
            <a:r>
              <a:rPr lang="sv-SE" sz="2800" dirty="0" smtClean="0"/>
              <a:t>Rimlig insats för Elevhälsa?</a:t>
            </a:r>
          </a:p>
          <a:p>
            <a:pPr lvl="1">
              <a:lnSpc>
                <a:spcPct val="150000"/>
              </a:lnSpc>
              <a:buFont typeface="Courier New" pitchFamily="49" charset="0"/>
              <a:buChar char="o"/>
            </a:pPr>
            <a:r>
              <a:rPr lang="sv-SE" sz="2400" dirty="0" smtClean="0"/>
              <a:t>Liknande initiativ i Skåne</a:t>
            </a:r>
          </a:p>
          <a:p>
            <a:pPr>
              <a:lnSpc>
                <a:spcPct val="150000"/>
              </a:lnSpc>
              <a:buFont typeface="Courier New" pitchFamily="49" charset="0"/>
              <a:buChar char="o"/>
            </a:pPr>
            <a:r>
              <a:rPr lang="sv-SE" sz="2800" dirty="0" smtClean="0"/>
              <a:t>Hälsofrämjande och förebyggande</a:t>
            </a:r>
          </a:p>
          <a:p>
            <a:pPr>
              <a:lnSpc>
                <a:spcPct val="150000"/>
              </a:lnSpc>
              <a:buFont typeface="Courier New" pitchFamily="49" charset="0"/>
              <a:buChar char="o"/>
            </a:pPr>
            <a:r>
              <a:rPr lang="sv-SE" sz="2800" dirty="0" smtClean="0"/>
              <a:t>Ökad </a:t>
            </a:r>
            <a:r>
              <a:rPr lang="sv-SE" sz="2800" dirty="0"/>
              <a:t>tillgänglighet</a:t>
            </a:r>
          </a:p>
          <a:p>
            <a:pPr>
              <a:lnSpc>
                <a:spcPct val="150000"/>
              </a:lnSpc>
              <a:buFont typeface="Courier New" pitchFamily="49" charset="0"/>
              <a:buChar char="o"/>
            </a:pPr>
            <a:r>
              <a:rPr lang="sv-SE" sz="2800" dirty="0" smtClean="0"/>
              <a:t>Ökad kunskap personal</a:t>
            </a:r>
          </a:p>
          <a:p>
            <a:pPr>
              <a:lnSpc>
                <a:spcPct val="150000"/>
              </a:lnSpc>
              <a:buFont typeface="Courier New" pitchFamily="49" charset="0"/>
              <a:buChar char="o"/>
            </a:pPr>
            <a:r>
              <a:rPr lang="sv-SE" sz="2800" dirty="0" smtClean="0"/>
              <a:t>Måluppfyllelse?</a:t>
            </a:r>
          </a:p>
          <a:p>
            <a:pPr>
              <a:lnSpc>
                <a:spcPct val="150000"/>
              </a:lnSpc>
              <a:buFont typeface="Courier New" pitchFamily="49" charset="0"/>
              <a:buChar char="o"/>
            </a:pPr>
            <a:r>
              <a:rPr lang="sv-SE" sz="2800" dirty="0" smtClean="0"/>
              <a:t>Fånga upp de i behov av mer hjälp</a:t>
            </a:r>
          </a:p>
          <a:p>
            <a:pPr>
              <a:lnSpc>
                <a:spcPct val="150000"/>
              </a:lnSpc>
              <a:buFont typeface="Courier New" pitchFamily="49" charset="0"/>
              <a:buChar char="o"/>
            </a:pPr>
            <a:endParaRPr lang="sv-SE" sz="2800" dirty="0" smtClean="0"/>
          </a:p>
        </p:txBody>
      </p:sp>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400" cap="small" dirty="0">
              <a:solidFill>
                <a:schemeClr val="accent4">
                  <a:lumMod val="50000"/>
                </a:schemeClr>
              </a:solidFill>
            </a:endParaRPr>
          </a:p>
        </p:txBody>
      </p:sp>
      <p:sp>
        <p:nvSpPr>
          <p:cNvPr id="6" name="Rubrik 4"/>
          <p:cNvSpPr txBox="1">
            <a:spLocks/>
          </p:cNvSpPr>
          <p:nvPr/>
        </p:nvSpPr>
        <p:spPr>
          <a:xfrm>
            <a:off x="590872" y="620688"/>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Relevans för Elevhälsa</a:t>
            </a:r>
            <a:endParaRPr lang="sv-SE" sz="1400" dirty="0"/>
          </a:p>
        </p:txBody>
      </p:sp>
    </p:spTree>
    <p:extLst>
      <p:ext uri="{BB962C8B-B14F-4D97-AF65-F5344CB8AC3E}">
        <p14:creationId xmlns:p14="http://schemas.microsoft.com/office/powerpoint/2010/main" val="4526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59632" y="721955"/>
            <a:ext cx="8229600" cy="780685"/>
          </a:xfrm>
        </p:spPr>
        <p:txBody>
          <a:bodyPr/>
          <a:lstStyle/>
          <a:p>
            <a:r>
              <a:rPr lang="sv-SE" dirty="0" smtClean="0"/>
              <a:t>Tack!</a:t>
            </a:r>
            <a:endParaRPr lang="sv-SE" dirty="0"/>
          </a:p>
        </p:txBody>
      </p:sp>
      <p:sp>
        <p:nvSpPr>
          <p:cNvPr id="3" name="Platshållare för innehåll 2"/>
          <p:cNvSpPr>
            <a:spLocks noGrp="1"/>
          </p:cNvSpPr>
          <p:nvPr>
            <p:ph idx="1"/>
          </p:nvPr>
        </p:nvSpPr>
        <p:spPr>
          <a:xfrm>
            <a:off x="4160640" y="1484784"/>
            <a:ext cx="3405064" cy="1008112"/>
          </a:xfrm>
        </p:spPr>
        <p:txBody>
          <a:bodyPr/>
          <a:lstStyle/>
          <a:p>
            <a:pPr marL="0" indent="0">
              <a:buNone/>
            </a:pPr>
            <a:r>
              <a:rPr lang="ar-AE" sz="4000" b="1" dirty="0" smtClean="0">
                <a:solidFill>
                  <a:srgbClr val="C00000"/>
                </a:solidFill>
              </a:rPr>
              <a:t>شكراً</a:t>
            </a:r>
            <a:endParaRPr lang="sv-SE" sz="4000" b="1" dirty="0">
              <a:solidFill>
                <a:srgbClr val="C00000"/>
              </a:solidFill>
            </a:endParaRPr>
          </a:p>
        </p:txBody>
      </p:sp>
      <p:sp>
        <p:nvSpPr>
          <p:cNvPr id="4" name="Platshållare för innehåll 2"/>
          <p:cNvSpPr txBox="1">
            <a:spLocks/>
          </p:cNvSpPr>
          <p:nvPr/>
        </p:nvSpPr>
        <p:spPr>
          <a:xfrm>
            <a:off x="971600" y="3861048"/>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az-Cyrl-AZ" sz="4000" b="1" kern="0" dirty="0" smtClean="0">
                <a:solidFill>
                  <a:schemeClr val="accent1"/>
                </a:solidFill>
              </a:rPr>
              <a:t>Благодаря</a:t>
            </a:r>
            <a:r>
              <a:rPr lang="sv-SE" sz="4000" b="1" kern="0" dirty="0" smtClean="0">
                <a:solidFill>
                  <a:schemeClr val="accent1"/>
                </a:solidFill>
              </a:rPr>
              <a:t>!</a:t>
            </a:r>
            <a:endParaRPr lang="sv-SE" sz="4000" b="1" kern="0" dirty="0">
              <a:solidFill>
                <a:schemeClr val="accent1"/>
              </a:solidFill>
            </a:endParaRPr>
          </a:p>
        </p:txBody>
      </p:sp>
      <p:sp>
        <p:nvSpPr>
          <p:cNvPr id="5" name="Platshållare för innehåll 2"/>
          <p:cNvSpPr txBox="1">
            <a:spLocks/>
          </p:cNvSpPr>
          <p:nvPr/>
        </p:nvSpPr>
        <p:spPr>
          <a:xfrm>
            <a:off x="5580112" y="2699992"/>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sv-SE" sz="4000" b="1" kern="0" dirty="0" err="1">
                <a:solidFill>
                  <a:srgbClr val="00B0F0"/>
                </a:solidFill>
              </a:rPr>
              <a:t>Hvala</a:t>
            </a:r>
            <a:r>
              <a:rPr lang="sv-SE" sz="4000" b="1" kern="0" dirty="0">
                <a:solidFill>
                  <a:srgbClr val="00B0F0"/>
                </a:solidFill>
              </a:rPr>
              <a:t> </a:t>
            </a:r>
            <a:r>
              <a:rPr lang="sv-SE" sz="4000" b="1" kern="0" dirty="0" err="1" smtClean="0">
                <a:solidFill>
                  <a:srgbClr val="00B0F0"/>
                </a:solidFill>
              </a:rPr>
              <a:t>Vam</a:t>
            </a:r>
            <a:r>
              <a:rPr lang="sv-SE" sz="4000" b="1" kern="0" dirty="0" smtClean="0">
                <a:solidFill>
                  <a:srgbClr val="00B0F0"/>
                </a:solidFill>
              </a:rPr>
              <a:t>!</a:t>
            </a:r>
            <a:endParaRPr lang="sv-SE" sz="4000" b="1" kern="0" dirty="0">
              <a:solidFill>
                <a:srgbClr val="00B0F0"/>
              </a:solidFill>
            </a:endParaRPr>
          </a:p>
        </p:txBody>
      </p:sp>
      <p:sp>
        <p:nvSpPr>
          <p:cNvPr id="6" name="Platshållare för innehåll 2"/>
          <p:cNvSpPr txBox="1">
            <a:spLocks/>
          </p:cNvSpPr>
          <p:nvPr/>
        </p:nvSpPr>
        <p:spPr>
          <a:xfrm>
            <a:off x="1835696" y="2492896"/>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ar-AE" sz="4000" b="1" dirty="0" smtClean="0">
                <a:solidFill>
                  <a:srgbClr val="00B050"/>
                </a:solidFill>
              </a:rPr>
              <a:t>شكريه</a:t>
            </a:r>
            <a:endParaRPr lang="sv-SE" sz="4000" b="1" kern="0" dirty="0">
              <a:solidFill>
                <a:srgbClr val="00B050"/>
              </a:solidFill>
            </a:endParaRPr>
          </a:p>
        </p:txBody>
      </p:sp>
      <p:sp>
        <p:nvSpPr>
          <p:cNvPr id="7" name="Platshållare för innehåll 2"/>
          <p:cNvSpPr txBox="1">
            <a:spLocks/>
          </p:cNvSpPr>
          <p:nvPr/>
        </p:nvSpPr>
        <p:spPr>
          <a:xfrm>
            <a:off x="6038543" y="4177615"/>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fa-IR" sz="4000" b="1" dirty="0">
                <a:solidFill>
                  <a:schemeClr val="accent5"/>
                </a:solidFill>
              </a:rPr>
              <a:t>تشکر</a:t>
            </a:r>
            <a:endParaRPr lang="sv-SE" sz="4000" b="1" kern="0" dirty="0">
              <a:solidFill>
                <a:schemeClr val="accent5"/>
              </a:solidFill>
            </a:endParaRPr>
          </a:p>
        </p:txBody>
      </p:sp>
      <p:sp>
        <p:nvSpPr>
          <p:cNvPr id="9" name="Platshållare för innehåll 2"/>
          <p:cNvSpPr txBox="1">
            <a:spLocks/>
          </p:cNvSpPr>
          <p:nvPr/>
        </p:nvSpPr>
        <p:spPr>
          <a:xfrm>
            <a:off x="6268285" y="718313"/>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am-ET" sz="4000" b="1" dirty="0">
                <a:solidFill>
                  <a:schemeClr val="accent3">
                    <a:lumMod val="60000"/>
                    <a:lumOff val="40000"/>
                  </a:schemeClr>
                </a:solidFill>
              </a:rPr>
              <a:t>የቀንየለይ</a:t>
            </a:r>
            <a:r>
              <a:rPr lang="am-ET" sz="4000" b="1" dirty="0">
                <a:solidFill>
                  <a:srgbClr val="00B050"/>
                </a:solidFill>
              </a:rPr>
              <a:t> </a:t>
            </a:r>
            <a:endParaRPr lang="sv-SE" sz="4000" b="1" kern="0" dirty="0">
              <a:solidFill>
                <a:srgbClr val="00B050"/>
              </a:solidFill>
            </a:endParaRPr>
          </a:p>
        </p:txBody>
      </p:sp>
      <p:sp>
        <p:nvSpPr>
          <p:cNvPr id="10" name="Platshållare för innehåll 2"/>
          <p:cNvSpPr txBox="1">
            <a:spLocks/>
          </p:cNvSpPr>
          <p:nvPr/>
        </p:nvSpPr>
        <p:spPr>
          <a:xfrm>
            <a:off x="3059832" y="5151182"/>
            <a:ext cx="3405064" cy="100811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charset="0"/>
              </a:defRPr>
            </a:lvl2pPr>
            <a:lvl3pPr marL="1143000" indent="-228600" algn="l" rtl="0" eaLnBrk="0" fontAlgn="base" hangingPunct="0">
              <a:spcBef>
                <a:spcPct val="20000"/>
              </a:spcBef>
              <a:spcAft>
                <a:spcPct val="0"/>
              </a:spcAft>
              <a:buChar char="•"/>
              <a:defRPr>
                <a:solidFill>
                  <a:schemeClr val="tx1"/>
                </a:solidFill>
                <a:latin typeface="+mn-lt"/>
                <a:ea typeface="+mn-ea"/>
                <a:cs typeface="ヒラギノ角ゴ Pro W3" charset="0"/>
              </a:defRPr>
            </a:lvl3pPr>
            <a:lvl4pPr marL="1600200" indent="-228600" algn="l" rtl="0" eaLnBrk="0" fontAlgn="base" hangingPunct="0">
              <a:spcBef>
                <a:spcPct val="20000"/>
              </a:spcBef>
              <a:spcAft>
                <a:spcPct val="0"/>
              </a:spcAft>
              <a:defRPr sz="2000">
                <a:solidFill>
                  <a:schemeClr val="tx1"/>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pPr>
            <a:r>
              <a:rPr lang="sv-SE" sz="4000" dirty="0">
                <a:solidFill>
                  <a:srgbClr val="FF0000"/>
                </a:solidFill>
              </a:rPr>
              <a:t>M</a:t>
            </a:r>
            <a:r>
              <a:rPr lang="so-SO" sz="4000" dirty="0" smtClean="0">
                <a:solidFill>
                  <a:srgbClr val="FF0000"/>
                </a:solidFill>
              </a:rPr>
              <a:t>ahad</a:t>
            </a:r>
            <a:r>
              <a:rPr lang="sv-SE" sz="4000" b="1" kern="0" dirty="0" smtClean="0">
                <a:solidFill>
                  <a:srgbClr val="FF0000"/>
                </a:solidFill>
              </a:rPr>
              <a:t>!</a:t>
            </a:r>
            <a:endParaRPr lang="sv-SE" sz="4000" b="1" kern="0" dirty="0">
              <a:solidFill>
                <a:srgbClr val="FF0000"/>
              </a:solidFill>
            </a:endParaRPr>
          </a:p>
        </p:txBody>
      </p:sp>
    </p:spTree>
    <p:extLst>
      <p:ext uri="{BB962C8B-B14F-4D97-AF65-F5344CB8AC3E}">
        <p14:creationId xmlns:p14="http://schemas.microsoft.com/office/powerpoint/2010/main" val="1862115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800" cap="small" dirty="0">
              <a:solidFill>
                <a:schemeClr val="accent4">
                  <a:lumMod val="50000"/>
                </a:schemeClr>
              </a:solidFill>
            </a:endParaRPr>
          </a:p>
        </p:txBody>
      </p:sp>
      <p:sp>
        <p:nvSpPr>
          <p:cNvPr id="6" name="Rubrik 4"/>
          <p:cNvSpPr txBox="1">
            <a:spLocks/>
          </p:cNvSpPr>
          <p:nvPr/>
        </p:nvSpPr>
        <p:spPr>
          <a:xfrm>
            <a:off x="590872" y="836712"/>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Frågor och Reflektioner?</a:t>
            </a:r>
            <a:endParaRPr lang="sv-SE" sz="1400" dirty="0"/>
          </a:p>
        </p:txBody>
      </p:sp>
      <p:sp>
        <p:nvSpPr>
          <p:cNvPr id="2" name="Platshållare för innehåll 1"/>
          <p:cNvSpPr>
            <a:spLocks noGrp="1"/>
          </p:cNvSpPr>
          <p:nvPr>
            <p:ph idx="1"/>
          </p:nvPr>
        </p:nvSpPr>
        <p:spPr>
          <a:xfrm>
            <a:off x="590872" y="1772816"/>
            <a:ext cx="8229600" cy="4248472"/>
          </a:xfrm>
        </p:spPr>
        <p:txBody>
          <a:bodyPr/>
          <a:lstStyle/>
          <a:p>
            <a:pPr marL="0" indent="0">
              <a:buNone/>
            </a:pPr>
            <a:r>
              <a:rPr lang="sv-SE" sz="2800" dirty="0" smtClean="0"/>
              <a:t>Johan Andersson</a:t>
            </a:r>
            <a:endParaRPr lang="sv-SE" sz="2800" dirty="0"/>
          </a:p>
          <a:p>
            <a:pPr marL="0" indent="0">
              <a:buNone/>
            </a:pPr>
            <a:r>
              <a:rPr lang="sv-SE" sz="2800" dirty="0" smtClean="0"/>
              <a:t>040 – 33 16 77</a:t>
            </a:r>
          </a:p>
          <a:p>
            <a:pPr marL="0" indent="0">
              <a:buNone/>
            </a:pPr>
            <a:r>
              <a:rPr lang="sv-SE" sz="2800" dirty="0"/>
              <a:t>j</a:t>
            </a:r>
            <a:r>
              <a:rPr lang="sv-SE" sz="2800" dirty="0" smtClean="0"/>
              <a:t>ohan.m.andersson@skane.se</a:t>
            </a:r>
          </a:p>
          <a:p>
            <a:pPr marL="0" indent="0">
              <a:buNone/>
            </a:pPr>
            <a:endParaRPr lang="sv-SE" sz="2800" dirty="0"/>
          </a:p>
          <a:p>
            <a:pPr marL="0" indent="0">
              <a:buNone/>
            </a:pPr>
            <a:r>
              <a:rPr lang="sv-SE" sz="2800" dirty="0" smtClean="0"/>
              <a:t>Julia </a:t>
            </a:r>
            <a:r>
              <a:rPr lang="sv-SE" sz="2800" dirty="0" err="1" smtClean="0"/>
              <a:t>Jabbour</a:t>
            </a:r>
            <a:endParaRPr lang="sv-SE" sz="2800" dirty="0" smtClean="0"/>
          </a:p>
          <a:p>
            <a:pPr marL="0" indent="0">
              <a:buNone/>
            </a:pPr>
            <a:r>
              <a:rPr lang="sv-SE" sz="2800" dirty="0" smtClean="0"/>
              <a:t>040 – 33 11 63</a:t>
            </a:r>
          </a:p>
          <a:p>
            <a:pPr marL="0" indent="0">
              <a:buNone/>
            </a:pPr>
            <a:r>
              <a:rPr lang="sv-SE" sz="2800" dirty="0"/>
              <a:t>j</a:t>
            </a:r>
            <a:r>
              <a:rPr lang="sv-SE" sz="2800" dirty="0" smtClean="0"/>
              <a:t>ulia.jabbour@skane.se</a:t>
            </a:r>
          </a:p>
          <a:p>
            <a:pPr marL="0" indent="0">
              <a:buNone/>
            </a:pPr>
            <a:endParaRPr lang="sv-SE" dirty="0" smtClean="0"/>
          </a:p>
        </p:txBody>
      </p:sp>
    </p:spTree>
    <p:extLst>
      <p:ext uri="{BB962C8B-B14F-4D97-AF65-F5344CB8AC3E}">
        <p14:creationId xmlns:p14="http://schemas.microsoft.com/office/powerpoint/2010/main" val="99081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535731" y="676313"/>
            <a:ext cx="8229600" cy="780685"/>
          </a:xfrm>
          <a:prstGeom prst="rect">
            <a:avLst/>
          </a:prstGeom>
        </p:spPr>
        <p:txBody>
          <a:bodyPr/>
          <a:lstStyle/>
          <a:p>
            <a:pPr>
              <a:defRPr/>
            </a:pPr>
            <a:r>
              <a:rPr lang="sv-SE" cap="small" dirty="0" smtClean="0">
                <a:solidFill>
                  <a:schemeClr val="accent4">
                    <a:lumMod val="50000"/>
                  </a:schemeClr>
                </a:solidFill>
              </a:rPr>
              <a:t>Introduktion</a:t>
            </a:r>
            <a:endParaRPr lang="sv-SE" sz="1100" dirty="0"/>
          </a:p>
        </p:txBody>
      </p:sp>
      <p:sp>
        <p:nvSpPr>
          <p:cNvPr id="2" name="Platshållare för innehåll 1"/>
          <p:cNvSpPr>
            <a:spLocks noGrp="1"/>
          </p:cNvSpPr>
          <p:nvPr>
            <p:ph idx="1"/>
          </p:nvPr>
        </p:nvSpPr>
        <p:spPr>
          <a:xfrm>
            <a:off x="527213" y="1340768"/>
            <a:ext cx="6861448" cy="4835939"/>
          </a:xfrm>
        </p:spPr>
        <p:txBody>
          <a:bodyPr/>
          <a:lstStyle/>
          <a:p>
            <a:pPr marL="400050">
              <a:lnSpc>
                <a:spcPct val="150000"/>
              </a:lnSpc>
              <a:buFont typeface="Courier New" panose="02070309020205020404" pitchFamily="49" charset="0"/>
              <a:buChar char="o"/>
            </a:pPr>
            <a:r>
              <a:rPr lang="sv-SE" sz="2400" dirty="0" smtClean="0"/>
              <a:t>Johan Andersson, leg. psykolog</a:t>
            </a:r>
          </a:p>
          <a:p>
            <a:pPr marL="400050">
              <a:lnSpc>
                <a:spcPct val="150000"/>
              </a:lnSpc>
              <a:buFont typeface="Courier New" panose="02070309020205020404" pitchFamily="49" charset="0"/>
              <a:buChar char="o"/>
            </a:pPr>
            <a:r>
              <a:rPr lang="sv-SE" sz="2400" dirty="0" smtClean="0"/>
              <a:t>Julia </a:t>
            </a:r>
            <a:r>
              <a:rPr lang="sv-SE" sz="2400" dirty="0" err="1" smtClean="0"/>
              <a:t>Jabbour</a:t>
            </a:r>
            <a:r>
              <a:rPr lang="sv-SE" sz="2400" dirty="0" smtClean="0"/>
              <a:t>, kurator</a:t>
            </a:r>
          </a:p>
          <a:p>
            <a:pPr marL="400050">
              <a:lnSpc>
                <a:spcPct val="150000"/>
              </a:lnSpc>
              <a:buFont typeface="Courier New" panose="02070309020205020404" pitchFamily="49" charset="0"/>
              <a:buChar char="o"/>
            </a:pPr>
            <a:r>
              <a:rPr lang="sv-SE" sz="2400" dirty="0" smtClean="0"/>
              <a:t>Teamet för krigs- och tortyrskadade i Malmö</a:t>
            </a:r>
            <a:endParaRPr lang="sv-SE" sz="2400" dirty="0"/>
          </a:p>
        </p:txBody>
      </p:sp>
      <p:pic>
        <p:nvPicPr>
          <p:cNvPr id="1026" name="Picture 2" descr="https://www.wihlborgs.se/globalassets/lediga-lokaler/malmo/centrum/forskaren-1/malmo_centrum_kontor.001.jpg?width=848&amp;height=477&amp;mode=c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21" y="3356992"/>
            <a:ext cx="5625040" cy="3164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101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74171" y="1124744"/>
            <a:ext cx="8229600" cy="5472608"/>
          </a:xfrm>
        </p:spPr>
        <p:txBody>
          <a:bodyPr/>
          <a:lstStyle/>
          <a:p>
            <a:pPr>
              <a:lnSpc>
                <a:spcPct val="150000"/>
              </a:lnSpc>
              <a:buFont typeface="Courier New" pitchFamily="49" charset="0"/>
              <a:buChar char="o"/>
            </a:pPr>
            <a:r>
              <a:rPr lang="sv-SE" sz="2800" dirty="0" err="1" smtClean="0"/>
              <a:t>Psykoedukation</a:t>
            </a:r>
            <a:r>
              <a:rPr lang="sv-SE" sz="2800" dirty="0" smtClean="0"/>
              <a:t> i grupp</a:t>
            </a:r>
          </a:p>
          <a:p>
            <a:pPr>
              <a:lnSpc>
                <a:spcPct val="150000"/>
              </a:lnSpc>
              <a:buFont typeface="Courier New" pitchFamily="49" charset="0"/>
              <a:buChar char="o"/>
            </a:pPr>
            <a:r>
              <a:rPr lang="sv-SE" sz="2800" dirty="0" smtClean="0"/>
              <a:t>Utbildning om traumatisering, långvarig stress och självomhändertagande</a:t>
            </a:r>
          </a:p>
          <a:p>
            <a:pPr>
              <a:lnSpc>
                <a:spcPct val="150000"/>
              </a:lnSpc>
              <a:buFont typeface="Courier New" pitchFamily="49" charset="0"/>
              <a:buChar char="o"/>
            </a:pPr>
            <a:r>
              <a:rPr lang="sv-SE" sz="2800" dirty="0" smtClean="0"/>
              <a:t>Barn, ungdomar och föräldrar</a:t>
            </a:r>
          </a:p>
          <a:p>
            <a:pPr>
              <a:lnSpc>
                <a:spcPct val="150000"/>
              </a:lnSpc>
              <a:buFont typeface="Courier New" pitchFamily="49" charset="0"/>
              <a:buChar char="o"/>
            </a:pPr>
            <a:r>
              <a:rPr lang="sv-SE" sz="2800" dirty="0"/>
              <a:t>Mobil verksamhet</a:t>
            </a:r>
          </a:p>
          <a:p>
            <a:pPr lvl="1">
              <a:lnSpc>
                <a:spcPct val="150000"/>
              </a:lnSpc>
              <a:buFont typeface="Courier New" pitchFamily="49" charset="0"/>
              <a:buChar char="o"/>
            </a:pPr>
            <a:r>
              <a:rPr lang="sv-SE" sz="2400" dirty="0"/>
              <a:t>HVB-hem</a:t>
            </a:r>
          </a:p>
          <a:p>
            <a:pPr lvl="1">
              <a:lnSpc>
                <a:spcPct val="150000"/>
              </a:lnSpc>
              <a:buFont typeface="Courier New" pitchFamily="49" charset="0"/>
              <a:buChar char="o"/>
            </a:pPr>
            <a:r>
              <a:rPr lang="sv-SE" sz="2400" dirty="0"/>
              <a:t>Asylboende för vuxna och familjer</a:t>
            </a:r>
          </a:p>
          <a:p>
            <a:pPr lvl="1">
              <a:lnSpc>
                <a:spcPct val="150000"/>
              </a:lnSpc>
              <a:buFont typeface="Courier New" pitchFamily="49" charset="0"/>
              <a:buChar char="o"/>
            </a:pPr>
            <a:r>
              <a:rPr lang="sv-SE" sz="2400" dirty="0"/>
              <a:t>Kommunövergripande (t.ex. familjehem)</a:t>
            </a:r>
            <a:endParaRPr lang="sv-SE" dirty="0"/>
          </a:p>
          <a:p>
            <a:pPr>
              <a:lnSpc>
                <a:spcPct val="150000"/>
              </a:lnSpc>
              <a:buFont typeface="Courier New" pitchFamily="49" charset="0"/>
              <a:buChar char="o"/>
            </a:pPr>
            <a:endParaRPr lang="sv-SE" sz="2800" dirty="0" smtClean="0"/>
          </a:p>
          <a:p>
            <a:pPr>
              <a:buFont typeface="Courier New" pitchFamily="49" charset="0"/>
              <a:buChar char="o"/>
            </a:pPr>
            <a:endParaRPr lang="sv-SE" sz="3600" dirty="0" smtClean="0"/>
          </a:p>
          <a:p>
            <a:pPr>
              <a:buFont typeface="Courier New" pitchFamily="49" charset="0"/>
              <a:buChar char="o"/>
            </a:pPr>
            <a:endParaRPr lang="sv-SE" sz="3600" dirty="0"/>
          </a:p>
        </p:txBody>
      </p:sp>
      <p:sp>
        <p:nvSpPr>
          <p:cNvPr id="4" name="Rubrik 4"/>
          <p:cNvSpPr txBox="1">
            <a:spLocks/>
          </p:cNvSpPr>
          <p:nvPr/>
        </p:nvSpPr>
        <p:spPr>
          <a:xfrm>
            <a:off x="574171" y="548680"/>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Insatsen</a:t>
            </a:r>
            <a:endParaRPr lang="sv-SE" sz="1400" dirty="0"/>
          </a:p>
        </p:txBody>
      </p:sp>
    </p:spTree>
    <p:extLst>
      <p:ext uri="{BB962C8B-B14F-4D97-AF65-F5344CB8AC3E}">
        <p14:creationId xmlns:p14="http://schemas.microsoft.com/office/powerpoint/2010/main" val="321796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0872" y="1617397"/>
            <a:ext cx="8229600" cy="5472608"/>
          </a:xfrm>
        </p:spPr>
        <p:txBody>
          <a:bodyPr/>
          <a:lstStyle/>
          <a:p>
            <a:pPr>
              <a:lnSpc>
                <a:spcPct val="150000"/>
              </a:lnSpc>
              <a:buFont typeface="Courier New" pitchFamily="49" charset="0"/>
              <a:buChar char="o"/>
            </a:pPr>
            <a:r>
              <a:rPr lang="sv-SE" sz="2800" dirty="0" smtClean="0"/>
              <a:t>Varierande gruppstorlek (5-40 personer)</a:t>
            </a:r>
          </a:p>
          <a:p>
            <a:pPr>
              <a:lnSpc>
                <a:spcPct val="150000"/>
              </a:lnSpc>
              <a:buFont typeface="Courier New" pitchFamily="49" charset="0"/>
              <a:buChar char="o"/>
            </a:pPr>
            <a:r>
              <a:rPr lang="sv-SE" sz="2800" dirty="0" smtClean="0"/>
              <a:t>Tolk på plats</a:t>
            </a:r>
          </a:p>
          <a:p>
            <a:pPr>
              <a:buFont typeface="Courier New" pitchFamily="49" charset="0"/>
              <a:buChar char="o"/>
            </a:pPr>
            <a:endParaRPr lang="sv-SE" sz="4000" dirty="0" smtClean="0"/>
          </a:p>
          <a:p>
            <a:pPr>
              <a:buFont typeface="Courier New" pitchFamily="49" charset="0"/>
              <a:buChar char="o"/>
            </a:pPr>
            <a:endParaRPr lang="sv-SE" sz="4000" dirty="0"/>
          </a:p>
        </p:txBody>
      </p:sp>
      <p:sp>
        <p:nvSpPr>
          <p:cNvPr id="4" name="Rubrik 4"/>
          <p:cNvSpPr txBox="1">
            <a:spLocks/>
          </p:cNvSpPr>
          <p:nvPr/>
        </p:nvSpPr>
        <p:spPr>
          <a:xfrm>
            <a:off x="590872" y="836712"/>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Insatsen</a:t>
            </a:r>
            <a:r>
              <a:rPr lang="sv-SE" sz="3600" cap="small" dirty="0" smtClean="0">
                <a:solidFill>
                  <a:schemeClr val="accent4">
                    <a:lumMod val="50000"/>
                  </a:schemeClr>
                </a:solidFill>
              </a:rPr>
              <a:t> </a:t>
            </a:r>
            <a:r>
              <a:rPr lang="sv-SE" sz="2400" cap="small" dirty="0" smtClean="0">
                <a:solidFill>
                  <a:schemeClr val="accent4">
                    <a:lumMod val="50000"/>
                  </a:schemeClr>
                </a:solidFill>
              </a:rPr>
              <a:t>fortsättning</a:t>
            </a:r>
            <a:r>
              <a:rPr lang="sv-SE" sz="2800" cap="small" dirty="0" smtClean="0">
                <a:solidFill>
                  <a:schemeClr val="accent4">
                    <a:lumMod val="50000"/>
                  </a:schemeClr>
                </a:solidFill>
              </a:rPr>
              <a:t>…</a:t>
            </a:r>
            <a:endParaRPr lang="sv-SE" sz="1100" dirty="0"/>
          </a:p>
        </p:txBody>
      </p:sp>
    </p:spTree>
    <p:extLst>
      <p:ext uri="{BB962C8B-B14F-4D97-AF65-F5344CB8AC3E}">
        <p14:creationId xmlns:p14="http://schemas.microsoft.com/office/powerpoint/2010/main" val="280618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0872" y="1556792"/>
            <a:ext cx="8229600" cy="4320480"/>
          </a:xfrm>
        </p:spPr>
        <p:txBody>
          <a:bodyPr/>
          <a:lstStyle/>
          <a:p>
            <a:pPr>
              <a:lnSpc>
                <a:spcPct val="150000"/>
              </a:lnSpc>
              <a:buFont typeface="Courier New" pitchFamily="49" charset="0"/>
              <a:buChar char="o"/>
            </a:pPr>
            <a:r>
              <a:rPr lang="sv-SE" sz="2800" dirty="0" smtClean="0"/>
              <a:t>Hösten 2015</a:t>
            </a:r>
          </a:p>
          <a:p>
            <a:pPr>
              <a:lnSpc>
                <a:spcPct val="150000"/>
              </a:lnSpc>
              <a:buFont typeface="Courier New" pitchFamily="49" charset="0"/>
              <a:buChar char="o"/>
            </a:pPr>
            <a:r>
              <a:rPr lang="sv-SE" sz="2800" dirty="0" smtClean="0"/>
              <a:t>Att ge lite till många</a:t>
            </a:r>
          </a:p>
          <a:p>
            <a:pPr>
              <a:lnSpc>
                <a:spcPct val="150000"/>
              </a:lnSpc>
              <a:buFont typeface="Courier New" pitchFamily="49" charset="0"/>
              <a:buChar char="o"/>
            </a:pPr>
            <a:r>
              <a:rPr lang="sv-SE" sz="2800" dirty="0" smtClean="0"/>
              <a:t>”Psykologisk första hjälpen”</a:t>
            </a:r>
            <a:endParaRPr lang="sv-SE" sz="2400" dirty="0" smtClean="0"/>
          </a:p>
          <a:p>
            <a:pPr marL="0" indent="0">
              <a:lnSpc>
                <a:spcPct val="150000"/>
              </a:lnSpc>
              <a:buNone/>
            </a:pPr>
            <a:endParaRPr lang="sv-SE" sz="2800" dirty="0" smtClean="0"/>
          </a:p>
          <a:p>
            <a:pPr>
              <a:buFont typeface="Courier New" pitchFamily="49" charset="0"/>
              <a:buChar char="o"/>
            </a:pPr>
            <a:endParaRPr lang="sv-SE" sz="4000" dirty="0" smtClean="0"/>
          </a:p>
          <a:p>
            <a:pPr>
              <a:buFont typeface="Courier New" pitchFamily="49" charset="0"/>
              <a:buChar char="o"/>
            </a:pPr>
            <a:endParaRPr lang="sv-SE" sz="4000" dirty="0"/>
          </a:p>
        </p:txBody>
      </p:sp>
      <p:sp>
        <p:nvSpPr>
          <p:cNvPr id="5" name="Rubrik 4"/>
          <p:cNvSpPr txBox="1">
            <a:spLocks/>
          </p:cNvSpPr>
          <p:nvPr/>
        </p:nvSpPr>
        <p:spPr>
          <a:xfrm>
            <a:off x="590872" y="836712"/>
            <a:ext cx="8229600" cy="936104"/>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Bakgrund</a:t>
            </a:r>
            <a:endParaRPr lang="sv-SE" sz="1200" dirty="0"/>
          </a:p>
        </p:txBody>
      </p:sp>
    </p:spTree>
    <p:extLst>
      <p:ext uri="{BB962C8B-B14F-4D97-AF65-F5344CB8AC3E}">
        <p14:creationId xmlns:p14="http://schemas.microsoft.com/office/powerpoint/2010/main" val="3085517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0872" y="1617397"/>
            <a:ext cx="8229600" cy="5040560"/>
          </a:xfrm>
        </p:spPr>
        <p:txBody>
          <a:bodyPr/>
          <a:lstStyle/>
          <a:p>
            <a:pPr>
              <a:lnSpc>
                <a:spcPct val="150000"/>
              </a:lnSpc>
              <a:buFont typeface="Courier New" pitchFamily="49" charset="0"/>
              <a:buChar char="o"/>
            </a:pPr>
            <a:r>
              <a:rPr lang="sv-SE" sz="2800" dirty="0" smtClean="0"/>
              <a:t>3 tillfällen under cirka 1 månad</a:t>
            </a:r>
          </a:p>
          <a:p>
            <a:pPr>
              <a:lnSpc>
                <a:spcPct val="150000"/>
              </a:lnSpc>
              <a:buFont typeface="Courier New" pitchFamily="49" charset="0"/>
              <a:buChar char="o"/>
            </a:pPr>
            <a:r>
              <a:rPr lang="sv-SE" sz="2800" dirty="0" smtClean="0"/>
              <a:t>Första tillfället</a:t>
            </a:r>
          </a:p>
          <a:p>
            <a:pPr lvl="1">
              <a:lnSpc>
                <a:spcPct val="150000"/>
              </a:lnSpc>
              <a:buFont typeface="Courier New" pitchFamily="49" charset="0"/>
              <a:buChar char="o"/>
            </a:pPr>
            <a:r>
              <a:rPr lang="sv-SE" sz="2400" dirty="0" smtClean="0"/>
              <a:t>Symtom vid traumatisering och långvarig stress, normalisering, självomhändertagande</a:t>
            </a:r>
          </a:p>
          <a:p>
            <a:pPr lvl="1">
              <a:lnSpc>
                <a:spcPct val="150000"/>
              </a:lnSpc>
              <a:buFont typeface="Courier New" pitchFamily="49" charset="0"/>
              <a:buChar char="o"/>
            </a:pPr>
            <a:r>
              <a:rPr lang="sv-SE" sz="2400" dirty="0" smtClean="0"/>
              <a:t>Teman: minnen, tankar, känslor, kropp, sömn och mardrömmar</a:t>
            </a:r>
          </a:p>
          <a:p>
            <a:pPr lvl="1">
              <a:lnSpc>
                <a:spcPct val="150000"/>
              </a:lnSpc>
              <a:buFont typeface="Courier New" pitchFamily="49" charset="0"/>
              <a:buChar char="o"/>
            </a:pPr>
            <a:r>
              <a:rPr lang="sv-SE" sz="2400" dirty="0" smtClean="0"/>
              <a:t>2,5 timme</a:t>
            </a:r>
          </a:p>
        </p:txBody>
      </p:sp>
      <p:sp>
        <p:nvSpPr>
          <p:cNvPr id="4" name="Rubrik 4"/>
          <p:cNvSpPr txBox="1">
            <a:spLocks/>
          </p:cNvSpPr>
          <p:nvPr/>
        </p:nvSpPr>
        <p:spPr>
          <a:xfrm>
            <a:off x="590872" y="836712"/>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Barn och Ungdomar</a:t>
            </a:r>
            <a:endParaRPr lang="sv-SE" sz="1400" dirty="0"/>
          </a:p>
        </p:txBody>
      </p:sp>
    </p:spTree>
    <p:extLst>
      <p:ext uri="{BB962C8B-B14F-4D97-AF65-F5344CB8AC3E}">
        <p14:creationId xmlns:p14="http://schemas.microsoft.com/office/powerpoint/2010/main" val="1540346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872" y="1265359"/>
            <a:ext cx="8229600" cy="5184576"/>
          </a:xfrm>
        </p:spPr>
        <p:txBody>
          <a:bodyPr/>
          <a:lstStyle/>
          <a:p>
            <a:pPr>
              <a:lnSpc>
                <a:spcPct val="150000"/>
              </a:lnSpc>
              <a:buFont typeface="Courier New" pitchFamily="49" charset="0"/>
              <a:buChar char="o"/>
            </a:pPr>
            <a:r>
              <a:rPr lang="sv-SE" sz="2800" dirty="0"/>
              <a:t>Andra tillfället</a:t>
            </a:r>
          </a:p>
          <a:p>
            <a:pPr lvl="1">
              <a:lnSpc>
                <a:spcPct val="150000"/>
              </a:lnSpc>
              <a:buFont typeface="Courier New" pitchFamily="49" charset="0"/>
              <a:buChar char="o"/>
            </a:pPr>
            <a:r>
              <a:rPr lang="sv-SE" sz="2400" dirty="0"/>
              <a:t>Uppföljning, repetition och fördjupning</a:t>
            </a:r>
          </a:p>
          <a:p>
            <a:pPr lvl="1">
              <a:lnSpc>
                <a:spcPct val="150000"/>
              </a:lnSpc>
              <a:buFont typeface="Courier New" pitchFamily="49" charset="0"/>
              <a:buChar char="o"/>
            </a:pPr>
            <a:r>
              <a:rPr lang="sv-SE" sz="2400" dirty="0"/>
              <a:t>Individuella konsultationer</a:t>
            </a:r>
          </a:p>
          <a:p>
            <a:pPr lvl="1">
              <a:lnSpc>
                <a:spcPct val="150000"/>
              </a:lnSpc>
              <a:buFont typeface="Courier New" pitchFamily="49" charset="0"/>
              <a:buChar char="o"/>
            </a:pPr>
            <a:r>
              <a:rPr lang="sv-SE" sz="2400" dirty="0"/>
              <a:t>1,5 </a:t>
            </a:r>
            <a:r>
              <a:rPr lang="sv-SE" sz="2400" dirty="0" smtClean="0"/>
              <a:t>timme</a:t>
            </a:r>
            <a:endParaRPr lang="sv-SE" dirty="0" smtClean="0"/>
          </a:p>
          <a:p>
            <a:pPr>
              <a:lnSpc>
                <a:spcPct val="150000"/>
              </a:lnSpc>
              <a:buFont typeface="Courier New" pitchFamily="49" charset="0"/>
              <a:buChar char="o"/>
            </a:pPr>
            <a:r>
              <a:rPr lang="sv-SE" sz="2800" dirty="0" smtClean="0"/>
              <a:t>Tredje tillfället</a:t>
            </a:r>
          </a:p>
          <a:p>
            <a:pPr lvl="1">
              <a:lnSpc>
                <a:spcPct val="150000"/>
              </a:lnSpc>
              <a:buFont typeface="Courier New" pitchFamily="49" charset="0"/>
              <a:buChar char="o"/>
            </a:pPr>
            <a:r>
              <a:rPr lang="sv-SE" sz="2400" dirty="0"/>
              <a:t>Uppföljning, repetition och </a:t>
            </a:r>
            <a:r>
              <a:rPr lang="sv-SE" sz="2400" dirty="0" smtClean="0"/>
              <a:t>fördjupning</a:t>
            </a:r>
          </a:p>
          <a:p>
            <a:pPr lvl="1">
              <a:lnSpc>
                <a:spcPct val="150000"/>
              </a:lnSpc>
              <a:buFont typeface="Courier New" pitchFamily="49" charset="0"/>
              <a:buChar char="o"/>
            </a:pPr>
            <a:r>
              <a:rPr lang="sv-SE" sz="2400" dirty="0" smtClean="0"/>
              <a:t>Individuella konsultationer</a:t>
            </a:r>
          </a:p>
          <a:p>
            <a:pPr lvl="1">
              <a:lnSpc>
                <a:spcPct val="150000"/>
              </a:lnSpc>
              <a:buFont typeface="Courier New" pitchFamily="49" charset="0"/>
              <a:buChar char="o"/>
            </a:pPr>
            <a:r>
              <a:rPr lang="sv-SE" sz="2400" dirty="0" smtClean="0"/>
              <a:t>Utvärdering</a:t>
            </a:r>
          </a:p>
          <a:p>
            <a:pPr lvl="1">
              <a:lnSpc>
                <a:spcPct val="150000"/>
              </a:lnSpc>
              <a:buFont typeface="Courier New" pitchFamily="49" charset="0"/>
              <a:buChar char="o"/>
            </a:pPr>
            <a:endParaRPr lang="sv-SE" sz="2400" dirty="0"/>
          </a:p>
          <a:p>
            <a:pPr lvl="1">
              <a:lnSpc>
                <a:spcPct val="150000"/>
              </a:lnSpc>
              <a:buFont typeface="Courier New" pitchFamily="49" charset="0"/>
              <a:buChar char="o"/>
            </a:pPr>
            <a:endParaRPr lang="sv-SE" sz="1600" dirty="0" smtClean="0"/>
          </a:p>
        </p:txBody>
      </p:sp>
      <p:sp>
        <p:nvSpPr>
          <p:cNvPr id="5" name="Rubrik 4"/>
          <p:cNvSpPr txBox="1">
            <a:spLocks/>
          </p:cNvSpPr>
          <p:nvPr/>
        </p:nvSpPr>
        <p:spPr>
          <a:xfrm>
            <a:off x="590872" y="548680"/>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Barn och Ungdomar </a:t>
            </a:r>
            <a:r>
              <a:rPr lang="sv-SE" sz="2400" cap="small" dirty="0">
                <a:solidFill>
                  <a:schemeClr val="accent4">
                    <a:lumMod val="50000"/>
                  </a:schemeClr>
                </a:solidFill>
              </a:rPr>
              <a:t>f</a:t>
            </a:r>
            <a:r>
              <a:rPr lang="sv-SE" sz="2400" cap="small" dirty="0" smtClean="0">
                <a:solidFill>
                  <a:schemeClr val="accent4">
                    <a:lumMod val="50000"/>
                  </a:schemeClr>
                </a:solidFill>
              </a:rPr>
              <a:t>ortsättning</a:t>
            </a:r>
            <a:r>
              <a:rPr lang="sv-SE" sz="2800" cap="small" dirty="0" smtClean="0">
                <a:solidFill>
                  <a:schemeClr val="accent4">
                    <a:lumMod val="50000"/>
                  </a:schemeClr>
                </a:solidFill>
              </a:rPr>
              <a:t>…</a:t>
            </a:r>
            <a:endParaRPr lang="sv-SE" sz="1200" dirty="0"/>
          </a:p>
        </p:txBody>
      </p:sp>
    </p:spTree>
    <p:extLst>
      <p:ext uri="{BB962C8B-B14F-4D97-AF65-F5344CB8AC3E}">
        <p14:creationId xmlns:p14="http://schemas.microsoft.com/office/powerpoint/2010/main" val="636018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872" y="1629229"/>
            <a:ext cx="8229600" cy="4104027"/>
          </a:xfrm>
        </p:spPr>
        <p:txBody>
          <a:bodyPr/>
          <a:lstStyle/>
          <a:p>
            <a:pPr>
              <a:lnSpc>
                <a:spcPct val="150000"/>
              </a:lnSpc>
              <a:buFont typeface="Courier New" pitchFamily="49" charset="0"/>
              <a:buChar char="o"/>
            </a:pPr>
            <a:r>
              <a:rPr lang="sv-SE" sz="2800" dirty="0" smtClean="0"/>
              <a:t>432 personer</a:t>
            </a:r>
          </a:p>
          <a:p>
            <a:pPr>
              <a:lnSpc>
                <a:spcPct val="150000"/>
              </a:lnSpc>
              <a:buFont typeface="Courier New" pitchFamily="49" charset="0"/>
              <a:buChar char="o"/>
            </a:pPr>
            <a:r>
              <a:rPr lang="sv-SE" sz="2800" dirty="0" smtClean="0"/>
              <a:t>242 personer &lt;18 år </a:t>
            </a:r>
          </a:p>
          <a:p>
            <a:pPr>
              <a:lnSpc>
                <a:spcPct val="150000"/>
              </a:lnSpc>
              <a:buFont typeface="Courier New" pitchFamily="49" charset="0"/>
              <a:buChar char="o"/>
            </a:pPr>
            <a:r>
              <a:rPr lang="sv-SE" sz="2800" dirty="0" smtClean="0"/>
              <a:t>190 personer &gt;18 år</a:t>
            </a:r>
          </a:p>
          <a:p>
            <a:pPr>
              <a:lnSpc>
                <a:spcPct val="150000"/>
              </a:lnSpc>
              <a:buFont typeface="Courier New" pitchFamily="49" charset="0"/>
              <a:buChar char="o"/>
            </a:pPr>
            <a:r>
              <a:rPr lang="sv-SE" sz="2800" dirty="0" smtClean="0"/>
              <a:t>377 män (87%)</a:t>
            </a:r>
          </a:p>
          <a:p>
            <a:pPr>
              <a:lnSpc>
                <a:spcPct val="150000"/>
              </a:lnSpc>
              <a:buFont typeface="Courier New" pitchFamily="49" charset="0"/>
              <a:buChar char="o"/>
            </a:pPr>
            <a:r>
              <a:rPr lang="sv-SE" sz="2800" dirty="0" smtClean="0"/>
              <a:t>55 kvinnor (13%) </a:t>
            </a:r>
          </a:p>
        </p:txBody>
      </p:sp>
      <p:sp>
        <p:nvSpPr>
          <p:cNvPr id="5" name="Rubrik 4"/>
          <p:cNvSpPr txBox="1">
            <a:spLocks/>
          </p:cNvSpPr>
          <p:nvPr/>
        </p:nvSpPr>
        <p:spPr>
          <a:xfrm>
            <a:off x="590872" y="836711"/>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endParaRPr lang="sv-SE" sz="2400" cap="small" dirty="0">
              <a:solidFill>
                <a:schemeClr val="accent4">
                  <a:lumMod val="50000"/>
                </a:schemeClr>
              </a:solidFill>
            </a:endParaRPr>
          </a:p>
        </p:txBody>
      </p:sp>
      <p:sp>
        <p:nvSpPr>
          <p:cNvPr id="6" name="Rubrik 4"/>
          <p:cNvSpPr txBox="1">
            <a:spLocks/>
          </p:cNvSpPr>
          <p:nvPr/>
        </p:nvSpPr>
        <p:spPr>
          <a:xfrm>
            <a:off x="590872" y="836712"/>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Statistik</a:t>
            </a:r>
            <a:endParaRPr lang="sv-SE" sz="1200" dirty="0"/>
          </a:p>
        </p:txBody>
      </p:sp>
    </p:spTree>
    <p:extLst>
      <p:ext uri="{BB962C8B-B14F-4D97-AF65-F5344CB8AC3E}">
        <p14:creationId xmlns:p14="http://schemas.microsoft.com/office/powerpoint/2010/main" val="85453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590061" y="1463349"/>
            <a:ext cx="8229600" cy="4968552"/>
          </a:xfrm>
        </p:spPr>
        <p:txBody>
          <a:bodyPr/>
          <a:lstStyle/>
          <a:p>
            <a:pPr>
              <a:lnSpc>
                <a:spcPct val="150000"/>
              </a:lnSpc>
              <a:buFont typeface="Courier New" pitchFamily="49" charset="0"/>
              <a:buChar char="o"/>
            </a:pPr>
            <a:r>
              <a:rPr lang="sv-SE" sz="2400" dirty="0" smtClean="0"/>
              <a:t>Frågeformulär vid tredje tillfället</a:t>
            </a:r>
          </a:p>
          <a:p>
            <a:pPr>
              <a:lnSpc>
                <a:spcPct val="150000"/>
              </a:lnSpc>
              <a:buFont typeface="Courier New" pitchFamily="49" charset="0"/>
              <a:buChar char="o"/>
            </a:pPr>
            <a:r>
              <a:rPr lang="sv-SE" sz="2400" dirty="0" smtClean="0"/>
              <a:t>1</a:t>
            </a:r>
            <a:r>
              <a:rPr lang="sv-SE" sz="2400" dirty="0"/>
              <a:t>. Inte alls, 2. Lite, 3. En del, 4. Mycket, </a:t>
            </a:r>
            <a:r>
              <a:rPr lang="sv-SE" sz="2400" dirty="0" smtClean="0"/>
              <a:t>                          5</a:t>
            </a:r>
            <a:r>
              <a:rPr lang="sv-SE" sz="2400" dirty="0"/>
              <a:t>. Väldigt </a:t>
            </a:r>
            <a:r>
              <a:rPr lang="sv-SE" sz="2400" dirty="0" smtClean="0"/>
              <a:t>mycket</a:t>
            </a:r>
          </a:p>
          <a:p>
            <a:pPr>
              <a:lnSpc>
                <a:spcPct val="150000"/>
              </a:lnSpc>
              <a:buFont typeface="Courier New" pitchFamily="49" charset="0"/>
              <a:buChar char="o"/>
            </a:pPr>
            <a:r>
              <a:rPr lang="sv-SE" sz="2400" dirty="0" smtClean="0"/>
              <a:t>Lära sig hantera bekymmer med…</a:t>
            </a:r>
          </a:p>
          <a:p>
            <a:pPr lvl="1">
              <a:lnSpc>
                <a:spcPct val="150000"/>
              </a:lnSpc>
              <a:buFont typeface="Courier New" pitchFamily="49" charset="0"/>
              <a:buChar char="o"/>
            </a:pPr>
            <a:r>
              <a:rPr lang="sv-SE" sz="2000" dirty="0" smtClean="0"/>
              <a:t>sömn, minnen, tankar, känslor och kropp</a:t>
            </a:r>
          </a:p>
          <a:p>
            <a:pPr>
              <a:lnSpc>
                <a:spcPct val="150000"/>
              </a:lnSpc>
              <a:buFont typeface="Courier New" pitchFamily="49" charset="0"/>
              <a:buChar char="o"/>
            </a:pPr>
            <a:r>
              <a:rPr lang="sv-SE" sz="2400" dirty="0" smtClean="0"/>
              <a:t>Allmän symtomminskning</a:t>
            </a:r>
          </a:p>
          <a:p>
            <a:pPr>
              <a:lnSpc>
                <a:spcPct val="150000"/>
              </a:lnSpc>
              <a:buFont typeface="Courier New" pitchFamily="49" charset="0"/>
              <a:buChar char="o"/>
            </a:pPr>
            <a:r>
              <a:rPr lang="sv-SE" sz="2400" dirty="0" smtClean="0"/>
              <a:t>Hantering av livssituation</a:t>
            </a:r>
          </a:p>
          <a:p>
            <a:pPr>
              <a:lnSpc>
                <a:spcPct val="150000"/>
              </a:lnSpc>
              <a:buFont typeface="Courier New" pitchFamily="49" charset="0"/>
              <a:buChar char="o"/>
            </a:pPr>
            <a:r>
              <a:rPr lang="sv-SE" sz="2400" dirty="0" smtClean="0"/>
              <a:t>Rekommendation (Ja eller Nej)</a:t>
            </a:r>
          </a:p>
          <a:p>
            <a:pPr marL="0" indent="0">
              <a:lnSpc>
                <a:spcPct val="150000"/>
              </a:lnSpc>
              <a:buNone/>
            </a:pPr>
            <a:endParaRPr lang="sv-SE" sz="2400" dirty="0" smtClean="0"/>
          </a:p>
          <a:p>
            <a:pPr marL="0" indent="0">
              <a:lnSpc>
                <a:spcPct val="150000"/>
              </a:lnSpc>
              <a:buNone/>
            </a:pPr>
            <a:endParaRPr lang="sv-SE" sz="2400" dirty="0" smtClean="0"/>
          </a:p>
          <a:p>
            <a:pPr>
              <a:lnSpc>
                <a:spcPct val="150000"/>
              </a:lnSpc>
              <a:buFont typeface="Courier New" pitchFamily="49" charset="0"/>
              <a:buChar char="o"/>
            </a:pPr>
            <a:endParaRPr lang="sv-SE" sz="2400" dirty="0" smtClean="0"/>
          </a:p>
        </p:txBody>
      </p:sp>
      <p:sp>
        <p:nvSpPr>
          <p:cNvPr id="6" name="Rubrik 4"/>
          <p:cNvSpPr txBox="1">
            <a:spLocks/>
          </p:cNvSpPr>
          <p:nvPr/>
        </p:nvSpPr>
        <p:spPr>
          <a:xfrm>
            <a:off x="590872" y="691725"/>
            <a:ext cx="8229600" cy="780685"/>
          </a:xfrm>
          <a:prstGeom prst="rect">
            <a:avLst/>
          </a:prstGeom>
        </p:spPr>
        <p:txBody>
          <a:bodyPr/>
          <a:lstStyle>
            <a:lvl1pPr algn="l" rtl="0" eaLnBrk="0" fontAlgn="base" hangingPunct="0">
              <a:spcBef>
                <a:spcPct val="0"/>
              </a:spcBef>
              <a:spcAft>
                <a:spcPct val="0"/>
              </a:spcAft>
              <a:defRPr sz="4000" b="1">
                <a:solidFill>
                  <a:schemeClr val="tx1"/>
                </a:solidFill>
                <a:latin typeface="+mj-lt"/>
                <a:ea typeface="+mj-ea"/>
                <a:cs typeface="ヒラギノ角ゴ Pro W3" charset="0"/>
              </a:defRPr>
            </a:lvl1pPr>
            <a:lvl2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4000" b="1">
                <a:solidFill>
                  <a:schemeClr val="tx1"/>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4000" b="1">
                <a:solidFill>
                  <a:schemeClr val="tx1"/>
                </a:solidFill>
                <a:latin typeface="Arial" charset="0"/>
                <a:ea typeface="ヒラギノ角ゴ Pro W3" pitchFamily="1" charset="-128"/>
              </a:defRPr>
            </a:lvl6pPr>
            <a:lvl7pPr marL="914400" algn="l" rtl="0" fontAlgn="base">
              <a:spcBef>
                <a:spcPct val="0"/>
              </a:spcBef>
              <a:spcAft>
                <a:spcPct val="0"/>
              </a:spcAft>
              <a:defRPr sz="4000" b="1">
                <a:solidFill>
                  <a:schemeClr val="tx1"/>
                </a:solidFill>
                <a:latin typeface="Arial" charset="0"/>
                <a:ea typeface="ヒラギノ角ゴ Pro W3" pitchFamily="1" charset="-128"/>
              </a:defRPr>
            </a:lvl7pPr>
            <a:lvl8pPr marL="1371600" algn="l" rtl="0" fontAlgn="base">
              <a:spcBef>
                <a:spcPct val="0"/>
              </a:spcBef>
              <a:spcAft>
                <a:spcPct val="0"/>
              </a:spcAft>
              <a:defRPr sz="4000" b="1">
                <a:solidFill>
                  <a:schemeClr val="tx1"/>
                </a:solidFill>
                <a:latin typeface="Arial" charset="0"/>
                <a:ea typeface="ヒラギノ角ゴ Pro W3" pitchFamily="1" charset="-128"/>
              </a:defRPr>
            </a:lvl8pPr>
            <a:lvl9pPr marL="1828800" algn="l" rtl="0" fontAlgn="base">
              <a:spcBef>
                <a:spcPct val="0"/>
              </a:spcBef>
              <a:spcAft>
                <a:spcPct val="0"/>
              </a:spcAft>
              <a:defRPr sz="4000" b="1">
                <a:solidFill>
                  <a:schemeClr val="tx1"/>
                </a:solidFill>
                <a:latin typeface="Arial" charset="0"/>
                <a:ea typeface="ヒラギノ角ゴ Pro W3" pitchFamily="1" charset="-128"/>
              </a:defRPr>
            </a:lvl9pPr>
          </a:lstStyle>
          <a:p>
            <a:pPr>
              <a:defRPr/>
            </a:pPr>
            <a:r>
              <a:rPr lang="sv-SE" cap="small" dirty="0" smtClean="0">
                <a:solidFill>
                  <a:schemeClr val="accent4">
                    <a:lumMod val="50000"/>
                  </a:schemeClr>
                </a:solidFill>
              </a:rPr>
              <a:t>Utvärdering</a:t>
            </a:r>
            <a:endParaRPr lang="sv-SE" sz="1400" dirty="0"/>
          </a:p>
        </p:txBody>
      </p:sp>
    </p:spTree>
    <p:extLst>
      <p:ext uri="{BB962C8B-B14F-4D97-AF65-F5344CB8AC3E}">
        <p14:creationId xmlns:p14="http://schemas.microsoft.com/office/powerpoint/2010/main" val="2020030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SYKOEDUKATION UNGDOM BESÖK B">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RS-mall-hudklinik">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RS-mall-filmsalong">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RS-mall-forskning">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Framsida-gul-bild">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_Presentationssidor">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2_Presentationssidor">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3_Presentationssidor">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RS-mall-regionhus-inifrån">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RS-mall-mikroskop">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RS-mall-regionhuset">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RS-mall-sköterska">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RS-mall-centralstation">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RS-mall-kurator">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RS-mall-utställning">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RS-mall-kirurgi">
  <a:themeElements>
    <a:clrScheme name="Region Skåne">
      <a:dk1>
        <a:srgbClr val="000000"/>
      </a:dk1>
      <a:lt1>
        <a:srgbClr val="FFFFFF"/>
      </a:lt1>
      <a:dk2>
        <a:srgbClr val="000000"/>
      </a:dk2>
      <a:lt2>
        <a:srgbClr val="FFFFFF"/>
      </a:lt2>
      <a:accent1>
        <a:srgbClr val="FAC81A"/>
      </a:accent1>
      <a:accent2>
        <a:srgbClr val="ED0025"/>
      </a:accent2>
      <a:accent3>
        <a:srgbClr val="9D156A"/>
      </a:accent3>
      <a:accent4>
        <a:srgbClr val="B33177"/>
      </a:accent4>
      <a:accent5>
        <a:srgbClr val="FF6500"/>
      </a:accent5>
      <a:accent6>
        <a:srgbClr val="C2002D"/>
      </a:accent6>
      <a:hlink>
        <a:srgbClr val="049048"/>
      </a:hlink>
      <a:folHlink>
        <a:srgbClr val="959C28"/>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7AA326537333644821ACC020A42B860" ma:contentTypeVersion="0" ma:contentTypeDescription="Skapa ett nytt dokument." ma:contentTypeScope="" ma:versionID="c21bca18adc23f01e03fc2de75c65ad7">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90FAF6-79A1-4DF4-899D-333ACAA8E68A}">
  <ds:schemaRefs>
    <ds:schemaRef ds:uri="http://schemas.microsoft.com/sharepoint/v3/contenttype/forms"/>
  </ds:schemaRefs>
</ds:datastoreItem>
</file>

<file path=customXml/itemProps2.xml><?xml version="1.0" encoding="utf-8"?>
<ds:datastoreItem xmlns:ds="http://schemas.openxmlformats.org/officeDocument/2006/customXml" ds:itemID="{E7BF535B-1650-4D3F-9C65-57D2F11043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3D4F2EC-A8A9-42EF-96D9-9C0510AFBACD}">
  <ds:schemaRefs>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PSYKOEDUKATION UNGDOM BESÖK B</Template>
  <TotalTime>1027</TotalTime>
  <Words>1785</Words>
  <Application>Microsoft Office PowerPoint</Application>
  <PresentationFormat>Bildspel på skärmen (4:3)</PresentationFormat>
  <Paragraphs>243</Paragraphs>
  <Slides>15</Slides>
  <Notes>15</Notes>
  <HiddenSlides>0</HiddenSlides>
  <MMClips>0</MMClips>
  <ScaleCrop>false</ScaleCrop>
  <HeadingPairs>
    <vt:vector size="6" baseType="variant">
      <vt:variant>
        <vt:lpstr>Använt teckensnitt</vt:lpstr>
      </vt:variant>
      <vt:variant>
        <vt:i4>4</vt:i4>
      </vt:variant>
      <vt:variant>
        <vt:lpstr>Tema</vt:lpstr>
      </vt:variant>
      <vt:variant>
        <vt:i4>16</vt:i4>
      </vt:variant>
      <vt:variant>
        <vt:lpstr>Bildrubriker</vt:lpstr>
      </vt:variant>
      <vt:variant>
        <vt:i4>15</vt:i4>
      </vt:variant>
    </vt:vector>
  </HeadingPairs>
  <TitlesOfParts>
    <vt:vector size="35" baseType="lpstr">
      <vt:lpstr>Arial</vt:lpstr>
      <vt:lpstr>Courier New</vt:lpstr>
      <vt:lpstr>Wingdings</vt:lpstr>
      <vt:lpstr>ヒラギノ角ゴ Pro W3</vt:lpstr>
      <vt:lpstr>PSYKOEDUKATION UNGDOM BESÖK B</vt:lpstr>
      <vt:lpstr>1_RS-mall-regionhus-inifrån</vt:lpstr>
      <vt:lpstr>1_RS-mall-mikroskop</vt:lpstr>
      <vt:lpstr>1_RS-mall-regionhuset</vt:lpstr>
      <vt:lpstr>1_RS-mall-sköterska</vt:lpstr>
      <vt:lpstr>1_RS-mall-centralstation</vt:lpstr>
      <vt:lpstr>1_RS-mall-kurator</vt:lpstr>
      <vt:lpstr>1_RS-mall-utställning</vt:lpstr>
      <vt:lpstr>1_RS-mall-kirurgi</vt:lpstr>
      <vt:lpstr>1_RS-mall-hudklinik</vt:lpstr>
      <vt:lpstr>RS-mall-filmsalong</vt:lpstr>
      <vt:lpstr>RS-mall-forskning</vt:lpstr>
      <vt:lpstr>1_Framsida-gul-bild</vt:lpstr>
      <vt:lpstr>1_Presentationssidor</vt:lpstr>
      <vt:lpstr>2_Presentationssidor</vt:lpstr>
      <vt:lpstr>3_Presentationssidor</vt:lpstr>
      <vt:lpstr>Projektpresentation: Psykoedukation</vt:lpstr>
      <vt:lpstr>Introduktion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Tack!</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Psykoedukation</dc:title>
  <dc:creator>Johan</dc:creator>
  <cp:lastModifiedBy>Radwan Samira</cp:lastModifiedBy>
  <cp:revision>91</cp:revision>
  <cp:lastPrinted>2016-03-23T10:05:47Z</cp:lastPrinted>
  <dcterms:created xsi:type="dcterms:W3CDTF">2016-11-04T08:44:00Z</dcterms:created>
  <dcterms:modified xsi:type="dcterms:W3CDTF">2017-02-13T10:31:03Z</dcterms:modified>
</cp:coreProperties>
</file>