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2" r:id="rId2"/>
  </p:sldMasterIdLst>
  <p:notesMasterIdLst>
    <p:notesMasterId r:id="rId39"/>
  </p:notesMasterIdLst>
  <p:handoutMasterIdLst>
    <p:handoutMasterId r:id="rId40"/>
  </p:handoutMasterIdLst>
  <p:sldIdLst>
    <p:sldId id="757" r:id="rId3"/>
    <p:sldId id="758" r:id="rId4"/>
    <p:sldId id="759" r:id="rId5"/>
    <p:sldId id="629" r:id="rId6"/>
    <p:sldId id="556" r:id="rId7"/>
    <p:sldId id="557" r:id="rId8"/>
    <p:sldId id="558" r:id="rId9"/>
    <p:sldId id="615" r:id="rId10"/>
    <p:sldId id="632" r:id="rId11"/>
    <p:sldId id="628" r:id="rId12"/>
    <p:sldId id="751" r:id="rId13"/>
    <p:sldId id="643" r:id="rId14"/>
    <p:sldId id="737" r:id="rId15"/>
    <p:sldId id="589" r:id="rId16"/>
    <p:sldId id="638" r:id="rId17"/>
    <p:sldId id="583" r:id="rId18"/>
    <p:sldId id="586" r:id="rId19"/>
    <p:sldId id="578" r:id="rId20"/>
    <p:sldId id="756" r:id="rId21"/>
    <p:sldId id="587" r:id="rId22"/>
    <p:sldId id="570" r:id="rId23"/>
    <p:sldId id="685" r:id="rId24"/>
    <p:sldId id="692" r:id="rId25"/>
    <p:sldId id="639" r:id="rId26"/>
    <p:sldId id="541" r:id="rId27"/>
    <p:sldId id="543" r:id="rId28"/>
    <p:sldId id="542" r:id="rId29"/>
    <p:sldId id="760" r:id="rId30"/>
    <p:sldId id="761" r:id="rId31"/>
    <p:sldId id="762" r:id="rId32"/>
    <p:sldId id="763" r:id="rId33"/>
    <p:sldId id="764" r:id="rId34"/>
    <p:sldId id="765" r:id="rId35"/>
    <p:sldId id="766" r:id="rId36"/>
    <p:sldId id="767" r:id="rId37"/>
    <p:sldId id="768" r:id="rId38"/>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19" autoAdjust="0"/>
    <p:restoredTop sz="63033" autoAdjust="0"/>
  </p:normalViewPr>
  <p:slideViewPr>
    <p:cSldViewPr showGuides="1">
      <p:cViewPr varScale="1">
        <p:scale>
          <a:sx n="71" d="100"/>
          <a:sy n="71" d="100"/>
        </p:scale>
        <p:origin x="398"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3036A-AAFC-4FF0-A9CD-43492F9F99EA}" type="doc">
      <dgm:prSet loTypeId="urn:microsoft.com/office/officeart/2005/8/layout/venn1" loCatId="relationship" qsTypeId="urn:microsoft.com/office/officeart/2005/8/quickstyle/simple1" qsCatId="simple" csTypeId="urn:microsoft.com/office/officeart/2005/8/colors/accent3_1" csCatId="accent3" phldr="1"/>
      <dgm:spPr/>
    </dgm:pt>
    <dgm:pt modelId="{3AB0D49A-5A0B-4AB3-A787-85E89FF85EC8}">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FF0000"/>
        </a:solidFill>
      </dgm:spPr>
      <dgm:t>
        <a:bodyPr/>
        <a:lstStyle/>
        <a:p>
          <a:r>
            <a:rPr lang="sv-SE" sz="1600" dirty="0" smtClean="0">
              <a:solidFill>
                <a:schemeClr val="bg1"/>
              </a:solidFill>
            </a:rPr>
            <a:t>Skyddsfaktorer</a:t>
          </a:r>
          <a:endParaRPr lang="sv-SE" sz="1600" dirty="0">
            <a:solidFill>
              <a:schemeClr val="bg1"/>
            </a:solidFill>
          </a:endParaRPr>
        </a:p>
      </dgm:t>
    </dgm:pt>
    <dgm:pt modelId="{7A996BEB-7EB5-4F6C-8171-21D2FA626C43}" type="parTrans" cxnId="{B642D5DB-6C37-4ADD-8793-3223B304B211}">
      <dgm:prSet/>
      <dgm:spPr/>
      <dgm:t>
        <a:bodyPr/>
        <a:lstStyle/>
        <a:p>
          <a:endParaRPr lang="sv-SE"/>
        </a:p>
      </dgm:t>
    </dgm:pt>
    <dgm:pt modelId="{8FD93BFA-E48F-4061-8BF6-C28B2551791A}" type="sibTrans" cxnId="{B642D5DB-6C37-4ADD-8793-3223B304B211}">
      <dgm:prSet/>
      <dgm:spPr/>
      <dgm:t>
        <a:bodyPr/>
        <a:lstStyle/>
        <a:p>
          <a:endParaRPr lang="sv-SE"/>
        </a:p>
      </dgm:t>
    </dgm:pt>
    <dgm:pt modelId="{0624476B-8FE3-4CB5-9B8B-10DF8B906859}">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FF0000"/>
        </a:solidFill>
      </dgm:spPr>
      <dgm:t>
        <a:bodyPr/>
        <a:lstStyle/>
        <a:p>
          <a:r>
            <a:rPr lang="sv-SE" sz="1600" dirty="0" smtClean="0">
              <a:solidFill>
                <a:schemeClr val="bg1"/>
              </a:solidFill>
            </a:rPr>
            <a:t>Typ och mängd trauma</a:t>
          </a:r>
          <a:endParaRPr lang="sv-SE" sz="1600" dirty="0">
            <a:solidFill>
              <a:schemeClr val="bg1"/>
            </a:solidFill>
          </a:endParaRPr>
        </a:p>
      </dgm:t>
    </dgm:pt>
    <dgm:pt modelId="{C335FD3B-0B3F-490B-87A2-29F296CC469B}" type="parTrans" cxnId="{B7596E1A-CCE6-434F-A5EB-4B602E5D278A}">
      <dgm:prSet/>
      <dgm:spPr/>
      <dgm:t>
        <a:bodyPr/>
        <a:lstStyle/>
        <a:p>
          <a:endParaRPr lang="sv-SE"/>
        </a:p>
      </dgm:t>
    </dgm:pt>
    <dgm:pt modelId="{B6A2B919-4F13-41E3-8C22-8747384133E2}" type="sibTrans" cxnId="{B7596E1A-CCE6-434F-A5EB-4B602E5D278A}">
      <dgm:prSet/>
      <dgm:spPr/>
      <dgm:t>
        <a:bodyPr/>
        <a:lstStyle/>
        <a:p>
          <a:endParaRPr lang="sv-SE"/>
        </a:p>
      </dgm:t>
    </dgm:pt>
    <dgm:pt modelId="{7CBFE6FD-9A39-4DC4-827D-16721E04212D}">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FF0000"/>
        </a:solidFill>
      </dgm:spPr>
      <dgm:t>
        <a:bodyPr/>
        <a:lstStyle/>
        <a:p>
          <a:r>
            <a:rPr lang="sv-SE" sz="1600" dirty="0" smtClean="0">
              <a:solidFill>
                <a:schemeClr val="bg1"/>
              </a:solidFill>
            </a:rPr>
            <a:t>     Riskfaktorer</a:t>
          </a:r>
          <a:endParaRPr lang="sv-SE" sz="1600" dirty="0">
            <a:solidFill>
              <a:schemeClr val="bg1"/>
            </a:solidFill>
          </a:endParaRPr>
        </a:p>
      </dgm:t>
    </dgm:pt>
    <dgm:pt modelId="{7A55BB39-B66E-497A-845B-EC2DB4F1AF62}" type="parTrans" cxnId="{E4D9F811-2C80-4386-BA47-721420308715}">
      <dgm:prSet/>
      <dgm:spPr/>
      <dgm:t>
        <a:bodyPr/>
        <a:lstStyle/>
        <a:p>
          <a:endParaRPr lang="sv-SE"/>
        </a:p>
      </dgm:t>
    </dgm:pt>
    <dgm:pt modelId="{E954E0A3-43B0-4F5C-83B2-FBBF5F0AEC54}" type="sibTrans" cxnId="{E4D9F811-2C80-4386-BA47-721420308715}">
      <dgm:prSet/>
      <dgm:spPr/>
      <dgm:t>
        <a:bodyPr/>
        <a:lstStyle/>
        <a:p>
          <a:endParaRPr lang="sv-SE"/>
        </a:p>
      </dgm:t>
    </dgm:pt>
    <dgm:pt modelId="{5A5E26EC-96DF-449E-8CCA-AEA26D75BF5A}" type="pres">
      <dgm:prSet presAssocID="{8CA3036A-AAFC-4FF0-A9CD-43492F9F99EA}" presName="compositeShape" presStyleCnt="0">
        <dgm:presLayoutVars>
          <dgm:chMax val="7"/>
          <dgm:dir/>
          <dgm:resizeHandles val="exact"/>
        </dgm:presLayoutVars>
      </dgm:prSet>
      <dgm:spPr/>
    </dgm:pt>
    <dgm:pt modelId="{7213E6A0-DE06-4096-A934-F6D46F205AAE}" type="pres">
      <dgm:prSet presAssocID="{3AB0D49A-5A0B-4AB3-A787-85E89FF85EC8}" presName="circ1" presStyleLbl="vennNode1" presStyleIdx="0" presStyleCnt="3" custLinFactNeighborX="-6598" custLinFactNeighborY="-11926"/>
      <dgm:spPr/>
      <dgm:t>
        <a:bodyPr/>
        <a:lstStyle/>
        <a:p>
          <a:endParaRPr lang="sv-SE"/>
        </a:p>
      </dgm:t>
    </dgm:pt>
    <dgm:pt modelId="{300CCA28-38E9-44C4-B0CE-EA27558A1D1B}" type="pres">
      <dgm:prSet presAssocID="{3AB0D49A-5A0B-4AB3-A787-85E89FF85EC8}" presName="circ1Tx" presStyleLbl="revTx" presStyleIdx="0" presStyleCnt="0">
        <dgm:presLayoutVars>
          <dgm:chMax val="0"/>
          <dgm:chPref val="0"/>
          <dgm:bulletEnabled val="1"/>
        </dgm:presLayoutVars>
      </dgm:prSet>
      <dgm:spPr/>
      <dgm:t>
        <a:bodyPr/>
        <a:lstStyle/>
        <a:p>
          <a:endParaRPr lang="sv-SE"/>
        </a:p>
      </dgm:t>
    </dgm:pt>
    <dgm:pt modelId="{E54D5021-2C45-4345-B449-00B3EF197DB7}" type="pres">
      <dgm:prSet presAssocID="{0624476B-8FE3-4CB5-9B8B-10DF8B906859}" presName="circ2" presStyleLbl="vennNode1" presStyleIdx="1" presStyleCnt="3" custLinFactNeighborX="2069" custLinFactNeighborY="6609"/>
      <dgm:spPr/>
      <dgm:t>
        <a:bodyPr/>
        <a:lstStyle/>
        <a:p>
          <a:endParaRPr lang="sv-SE"/>
        </a:p>
      </dgm:t>
    </dgm:pt>
    <dgm:pt modelId="{6F31E93F-4F71-4FAB-B9B7-F5407201235A}" type="pres">
      <dgm:prSet presAssocID="{0624476B-8FE3-4CB5-9B8B-10DF8B906859}" presName="circ2Tx" presStyleLbl="revTx" presStyleIdx="0" presStyleCnt="0">
        <dgm:presLayoutVars>
          <dgm:chMax val="0"/>
          <dgm:chPref val="0"/>
          <dgm:bulletEnabled val="1"/>
        </dgm:presLayoutVars>
      </dgm:prSet>
      <dgm:spPr/>
      <dgm:t>
        <a:bodyPr/>
        <a:lstStyle/>
        <a:p>
          <a:endParaRPr lang="sv-SE"/>
        </a:p>
      </dgm:t>
    </dgm:pt>
    <dgm:pt modelId="{FA5FBB29-DBBD-4AE9-96A9-3C4F2499AA04}" type="pres">
      <dgm:prSet presAssocID="{7CBFE6FD-9A39-4DC4-827D-16721E04212D}" presName="circ3" presStyleLbl="vennNode1" presStyleIdx="2" presStyleCnt="3" custLinFactNeighborX="-26106" custLinFactNeighborY="6609"/>
      <dgm:spPr/>
      <dgm:t>
        <a:bodyPr/>
        <a:lstStyle/>
        <a:p>
          <a:endParaRPr lang="sv-SE"/>
        </a:p>
      </dgm:t>
    </dgm:pt>
    <dgm:pt modelId="{5B7BE1C3-863E-49F3-A10C-98F6A4671187}" type="pres">
      <dgm:prSet presAssocID="{7CBFE6FD-9A39-4DC4-827D-16721E04212D}" presName="circ3Tx" presStyleLbl="revTx" presStyleIdx="0" presStyleCnt="0">
        <dgm:presLayoutVars>
          <dgm:chMax val="0"/>
          <dgm:chPref val="0"/>
          <dgm:bulletEnabled val="1"/>
        </dgm:presLayoutVars>
      </dgm:prSet>
      <dgm:spPr/>
      <dgm:t>
        <a:bodyPr/>
        <a:lstStyle/>
        <a:p>
          <a:endParaRPr lang="sv-SE"/>
        </a:p>
      </dgm:t>
    </dgm:pt>
  </dgm:ptLst>
  <dgm:cxnLst>
    <dgm:cxn modelId="{D63E4A8A-998D-475B-A752-99CFBC8A45C7}" type="presOf" srcId="{3AB0D49A-5A0B-4AB3-A787-85E89FF85EC8}" destId="{300CCA28-38E9-44C4-B0CE-EA27558A1D1B}" srcOrd="1" destOrd="0" presId="urn:microsoft.com/office/officeart/2005/8/layout/venn1"/>
    <dgm:cxn modelId="{E460EFEF-BC1D-49CE-B401-DF9BB5117B81}" type="presOf" srcId="{3AB0D49A-5A0B-4AB3-A787-85E89FF85EC8}" destId="{7213E6A0-DE06-4096-A934-F6D46F205AAE}" srcOrd="0" destOrd="0" presId="urn:microsoft.com/office/officeart/2005/8/layout/venn1"/>
    <dgm:cxn modelId="{E4D9F811-2C80-4386-BA47-721420308715}" srcId="{8CA3036A-AAFC-4FF0-A9CD-43492F9F99EA}" destId="{7CBFE6FD-9A39-4DC4-827D-16721E04212D}" srcOrd="2" destOrd="0" parTransId="{7A55BB39-B66E-497A-845B-EC2DB4F1AF62}" sibTransId="{E954E0A3-43B0-4F5C-83B2-FBBF5F0AEC54}"/>
    <dgm:cxn modelId="{AAB32D28-9A72-4457-AC88-4408591708EF}" type="presOf" srcId="{8CA3036A-AAFC-4FF0-A9CD-43492F9F99EA}" destId="{5A5E26EC-96DF-449E-8CCA-AEA26D75BF5A}" srcOrd="0" destOrd="0" presId="urn:microsoft.com/office/officeart/2005/8/layout/venn1"/>
    <dgm:cxn modelId="{B642D5DB-6C37-4ADD-8793-3223B304B211}" srcId="{8CA3036A-AAFC-4FF0-A9CD-43492F9F99EA}" destId="{3AB0D49A-5A0B-4AB3-A787-85E89FF85EC8}" srcOrd="0" destOrd="0" parTransId="{7A996BEB-7EB5-4F6C-8171-21D2FA626C43}" sibTransId="{8FD93BFA-E48F-4061-8BF6-C28B2551791A}"/>
    <dgm:cxn modelId="{A09E22DF-9929-429B-97C5-E3A5D5DB3EEB}" type="presOf" srcId="{7CBFE6FD-9A39-4DC4-827D-16721E04212D}" destId="{FA5FBB29-DBBD-4AE9-96A9-3C4F2499AA04}" srcOrd="0" destOrd="0" presId="urn:microsoft.com/office/officeart/2005/8/layout/venn1"/>
    <dgm:cxn modelId="{B25E16B9-4EC9-4BAC-89CD-3ED5DCDF9A06}" type="presOf" srcId="{0624476B-8FE3-4CB5-9B8B-10DF8B906859}" destId="{6F31E93F-4F71-4FAB-B9B7-F5407201235A}" srcOrd="1" destOrd="0" presId="urn:microsoft.com/office/officeart/2005/8/layout/venn1"/>
    <dgm:cxn modelId="{33DE54F3-C249-4740-8015-611245C010B7}" type="presOf" srcId="{0624476B-8FE3-4CB5-9B8B-10DF8B906859}" destId="{E54D5021-2C45-4345-B449-00B3EF197DB7}" srcOrd="0" destOrd="0" presId="urn:microsoft.com/office/officeart/2005/8/layout/venn1"/>
    <dgm:cxn modelId="{C390EECC-20B7-4E82-8EDA-B4557D799BC6}" type="presOf" srcId="{7CBFE6FD-9A39-4DC4-827D-16721E04212D}" destId="{5B7BE1C3-863E-49F3-A10C-98F6A4671187}" srcOrd="1" destOrd="0" presId="urn:microsoft.com/office/officeart/2005/8/layout/venn1"/>
    <dgm:cxn modelId="{B7596E1A-CCE6-434F-A5EB-4B602E5D278A}" srcId="{8CA3036A-AAFC-4FF0-A9CD-43492F9F99EA}" destId="{0624476B-8FE3-4CB5-9B8B-10DF8B906859}" srcOrd="1" destOrd="0" parTransId="{C335FD3B-0B3F-490B-87A2-29F296CC469B}" sibTransId="{B6A2B919-4F13-41E3-8C22-8747384133E2}"/>
    <dgm:cxn modelId="{A711C4E6-7038-4A77-B9E5-41250B8C9828}" type="presParOf" srcId="{5A5E26EC-96DF-449E-8CCA-AEA26D75BF5A}" destId="{7213E6A0-DE06-4096-A934-F6D46F205AAE}" srcOrd="0" destOrd="0" presId="urn:microsoft.com/office/officeart/2005/8/layout/venn1"/>
    <dgm:cxn modelId="{96BA388A-7C57-4FD5-983C-CF0DBDCB6E8B}" type="presParOf" srcId="{5A5E26EC-96DF-449E-8CCA-AEA26D75BF5A}" destId="{300CCA28-38E9-44C4-B0CE-EA27558A1D1B}" srcOrd="1" destOrd="0" presId="urn:microsoft.com/office/officeart/2005/8/layout/venn1"/>
    <dgm:cxn modelId="{9B8BCEEE-475F-4F62-8AAB-596FE0AE0BE2}" type="presParOf" srcId="{5A5E26EC-96DF-449E-8CCA-AEA26D75BF5A}" destId="{E54D5021-2C45-4345-B449-00B3EF197DB7}" srcOrd="2" destOrd="0" presId="urn:microsoft.com/office/officeart/2005/8/layout/venn1"/>
    <dgm:cxn modelId="{1D4107F3-E052-4188-A318-567E6668F0E0}" type="presParOf" srcId="{5A5E26EC-96DF-449E-8CCA-AEA26D75BF5A}" destId="{6F31E93F-4F71-4FAB-B9B7-F5407201235A}" srcOrd="3" destOrd="0" presId="urn:microsoft.com/office/officeart/2005/8/layout/venn1"/>
    <dgm:cxn modelId="{46FCA475-DDE1-4B4D-9DC7-0C8E89AC22D4}" type="presParOf" srcId="{5A5E26EC-96DF-449E-8CCA-AEA26D75BF5A}" destId="{FA5FBB29-DBBD-4AE9-96A9-3C4F2499AA04}" srcOrd="4" destOrd="0" presId="urn:microsoft.com/office/officeart/2005/8/layout/venn1"/>
    <dgm:cxn modelId="{BEF52E6D-0331-4CD4-B2E8-A93AEC4DA9DB}" type="presParOf" srcId="{5A5E26EC-96DF-449E-8CCA-AEA26D75BF5A}" destId="{5B7BE1C3-863E-49F3-A10C-98F6A467118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3E6A0-DE06-4096-A934-F6D46F205AAE}">
      <dsp:nvSpPr>
        <dsp:cNvPr id="0" name=""/>
        <dsp:cNvSpPr/>
      </dsp:nvSpPr>
      <dsp:spPr>
        <a:xfrm>
          <a:off x="774879" y="0"/>
          <a:ext cx="1509868" cy="1509868"/>
        </a:xfrm>
        <a:prstGeom prst="ellipse">
          <a:avLst/>
        </a:prstGeom>
        <a:solidFill>
          <a:srgbClr val="FF0000"/>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sv-SE" sz="1600" kern="1200" dirty="0" smtClean="0">
              <a:solidFill>
                <a:schemeClr val="bg1"/>
              </a:solidFill>
            </a:rPr>
            <a:t>Skyddsfaktorer</a:t>
          </a:r>
          <a:endParaRPr lang="sv-SE" sz="1600" kern="1200" dirty="0">
            <a:solidFill>
              <a:schemeClr val="bg1"/>
            </a:solidFill>
          </a:endParaRPr>
        </a:p>
      </dsp:txBody>
      <dsp:txXfrm>
        <a:off x="976195" y="264227"/>
        <a:ext cx="1107237" cy="679441"/>
      </dsp:txXfrm>
    </dsp:sp>
    <dsp:sp modelId="{E54D5021-2C45-4345-B449-00B3EF197DB7}">
      <dsp:nvSpPr>
        <dsp:cNvPr id="0" name=""/>
        <dsp:cNvSpPr/>
      </dsp:nvSpPr>
      <dsp:spPr>
        <a:xfrm>
          <a:off x="1450550" y="1089622"/>
          <a:ext cx="1509868" cy="1509868"/>
        </a:xfrm>
        <a:prstGeom prst="ellipse">
          <a:avLst/>
        </a:prstGeom>
        <a:solidFill>
          <a:srgbClr val="FF0000"/>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sv-SE" sz="1600" kern="1200" dirty="0" smtClean="0">
              <a:solidFill>
                <a:schemeClr val="bg1"/>
              </a:solidFill>
            </a:rPr>
            <a:t>Typ och mängd trauma</a:t>
          </a:r>
          <a:endParaRPr lang="sv-SE" sz="1600" kern="1200" dirty="0">
            <a:solidFill>
              <a:schemeClr val="bg1"/>
            </a:solidFill>
          </a:endParaRPr>
        </a:p>
      </dsp:txBody>
      <dsp:txXfrm>
        <a:off x="1912319" y="1479671"/>
        <a:ext cx="905921" cy="830427"/>
      </dsp:txXfrm>
    </dsp:sp>
    <dsp:sp modelId="{FA5FBB29-DBBD-4AE9-96A9-3C4F2499AA04}">
      <dsp:nvSpPr>
        <dsp:cNvPr id="0" name=""/>
        <dsp:cNvSpPr/>
      </dsp:nvSpPr>
      <dsp:spPr>
        <a:xfrm>
          <a:off x="0" y="1089622"/>
          <a:ext cx="1509868" cy="1509868"/>
        </a:xfrm>
        <a:prstGeom prst="ellipse">
          <a:avLst/>
        </a:prstGeom>
        <a:solidFill>
          <a:srgbClr val="FF0000"/>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sv-SE" sz="1600" kern="1200" dirty="0" smtClean="0">
              <a:solidFill>
                <a:schemeClr val="bg1"/>
              </a:solidFill>
            </a:rPr>
            <a:t>     Riskfaktorer</a:t>
          </a:r>
          <a:endParaRPr lang="sv-SE" sz="1600" kern="1200" dirty="0">
            <a:solidFill>
              <a:schemeClr val="bg1"/>
            </a:solidFill>
          </a:endParaRPr>
        </a:p>
      </dsp:txBody>
      <dsp:txXfrm>
        <a:off x="142179" y="1479671"/>
        <a:ext cx="905921" cy="83042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3366D071-9702-46E4-97AD-39C5AD65AA7A}" type="datetimeFigureOut">
              <a:rPr lang="sv-SE" smtClean="0"/>
              <a:t>2017-02-14</a:t>
            </a:fld>
            <a:endParaRPr lang="sv-SE"/>
          </a:p>
        </p:txBody>
      </p:sp>
      <p:sp>
        <p:nvSpPr>
          <p:cNvPr id="4" name="Platshållare för sidfot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F32660D3-8F8A-44FC-BB52-7727D390EBBE}" type="slidenum">
              <a:rPr lang="sv-SE" smtClean="0"/>
              <a:t>‹#›</a:t>
            </a:fld>
            <a:endParaRPr lang="sv-SE"/>
          </a:p>
        </p:txBody>
      </p:sp>
    </p:spTree>
    <p:extLst>
      <p:ext uri="{BB962C8B-B14F-4D97-AF65-F5344CB8AC3E}">
        <p14:creationId xmlns:p14="http://schemas.microsoft.com/office/powerpoint/2010/main" val="2818365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64C4F331-7427-4F6F-A6DC-523D7753C36A}" type="datetimeFigureOut">
              <a:rPr lang="sv-SE" smtClean="0"/>
              <a:t>2017-02-14</a:t>
            </a:fld>
            <a:endParaRPr lang="sv-SE"/>
          </a:p>
        </p:txBody>
      </p:sp>
      <p:sp>
        <p:nvSpPr>
          <p:cNvPr id="4" name="Platshållare för bildobjekt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4EC6F5F-D5F5-4E62-9BB9-6698135D0FF0}" type="slidenum">
              <a:rPr lang="sv-SE" smtClean="0"/>
              <a:t>‹#›</a:t>
            </a:fld>
            <a:endParaRPr lang="sv-SE"/>
          </a:p>
        </p:txBody>
      </p:sp>
    </p:spTree>
    <p:extLst>
      <p:ext uri="{BB962C8B-B14F-4D97-AF65-F5344CB8AC3E}">
        <p14:creationId xmlns:p14="http://schemas.microsoft.com/office/powerpoint/2010/main" val="128483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r.rvts.n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l.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X9_WwuGF4d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urskola.se/Produkter/188334-UR-Samtiden-Internationella-brottsofferdagen-2015-Traumamedveten-oms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a:t>
            </a:fld>
            <a:endParaRPr lang="sv-SE"/>
          </a:p>
        </p:txBody>
      </p:sp>
    </p:spTree>
    <p:extLst>
      <p:ext uri="{BB962C8B-B14F-4D97-AF65-F5344CB8AC3E}">
        <p14:creationId xmlns:p14="http://schemas.microsoft.com/office/powerpoint/2010/main" val="166760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En persons välmående är ett samspel mellan </a:t>
            </a:r>
            <a:r>
              <a:rPr lang="sv-SE" b="1" dirty="0" smtClean="0"/>
              <a:t>friskfaktorer, riskfaktorer</a:t>
            </a:r>
            <a:r>
              <a:rPr lang="sv-SE" dirty="0" smtClean="0"/>
              <a:t>, samt vilken </a:t>
            </a:r>
            <a:r>
              <a:rPr lang="sv-SE" b="1" dirty="0" smtClean="0"/>
              <a:t>typ av trauma </a:t>
            </a:r>
            <a:r>
              <a:rPr lang="sv-SE" dirty="0" smtClean="0"/>
              <a:t>man har utsatts för och i vilken grad av </a:t>
            </a:r>
            <a:r>
              <a:rPr lang="sv-SE" b="1" dirty="0" smtClean="0"/>
              <a:t>exponering</a:t>
            </a:r>
          </a:p>
          <a:p>
            <a:endParaRPr lang="sv-SE" dirty="0" smtClean="0"/>
          </a:p>
          <a:p>
            <a:endParaRPr lang="sv-SE" dirty="0" smtClean="0"/>
          </a:p>
          <a:p>
            <a:endParaRPr lang="sv-SE" dirty="0" smtClean="0"/>
          </a:p>
          <a:p>
            <a:r>
              <a:rPr lang="sv-SE" baseline="0" dirty="0" smtClean="0"/>
              <a:t>----------------------------------------------------------------</a:t>
            </a:r>
          </a:p>
          <a:p>
            <a:r>
              <a:rPr lang="sv-SE" baseline="0" dirty="0" smtClean="0"/>
              <a:t>Källa: Rädda Barnen (2017)</a:t>
            </a:r>
          </a:p>
          <a:p>
            <a:endParaRPr lang="sv-SE" dirty="0"/>
          </a:p>
        </p:txBody>
      </p:sp>
      <p:sp>
        <p:nvSpPr>
          <p:cNvPr id="4" name="Platshållare för bildnummer 3"/>
          <p:cNvSpPr>
            <a:spLocks noGrp="1"/>
          </p:cNvSpPr>
          <p:nvPr>
            <p:ph type="sldNum" sz="quarter" idx="10"/>
          </p:nvPr>
        </p:nvSpPr>
        <p:spPr/>
        <p:txBody>
          <a:bodyPr/>
          <a:lstStyle/>
          <a:p>
            <a:pPr>
              <a:defRPr/>
            </a:pPr>
            <a:fld id="{13948072-4F29-4854-AF17-016469B7E765}" type="slidenum">
              <a:rPr lang="sv-SE" altLang="sv-SE" smtClean="0"/>
              <a:pPr>
                <a:defRPr/>
              </a:pPr>
              <a:t>10</a:t>
            </a:fld>
            <a:endParaRPr lang="sv-SE" altLang="sv-SE"/>
          </a:p>
        </p:txBody>
      </p:sp>
    </p:spTree>
    <p:extLst>
      <p:ext uri="{BB962C8B-B14F-4D97-AF65-F5344CB8AC3E}">
        <p14:creationId xmlns:p14="http://schemas.microsoft.com/office/powerpoint/2010/main" val="60344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Symptom efter ett trauma:</a:t>
            </a:r>
            <a:r>
              <a:rPr lang="sv-SE" sz="1200" b="0" i="0" kern="1200" baseline="0" dirty="0" smtClean="0">
                <a:solidFill>
                  <a:schemeClr val="tx1"/>
                </a:solidFill>
                <a:effectLst/>
                <a:latin typeface="+mn-lt"/>
                <a:ea typeface="+mn-ea"/>
                <a:cs typeface="+mn-cs"/>
              </a:rPr>
              <a:t> varierar som i bilden innan. Exempel ovan är vanliga reaktioner som kan men inte nödvändigtvis behöver vara tecken på traumatisering. </a:t>
            </a:r>
          </a:p>
          <a:p>
            <a:r>
              <a:rPr lang="sv-SE" sz="1200" b="0" i="0" kern="1200" dirty="0" smtClean="0">
                <a:solidFill>
                  <a:schemeClr val="tx1"/>
                </a:solidFill>
                <a:effectLst/>
                <a:latin typeface="+mn-lt"/>
                <a:ea typeface="+mn-ea"/>
                <a:cs typeface="+mn-cs"/>
              </a:rPr>
              <a:t>Ett informations- och diskussionsunderlag för dig som möter ensamkommande barn</a:t>
            </a:r>
            <a:r>
              <a:rPr lang="sv-SE" sz="1200" b="0" i="0" kern="1200" baseline="0" dirty="0" smtClean="0">
                <a:solidFill>
                  <a:schemeClr val="tx1"/>
                </a:solidFill>
                <a:effectLst/>
                <a:latin typeface="+mn-lt"/>
                <a:ea typeface="+mn-ea"/>
                <a:cs typeface="+mn-cs"/>
              </a:rPr>
              <a:t> </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a:t>
            </a:r>
          </a:p>
          <a:p>
            <a:r>
              <a:rPr lang="sv-SE" sz="1200" b="0" i="0" kern="1200" dirty="0" smtClean="0">
                <a:solidFill>
                  <a:schemeClr val="tx1"/>
                </a:solidFill>
                <a:effectLst/>
                <a:latin typeface="+mn-lt"/>
                <a:ea typeface="+mn-ea"/>
                <a:cs typeface="+mn-cs"/>
              </a:rPr>
              <a:t>Källa: </a:t>
            </a:r>
            <a:r>
              <a:rPr lang="sv-SE" sz="1200" b="0" i="1" kern="1200" dirty="0" smtClean="0">
                <a:solidFill>
                  <a:schemeClr val="tx1"/>
                </a:solidFill>
                <a:effectLst/>
                <a:latin typeface="+mn-lt"/>
                <a:ea typeface="+mn-ea"/>
                <a:cs typeface="+mn-cs"/>
              </a:rPr>
              <a:t>Ensamkommande barn och ungdomar – psykisk hälsa och traumasymptom</a:t>
            </a:r>
            <a:r>
              <a:rPr lang="sv-SE" sz="1200" b="0" i="0" kern="1200" dirty="0" smtClean="0">
                <a:solidFill>
                  <a:schemeClr val="tx1"/>
                </a:solidFill>
                <a:effectLst/>
                <a:latin typeface="+mn-lt"/>
                <a:ea typeface="+mn-ea"/>
                <a:cs typeface="+mn-cs"/>
              </a:rPr>
              <a:t>.</a:t>
            </a:r>
            <a:r>
              <a:rPr lang="sv-SE" sz="1200" b="0" i="0" kern="1200" baseline="0" dirty="0" smtClean="0">
                <a:solidFill>
                  <a:schemeClr val="tx1"/>
                </a:solidFill>
                <a:effectLst/>
                <a:latin typeface="+mn-lt"/>
                <a:ea typeface="+mn-ea"/>
                <a:cs typeface="+mn-cs"/>
              </a:rPr>
              <a:t> (</a:t>
            </a:r>
            <a:r>
              <a:rPr lang="sv-SE" b="0" dirty="0" smtClean="0"/>
              <a:t>Göteborgkommunens</a:t>
            </a:r>
            <a:r>
              <a:rPr lang="sv-SE" b="0" baseline="0" dirty="0" smtClean="0"/>
              <a:t> </a:t>
            </a:r>
            <a:r>
              <a:rPr lang="sv-SE" baseline="0" dirty="0" smtClean="0"/>
              <a:t>kommunalförbund)</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11</a:t>
            </a:fld>
            <a:endParaRPr lang="sv-SE"/>
          </a:p>
        </p:txBody>
      </p:sp>
    </p:spTree>
    <p:extLst>
      <p:ext uri="{BB962C8B-B14F-4D97-AF65-F5344CB8AC3E}">
        <p14:creationId xmlns:p14="http://schemas.microsoft.com/office/powerpoint/2010/main" val="1944738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https://www.youtube.com/watch?v=xyxzSKQB6Ks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smtClean="0">
                <a:solidFill>
                  <a:schemeClr val="tx1"/>
                </a:solidFill>
                <a:effectLst/>
                <a:latin typeface="+mn-lt"/>
                <a:ea typeface="+mn-ea"/>
                <a:cs typeface="+mn-cs"/>
              </a:rPr>
              <a:t>Dag Ø. Nordanger</a:t>
            </a:r>
            <a:r>
              <a:rPr lang="sv-SE" sz="1200" b="0" i="0" kern="1200" dirty="0" smtClean="0">
                <a:solidFill>
                  <a:schemeClr val="tx1"/>
                </a:solidFill>
                <a:effectLst/>
                <a:latin typeface="+mn-lt"/>
                <a:ea typeface="+mn-ea"/>
                <a:cs typeface="+mn-cs"/>
              </a:rPr>
              <a:t>, Norge, doktor i psykologi och specialist i klinisk psykologi för barn och unga</a:t>
            </a:r>
            <a:r>
              <a:rPr lang="sv-SE" sz="1200" b="0" i="0" kern="1200" baseline="0" dirty="0" smtClean="0">
                <a:solidFill>
                  <a:schemeClr val="tx1"/>
                </a:solidFill>
                <a:effectLst/>
                <a:latin typeface="+mn-lt"/>
                <a:ea typeface="+mn-ea"/>
                <a:cs typeface="+mn-cs"/>
              </a:rPr>
              <a:t>. </a:t>
            </a:r>
            <a:r>
              <a:rPr lang="sv-SE" sz="1200" b="0" i="0" u="none" strike="noStrike" kern="1200" dirty="0" smtClean="0">
                <a:solidFill>
                  <a:schemeClr val="tx1"/>
                </a:solidFill>
                <a:effectLst/>
                <a:latin typeface="+mn-lt"/>
                <a:ea typeface="+mn-ea"/>
                <a:cs typeface="+mn-cs"/>
                <a:hlinkClick r:id="rId3" tooltip="RVTS Sör"/>
              </a:rPr>
              <a:t>RVTS </a:t>
            </a:r>
            <a:r>
              <a:rPr lang="sv-SE" sz="1200" b="0" i="0" u="none" strike="noStrike" kern="1200" dirty="0" err="1" smtClean="0">
                <a:solidFill>
                  <a:schemeClr val="tx1"/>
                </a:solidFill>
                <a:effectLst/>
                <a:latin typeface="+mn-lt"/>
                <a:ea typeface="+mn-ea"/>
                <a:cs typeface="+mn-cs"/>
                <a:hlinkClick r:id="rId3" tooltip="RVTS Sör"/>
              </a:rPr>
              <a:t>Sör</a:t>
            </a:r>
            <a:r>
              <a:rPr lang="sv-SE" sz="1200" b="0" i="0" kern="1200" dirty="0" smtClean="0">
                <a:solidFill>
                  <a:schemeClr val="tx1"/>
                </a:solidFill>
                <a:effectLst/>
                <a:latin typeface="+mn-lt"/>
                <a:ea typeface="+mn-ea"/>
                <a:cs typeface="+mn-cs"/>
              </a:rPr>
              <a:t> förmedlar kunskap om psykiska trauman. </a:t>
            </a:r>
            <a:endParaRPr lang="sv-SE" dirty="0" smtClean="0"/>
          </a:p>
          <a:p>
            <a:r>
              <a:rPr lang="sv-SE" sz="1200" b="0" i="0" kern="1200" baseline="0" dirty="0" smtClean="0">
                <a:solidFill>
                  <a:schemeClr val="tx1"/>
                </a:solidFill>
                <a:effectLst/>
                <a:latin typeface="+mn-lt"/>
                <a:ea typeface="+mn-ea"/>
                <a:cs typeface="+mn-cs"/>
              </a:rPr>
              <a:t>(4.10min)</a:t>
            </a:r>
          </a:p>
          <a:p>
            <a:endParaRPr lang="sv-SE" sz="1200" b="0" i="0" kern="1200" baseline="0" dirty="0" smtClean="0">
              <a:solidFill>
                <a:schemeClr val="tx1"/>
              </a:solidFill>
              <a:effectLst/>
              <a:latin typeface="+mn-lt"/>
              <a:ea typeface="+mn-ea"/>
              <a:cs typeface="+mn-cs"/>
            </a:endParaRPr>
          </a:p>
          <a:p>
            <a:endParaRPr lang="sv-SE" dirty="0" smtClean="0"/>
          </a:p>
          <a:p>
            <a:r>
              <a:rPr lang="sv-SE" baseline="0" dirty="0" smtClean="0"/>
              <a:t>----------------------------------------------------------------</a:t>
            </a:r>
          </a:p>
          <a:p>
            <a:r>
              <a:rPr lang="sv-SE" baseline="0" dirty="0" smtClean="0"/>
              <a:t>Källa: CACTUS, Child and </a:t>
            </a:r>
            <a:r>
              <a:rPr lang="sv-SE" baseline="0" dirty="0" err="1" smtClean="0"/>
              <a:t>Adolescent</a:t>
            </a:r>
            <a:r>
              <a:rPr lang="sv-SE" baseline="0" dirty="0" smtClean="0"/>
              <a:t> </a:t>
            </a:r>
            <a:r>
              <a:rPr lang="sv-SE" baseline="0" dirty="0" err="1" smtClean="0"/>
              <a:t>Complex</a:t>
            </a:r>
            <a:r>
              <a:rPr lang="sv-SE" baseline="0" dirty="0" smtClean="0"/>
              <a:t> </a:t>
            </a:r>
            <a:r>
              <a:rPr lang="sv-SE" baseline="0" dirty="0" err="1" smtClean="0"/>
              <a:t>TraUma</a:t>
            </a:r>
            <a:r>
              <a:rPr lang="sv-SE" baseline="0" dirty="0" smtClean="0"/>
              <a:t> </a:t>
            </a:r>
            <a:r>
              <a:rPr lang="sv-SE" baseline="0" dirty="0" err="1" smtClean="0"/>
              <a:t>Society</a:t>
            </a:r>
            <a:r>
              <a:rPr lang="sv-SE" baseline="0" dirty="0" smtClean="0"/>
              <a:t> (2017), http://www.cactusnettverk.no/</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12</a:t>
            </a:fld>
            <a:endParaRPr lang="sv-SE"/>
          </a:p>
        </p:txBody>
      </p:sp>
    </p:spTree>
    <p:extLst>
      <p:ext uri="{BB962C8B-B14F-4D97-AF65-F5344CB8AC3E}">
        <p14:creationId xmlns:p14="http://schemas.microsoft.com/office/powerpoint/2010/main" val="334668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Rädda Barnen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13</a:t>
            </a:fld>
            <a:endParaRPr lang="sv-SE"/>
          </a:p>
        </p:txBody>
      </p:sp>
    </p:spTree>
    <p:extLst>
      <p:ext uri="{BB962C8B-B14F-4D97-AF65-F5344CB8AC3E}">
        <p14:creationId xmlns:p14="http://schemas.microsoft.com/office/powerpoint/2010/main" val="1499679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sz="1200" kern="1200" dirty="0" smtClean="0">
                <a:solidFill>
                  <a:schemeClr val="tx1"/>
                </a:solidFill>
                <a:effectLst/>
                <a:latin typeface="+mn-lt"/>
                <a:ea typeface="+mn-ea"/>
                <a:cs typeface="+mn-cs"/>
              </a:rPr>
              <a:t>Hjärnan utvecklas i</a:t>
            </a:r>
            <a:r>
              <a:rPr lang="sv-SE" sz="1200" kern="1200" baseline="0" dirty="0" smtClean="0">
                <a:solidFill>
                  <a:schemeClr val="tx1"/>
                </a:solidFill>
                <a:effectLst/>
                <a:latin typeface="+mn-lt"/>
                <a:ea typeface="+mn-ea"/>
                <a:cs typeface="+mn-cs"/>
              </a:rPr>
              <a:t> samspel med omgivningen, utifrån individens</a:t>
            </a:r>
            <a:r>
              <a:rPr lang="sv-SE" sz="1200" kern="1200" dirty="0" smtClean="0">
                <a:solidFill>
                  <a:schemeClr val="tx1"/>
                </a:solidFill>
                <a:effectLst/>
                <a:latin typeface="+mn-lt"/>
                <a:ea typeface="+mn-ea"/>
                <a:cs typeface="+mn-cs"/>
              </a:rPr>
              <a:t> erfarenheter. De delar som stimuleras utvecklas, andra delar utvecklas inte. Hjärnan är designad för att skapa sociala relationer</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erfarenheter formar hjärnans utveckling.</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Hjärnan påverkas alltså av hur den används. </a:t>
            </a:r>
          </a:p>
          <a:p>
            <a:pPr marL="171450" indent="-171450">
              <a:buFontTx/>
              <a:buChar char="-"/>
            </a:pPr>
            <a:endParaRPr lang="sv-SE" sz="1200" kern="1200" dirty="0" smtClean="0">
              <a:solidFill>
                <a:schemeClr val="tx1"/>
              </a:solidFill>
              <a:effectLst/>
              <a:latin typeface="+mn-lt"/>
              <a:ea typeface="+mn-ea"/>
              <a:cs typeface="+mn-cs"/>
            </a:endParaRPr>
          </a:p>
          <a:p>
            <a:pPr marL="171450" indent="-171450">
              <a:buFontTx/>
              <a:buChar char="-"/>
            </a:pPr>
            <a:r>
              <a:rPr lang="sv-SE" sz="1200" kern="1200" dirty="0" smtClean="0">
                <a:solidFill>
                  <a:schemeClr val="tx1"/>
                </a:solidFill>
                <a:effectLst/>
                <a:latin typeface="+mn-lt"/>
                <a:ea typeface="+mn-ea"/>
                <a:cs typeface="+mn-cs"/>
              </a:rPr>
              <a:t>Tre delar av hjärnan är extra viktiga:</a:t>
            </a:r>
          </a:p>
          <a:p>
            <a:pPr marL="171450" indent="-171450">
              <a:buFont typeface="Arial" panose="020B0604020202020204" pitchFamily="34" charset="0"/>
              <a:buChar char="•"/>
            </a:pPr>
            <a:r>
              <a:rPr lang="sv-SE" sz="1200" kern="1200" dirty="0" err="1" smtClean="0">
                <a:solidFill>
                  <a:schemeClr val="tx1"/>
                </a:solidFill>
                <a:effectLst/>
                <a:latin typeface="+mn-lt"/>
                <a:ea typeface="+mn-ea"/>
                <a:cs typeface="+mn-cs"/>
              </a:rPr>
              <a:t>Amygdala</a:t>
            </a:r>
            <a:r>
              <a:rPr lang="sv-SE" sz="1200" kern="120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alarmcentral, uppfattar hot, skickar signal som frigör stressreaktion, </a:t>
            </a:r>
            <a:r>
              <a:rPr lang="sv-SE" sz="1200" i="1" kern="1200" dirty="0" err="1" smtClean="0">
                <a:solidFill>
                  <a:schemeClr val="tx1"/>
                </a:solidFill>
                <a:effectLst/>
                <a:latin typeface="+mn-lt"/>
                <a:ea typeface="+mn-ea"/>
                <a:cs typeface="+mn-cs"/>
              </a:rPr>
              <a:t>fright</a:t>
            </a:r>
            <a:r>
              <a:rPr lang="sv-SE" sz="1200" i="1" kern="1200" dirty="0" smtClean="0">
                <a:solidFill>
                  <a:schemeClr val="tx1"/>
                </a:solidFill>
                <a:effectLst/>
                <a:latin typeface="+mn-lt"/>
                <a:ea typeface="+mn-ea"/>
                <a:cs typeface="+mn-cs"/>
              </a:rPr>
              <a:t>/flight or </a:t>
            </a:r>
            <a:r>
              <a:rPr lang="sv-SE" sz="1200" i="1" kern="1200" dirty="0" err="1" smtClean="0">
                <a:solidFill>
                  <a:schemeClr val="tx1"/>
                </a:solidFill>
                <a:effectLst/>
                <a:latin typeface="+mn-lt"/>
                <a:ea typeface="+mn-ea"/>
                <a:cs typeface="+mn-cs"/>
              </a:rPr>
              <a:t>flee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Amygdala</a:t>
            </a:r>
            <a:r>
              <a:rPr lang="sv-SE" sz="1200" kern="1200" dirty="0" smtClean="0">
                <a:solidFill>
                  <a:schemeClr val="tx1"/>
                </a:solidFill>
                <a:effectLst/>
                <a:latin typeface="+mn-lt"/>
                <a:ea typeface="+mn-ea"/>
                <a:cs typeface="+mn-cs"/>
              </a:rPr>
              <a:t> syftar till att bekämpa farliga situation, händer supersnabbt.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Hippocampus:</a:t>
            </a:r>
            <a:r>
              <a:rPr lang="sv-SE" sz="1200" kern="1200" baseline="0" dirty="0" smtClean="0">
                <a:solidFill>
                  <a:schemeClr val="tx1"/>
                </a:solidFill>
                <a:effectLst/>
                <a:latin typeface="+mn-lt"/>
                <a:ea typeface="+mn-ea"/>
                <a:cs typeface="+mn-cs"/>
              </a:rPr>
              <a:t> t</a:t>
            </a:r>
            <a:r>
              <a:rPr lang="sv-SE" sz="1200" kern="1200" dirty="0" smtClean="0">
                <a:solidFill>
                  <a:schemeClr val="tx1"/>
                </a:solidFill>
                <a:effectLst/>
                <a:latin typeface="+mn-lt"/>
                <a:ea typeface="+mn-ea"/>
                <a:cs typeface="+mn-cs"/>
              </a:rPr>
              <a:t>ar emot signalen efter </a:t>
            </a:r>
            <a:r>
              <a:rPr lang="sv-SE" sz="1200" kern="1200" dirty="0" err="1" smtClean="0">
                <a:solidFill>
                  <a:schemeClr val="tx1"/>
                </a:solidFill>
                <a:effectLst/>
                <a:latin typeface="+mn-lt"/>
                <a:ea typeface="+mn-ea"/>
                <a:cs typeface="+mn-cs"/>
              </a:rPr>
              <a:t>amygdala</a:t>
            </a:r>
            <a:r>
              <a:rPr lang="sv-SE" sz="1200" kern="1200" dirty="0" smtClean="0">
                <a:solidFill>
                  <a:schemeClr val="tx1"/>
                </a:solidFill>
                <a:effectLst/>
                <a:latin typeface="+mn-lt"/>
                <a:ea typeface="+mn-ea"/>
                <a:cs typeface="+mn-cs"/>
              </a:rPr>
              <a:t>, checkar</a:t>
            </a:r>
            <a:r>
              <a:rPr lang="sv-SE" sz="1200" kern="1200" baseline="0" dirty="0" smtClean="0">
                <a:solidFill>
                  <a:schemeClr val="tx1"/>
                </a:solidFill>
                <a:effectLst/>
                <a:latin typeface="+mn-lt"/>
                <a:ea typeface="+mn-ea"/>
                <a:cs typeface="+mn-cs"/>
              </a:rPr>
              <a:t> av den mot ett</a:t>
            </a:r>
            <a:r>
              <a:rPr lang="sv-SE" sz="1200" kern="1200" dirty="0" smtClean="0">
                <a:solidFill>
                  <a:schemeClr val="tx1"/>
                </a:solidFill>
                <a:effectLst/>
                <a:latin typeface="+mn-lt"/>
                <a:ea typeface="+mn-ea"/>
                <a:cs typeface="+mn-cs"/>
              </a:rPr>
              <a:t> erfarenhetsarkiv- värderar</a:t>
            </a:r>
            <a:r>
              <a:rPr lang="sv-SE" sz="1200" kern="1200" baseline="0" dirty="0" smtClean="0">
                <a:solidFill>
                  <a:schemeClr val="tx1"/>
                </a:solidFill>
                <a:effectLst/>
                <a:latin typeface="+mn-lt"/>
                <a:ea typeface="+mn-ea"/>
                <a:cs typeface="+mn-cs"/>
              </a:rPr>
              <a:t> den</a:t>
            </a:r>
            <a:r>
              <a:rPr lang="sv-SE" sz="1200" kern="1200" dirty="0" smtClean="0">
                <a:solidFill>
                  <a:schemeClr val="tx1"/>
                </a:solidFill>
                <a:effectLst/>
                <a:latin typeface="+mn-lt"/>
                <a:ea typeface="+mn-ea"/>
                <a:cs typeface="+mn-cs"/>
              </a:rPr>
              <a:t> nya information utifrån gamla erfarenheter.</a:t>
            </a:r>
            <a:r>
              <a:rPr lang="sv-SE" sz="1200" kern="1200" baseline="0" dirty="0" smtClean="0">
                <a:solidFill>
                  <a:schemeClr val="tx1"/>
                </a:solidFill>
                <a:effectLst/>
                <a:latin typeface="+mn-lt"/>
                <a:ea typeface="+mn-ea"/>
                <a:cs typeface="+mn-cs"/>
              </a:rPr>
              <a:t> Detta </a:t>
            </a:r>
            <a:r>
              <a:rPr lang="sv-SE" sz="1200" kern="1200" dirty="0" smtClean="0">
                <a:solidFill>
                  <a:schemeClr val="tx1"/>
                </a:solidFill>
                <a:effectLst/>
                <a:latin typeface="+mn-lt"/>
                <a:ea typeface="+mn-ea"/>
                <a:cs typeface="+mn-cs"/>
              </a:rPr>
              <a:t>kanske ger en lugnande effekt om personen har haft en sådan erfarenhet tidigare.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Prefrontala cortex: hjärnans regleringssystem, övas upp</a:t>
            </a:r>
            <a:r>
              <a:rPr lang="sv-SE" sz="1200" kern="1200" baseline="0" dirty="0" smtClean="0">
                <a:solidFill>
                  <a:schemeClr val="tx1"/>
                </a:solidFill>
                <a:effectLst/>
                <a:latin typeface="+mn-lt"/>
                <a:ea typeface="+mn-ea"/>
                <a:cs typeface="+mn-cs"/>
              </a:rPr>
              <a:t> genom närstående i omgivningen som ger stöd, förklarar och härbärgerar känslor</a:t>
            </a:r>
            <a:r>
              <a:rPr lang="sv-SE"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r>
              <a:rPr lang="sv-SE" sz="1200" kern="1200" dirty="0" smtClean="0">
                <a:solidFill>
                  <a:schemeClr val="tx1"/>
                </a:solidFill>
                <a:effectLst/>
                <a:latin typeface="+mn-lt"/>
                <a:ea typeface="+mn-ea"/>
                <a:cs typeface="+mn-cs"/>
              </a:rPr>
              <a:t>Om man ofta har varit utsatt för hot</a:t>
            </a:r>
            <a:r>
              <a:rPr lang="sv-SE" sz="1200" kern="1200" baseline="0" dirty="0" smtClean="0">
                <a:solidFill>
                  <a:schemeClr val="tx1"/>
                </a:solidFill>
                <a:effectLst/>
                <a:latin typeface="+mn-lt"/>
                <a:ea typeface="+mn-ea"/>
                <a:cs typeface="+mn-cs"/>
              </a:rPr>
              <a:t> är signalen till </a:t>
            </a:r>
            <a:r>
              <a:rPr lang="sv-SE" sz="1200" kern="1200" baseline="0" dirty="0" err="1" smtClean="0">
                <a:solidFill>
                  <a:schemeClr val="tx1"/>
                </a:solidFill>
                <a:effectLst/>
                <a:latin typeface="+mn-lt"/>
                <a:ea typeface="+mn-ea"/>
                <a:cs typeface="+mn-cs"/>
              </a:rPr>
              <a:t>am</a:t>
            </a:r>
            <a:r>
              <a:rPr lang="sv-SE" sz="1200" kern="1200" dirty="0" err="1" smtClean="0">
                <a:solidFill>
                  <a:schemeClr val="tx1"/>
                </a:solidFill>
                <a:effectLst/>
                <a:latin typeface="+mn-lt"/>
                <a:ea typeface="+mn-ea"/>
                <a:cs typeface="+mn-cs"/>
              </a:rPr>
              <a:t>ygdala</a:t>
            </a:r>
            <a:r>
              <a:rPr lang="sv-SE" sz="1200" kern="1200" dirty="0" smtClean="0">
                <a:solidFill>
                  <a:schemeClr val="tx1"/>
                </a:solidFill>
                <a:effectLst/>
                <a:latin typeface="+mn-lt"/>
                <a:ea typeface="+mn-ea"/>
                <a:cs typeface="+mn-cs"/>
              </a:rPr>
              <a:t> snabbare, till</a:t>
            </a:r>
            <a:r>
              <a:rPr lang="sv-SE" sz="1200" kern="1200" baseline="0" dirty="0" smtClean="0">
                <a:solidFill>
                  <a:schemeClr val="tx1"/>
                </a:solidFill>
                <a:effectLst/>
                <a:latin typeface="+mn-lt"/>
                <a:ea typeface="+mn-ea"/>
                <a:cs typeface="+mn-cs"/>
              </a:rPr>
              <a:t> följd av mer frekvent användning. </a:t>
            </a:r>
            <a:r>
              <a:rPr lang="sv-SE" sz="1200" kern="1200" dirty="0" smtClean="0">
                <a:solidFill>
                  <a:schemeClr val="tx1"/>
                </a:solidFill>
                <a:effectLst/>
                <a:latin typeface="+mn-lt"/>
                <a:ea typeface="+mn-ea"/>
                <a:cs typeface="+mn-cs"/>
              </a:rPr>
              <a:t>Om regleringssystemet kopplas</a:t>
            </a:r>
            <a:r>
              <a:rPr lang="sv-SE" sz="1200" kern="1200" baseline="0" dirty="0" smtClean="0">
                <a:solidFill>
                  <a:schemeClr val="tx1"/>
                </a:solidFill>
                <a:effectLst/>
                <a:latin typeface="+mn-lt"/>
                <a:ea typeface="+mn-ea"/>
                <a:cs typeface="+mn-cs"/>
              </a:rPr>
              <a:t> på snabbt beror det på individens </a:t>
            </a:r>
            <a:r>
              <a:rPr lang="sv-SE" sz="1200" kern="1200" dirty="0" smtClean="0">
                <a:solidFill>
                  <a:schemeClr val="tx1"/>
                </a:solidFill>
                <a:effectLst/>
                <a:latin typeface="+mn-lt"/>
                <a:ea typeface="+mn-ea"/>
                <a:cs typeface="+mn-cs"/>
              </a:rPr>
              <a:t>vana i att använda det. Om denna</a:t>
            </a:r>
            <a:r>
              <a:rPr lang="sv-SE" sz="1200" kern="1200" baseline="0" dirty="0" smtClean="0">
                <a:solidFill>
                  <a:schemeClr val="tx1"/>
                </a:solidFill>
                <a:effectLst/>
                <a:latin typeface="+mn-lt"/>
                <a:ea typeface="+mn-ea"/>
                <a:cs typeface="+mn-cs"/>
              </a:rPr>
              <a:t> vana saknas blir </a:t>
            </a:r>
            <a:r>
              <a:rPr lang="sv-SE" sz="1200" kern="1200" dirty="0" smtClean="0">
                <a:solidFill>
                  <a:schemeClr val="tx1"/>
                </a:solidFill>
                <a:effectLst/>
                <a:latin typeface="+mn-lt"/>
                <a:ea typeface="+mn-ea"/>
                <a:cs typeface="+mn-cs"/>
              </a:rPr>
              <a:t>individen kvar i alarmfasen</a:t>
            </a:r>
            <a:r>
              <a:rPr lang="sv-SE" sz="1200" kern="1200" baseline="0" dirty="0" smtClean="0">
                <a:solidFill>
                  <a:schemeClr val="tx1"/>
                </a:solidFill>
                <a:effectLst/>
                <a:latin typeface="+mn-lt"/>
                <a:ea typeface="+mn-ea"/>
                <a:cs typeface="+mn-cs"/>
              </a:rPr>
              <a:t> och reagerar med starka känslor, i likhet med små </a:t>
            </a:r>
            <a:r>
              <a:rPr lang="sv-SE" sz="1200" kern="1200" dirty="0" smtClean="0">
                <a:solidFill>
                  <a:schemeClr val="tx1"/>
                </a:solidFill>
                <a:effectLst/>
                <a:latin typeface="+mn-lt"/>
                <a:ea typeface="+mn-ea"/>
                <a:cs typeface="+mn-cs"/>
              </a:rPr>
              <a:t>barn som har ett outvecklat regleringssystem. </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r>
              <a:rPr lang="sv-SE" sz="1200" kern="1200" dirty="0" smtClean="0">
                <a:solidFill>
                  <a:schemeClr val="tx1"/>
                </a:solidFill>
                <a:effectLst/>
                <a:latin typeface="+mn-lt"/>
                <a:ea typeface="+mn-ea"/>
                <a:cs typeface="+mn-cs"/>
              </a:rPr>
              <a:t>Genom</a:t>
            </a:r>
            <a:r>
              <a:rPr lang="sv-SE" sz="1200" kern="1200" baseline="0" dirty="0" smtClean="0">
                <a:solidFill>
                  <a:schemeClr val="tx1"/>
                </a:solidFill>
                <a:effectLst/>
                <a:latin typeface="+mn-lt"/>
                <a:ea typeface="+mn-ea"/>
                <a:cs typeface="+mn-cs"/>
              </a:rPr>
              <a:t> ett stärkande bemötande kan viktiga vuxna</a:t>
            </a:r>
            <a:r>
              <a:rPr lang="sv-SE" sz="1200" kern="1200" dirty="0" smtClean="0">
                <a:solidFill>
                  <a:schemeClr val="tx1"/>
                </a:solidFill>
                <a:effectLst/>
                <a:latin typeface="+mn-lt"/>
                <a:ea typeface="+mn-ea"/>
                <a:cs typeface="+mn-cs"/>
              </a:rPr>
              <a:t> skapa förutsättningar för att den</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logiska hjärnan ska ta över.</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r>
              <a:rPr lang="sv-SE" baseline="0" dirty="0" smtClean="0"/>
              <a:t>----------------------------------------------------------------</a:t>
            </a:r>
          </a:p>
          <a:p>
            <a:r>
              <a:rPr lang="sv-SE" baseline="0" dirty="0" smtClean="0"/>
              <a:t>Källa: </a:t>
            </a:r>
            <a:r>
              <a:rPr lang="sv-SE" dirty="0" smtClean="0"/>
              <a:t>Information</a:t>
            </a:r>
            <a:r>
              <a:rPr lang="sv-SE" baseline="0" dirty="0" smtClean="0"/>
              <a:t> sammanställd av konsult på UPH, SKL, Kalingas R. M. 2016 baserat på material från Rädda Barnen: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Cagérus Barucija, L. 2016 </a:t>
            </a:r>
            <a:r>
              <a:rPr lang="sv-SE" sz="1200" i="1" kern="1200" dirty="0" smtClean="0">
                <a:solidFill>
                  <a:schemeClr val="tx1"/>
                </a:solidFill>
                <a:effectLst/>
                <a:latin typeface="+mn-lt"/>
                <a:ea typeface="+mn-ea"/>
                <a:cs typeface="+mn-cs"/>
              </a:rPr>
              <a:t>Traumamedveten omsorg. </a:t>
            </a:r>
            <a:r>
              <a:rPr lang="sv-SE" sz="1200" kern="1200" dirty="0" smtClean="0">
                <a:solidFill>
                  <a:schemeClr val="tx1"/>
                </a:solidFill>
                <a:effectLst/>
                <a:latin typeface="+mn-lt"/>
                <a:ea typeface="+mn-ea"/>
                <a:cs typeface="+mn-cs"/>
              </a:rPr>
              <a:t>Migration och psykisk hälsa- för elevhälsan, 2016-11-15, kl.10-16, Stockholm.</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Se inspelning</a:t>
            </a:r>
            <a:r>
              <a:rPr lang="sv-SE" sz="1200" kern="1200" baseline="0" dirty="0" smtClean="0">
                <a:solidFill>
                  <a:schemeClr val="tx1"/>
                </a:solidFill>
                <a:effectLst/>
                <a:latin typeface="+mn-lt"/>
                <a:ea typeface="+mn-ea"/>
                <a:cs typeface="+mn-cs"/>
              </a:rPr>
              <a:t> av</a:t>
            </a:r>
            <a:r>
              <a:rPr lang="sv-SE" sz="1200" kern="1200" dirty="0" smtClean="0">
                <a:solidFill>
                  <a:schemeClr val="tx1"/>
                </a:solidFill>
                <a:effectLst/>
                <a:latin typeface="+mn-lt"/>
                <a:ea typeface="+mn-ea"/>
                <a:cs typeface="+mn-cs"/>
              </a:rPr>
              <a:t> föreläsningen</a:t>
            </a:r>
            <a:r>
              <a:rPr lang="sv-SE" sz="1200" kern="1200" baseline="0" dirty="0" smtClean="0">
                <a:solidFill>
                  <a:schemeClr val="tx1"/>
                </a:solidFill>
                <a:effectLst/>
                <a:latin typeface="+mn-lt"/>
                <a:ea typeface="+mn-ea"/>
                <a:cs typeface="+mn-cs"/>
              </a:rPr>
              <a:t>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http://play.quickchannel.com/Qc/create/mainshow.asp?play=14207</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EC6F5F-D5F5-4E62-9BB9-6698135D0FF0}" type="slidenum">
              <a:rPr lang="sv-SE" smtClean="0"/>
              <a:t>14</a:t>
            </a:fld>
            <a:endParaRPr lang="sv-SE"/>
          </a:p>
        </p:txBody>
      </p:sp>
    </p:spTree>
    <p:extLst>
      <p:ext uri="{BB962C8B-B14F-4D97-AF65-F5344CB8AC3E}">
        <p14:creationId xmlns:p14="http://schemas.microsoft.com/office/powerpoint/2010/main" val="3705990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p:cNvSpPr>
            <a:spLocks noGrp="1" noRot="1" noChangeAspect="1" noTextEdit="1"/>
          </p:cNvSpPr>
          <p:nvPr>
            <p:ph type="sldImg"/>
          </p:nvPr>
        </p:nvSpPr>
        <p:spPr>
          <a:ln/>
        </p:spPr>
      </p:sp>
      <p:sp>
        <p:nvSpPr>
          <p:cNvPr id="7373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latin typeface="Gill Sans" charset="0"/>
              </a:rPr>
              <a:t>Traumamedveten omsorg ett förhållningssätt som hjälper och vägleder vuxna att förstå och bemöta </a:t>
            </a:r>
            <a:r>
              <a:rPr lang="sv-SE" sz="1200" dirty="0" smtClean="0"/>
              <a:t>grundläggande behov hos barn och unga som utsatts för allvarliga och traumatiska händelser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Rädda Barnens Centrum har ett nära samarbete med RVTS</a:t>
            </a:r>
            <a:r>
              <a:rPr lang="sv-SE" sz="1200" b="0" i="0" kern="1200" baseline="0" dirty="0" smtClean="0">
                <a:solidFill>
                  <a:schemeClr val="tx1"/>
                </a:solidFill>
                <a:effectLst/>
                <a:latin typeface="+mn-lt"/>
                <a:ea typeface="+mn-ea"/>
                <a:cs typeface="+mn-cs"/>
              </a:rPr>
              <a:t> </a:t>
            </a:r>
            <a:r>
              <a:rPr lang="sv-SE" sz="1200" b="0" i="0" kern="1200" baseline="0" dirty="0" err="1" smtClean="0">
                <a:solidFill>
                  <a:schemeClr val="tx1"/>
                </a:solidFill>
                <a:effectLst/>
                <a:latin typeface="+mn-lt"/>
                <a:ea typeface="+mn-ea"/>
                <a:cs typeface="+mn-cs"/>
              </a:rPr>
              <a:t>Sör</a:t>
            </a:r>
            <a:r>
              <a:rPr lang="sv-SE" sz="1200" b="0" i="0" kern="1200" dirty="0" smtClean="0">
                <a:solidFill>
                  <a:schemeClr val="tx1"/>
                </a:solidFill>
                <a:effectLst/>
                <a:latin typeface="+mn-lt"/>
                <a:ea typeface="+mn-ea"/>
                <a:cs typeface="+mn-cs"/>
              </a:rPr>
              <a:t>. </a:t>
            </a:r>
            <a:r>
              <a:rPr lang="sv-SE" dirty="0" smtClean="0"/>
              <a:t>Via denna kontakt fick Rädda Barnen kännedom om Dr Howard Bath, en psykolog från Australien som utvecklat och arbetat fram Traumamedveten omsorg (eng. </a:t>
            </a:r>
            <a:r>
              <a:rPr lang="sv-SE" dirty="0" err="1" smtClean="0"/>
              <a:t>Transformational</a:t>
            </a:r>
            <a:r>
              <a:rPr lang="sv-SE" dirty="0" smtClean="0"/>
              <a:t> </a:t>
            </a:r>
            <a:r>
              <a:rPr lang="sv-SE" dirty="0" err="1" smtClean="0"/>
              <a:t>care</a:t>
            </a:r>
            <a:r>
              <a:rPr lang="sv-SE" dirty="0" smtClean="0"/>
              <a:t>, tidigare </a:t>
            </a:r>
            <a:r>
              <a:rPr lang="sv-SE" dirty="0" err="1" smtClean="0"/>
              <a:t>TraumaWise</a:t>
            </a:r>
            <a:r>
              <a:rPr lang="sv-SE" dirty="0" smtClean="0"/>
              <a:t> </a:t>
            </a:r>
            <a:r>
              <a:rPr lang="sv-SE" dirty="0" err="1" smtClean="0"/>
              <a:t>care</a:t>
            </a:r>
            <a:r>
              <a:rPr lang="sv-SE" dirty="0" smtClean="0"/>
              <a:t>, Bath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baseline="0" dirty="0" smtClean="0"/>
              <a:t>----------------------------------------------------------------</a:t>
            </a:r>
          </a:p>
          <a:p>
            <a:r>
              <a:rPr lang="sv-SE" baseline="0" dirty="0" smtClean="0"/>
              <a:t>Källa: Rädda Barnen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73732"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5492CF-37A1-4874-9A1A-B3D875325743}" type="slidenum">
              <a:rPr lang="sv-SE" altLang="sv-SE" sz="1200" smtClean="0">
                <a:latin typeface="Arial" panose="020B0604020202020204" pitchFamily="34" charset="0"/>
                <a:cs typeface="Arial" panose="020B0604020202020204" pitchFamily="34" charset="0"/>
              </a:rPr>
              <a:pPr/>
              <a:t>15</a:t>
            </a:fld>
            <a:endParaRPr lang="sv-SE" altLang="sv-SE" sz="12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56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Trygghet är central</a:t>
            </a:r>
            <a:r>
              <a:rPr lang="sv-SE" baseline="0" dirty="0" smtClean="0"/>
              <a:t>t för unga personer med trauma. Grunden för att känna trygghet blir allvarligt skadad om man har blivit skadad av medmänniskor. Alarmsystemet kan då vara ständigt aktivt, man är orolig för sin trygghet även omedvetet. Barn och unga vars trygghet har rubbats har ett inre försvarssystem aktiverat som förstärker deras världsbild att ingen går att lita på. </a:t>
            </a:r>
          </a:p>
          <a:p>
            <a:endParaRPr lang="sv-SE" baseline="0" dirty="0" smtClean="0"/>
          </a:p>
          <a:p>
            <a:r>
              <a:rPr lang="sv-SE" baseline="0" dirty="0" smtClean="0"/>
              <a:t>Trygghet är en förutsättning för att läka, det är ett av människans mest basala behov. </a:t>
            </a:r>
          </a:p>
          <a:p>
            <a:r>
              <a:rPr lang="sv-SE" baseline="0" dirty="0" smtClean="0"/>
              <a:t>Fysisk trygghet: rutiner i vardagen, tydliga strukturer med tid och plats, förutsägbar och begriplig verksamhet</a:t>
            </a:r>
          </a:p>
          <a:p>
            <a:r>
              <a:rPr lang="sv-SE" baseline="0" dirty="0" smtClean="0"/>
              <a:t>Relationell trygghet: viktiga vuxna som är närvarande, finns tillgängliga, reflekterar ärlighet och öppenhet</a:t>
            </a:r>
          </a:p>
          <a:p>
            <a:r>
              <a:rPr lang="sv-SE" baseline="0" dirty="0" smtClean="0"/>
              <a:t>Känslomässig trygghet: att det finns utrymme att uttrycka känslor, tankar, upplevelser och att dessa bekräftas och valideras</a:t>
            </a:r>
          </a:p>
          <a:p>
            <a:r>
              <a:rPr lang="sv-SE" baseline="0" dirty="0" smtClean="0"/>
              <a:t>Kulturell trygghet: att känna sig accepterad oavsett kulturell bakgrund, att bakgrund får ta plats (kan skapas utrymme för genom firande av högtider, mat, språk, andra kulturella uttryck)</a:t>
            </a:r>
            <a:endParaRPr lang="sv-SE" dirty="0" smtClean="0"/>
          </a:p>
          <a:p>
            <a:endParaRPr lang="sv-SE" baseline="0" dirty="0" smtClean="0"/>
          </a:p>
          <a:p>
            <a:r>
              <a:rPr lang="sv-SE" baseline="0" dirty="0" smtClean="0"/>
              <a:t>Det är viktigt att öka kunskap och skapa förståelse hos barnet. Vad förmedlar trygghet för just denna individ? Låta dem känna kontroll- makt och möjlighet att påverka sin situation. Det är också mycket viktigt att de bygger upp en trygghet i relationer till andra människor, att de känner en känslomässig trygghet där deras tankar bekräftas och valideras av vuxna.</a:t>
            </a:r>
          </a:p>
          <a:p>
            <a:endParaRPr lang="sv-SE" baseline="0" dirty="0" smtClean="0"/>
          </a:p>
          <a:p>
            <a:r>
              <a:rPr lang="sv-SE" baseline="0" dirty="0" smtClean="0"/>
              <a:t>Barn och ungdomar behöver bli delaktiga i sin egen situation- de behöver återfå tillit till människor runt och tillit till sig själva.</a:t>
            </a:r>
          </a:p>
          <a:p>
            <a:endParaRPr lang="sv-SE" dirty="0" smtClean="0"/>
          </a:p>
          <a:p>
            <a:r>
              <a:rPr lang="sv-SE" baseline="0" dirty="0" smtClean="0"/>
              <a:t>----------------------------------------------------------------</a:t>
            </a:r>
          </a:p>
          <a:p>
            <a:r>
              <a:rPr lang="sv-SE" baseline="0" dirty="0" smtClean="0"/>
              <a:t>Källa: </a:t>
            </a:r>
            <a:r>
              <a:rPr lang="sv-SE" dirty="0" smtClean="0"/>
              <a:t>Information</a:t>
            </a:r>
            <a:r>
              <a:rPr lang="sv-SE" baseline="0" dirty="0" smtClean="0"/>
              <a:t> sammanställd av konsult på UPH, SKL, Kalingas R. M. 2016 baserat på material från Rädda Barnen: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Cagérus Barucija, L. 2016 </a:t>
            </a:r>
            <a:r>
              <a:rPr lang="sv-SE" sz="1200" i="1" kern="1200" dirty="0" smtClean="0">
                <a:solidFill>
                  <a:schemeClr val="tx1"/>
                </a:solidFill>
                <a:effectLst/>
                <a:latin typeface="+mn-lt"/>
                <a:ea typeface="+mn-ea"/>
                <a:cs typeface="+mn-cs"/>
              </a:rPr>
              <a:t>Traumamedveten omsorg. </a:t>
            </a:r>
            <a:r>
              <a:rPr lang="sv-SE" sz="1200" kern="1200" dirty="0" smtClean="0">
                <a:solidFill>
                  <a:schemeClr val="tx1"/>
                </a:solidFill>
                <a:effectLst/>
                <a:latin typeface="+mn-lt"/>
                <a:ea typeface="+mn-ea"/>
                <a:cs typeface="+mn-cs"/>
              </a:rPr>
              <a:t>Migration och psykisk hälsa- för elevhälsan, 2016-11-15, kl.10-16, Stockholm.</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Se inspelning</a:t>
            </a:r>
            <a:r>
              <a:rPr lang="sv-SE" sz="1200" kern="1200" baseline="0" dirty="0" smtClean="0">
                <a:solidFill>
                  <a:schemeClr val="tx1"/>
                </a:solidFill>
                <a:effectLst/>
                <a:latin typeface="+mn-lt"/>
                <a:ea typeface="+mn-ea"/>
                <a:cs typeface="+mn-cs"/>
              </a:rPr>
              <a:t> av</a:t>
            </a:r>
            <a:r>
              <a:rPr lang="sv-SE" sz="1200" kern="1200" dirty="0" smtClean="0">
                <a:solidFill>
                  <a:schemeClr val="tx1"/>
                </a:solidFill>
                <a:effectLst/>
                <a:latin typeface="+mn-lt"/>
                <a:ea typeface="+mn-ea"/>
                <a:cs typeface="+mn-cs"/>
              </a:rPr>
              <a:t> föreläsningen</a:t>
            </a:r>
            <a:r>
              <a:rPr lang="sv-SE" sz="1200" kern="1200" baseline="0" dirty="0" smtClean="0">
                <a:solidFill>
                  <a:schemeClr val="tx1"/>
                </a:solidFill>
                <a:effectLst/>
                <a:latin typeface="+mn-lt"/>
                <a:ea typeface="+mn-ea"/>
                <a:cs typeface="+mn-cs"/>
              </a:rPr>
              <a:t>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http://play.quickchannel.com/Qc/create/mainshow.asp?play=14207</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16</a:t>
            </a:fld>
            <a:endParaRPr lang="sv-SE"/>
          </a:p>
        </p:txBody>
      </p:sp>
    </p:spTree>
    <p:extLst>
      <p:ext uri="{BB962C8B-B14F-4D97-AF65-F5344CB8AC3E}">
        <p14:creationId xmlns:p14="http://schemas.microsoft.com/office/powerpoint/2010/main" val="257481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Relationer är viktiga till</a:t>
            </a:r>
            <a:r>
              <a:rPr lang="sv-SE" baseline="0" dirty="0" smtClean="0"/>
              <a:t> vuxna och andra barn och unga samt även genom sociala sammanhang. Att vara en del av föreningsliv, skola, eller andra sportaktiviteter. </a:t>
            </a:r>
            <a:endParaRPr lang="sv-SE" dirty="0" smtClean="0"/>
          </a:p>
          <a:p>
            <a:endParaRPr lang="sv-SE" dirty="0" smtClean="0"/>
          </a:p>
          <a:p>
            <a:r>
              <a:rPr lang="sv-SE" dirty="0" smtClean="0"/>
              <a:t>Hur skapar vi oss relationer?</a:t>
            </a:r>
          </a:p>
          <a:p>
            <a:endParaRPr lang="sv-SE" dirty="0" smtClean="0"/>
          </a:p>
          <a:p>
            <a:pPr marL="171450" indent="-171450">
              <a:buFontTx/>
              <a:buChar char="-"/>
            </a:pPr>
            <a:r>
              <a:rPr lang="sv-SE" baseline="0" dirty="0" smtClean="0"/>
              <a:t>Tillgodose behov, att vara tillgängliga och möta de behov av stöd som finns</a:t>
            </a:r>
          </a:p>
          <a:p>
            <a:pPr marL="171450" indent="-171450">
              <a:buFontTx/>
              <a:buChar char="-"/>
            </a:pPr>
            <a:r>
              <a:rPr lang="sv-SE" baseline="0" dirty="0" smtClean="0"/>
              <a:t>Pålitlighet och uthållighet- att inte ge upp, att finnas kvar, att signalera en trygg bas</a:t>
            </a:r>
          </a:p>
          <a:p>
            <a:pPr marL="171450" indent="-171450">
              <a:buFontTx/>
              <a:buChar char="-"/>
            </a:pPr>
            <a:r>
              <a:rPr lang="sv-SE" baseline="0" dirty="0" smtClean="0"/>
              <a:t>Uppmärksam på när ungdomen bjuder upp till relation och ge positiv respons på det. Kom ihåg att barn ibland söker kontakt på konstiga sätt</a:t>
            </a:r>
          </a:p>
          <a:p>
            <a:pPr marL="171450" indent="-171450">
              <a:buFontTx/>
              <a:buChar char="-"/>
            </a:pPr>
            <a:r>
              <a:rPr lang="sv-SE" baseline="0" dirty="0" smtClean="0"/>
              <a:t>Rutiner är viktiga, det får en att känna sig hemma, att man hör hemma någonstans. Gemensam aktivitet som är rolig, som skapar framgång och som ger positiv erfarenhet .</a:t>
            </a:r>
          </a:p>
          <a:p>
            <a:pPr marL="0" indent="0">
              <a:buFontTx/>
              <a:buNone/>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Relationer och återhämtning: desto bättre relationer, desto bättre återhämtning och</a:t>
            </a:r>
            <a:r>
              <a:rPr lang="sv-SE" sz="1200" kern="1200" baseline="0" dirty="0" smtClean="0">
                <a:solidFill>
                  <a:schemeClr val="tx1"/>
                </a:solidFill>
                <a:effectLst/>
                <a:latin typeface="+mn-lt"/>
                <a:ea typeface="+mn-ea"/>
                <a:cs typeface="+mn-cs"/>
              </a:rPr>
              <a:t> rehabilitering</a:t>
            </a:r>
            <a:r>
              <a:rPr lang="sv-SE" sz="1200" kern="1200" dirty="0" smtClean="0">
                <a:solidFill>
                  <a:schemeClr val="tx1"/>
                </a:solidFill>
                <a:effectLst/>
                <a:latin typeface="+mn-lt"/>
                <a:ea typeface="+mn-ea"/>
                <a:cs typeface="+mn-cs"/>
              </a:rPr>
              <a:t>. Att</a:t>
            </a:r>
            <a:r>
              <a:rPr lang="sv-SE" sz="1200" kern="1200" baseline="0" dirty="0" smtClean="0">
                <a:solidFill>
                  <a:schemeClr val="tx1"/>
                </a:solidFill>
                <a:effectLst/>
                <a:latin typeface="+mn-lt"/>
                <a:ea typeface="+mn-ea"/>
                <a:cs typeface="+mn-cs"/>
              </a:rPr>
              <a:t> få</a:t>
            </a:r>
            <a:r>
              <a:rPr lang="sv-SE" sz="1200" kern="1200" dirty="0" smtClean="0">
                <a:solidFill>
                  <a:schemeClr val="tx1"/>
                </a:solidFill>
                <a:effectLst/>
                <a:latin typeface="+mn-lt"/>
                <a:ea typeface="+mn-ea"/>
                <a:cs typeface="+mn-cs"/>
              </a:rPr>
              <a:t> känna sig lyckad</a:t>
            </a:r>
            <a:r>
              <a:rPr lang="sv-SE" sz="1200" kern="1200" baseline="0" dirty="0" smtClean="0">
                <a:solidFill>
                  <a:schemeClr val="tx1"/>
                </a:solidFill>
                <a:effectLst/>
                <a:latin typeface="+mn-lt"/>
                <a:ea typeface="+mn-ea"/>
                <a:cs typeface="+mn-cs"/>
              </a:rPr>
              <a:t> är viktigt</a:t>
            </a:r>
            <a:r>
              <a:rPr lang="sv-SE" sz="1200" kern="1200" dirty="0" smtClean="0">
                <a:solidFill>
                  <a:schemeClr val="tx1"/>
                </a:solidFill>
                <a:effectLst/>
                <a:latin typeface="+mn-lt"/>
                <a:ea typeface="+mn-ea"/>
                <a:cs typeface="+mn-cs"/>
              </a:rPr>
              <a:t>. Relationer är kraftfulla verktyg för förändring.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baseline="0" dirty="0" smtClean="0"/>
              <a:t>----------------------------------------------------------------</a:t>
            </a:r>
          </a:p>
          <a:p>
            <a:r>
              <a:rPr lang="sv-SE" baseline="0" dirty="0" smtClean="0"/>
              <a:t>Källa: </a:t>
            </a:r>
            <a:r>
              <a:rPr lang="sv-SE" dirty="0" smtClean="0"/>
              <a:t>Information</a:t>
            </a:r>
            <a:r>
              <a:rPr lang="sv-SE" baseline="0" dirty="0" smtClean="0"/>
              <a:t> sammanställd av konsult på UPH, SKL, Kalingas R. M. 2016 baserat på material från Rädda Barnen: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Cagérus Barucija, L. 2016 </a:t>
            </a:r>
            <a:r>
              <a:rPr lang="sv-SE" sz="1200" i="1" kern="1200" dirty="0" smtClean="0">
                <a:solidFill>
                  <a:schemeClr val="tx1"/>
                </a:solidFill>
                <a:effectLst/>
                <a:latin typeface="+mn-lt"/>
                <a:ea typeface="+mn-ea"/>
                <a:cs typeface="+mn-cs"/>
              </a:rPr>
              <a:t>Traumamedveten omsorg. </a:t>
            </a:r>
            <a:r>
              <a:rPr lang="sv-SE" sz="1200" kern="1200" dirty="0" smtClean="0">
                <a:solidFill>
                  <a:schemeClr val="tx1"/>
                </a:solidFill>
                <a:effectLst/>
                <a:latin typeface="+mn-lt"/>
                <a:ea typeface="+mn-ea"/>
                <a:cs typeface="+mn-cs"/>
              </a:rPr>
              <a:t>Migration och psykisk hälsa- för elevhälsan, 2016-11-15, kl.10-16, Stockholm.</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Se inspelning</a:t>
            </a:r>
            <a:r>
              <a:rPr lang="sv-SE" sz="1200" kern="1200" baseline="0" dirty="0" smtClean="0">
                <a:solidFill>
                  <a:schemeClr val="tx1"/>
                </a:solidFill>
                <a:effectLst/>
                <a:latin typeface="+mn-lt"/>
                <a:ea typeface="+mn-ea"/>
                <a:cs typeface="+mn-cs"/>
              </a:rPr>
              <a:t> av</a:t>
            </a:r>
            <a:r>
              <a:rPr lang="sv-SE" sz="1200" kern="1200" dirty="0" smtClean="0">
                <a:solidFill>
                  <a:schemeClr val="tx1"/>
                </a:solidFill>
                <a:effectLst/>
                <a:latin typeface="+mn-lt"/>
                <a:ea typeface="+mn-ea"/>
                <a:cs typeface="+mn-cs"/>
              </a:rPr>
              <a:t> föreläsningen</a:t>
            </a:r>
            <a:r>
              <a:rPr lang="sv-SE" sz="1200" kern="1200" baseline="0" dirty="0" smtClean="0">
                <a:solidFill>
                  <a:schemeClr val="tx1"/>
                </a:solidFill>
                <a:effectLst/>
                <a:latin typeface="+mn-lt"/>
                <a:ea typeface="+mn-ea"/>
                <a:cs typeface="+mn-cs"/>
              </a:rPr>
              <a:t>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http://play.quickchannel.com/Qc/create/mainshow.asp?play=14207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 </a:t>
            </a:r>
            <a:endParaRPr lang="sv-SE" baseline="0" dirty="0" smtClean="0"/>
          </a:p>
        </p:txBody>
      </p:sp>
      <p:sp>
        <p:nvSpPr>
          <p:cNvPr id="4" name="Platshållare för bildnummer 3"/>
          <p:cNvSpPr>
            <a:spLocks noGrp="1"/>
          </p:cNvSpPr>
          <p:nvPr>
            <p:ph type="sldNum" sz="quarter" idx="10"/>
          </p:nvPr>
        </p:nvSpPr>
        <p:spPr/>
        <p:txBody>
          <a:bodyPr/>
          <a:lstStyle/>
          <a:p>
            <a:fld id="{C4EC6F5F-D5F5-4E62-9BB9-6698135D0FF0}" type="slidenum">
              <a:rPr lang="sv-SE" smtClean="0"/>
              <a:t>17</a:t>
            </a:fld>
            <a:endParaRPr lang="sv-SE"/>
          </a:p>
        </p:txBody>
      </p:sp>
    </p:spTree>
    <p:extLst>
      <p:ext uri="{BB962C8B-B14F-4D97-AF65-F5344CB8AC3E}">
        <p14:creationId xmlns:p14="http://schemas.microsoft.com/office/powerpoint/2010/main" val="2365345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Barn med svåra påfrestningar bakom sig har ofta en låg regleringsförmåga och svårt att lugna sig själva. </a:t>
            </a:r>
            <a:r>
              <a:rPr lang="sv-SE" sz="1200" kern="1200" dirty="0" err="1" smtClean="0">
                <a:solidFill>
                  <a:schemeClr val="tx1"/>
                </a:solidFill>
                <a:effectLst/>
                <a:latin typeface="+mn-lt"/>
                <a:ea typeface="+mn-ea"/>
                <a:cs typeface="+mn-cs"/>
              </a:rPr>
              <a:t>Coping</a:t>
            </a:r>
            <a:r>
              <a:rPr lang="sv-SE" sz="1200" kern="1200" baseline="0" dirty="0" smtClean="0">
                <a:solidFill>
                  <a:schemeClr val="tx1"/>
                </a:solidFill>
                <a:effectLst/>
                <a:latin typeface="+mn-lt"/>
                <a:ea typeface="+mn-ea"/>
                <a:cs typeface="+mn-cs"/>
              </a:rPr>
              <a:t> är </a:t>
            </a:r>
            <a:r>
              <a:rPr lang="sv-SE" sz="1200" kern="1200" dirty="0" smtClean="0">
                <a:solidFill>
                  <a:schemeClr val="tx1"/>
                </a:solidFill>
                <a:effectLst/>
                <a:latin typeface="+mn-lt"/>
                <a:ea typeface="+mn-ea"/>
                <a:cs typeface="+mn-cs"/>
              </a:rPr>
              <a:t>en persons förmåga att hantera stressfyllda situationer och strategin kan vara både </a:t>
            </a:r>
            <a:r>
              <a:rPr lang="sv-SE" sz="1200" kern="1200" dirty="0" err="1" smtClean="0">
                <a:solidFill>
                  <a:schemeClr val="tx1"/>
                </a:solidFill>
                <a:effectLst/>
                <a:latin typeface="+mn-lt"/>
                <a:ea typeface="+mn-ea"/>
                <a:cs typeface="+mn-cs"/>
              </a:rPr>
              <a:t>inåtagerande</a:t>
            </a:r>
            <a:r>
              <a:rPr lang="sv-SE" sz="1200" kern="1200" dirty="0" smtClean="0">
                <a:solidFill>
                  <a:schemeClr val="tx1"/>
                </a:solidFill>
                <a:effectLst/>
                <a:latin typeface="+mn-lt"/>
                <a:ea typeface="+mn-ea"/>
                <a:cs typeface="+mn-cs"/>
              </a:rPr>
              <a:t> och utåtagerande.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En viktig vuxen kan </a:t>
            </a:r>
            <a:r>
              <a:rPr lang="sv-SE" sz="1200" kern="1200" baseline="0" dirty="0" smtClean="0">
                <a:solidFill>
                  <a:schemeClr val="tx1"/>
                </a:solidFill>
                <a:effectLst/>
                <a:latin typeface="+mn-lt"/>
                <a:ea typeface="+mn-ea"/>
                <a:cs typeface="+mn-cs"/>
              </a:rPr>
              <a:t>hjälpa barn och unga att f</a:t>
            </a:r>
            <a:r>
              <a:rPr lang="sv-SE" sz="1200" kern="1200" dirty="0" smtClean="0">
                <a:solidFill>
                  <a:schemeClr val="tx1"/>
                </a:solidFill>
                <a:effectLst/>
                <a:latin typeface="+mn-lt"/>
                <a:ea typeface="+mn-ea"/>
                <a:cs typeface="+mn-cs"/>
              </a:rPr>
              <a:t>örändra negativa tankar</a:t>
            </a:r>
            <a:r>
              <a:rPr lang="sv-SE" sz="1200" kern="1200" baseline="0" dirty="0" smtClean="0">
                <a:solidFill>
                  <a:schemeClr val="tx1"/>
                </a:solidFill>
                <a:effectLst/>
                <a:latin typeface="+mn-lt"/>
                <a:ea typeface="+mn-ea"/>
                <a:cs typeface="+mn-cs"/>
              </a:rPr>
              <a:t> och</a:t>
            </a:r>
            <a:r>
              <a:rPr lang="sv-SE" sz="1200" kern="1200" dirty="0" smtClean="0">
                <a:solidFill>
                  <a:schemeClr val="tx1"/>
                </a:solidFill>
                <a:effectLst/>
                <a:latin typeface="+mn-lt"/>
                <a:ea typeface="+mn-ea"/>
                <a:cs typeface="+mn-cs"/>
              </a:rPr>
              <a:t> känslor, och skapa förutsättningar för att sörja, eller det</a:t>
            </a:r>
            <a:r>
              <a:rPr lang="sv-SE" sz="1200" kern="1200" baseline="0" dirty="0" smtClean="0">
                <a:solidFill>
                  <a:schemeClr val="tx1"/>
                </a:solidFill>
                <a:effectLst/>
                <a:latin typeface="+mn-lt"/>
                <a:ea typeface="+mn-ea"/>
                <a:cs typeface="+mn-cs"/>
              </a:rPr>
              <a:t> behov som individen har</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Att ha strategier är bra när</a:t>
            </a:r>
            <a:r>
              <a:rPr lang="sv-SE" sz="1200" kern="1200" baseline="0" dirty="0" smtClean="0">
                <a:solidFill>
                  <a:schemeClr val="tx1"/>
                </a:solidFill>
                <a:effectLst/>
                <a:latin typeface="+mn-lt"/>
                <a:ea typeface="+mn-ea"/>
                <a:cs typeface="+mn-cs"/>
              </a:rPr>
              <a:t> de är konstruktiva. Det är</a:t>
            </a:r>
            <a:r>
              <a:rPr lang="sv-SE" sz="1200" kern="1200" dirty="0" smtClean="0">
                <a:solidFill>
                  <a:schemeClr val="tx1"/>
                </a:solidFill>
                <a:effectLst/>
                <a:latin typeface="+mn-lt"/>
                <a:ea typeface="+mn-ea"/>
                <a:cs typeface="+mn-cs"/>
              </a:rPr>
              <a:t> hjälpsamt, bra för att läsa av olika situationer och dylikt. Alla barn gör allt för att hantera sin situation, och alla har bättre eller sämre sätt. </a:t>
            </a:r>
            <a:r>
              <a:rPr lang="sv-SE" sz="1200" kern="1200" baseline="0" dirty="0" smtClean="0">
                <a:solidFill>
                  <a:schemeClr val="tx1"/>
                </a:solidFill>
                <a:effectLst/>
                <a:latin typeface="+mn-lt"/>
                <a:ea typeface="+mn-ea"/>
                <a:cs typeface="+mn-cs"/>
              </a:rPr>
              <a:t>Negativa </a:t>
            </a:r>
            <a:r>
              <a:rPr lang="sv-SE" sz="1200" kern="1200" baseline="0" dirty="0" err="1" smtClean="0">
                <a:solidFill>
                  <a:schemeClr val="tx1"/>
                </a:solidFill>
                <a:effectLst/>
                <a:latin typeface="+mn-lt"/>
                <a:ea typeface="+mn-ea"/>
                <a:cs typeface="+mn-cs"/>
              </a:rPr>
              <a:t>copingstrategier</a:t>
            </a:r>
            <a:r>
              <a:rPr lang="sv-SE" sz="1200" kern="1200" baseline="0" dirty="0" smtClean="0">
                <a:solidFill>
                  <a:schemeClr val="tx1"/>
                </a:solidFill>
                <a:effectLst/>
                <a:latin typeface="+mn-lt"/>
                <a:ea typeface="+mn-ea"/>
                <a:cs typeface="+mn-cs"/>
              </a:rPr>
              <a:t> som </a:t>
            </a:r>
            <a:r>
              <a:rPr lang="sv-SE" sz="1200" kern="1200" dirty="0" smtClean="0">
                <a:solidFill>
                  <a:schemeClr val="tx1"/>
                </a:solidFill>
                <a:effectLst/>
                <a:latin typeface="+mn-lt"/>
                <a:ea typeface="+mn-ea"/>
                <a:cs typeface="+mn-cs"/>
              </a:rPr>
              <a:t>alkohol, rökning</a:t>
            </a:r>
            <a:r>
              <a:rPr lang="sv-SE" sz="1200" kern="1200" baseline="0" dirty="0" smtClean="0">
                <a:solidFill>
                  <a:schemeClr val="tx1"/>
                </a:solidFill>
                <a:effectLst/>
                <a:latin typeface="+mn-lt"/>
                <a:ea typeface="+mn-ea"/>
                <a:cs typeface="+mn-cs"/>
              </a:rPr>
              <a:t> och</a:t>
            </a:r>
            <a:r>
              <a:rPr lang="sv-SE" sz="1200" kern="1200" dirty="0" smtClean="0">
                <a:solidFill>
                  <a:schemeClr val="tx1"/>
                </a:solidFill>
                <a:effectLst/>
                <a:latin typeface="+mn-lt"/>
                <a:ea typeface="+mn-ea"/>
                <a:cs typeface="+mn-cs"/>
              </a:rPr>
              <a:t> missbruk.  Vi kan hjälpa dem att hitta andra vägar</a:t>
            </a:r>
            <a:r>
              <a:rPr lang="sv-SE" sz="1200" kern="1200" baseline="0" dirty="0" smtClean="0">
                <a:solidFill>
                  <a:schemeClr val="tx1"/>
                </a:solidFill>
                <a:effectLst/>
                <a:latin typeface="+mn-lt"/>
                <a:ea typeface="+mn-ea"/>
                <a:cs typeface="+mn-cs"/>
              </a:rPr>
              <a:t> genom att </a:t>
            </a:r>
            <a:r>
              <a:rPr lang="sv-SE" sz="1200" kern="1200" dirty="0" smtClean="0">
                <a:solidFill>
                  <a:schemeClr val="tx1"/>
                </a:solidFill>
                <a:effectLst/>
                <a:latin typeface="+mn-lt"/>
                <a:ea typeface="+mn-ea"/>
                <a:cs typeface="+mn-cs"/>
              </a:rPr>
              <a:t>stärka deras egna </a:t>
            </a:r>
            <a:r>
              <a:rPr lang="sv-SE" sz="1200" kern="1200" dirty="0" err="1" smtClean="0">
                <a:solidFill>
                  <a:schemeClr val="tx1"/>
                </a:solidFill>
                <a:effectLst/>
                <a:latin typeface="+mn-lt"/>
                <a:ea typeface="+mn-ea"/>
                <a:cs typeface="+mn-cs"/>
              </a:rPr>
              <a:t>copingstrategier</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Samreglering</a:t>
            </a:r>
            <a:r>
              <a:rPr lang="sv-SE" sz="1200" kern="1200" baseline="0" dirty="0" smtClean="0">
                <a:solidFill>
                  <a:schemeClr val="tx1"/>
                </a:solidFill>
                <a:effectLst/>
                <a:latin typeface="+mn-lt"/>
                <a:ea typeface="+mn-ea"/>
                <a:cs typeface="+mn-cs"/>
              </a:rPr>
              <a:t> innebär att en vuxen har kontroll över sina egna känslor i mötet med barn och unga, så att den vuxna kan lugna och hjälpa barnet/ungdomen att sätta namn på sina känslor. När vuxna går i konflikt med barn/unga förvärras situation och försvårar förutsättningar för att utveckla en god relation. Därför är ett empatiskt förhållningssätt från vuxna väldigt viktigt, för att förmå se förbi beteenden som upplevs provokativa.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r>
              <a:rPr lang="sv-SE" baseline="0" dirty="0" smtClean="0"/>
              <a:t>----------------------------------------------------------------</a:t>
            </a:r>
          </a:p>
          <a:p>
            <a:r>
              <a:rPr lang="sv-SE" baseline="0" dirty="0" smtClean="0"/>
              <a:t>Källa: </a:t>
            </a:r>
            <a:r>
              <a:rPr lang="sv-SE" dirty="0" smtClean="0"/>
              <a:t>Information</a:t>
            </a:r>
            <a:r>
              <a:rPr lang="sv-SE" baseline="0" dirty="0" smtClean="0"/>
              <a:t> sammanställd av konsult på UPH, SKL, Kalingas R. M. 2016 baserat på material från Rädda Barnen: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Cagérus Barucija, L. 2016 </a:t>
            </a:r>
            <a:r>
              <a:rPr lang="sv-SE" sz="1200" i="1" kern="1200" dirty="0" smtClean="0">
                <a:solidFill>
                  <a:schemeClr val="tx1"/>
                </a:solidFill>
                <a:effectLst/>
                <a:latin typeface="+mn-lt"/>
                <a:ea typeface="+mn-ea"/>
                <a:cs typeface="+mn-cs"/>
              </a:rPr>
              <a:t>Traumamedveten omsorg. </a:t>
            </a:r>
            <a:r>
              <a:rPr lang="sv-SE" sz="1200" kern="1200" dirty="0" smtClean="0">
                <a:solidFill>
                  <a:schemeClr val="tx1"/>
                </a:solidFill>
                <a:effectLst/>
                <a:latin typeface="+mn-lt"/>
                <a:ea typeface="+mn-ea"/>
                <a:cs typeface="+mn-cs"/>
              </a:rPr>
              <a:t>Migration och psykisk hälsa- för elevhälsan, 2016-11-15, kl.10-16, Stockholm.</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Se inspelning</a:t>
            </a:r>
            <a:r>
              <a:rPr lang="sv-SE" sz="1200" kern="1200" baseline="0" dirty="0" smtClean="0">
                <a:solidFill>
                  <a:schemeClr val="tx1"/>
                </a:solidFill>
                <a:effectLst/>
                <a:latin typeface="+mn-lt"/>
                <a:ea typeface="+mn-ea"/>
                <a:cs typeface="+mn-cs"/>
              </a:rPr>
              <a:t> av</a:t>
            </a:r>
            <a:r>
              <a:rPr lang="sv-SE" sz="1200" kern="1200" dirty="0" smtClean="0">
                <a:solidFill>
                  <a:schemeClr val="tx1"/>
                </a:solidFill>
                <a:effectLst/>
                <a:latin typeface="+mn-lt"/>
                <a:ea typeface="+mn-ea"/>
                <a:cs typeface="+mn-cs"/>
              </a:rPr>
              <a:t> föreläsningen</a:t>
            </a:r>
            <a:r>
              <a:rPr lang="sv-SE" sz="1200" kern="1200" baseline="0" dirty="0" smtClean="0">
                <a:solidFill>
                  <a:schemeClr val="tx1"/>
                </a:solidFill>
                <a:effectLst/>
                <a:latin typeface="+mn-lt"/>
                <a:ea typeface="+mn-ea"/>
                <a:cs typeface="+mn-cs"/>
              </a:rPr>
              <a:t>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http://play.quickchannel.com/Qc/create/mainshow.asp?play=14207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18</a:t>
            </a:fld>
            <a:endParaRPr lang="sv-SE"/>
          </a:p>
        </p:txBody>
      </p:sp>
    </p:spTree>
    <p:extLst>
      <p:ext uri="{BB962C8B-B14F-4D97-AF65-F5344CB8AC3E}">
        <p14:creationId xmlns:p14="http://schemas.microsoft.com/office/powerpoint/2010/main" val="1593703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smtClean="0"/>
              <a:t>https://www.raddabarnen.se/vad-vi-gor/mer-om-vad-vi-gor/traumamedveten-omsorg/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a:t>
            </a:r>
          </a:p>
          <a:p>
            <a:r>
              <a:rPr lang="sv-SE" baseline="0" dirty="0" smtClean="0"/>
              <a:t>Källa: Rädda Barnen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19</a:t>
            </a:fld>
            <a:endParaRPr lang="sv-SE"/>
          </a:p>
        </p:txBody>
      </p:sp>
    </p:spTree>
    <p:extLst>
      <p:ext uri="{BB962C8B-B14F-4D97-AF65-F5344CB8AC3E}">
        <p14:creationId xmlns:p14="http://schemas.microsoft.com/office/powerpoint/2010/main" val="413001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effectLst/>
              </a:rPr>
              <a:t>Uppdrag Psykisk Hälsa är resultatet av överenskommelsen mellan regeringen och </a:t>
            </a:r>
            <a:r>
              <a:rPr lang="sv-SE" dirty="0" smtClean="0">
                <a:effectLst/>
                <a:hlinkClick r:id="rId3"/>
              </a:rPr>
              <a:t>Sveriges Kommuner och Landsting (SKL</a:t>
            </a:r>
            <a:r>
              <a:rPr lang="sv-SE" dirty="0" smtClean="0">
                <a:effectLst/>
              </a:rPr>
              <a:t>) för 2016. Socialdepartementet finansierar arbetet som har sin organisatoriska placering på SKL</a:t>
            </a:r>
          </a:p>
          <a:p>
            <a:endParaRPr lang="sv-SE" baseline="0" dirty="0" smtClean="0"/>
          </a:p>
          <a:p>
            <a:r>
              <a:rPr lang="sv-SE" dirty="0" smtClean="0"/>
              <a:t>Uppdrag Psykisk</a:t>
            </a:r>
            <a:r>
              <a:rPr lang="sv-SE" baseline="0" dirty="0" smtClean="0"/>
              <a:t> Hälsa leds av psykiatrisamordnare Ing-Marie Wieselgren.</a:t>
            </a:r>
            <a:br>
              <a:rPr lang="sv-SE" baseline="0" dirty="0" smtClean="0"/>
            </a:br>
            <a:r>
              <a:rPr lang="sv-SE" baseline="0" dirty="0" smtClean="0"/>
              <a:t>Utbildningsmodulen </a:t>
            </a:r>
            <a:r>
              <a:rPr lang="sv-SE" i="1" baseline="0" dirty="0" smtClean="0"/>
              <a:t>HiS10 Migration och psykisk hälsa- för elevhälsan </a:t>
            </a:r>
            <a:r>
              <a:rPr lang="sv-SE" baseline="0" dirty="0" smtClean="0"/>
              <a:t>är en del av utbildningssatsningen Hälsa i Sverige.</a:t>
            </a:r>
          </a:p>
          <a:p>
            <a:endParaRPr lang="sv-SE" baseline="0" dirty="0" smtClean="0"/>
          </a:p>
          <a:p>
            <a:endParaRPr lang="sv-SE"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9754FAC0-967C-4E35-949A-76881856BB32}" type="slidenum">
              <a:rPr lang="sv-SE" smtClean="0"/>
              <a:t>2</a:t>
            </a:fld>
            <a:endParaRPr lang="sv-SE"/>
          </a:p>
        </p:txBody>
      </p:sp>
    </p:spTree>
    <p:extLst>
      <p:ext uri="{BB962C8B-B14F-4D97-AF65-F5344CB8AC3E}">
        <p14:creationId xmlns:p14="http://schemas.microsoft.com/office/powerpoint/2010/main" val="2920162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a:t>
            </a:r>
            <a:r>
              <a:rPr lang="sv-SE" dirty="0" smtClean="0"/>
              <a:t>Information</a:t>
            </a:r>
            <a:r>
              <a:rPr lang="sv-SE" baseline="0" dirty="0" smtClean="0"/>
              <a:t> sammanställd av konsult på UPH, SKL, Kalingas R. M. 2016 baserat på material från Rädda Barnen: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Cagérus Barucija, L. 2016 </a:t>
            </a:r>
            <a:r>
              <a:rPr lang="sv-SE" sz="1200" i="1" kern="1200" dirty="0" smtClean="0">
                <a:solidFill>
                  <a:schemeClr val="tx1"/>
                </a:solidFill>
                <a:effectLst/>
                <a:latin typeface="+mn-lt"/>
                <a:ea typeface="+mn-ea"/>
                <a:cs typeface="+mn-cs"/>
              </a:rPr>
              <a:t>Traumamedveten omsorg. </a:t>
            </a:r>
            <a:r>
              <a:rPr lang="sv-SE" sz="1200" kern="1200" dirty="0" smtClean="0">
                <a:solidFill>
                  <a:schemeClr val="tx1"/>
                </a:solidFill>
                <a:effectLst/>
                <a:latin typeface="+mn-lt"/>
                <a:ea typeface="+mn-ea"/>
                <a:cs typeface="+mn-cs"/>
              </a:rPr>
              <a:t>Migration och psykisk hälsa- för elevhälsan, 2016-11-15, kl.10-16, Stockholm.</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Se inspelning</a:t>
            </a:r>
            <a:r>
              <a:rPr lang="sv-SE" sz="1200" kern="1200" baseline="0" dirty="0" smtClean="0">
                <a:solidFill>
                  <a:schemeClr val="tx1"/>
                </a:solidFill>
                <a:effectLst/>
                <a:latin typeface="+mn-lt"/>
                <a:ea typeface="+mn-ea"/>
                <a:cs typeface="+mn-cs"/>
              </a:rPr>
              <a:t> av</a:t>
            </a:r>
            <a:r>
              <a:rPr lang="sv-SE" sz="1200" kern="1200" dirty="0" smtClean="0">
                <a:solidFill>
                  <a:schemeClr val="tx1"/>
                </a:solidFill>
                <a:effectLst/>
                <a:latin typeface="+mn-lt"/>
                <a:ea typeface="+mn-ea"/>
                <a:cs typeface="+mn-cs"/>
              </a:rPr>
              <a:t> föreläsningen</a:t>
            </a:r>
            <a:r>
              <a:rPr lang="sv-SE" sz="1200" kern="1200" baseline="0" dirty="0" smtClean="0">
                <a:solidFill>
                  <a:schemeClr val="tx1"/>
                </a:solidFill>
                <a:effectLst/>
                <a:latin typeface="+mn-lt"/>
                <a:ea typeface="+mn-ea"/>
                <a:cs typeface="+mn-cs"/>
              </a:rPr>
              <a:t>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http://play.quickchannel.com/Qc/create/mainshow.asp?play=14207</a:t>
            </a:r>
          </a:p>
          <a:p>
            <a:pPr marL="0" indent="0">
              <a:buFontTx/>
              <a:buNone/>
            </a:pPr>
            <a:endParaRPr lang="sv-SE" b="1"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20</a:t>
            </a:fld>
            <a:endParaRPr lang="sv-SE"/>
          </a:p>
        </p:txBody>
      </p:sp>
    </p:spTree>
    <p:extLst>
      <p:ext uri="{BB962C8B-B14F-4D97-AF65-F5344CB8AC3E}">
        <p14:creationId xmlns:p14="http://schemas.microsoft.com/office/powerpoint/2010/main" val="383876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utgår ni från för värderingar på er skola? Hur ser</a:t>
            </a:r>
            <a:r>
              <a:rPr lang="sv-SE" baseline="0" dirty="0" smtClean="0"/>
              <a:t> er värdegrund och likabehandlingsplan ut? Hur tar den sig form i praktiken? Finns det områden att förbättra eller klargöra?</a:t>
            </a:r>
          </a:p>
          <a:p>
            <a:endParaRPr lang="sv-SE" baseline="0" dirty="0" smtClean="0"/>
          </a:p>
          <a:p>
            <a:r>
              <a:rPr lang="sv-SE" baseline="0" dirty="0" smtClean="0"/>
              <a:t>----------------------------------------------------------------</a:t>
            </a:r>
          </a:p>
          <a:p>
            <a:r>
              <a:rPr lang="sv-SE" baseline="0" dirty="0" smtClean="0"/>
              <a:t>Källa: </a:t>
            </a:r>
            <a:r>
              <a:rPr lang="sv-SE" dirty="0" smtClean="0"/>
              <a:t>Information</a:t>
            </a:r>
            <a:r>
              <a:rPr lang="sv-SE" baseline="0" dirty="0" smtClean="0"/>
              <a:t> sammanställd av konsult på UPH, SKL, Kalingas R. M. 2016 baserat på material från Rädda Barnen: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Cagérus Barucija, L. 2016 </a:t>
            </a:r>
            <a:r>
              <a:rPr lang="sv-SE" sz="1200" i="1" kern="1200" dirty="0" smtClean="0">
                <a:solidFill>
                  <a:schemeClr val="tx1"/>
                </a:solidFill>
                <a:effectLst/>
                <a:latin typeface="+mn-lt"/>
                <a:ea typeface="+mn-ea"/>
                <a:cs typeface="+mn-cs"/>
              </a:rPr>
              <a:t>Traumamedveten omsorg. </a:t>
            </a:r>
            <a:r>
              <a:rPr lang="sv-SE" sz="1200" kern="1200" dirty="0" smtClean="0">
                <a:solidFill>
                  <a:schemeClr val="tx1"/>
                </a:solidFill>
                <a:effectLst/>
                <a:latin typeface="+mn-lt"/>
                <a:ea typeface="+mn-ea"/>
                <a:cs typeface="+mn-cs"/>
              </a:rPr>
              <a:t>Migration och psykisk hälsa- för elevhälsan, 2016-11-15, kl.10-16, Stockholm.</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Se inspelning</a:t>
            </a:r>
            <a:r>
              <a:rPr lang="sv-SE" sz="1200" kern="1200" baseline="0" dirty="0" smtClean="0">
                <a:solidFill>
                  <a:schemeClr val="tx1"/>
                </a:solidFill>
                <a:effectLst/>
                <a:latin typeface="+mn-lt"/>
                <a:ea typeface="+mn-ea"/>
                <a:cs typeface="+mn-cs"/>
              </a:rPr>
              <a:t> av</a:t>
            </a:r>
            <a:r>
              <a:rPr lang="sv-SE" sz="1200" kern="1200" dirty="0" smtClean="0">
                <a:solidFill>
                  <a:schemeClr val="tx1"/>
                </a:solidFill>
                <a:effectLst/>
                <a:latin typeface="+mn-lt"/>
                <a:ea typeface="+mn-ea"/>
                <a:cs typeface="+mn-cs"/>
              </a:rPr>
              <a:t> föreläsningen</a:t>
            </a:r>
            <a:r>
              <a:rPr lang="sv-SE" sz="1200" kern="1200" baseline="0" dirty="0" smtClean="0">
                <a:solidFill>
                  <a:schemeClr val="tx1"/>
                </a:solidFill>
                <a:effectLst/>
                <a:latin typeface="+mn-lt"/>
                <a:ea typeface="+mn-ea"/>
                <a:cs typeface="+mn-cs"/>
              </a:rPr>
              <a:t>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http://play.quickchannel.com/Qc/create/mainshow.asp?play=14207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21</a:t>
            </a:fld>
            <a:endParaRPr lang="sv-SE"/>
          </a:p>
        </p:txBody>
      </p:sp>
    </p:spTree>
    <p:extLst>
      <p:ext uri="{BB962C8B-B14F-4D97-AF65-F5344CB8AC3E}">
        <p14:creationId xmlns:p14="http://schemas.microsoft.com/office/powerpoint/2010/main" val="766611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22</a:t>
            </a:fld>
            <a:endParaRPr lang="sv-SE"/>
          </a:p>
        </p:txBody>
      </p:sp>
    </p:spTree>
    <p:extLst>
      <p:ext uri="{BB962C8B-B14F-4D97-AF65-F5344CB8AC3E}">
        <p14:creationId xmlns:p14="http://schemas.microsoft.com/office/powerpoint/2010/main" val="1471656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4EC6F5F-D5F5-4E62-9BB9-6698135D0FF0}" type="slidenum">
              <a:rPr lang="sv-SE" smtClean="0"/>
              <a:t>23</a:t>
            </a:fld>
            <a:endParaRPr lang="sv-SE"/>
          </a:p>
        </p:txBody>
      </p:sp>
    </p:spTree>
    <p:extLst>
      <p:ext uri="{BB962C8B-B14F-4D97-AF65-F5344CB8AC3E}">
        <p14:creationId xmlns:p14="http://schemas.microsoft.com/office/powerpoint/2010/main" val="1005389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u="sng" kern="1200" dirty="0" smtClean="0">
                <a:solidFill>
                  <a:schemeClr val="tx1"/>
                </a:solidFill>
                <a:effectLst/>
                <a:latin typeface="+mn-lt"/>
                <a:ea typeface="+mn-ea"/>
                <a:cs typeface="+mn-cs"/>
                <a:hlinkClick r:id="rId3"/>
              </a:rPr>
              <a:t>https://www.youtube.com/watch?v=X9_WwuGF4dM</a:t>
            </a:r>
            <a:endParaRPr lang="sv-SE"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u="none" kern="1200" dirty="0" smtClean="0">
                <a:solidFill>
                  <a:schemeClr val="tx1"/>
                </a:solidFill>
                <a:effectLst/>
                <a:latin typeface="+mn-lt"/>
                <a:ea typeface="+mn-ea"/>
                <a:cs typeface="+mn-cs"/>
              </a:rPr>
              <a:t>8,24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Filmklipp från en skola i</a:t>
            </a:r>
            <a:r>
              <a:rPr lang="sv-SE" b="1" baseline="0" dirty="0" smtClean="0"/>
              <a:t> Boston</a:t>
            </a: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Bra diskussionsunderlag: </a:t>
            </a:r>
            <a:r>
              <a:rPr lang="sv-SE" dirty="0" smtClean="0"/>
              <a:t>Vad händer i klippet? Vilka bemötande var bra, mindre bra? Hur hade situationen kunnat hanteras annorlunda?</a:t>
            </a:r>
          </a:p>
          <a:p>
            <a:endParaRPr lang="sv-SE" dirty="0"/>
          </a:p>
        </p:txBody>
      </p:sp>
      <p:sp>
        <p:nvSpPr>
          <p:cNvPr id="4" name="Platshållare för bildnummer 3"/>
          <p:cNvSpPr>
            <a:spLocks noGrp="1"/>
          </p:cNvSpPr>
          <p:nvPr>
            <p:ph type="sldNum" sz="quarter" idx="10"/>
          </p:nvPr>
        </p:nvSpPr>
        <p:spPr/>
        <p:txBody>
          <a:bodyPr/>
          <a:lstStyle/>
          <a:p>
            <a:pPr>
              <a:defRPr/>
            </a:pPr>
            <a:fld id="{56B56225-FFA6-4FBD-A0CE-5EE0B32CF59D}" type="slidenum">
              <a:rPr lang="sv-SE" altLang="sv-SE" smtClean="0"/>
              <a:pPr>
                <a:defRPr/>
              </a:pPr>
              <a:t>24</a:t>
            </a:fld>
            <a:endParaRPr lang="sv-SE" altLang="sv-SE"/>
          </a:p>
        </p:txBody>
      </p:sp>
    </p:spTree>
    <p:extLst>
      <p:ext uri="{BB962C8B-B14F-4D97-AF65-F5344CB8AC3E}">
        <p14:creationId xmlns:p14="http://schemas.microsoft.com/office/powerpoint/2010/main" val="2839407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effectLst/>
              </a:rPr>
              <a:t>Rädda barnen har tagit fram informationsmaterial om hur man ska bemöta barn med svåra upplevelser. </a:t>
            </a:r>
          </a:p>
          <a:p>
            <a:endParaRPr lang="sv-SE" dirty="0" smtClean="0">
              <a:effectLst/>
            </a:endParaRPr>
          </a:p>
          <a:p>
            <a:r>
              <a:rPr lang="sv-SE" dirty="0" smtClean="0">
                <a:effectLst/>
              </a:rPr>
              <a:t>På Rädda</a:t>
            </a:r>
            <a:r>
              <a:rPr lang="sv-SE" baseline="0" dirty="0" smtClean="0">
                <a:effectLst/>
              </a:rPr>
              <a:t> barnens sajt hittar ni fyra korta filmer där psykologer berättar om vad ni kan göra för att stötta barn som har varit med om svåra saker.</a:t>
            </a:r>
            <a:endParaRPr lang="sv-SE" dirty="0" smtClean="0">
              <a:effectLst/>
            </a:endParaRPr>
          </a:p>
          <a:p>
            <a:endParaRPr lang="sv-SE" dirty="0" smtClean="0">
              <a:effectLst/>
            </a:endParaRPr>
          </a:p>
          <a:p>
            <a:endParaRPr lang="sv-SE" dirty="0" smtClean="0">
              <a:effectLst/>
            </a:endParaRPr>
          </a:p>
          <a:p>
            <a:r>
              <a:rPr lang="sv-SE" dirty="0" smtClean="0">
                <a:effectLst/>
              </a:rPr>
              <a:t>Ni</a:t>
            </a:r>
            <a:r>
              <a:rPr lang="sv-SE" baseline="0" dirty="0" smtClean="0">
                <a:effectLst/>
              </a:rPr>
              <a:t> kan också lyssna på </a:t>
            </a:r>
            <a:r>
              <a:rPr lang="sv-SE" sz="1200" kern="1200" dirty="0" smtClean="0">
                <a:solidFill>
                  <a:schemeClr val="tx1"/>
                </a:solidFill>
                <a:effectLst/>
                <a:latin typeface="+mn-lt"/>
                <a:ea typeface="+mn-ea"/>
                <a:cs typeface="+mn-cs"/>
              </a:rPr>
              <a:t>Camilla </a:t>
            </a:r>
            <a:r>
              <a:rPr lang="sv-SE" sz="1200" kern="1200" dirty="0" err="1" smtClean="0">
                <a:solidFill>
                  <a:schemeClr val="tx1"/>
                </a:solidFill>
                <a:effectLst/>
                <a:latin typeface="+mn-lt"/>
                <a:ea typeface="+mn-ea"/>
                <a:cs typeface="+mn-cs"/>
              </a:rPr>
              <a:t>Küster</a:t>
            </a:r>
            <a:r>
              <a:rPr lang="sv-SE" sz="1200" kern="1200" dirty="0" smtClean="0">
                <a:solidFill>
                  <a:schemeClr val="tx1"/>
                </a:solidFill>
                <a:effectLst/>
                <a:latin typeface="+mn-lt"/>
                <a:ea typeface="+mn-ea"/>
                <a:cs typeface="+mn-cs"/>
              </a:rPr>
              <a:t> från Rädda Barnen om</a:t>
            </a:r>
            <a:r>
              <a:rPr lang="sv-SE" sz="1200" kern="1200" baseline="0" dirty="0" smtClean="0">
                <a:solidFill>
                  <a:schemeClr val="tx1"/>
                </a:solidFill>
                <a:effectLst/>
                <a:latin typeface="+mn-lt"/>
                <a:ea typeface="+mn-ea"/>
                <a:cs typeface="+mn-cs"/>
              </a:rPr>
              <a:t> vad som händer vid trauma och vad som är viktigt i bemötande, baserat på de tre pelarna Trygghet, Relation, </a:t>
            </a:r>
            <a:r>
              <a:rPr lang="sv-SE" sz="1200" kern="1200" baseline="0" dirty="0" err="1" smtClean="0">
                <a:solidFill>
                  <a:schemeClr val="tx1"/>
                </a:solidFill>
                <a:effectLst/>
                <a:latin typeface="+mn-lt"/>
                <a:ea typeface="+mn-ea"/>
                <a:cs typeface="+mn-cs"/>
              </a:rPr>
              <a:t>Coping</a:t>
            </a:r>
            <a:r>
              <a:rPr lang="sv-SE" sz="1200" kern="1200" baseline="0" dirty="0" smtClean="0">
                <a:solidFill>
                  <a:schemeClr val="tx1"/>
                </a:solidFill>
                <a:effectLst/>
                <a:latin typeface="+mn-lt"/>
                <a:ea typeface="+mn-ea"/>
                <a:cs typeface="+mn-cs"/>
              </a:rPr>
              <a:t> (52 min):</a:t>
            </a:r>
          </a:p>
          <a:p>
            <a:r>
              <a:rPr lang="sv-SE" sz="1200" kern="1200" baseline="0" dirty="0" smtClean="0">
                <a:solidFill>
                  <a:schemeClr val="tx1"/>
                </a:solidFill>
                <a:effectLst/>
                <a:latin typeface="+mn-lt"/>
                <a:ea typeface="+mn-ea"/>
                <a:cs typeface="+mn-cs"/>
              </a:rPr>
              <a:t> </a:t>
            </a:r>
            <a:r>
              <a:rPr lang="sv-SE" sz="1200" u="sng" kern="1200" dirty="0" smtClean="0">
                <a:solidFill>
                  <a:schemeClr val="tx1"/>
                </a:solidFill>
                <a:effectLst/>
                <a:latin typeface="+mn-lt"/>
                <a:ea typeface="+mn-ea"/>
                <a:cs typeface="+mn-cs"/>
                <a:hlinkClick r:id="rId3"/>
              </a:rPr>
              <a:t>http://urskola.se/Produkter/188334-UR-Samtiden-Internationella-brottsofferdagen-2015-Traumamedveten-omsorg</a:t>
            </a:r>
            <a:endParaRPr lang="sv-SE" sz="1200" kern="1200" dirty="0" smtClean="0">
              <a:solidFill>
                <a:schemeClr val="tx1"/>
              </a:solidFill>
              <a:effectLst/>
              <a:latin typeface="+mn-lt"/>
              <a:ea typeface="+mn-ea"/>
              <a:cs typeface="+mn-cs"/>
            </a:endParaRPr>
          </a:p>
          <a:p>
            <a:endParaRPr lang="sv-SE" baseline="0" dirty="0" smtClean="0">
              <a:effectLst/>
            </a:endParaRPr>
          </a:p>
          <a:p>
            <a:r>
              <a:rPr lang="sv-SE" baseline="0" dirty="0" smtClean="0">
                <a:effectLst/>
              </a:rPr>
              <a:t>Eller läsa fem artiklar som behandlar samma tema:</a:t>
            </a:r>
          </a:p>
          <a:p>
            <a:r>
              <a:rPr lang="sv-SE" baseline="0" dirty="0" smtClean="0">
                <a:effectLst/>
              </a:rPr>
              <a:t>https://www.raddabarnen.se/vad-vi-gor/barn-pa-flykt/sa-kan-du-stodja-nyanlanda-barn/</a:t>
            </a:r>
          </a:p>
          <a:p>
            <a:endParaRPr lang="sv-SE" baseline="0" dirty="0" smtClean="0">
              <a:effectLst/>
            </a:endParaRPr>
          </a:p>
          <a:p>
            <a:endParaRPr lang="sv-SE" dirty="0"/>
          </a:p>
        </p:txBody>
      </p:sp>
      <p:sp>
        <p:nvSpPr>
          <p:cNvPr id="4" name="Platshållare för bildnummer 3"/>
          <p:cNvSpPr>
            <a:spLocks noGrp="1"/>
          </p:cNvSpPr>
          <p:nvPr>
            <p:ph type="sldNum" sz="quarter" idx="10"/>
          </p:nvPr>
        </p:nvSpPr>
        <p:spPr/>
        <p:txBody>
          <a:bodyPr/>
          <a:lstStyle/>
          <a:p>
            <a:fld id="{38E6C89E-70E4-411A-9CB6-FB2865B68A59}" type="slidenum">
              <a:rPr lang="sv-SE" smtClean="0"/>
              <a:t>25</a:t>
            </a:fld>
            <a:endParaRPr lang="sv-SE"/>
          </a:p>
        </p:txBody>
      </p:sp>
    </p:spTree>
    <p:extLst>
      <p:ext uri="{BB962C8B-B14F-4D97-AF65-F5344CB8AC3E}">
        <p14:creationId xmlns:p14="http://schemas.microsoft.com/office/powerpoint/2010/main" val="1481788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26</a:t>
            </a:fld>
            <a:endParaRPr lang="sv-SE"/>
          </a:p>
        </p:txBody>
      </p:sp>
    </p:spTree>
    <p:extLst>
      <p:ext uri="{BB962C8B-B14F-4D97-AF65-F5344CB8AC3E}">
        <p14:creationId xmlns:p14="http://schemas.microsoft.com/office/powerpoint/2010/main" val="2279778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https://www.raddabarnen.se/vad-vi-gor/mer-om-vad-vi-gor/centrum-for-barn-och-ungdomar/mellanstolarna/</a:t>
            </a: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27</a:t>
            </a:fld>
            <a:endParaRPr lang="sv-SE"/>
          </a:p>
        </p:txBody>
      </p:sp>
    </p:spTree>
    <p:extLst>
      <p:ext uri="{BB962C8B-B14F-4D97-AF65-F5344CB8AC3E}">
        <p14:creationId xmlns:p14="http://schemas.microsoft.com/office/powerpoint/2010/main" val="2328506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Vikten av att vara integrerad för psykiskt</a:t>
            </a:r>
            <a:r>
              <a:rPr lang="sv-SE" b="1" baseline="0" dirty="0" smtClean="0"/>
              <a:t> välmående</a:t>
            </a:r>
            <a:r>
              <a:rPr lang="sv-SE" b="1" dirty="0" smtClean="0"/>
              <a:t>. </a:t>
            </a:r>
            <a:r>
              <a:rPr lang="sv-SE" dirty="0" smtClean="0"/>
              <a:t>Det är</a:t>
            </a:r>
            <a:r>
              <a:rPr lang="sv-SE" baseline="0" dirty="0" smtClean="0"/>
              <a:t> viktigt att arbeta för inkludering redan från start, med barn och unga, både med utlandsfödda och Sverigefödda svenskar. Skolan är en utmärkt plattform för detta som en arena där alla befinner sig, eller bör befinna sig.</a:t>
            </a:r>
          </a:p>
          <a:p>
            <a:endParaRPr lang="sv-SE" baseline="0" dirty="0" smtClean="0"/>
          </a:p>
          <a:p>
            <a:r>
              <a:rPr lang="sv-SE" baseline="0" dirty="0" smtClean="0"/>
              <a:t>Integrering: viktigt för en långsiktig psykisk hälsa- går åt två håll. Inte bara arbete med gruppen nyanlända och asylsökande- också med svenskfödda elever och personal.</a:t>
            </a:r>
          </a:p>
          <a:p>
            <a:r>
              <a:rPr lang="sv-SE" baseline="0" dirty="0" smtClean="0"/>
              <a:t>Att ha en likabehandlingsplan som reflekteras i beteenden av både elever och personal.</a:t>
            </a:r>
          </a:p>
          <a:p>
            <a:endParaRPr lang="sv-SE" baseline="0" dirty="0" smtClean="0"/>
          </a:p>
          <a:p>
            <a:endParaRPr lang="sv-SE" baseline="0" dirty="0" smtClean="0"/>
          </a:p>
          <a:p>
            <a:r>
              <a:rPr lang="sv-SE" baseline="0" dirty="0" smtClean="0"/>
              <a:t>----------------------------------------------------------------</a:t>
            </a:r>
          </a:p>
          <a:p>
            <a:r>
              <a:rPr lang="sv-SE" baseline="0" dirty="0" smtClean="0"/>
              <a:t>Källa: MUCF (2016) </a:t>
            </a:r>
            <a:r>
              <a:rPr lang="sv-SE" i="0" baseline="0" dirty="0" smtClean="0"/>
              <a:t>Unga nyanländas etablering i arbets- och samhällslivet. </a:t>
            </a:r>
            <a:r>
              <a:rPr lang="sv-SE" baseline="0" dirty="0" smtClean="0"/>
              <a:t>FOKUS 16, s.75. MUCF Distribution </a:t>
            </a:r>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C4EC6F5F-D5F5-4E62-9BB9-6698135D0FF0}" type="slidenum">
              <a:rPr lang="sv-SE" smtClean="0"/>
              <a:t>28</a:t>
            </a:fld>
            <a:endParaRPr lang="sv-SE"/>
          </a:p>
        </p:txBody>
      </p:sp>
    </p:spTree>
    <p:extLst>
      <p:ext uri="{BB962C8B-B14F-4D97-AF65-F5344CB8AC3E}">
        <p14:creationId xmlns:p14="http://schemas.microsoft.com/office/powerpoint/2010/main" val="4129259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kern="1200" dirty="0" smtClean="0">
                <a:solidFill>
                  <a:schemeClr val="tx1"/>
                </a:solidFill>
                <a:effectLst/>
                <a:latin typeface="+mn-lt"/>
                <a:ea typeface="+mn-ea"/>
                <a:cs typeface="+mn-cs"/>
              </a:rPr>
              <a:t>Självklart! De</a:t>
            </a:r>
            <a:r>
              <a:rPr lang="sv-SE" sz="1200" b="1" kern="1200" baseline="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handlar om</a:t>
            </a:r>
            <a:r>
              <a:rPr lang="sv-SE" sz="1200" b="1" kern="1200" baseline="0" dirty="0" smtClean="0">
                <a:solidFill>
                  <a:schemeClr val="tx1"/>
                </a:solidFill>
                <a:effectLst/>
                <a:latin typeface="+mn-lt"/>
                <a:ea typeface="+mn-ea"/>
                <a:cs typeface="+mn-cs"/>
              </a:rPr>
              <a:t> rättigheter </a:t>
            </a:r>
            <a:r>
              <a:rPr lang="sv-SE" sz="1200" kern="1200" baseline="0" dirty="0" smtClean="0">
                <a:solidFill>
                  <a:schemeClr val="tx1"/>
                </a:solidFill>
                <a:effectLst/>
                <a:latin typeface="+mn-lt"/>
                <a:ea typeface="+mn-ea"/>
                <a:cs typeface="+mn-cs"/>
              </a:rPr>
              <a:t>(Rädda barnen)- samtal och diskussionsmaterial. Utgångspunkt i och bygger på barnkonventionen. Värdegrundsarbete- delaktiga elever, trygg stämning i skolan</a:t>
            </a:r>
          </a:p>
          <a:p>
            <a:pPr lvl="0"/>
            <a:endParaRPr lang="sv-SE" sz="1200" kern="1200" baseline="0" dirty="0" smtClean="0">
              <a:solidFill>
                <a:schemeClr val="tx1"/>
              </a:solidFill>
              <a:effectLst/>
              <a:latin typeface="+mn-lt"/>
              <a:ea typeface="+mn-ea"/>
              <a:cs typeface="+mn-cs"/>
            </a:endParaRPr>
          </a:p>
          <a:p>
            <a:pPr lvl="0"/>
            <a:r>
              <a:rPr lang="sv-SE" sz="1200" kern="1200" baseline="0" dirty="0" smtClean="0">
                <a:solidFill>
                  <a:schemeClr val="tx1"/>
                </a:solidFill>
                <a:effectLst/>
                <a:latin typeface="+mn-lt"/>
                <a:ea typeface="+mn-ea"/>
                <a:cs typeface="+mn-cs"/>
              </a:rPr>
              <a:t>https://www.raddabarnen.se/Documents/ung-och-skola/skola/sjalvklart-material.pdf (2011)</a:t>
            </a:r>
          </a:p>
          <a:p>
            <a:pPr lvl="0"/>
            <a:endParaRPr lang="sv-SE" sz="1200" kern="1200" baseline="0" dirty="0" smtClean="0">
              <a:solidFill>
                <a:schemeClr val="tx1"/>
              </a:solidFill>
              <a:effectLst/>
              <a:latin typeface="+mn-lt"/>
              <a:ea typeface="+mn-ea"/>
              <a:cs typeface="+mn-cs"/>
            </a:endParaRPr>
          </a:p>
          <a:p>
            <a:pPr lvl="0"/>
            <a:r>
              <a:rPr lang="sv-SE" sz="1200" b="1" kern="1200" baseline="0" dirty="0" smtClean="0">
                <a:solidFill>
                  <a:schemeClr val="tx1"/>
                </a:solidFill>
                <a:effectLst/>
                <a:latin typeface="+mn-lt"/>
                <a:ea typeface="+mn-ea"/>
                <a:cs typeface="+mn-cs"/>
              </a:rPr>
              <a:t>En rättighetsbaserad skola </a:t>
            </a:r>
            <a:r>
              <a:rPr lang="sv-SE" sz="1200" kern="1200" baseline="0" dirty="0" smtClean="0">
                <a:solidFill>
                  <a:schemeClr val="tx1"/>
                </a:solidFill>
                <a:effectLst/>
                <a:latin typeface="+mn-lt"/>
                <a:ea typeface="+mn-ea"/>
                <a:cs typeface="+mn-cs"/>
              </a:rPr>
              <a:t>är en arbetsmodell som är framtagen av UNICEF- har använts på många platser i världen med stor framgång. Nu i Sverige. Den utgår från FNs konvention om barnens rättigheter. En skola som är rättighetsbaserad- genomsyrar barnkonventionen hela skolan: visioner, värderingar och även praktiskt arbete. Mer kunskap och diskussion om allas lika värde, elever mer medvetna om sig själva och andra. Trygghet och trivsel i skolan ökar, kränkningar och trakasserier minskar. </a:t>
            </a:r>
          </a:p>
          <a:p>
            <a:pPr lvl="0"/>
            <a:endParaRPr lang="sv-SE" sz="1200" kern="1200" baseline="0" dirty="0" smtClean="0">
              <a:solidFill>
                <a:schemeClr val="tx1"/>
              </a:solidFill>
              <a:effectLst/>
              <a:latin typeface="+mn-lt"/>
              <a:ea typeface="+mn-ea"/>
              <a:cs typeface="+mn-cs"/>
            </a:endParaRPr>
          </a:p>
          <a:p>
            <a:pPr lvl="0"/>
            <a:r>
              <a:rPr lang="sv-SE" sz="1200" kern="1200" baseline="0" dirty="0" smtClean="0">
                <a:solidFill>
                  <a:schemeClr val="tx1"/>
                </a:solidFill>
                <a:effectLst/>
                <a:latin typeface="+mn-lt"/>
                <a:ea typeface="+mn-ea"/>
                <a:cs typeface="+mn-cs"/>
              </a:rPr>
              <a:t>UNICEF- bjuder in till en workshop- </a:t>
            </a:r>
          </a:p>
          <a:p>
            <a:pPr lvl="0"/>
            <a:endParaRPr lang="sv-SE" sz="1200" kern="1200" baseline="0" dirty="0" smtClean="0">
              <a:solidFill>
                <a:schemeClr val="tx1"/>
              </a:solidFill>
              <a:effectLst/>
              <a:latin typeface="+mn-lt"/>
              <a:ea typeface="+mn-ea"/>
              <a:cs typeface="+mn-cs"/>
            </a:endParaRPr>
          </a:p>
          <a:p>
            <a:pPr lvl="0"/>
            <a:r>
              <a:rPr lang="sv-SE" sz="1200" kern="1200" baseline="0" dirty="0" smtClean="0">
                <a:solidFill>
                  <a:schemeClr val="tx1"/>
                </a:solidFill>
                <a:effectLst/>
                <a:latin typeface="+mn-lt"/>
                <a:ea typeface="+mn-ea"/>
                <a:cs typeface="+mn-cs"/>
              </a:rPr>
              <a:t>(7 skolor har omfattats av pilotprojektet med UNICEF Sverige)</a:t>
            </a:r>
          </a:p>
          <a:p>
            <a:pPr lvl="0"/>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EC6F5F-D5F5-4E62-9BB9-6698135D0FF0}" type="slidenum">
              <a:rPr lang="sv-SE" smtClean="0"/>
              <a:t>29</a:t>
            </a:fld>
            <a:endParaRPr lang="sv-SE"/>
          </a:p>
        </p:txBody>
      </p:sp>
    </p:spTree>
    <p:extLst>
      <p:ext uri="{BB962C8B-B14F-4D97-AF65-F5344CB8AC3E}">
        <p14:creationId xmlns:p14="http://schemas.microsoft.com/office/powerpoint/2010/main" val="351643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Filmen finns på https://vimeo.com/184823991</a:t>
            </a:r>
          </a:p>
          <a:p>
            <a:endParaRPr lang="sv-SE" baseline="0" dirty="0" smtClean="0"/>
          </a:p>
          <a:p>
            <a:r>
              <a:rPr lang="sv-SE" baseline="0" dirty="0" smtClean="0"/>
              <a:t>Du kan ladda ner filmen från </a:t>
            </a:r>
            <a:r>
              <a:rPr lang="sv-SE" baseline="0" dirty="0" err="1" smtClean="0"/>
              <a:t>Vimeo</a:t>
            </a:r>
            <a:r>
              <a:rPr lang="sv-SE" baseline="0" dirty="0" smtClean="0"/>
              <a:t> och visa den från din egen dator.</a:t>
            </a:r>
          </a:p>
          <a:p>
            <a:endParaRPr lang="sv-SE" baseline="0" dirty="0" smtClean="0"/>
          </a:p>
          <a:p>
            <a:endParaRPr lang="sv-SE" baseline="0" dirty="0" smtClean="0"/>
          </a:p>
          <a:p>
            <a:endParaRPr lang="sv-SE" baseline="0" dirty="0" smtClean="0"/>
          </a:p>
          <a:p>
            <a:endParaRPr lang="sv-SE" baseline="0" dirty="0" smtClean="0"/>
          </a:p>
          <a:p>
            <a:r>
              <a:rPr lang="sv-SE" baseline="0" dirty="0" smtClean="0"/>
              <a:t>----------------------------------------------------------------</a:t>
            </a:r>
          </a:p>
          <a:p>
            <a:r>
              <a:rPr lang="sv-SE" baseline="0" dirty="0" smtClean="0"/>
              <a:t>Källa: Uppdrag Psykisk Hälsa, SKL (2016)</a:t>
            </a:r>
          </a:p>
          <a:p>
            <a:endParaRPr lang="sv-SE" baseline="0" dirty="0" smtClean="0"/>
          </a:p>
        </p:txBody>
      </p:sp>
      <p:sp>
        <p:nvSpPr>
          <p:cNvPr id="4" name="Platshållare för bildnummer 3"/>
          <p:cNvSpPr>
            <a:spLocks noGrp="1"/>
          </p:cNvSpPr>
          <p:nvPr>
            <p:ph type="sldNum" sz="quarter" idx="10"/>
          </p:nvPr>
        </p:nvSpPr>
        <p:spPr/>
        <p:txBody>
          <a:bodyPr/>
          <a:lstStyle/>
          <a:p>
            <a:fld id="{9754FAC0-967C-4E35-949A-76881856BB32}" type="slidenum">
              <a:rPr lang="sv-SE" smtClean="0"/>
              <a:t>3</a:t>
            </a:fld>
            <a:endParaRPr lang="sv-SE"/>
          </a:p>
        </p:txBody>
      </p:sp>
    </p:spTree>
    <p:extLst>
      <p:ext uri="{BB962C8B-B14F-4D97-AF65-F5344CB8AC3E}">
        <p14:creationId xmlns:p14="http://schemas.microsoft.com/office/powerpoint/2010/main" val="2751240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Ett kortspel som är utvecklat för att bygga broar mellan människor i alla åldrar, från alla bakgrunder och kulturer. Ett enkelt kortspel som är uppbyggt kring frågor där deltagare uppmuntras berätta om sitt liv, sina erfarenheter, minnen, drömmar. Det tränar lyhördhet, medkänsla, öppenhet och respekt. Spännande möten mellan olika generationer och kulturer. Denna metod får människor att utmana sina egna fördomar så att misstro och rädsla kan omvandlas till en vilja att komma närmare. </a:t>
            </a:r>
            <a:r>
              <a:rPr lang="sv-SE" baseline="0" dirty="0" smtClean="0"/>
              <a:t>(2012 första upplagan). </a:t>
            </a:r>
          </a:p>
          <a:p>
            <a:endParaRPr lang="sv-SE" baseline="0" dirty="0" smtClean="0"/>
          </a:p>
          <a:p>
            <a:r>
              <a:rPr lang="sv-SE" dirty="0" smtClean="0"/>
              <a:t>http://www.simrishamn.se/mtos/projekt</a:t>
            </a:r>
          </a:p>
          <a:p>
            <a:r>
              <a:rPr lang="sv-SE" dirty="0" smtClean="0"/>
              <a:t>-----------------------------------------</a:t>
            </a:r>
          </a:p>
          <a:p>
            <a:r>
              <a:rPr lang="sv-SE" dirty="0" smtClean="0"/>
              <a:t>Källa: Seth Selleck, Simrishamns kommun</a:t>
            </a:r>
            <a:r>
              <a:rPr lang="sv-SE" baseline="0" dirty="0" smtClean="0"/>
              <a:t> (2017)</a:t>
            </a:r>
            <a:endParaRPr lang="sv-SE" dirty="0" smtClean="0"/>
          </a:p>
        </p:txBody>
      </p:sp>
      <p:sp>
        <p:nvSpPr>
          <p:cNvPr id="4" name="Platshållare för bildnummer 3"/>
          <p:cNvSpPr>
            <a:spLocks noGrp="1"/>
          </p:cNvSpPr>
          <p:nvPr>
            <p:ph type="sldNum" sz="quarter" idx="10"/>
          </p:nvPr>
        </p:nvSpPr>
        <p:spPr/>
        <p:txBody>
          <a:bodyPr/>
          <a:lstStyle/>
          <a:p>
            <a:fld id="{C4EC6F5F-D5F5-4E62-9BB9-6698135D0FF0}" type="slidenum">
              <a:rPr lang="sv-SE" smtClean="0"/>
              <a:t>30</a:t>
            </a:fld>
            <a:endParaRPr lang="sv-SE"/>
          </a:p>
        </p:txBody>
      </p:sp>
    </p:spTree>
    <p:extLst>
      <p:ext uri="{BB962C8B-B14F-4D97-AF65-F5344CB8AC3E}">
        <p14:creationId xmlns:p14="http://schemas.microsoft.com/office/powerpoint/2010/main" val="378174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More</a:t>
            </a:r>
            <a:r>
              <a:rPr lang="sv-SE" dirty="0" smtClean="0"/>
              <a:t> </a:t>
            </a:r>
            <a:r>
              <a:rPr lang="sv-SE" dirty="0" err="1" smtClean="0"/>
              <a:t>Than</a:t>
            </a:r>
            <a:r>
              <a:rPr lang="sv-SE" dirty="0" smtClean="0"/>
              <a:t> </a:t>
            </a:r>
            <a:r>
              <a:rPr lang="sv-SE" dirty="0" err="1" smtClean="0"/>
              <a:t>One</a:t>
            </a:r>
            <a:r>
              <a:rPr lang="sv-SE" baseline="0" dirty="0" smtClean="0"/>
              <a:t> Story finns som </a:t>
            </a:r>
            <a:r>
              <a:rPr lang="sv-SE" baseline="0" dirty="0" err="1" smtClean="0"/>
              <a:t>gratisapp</a:t>
            </a:r>
            <a:r>
              <a:rPr lang="sv-SE" baseline="0" dirty="0" smtClean="0"/>
              <a:t> för både Android och iPhone.</a:t>
            </a:r>
          </a:p>
          <a:p>
            <a:endParaRPr lang="sv-SE" baseline="0" dirty="0" smtClean="0"/>
          </a:p>
          <a:p>
            <a:r>
              <a:rPr lang="sv-SE" baseline="0" dirty="0" smtClean="0"/>
              <a:t>Nu går det även att beställa kortspelet på engelska, arabiska och spanska från organisationen </a:t>
            </a:r>
            <a:r>
              <a:rPr lang="sv-SE" baseline="0" dirty="0" err="1" smtClean="0"/>
              <a:t>Amity</a:t>
            </a:r>
            <a:r>
              <a:rPr lang="sv-SE" baseline="0" dirty="0" smtClean="0"/>
              <a:t> som är baserad i Storbritannien och levererar till hela världen: </a:t>
            </a:r>
            <a:r>
              <a:rPr lang="sv-SE" dirty="0" smtClean="0"/>
              <a:t>http://www.amityhcd.co/more-than-one-story</a:t>
            </a:r>
          </a:p>
          <a:p>
            <a:endParaRPr lang="sv-SE" dirty="0" smtClean="0"/>
          </a:p>
          <a:p>
            <a:r>
              <a:rPr lang="sv-SE" dirty="0" smtClean="0"/>
              <a:t>http://www.simrishamn.se/mtos/projekt</a:t>
            </a:r>
          </a:p>
          <a:p>
            <a:r>
              <a:rPr lang="sv-SE" dirty="0" smtClean="0"/>
              <a:t>-----------------------------------------</a:t>
            </a:r>
          </a:p>
          <a:p>
            <a:r>
              <a:rPr lang="sv-SE" dirty="0" smtClean="0"/>
              <a:t>Källa: Seth Selleck, Simrishamns kommun</a:t>
            </a:r>
            <a:r>
              <a:rPr lang="sv-SE" baseline="0" dirty="0" smtClean="0"/>
              <a:t> (2017)</a:t>
            </a:r>
            <a:endParaRPr lang="sv-SE" dirty="0" smtClean="0"/>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31</a:t>
            </a:fld>
            <a:endParaRPr lang="sv-SE"/>
          </a:p>
        </p:txBody>
      </p:sp>
    </p:spTree>
    <p:extLst>
      <p:ext uri="{BB962C8B-B14F-4D97-AF65-F5344CB8AC3E}">
        <p14:creationId xmlns:p14="http://schemas.microsoft.com/office/powerpoint/2010/main" val="3428160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Här hittar du all information du behöver och alla verktyg som har presenterats under dagen. Gå in på fliken </a:t>
            </a:r>
            <a:r>
              <a:rPr lang="sv-SE" i="1" baseline="0" dirty="0" smtClean="0"/>
              <a:t>Asylsökande &amp; nyanlända</a:t>
            </a:r>
          </a:p>
          <a:p>
            <a:endParaRPr lang="sv-SE" i="1"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32</a:t>
            </a:fld>
            <a:endParaRPr lang="sv-SE"/>
          </a:p>
        </p:txBody>
      </p:sp>
    </p:spTree>
    <p:extLst>
      <p:ext uri="{BB962C8B-B14F-4D97-AF65-F5344CB8AC3E}">
        <p14:creationId xmlns:p14="http://schemas.microsoft.com/office/powerpoint/2010/main" val="1476440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Klicka på </a:t>
            </a:r>
            <a:r>
              <a:rPr lang="sv-SE" i="1" baseline="0" dirty="0" smtClean="0"/>
              <a:t>Om våra utbildningar</a:t>
            </a:r>
            <a:r>
              <a:rPr lang="sv-SE" baseline="0" dirty="0" smtClean="0"/>
              <a:t>. Här hittar du information om alla utbildningar som har tagits fram inom Hälsa i Sverige.</a:t>
            </a:r>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33</a:t>
            </a:fld>
            <a:endParaRPr lang="sv-SE"/>
          </a:p>
        </p:txBody>
      </p:sp>
    </p:spTree>
    <p:extLst>
      <p:ext uri="{BB962C8B-B14F-4D97-AF65-F5344CB8AC3E}">
        <p14:creationId xmlns:p14="http://schemas.microsoft.com/office/powerpoint/2010/main" val="4032270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Klicka på </a:t>
            </a:r>
            <a:r>
              <a:rPr lang="sv-SE" i="1" baseline="0" dirty="0" smtClean="0"/>
              <a:t>Migration och psykisk hälsa – för elevhälsan (HiS10). </a:t>
            </a:r>
            <a:r>
              <a:rPr lang="sv-SE" baseline="0" dirty="0" smtClean="0"/>
              <a:t>Här finns allt material från utbildningsdagen.</a:t>
            </a:r>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34</a:t>
            </a:fld>
            <a:endParaRPr lang="sv-SE"/>
          </a:p>
        </p:txBody>
      </p:sp>
    </p:spTree>
    <p:extLst>
      <p:ext uri="{BB962C8B-B14F-4D97-AF65-F5344CB8AC3E}">
        <p14:creationId xmlns:p14="http://schemas.microsoft.com/office/powerpoint/2010/main" val="2683543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r>
              <a:rPr lang="sv-SE" baseline="0" dirty="0" smtClean="0"/>
              <a:t>Under samma flik </a:t>
            </a:r>
            <a:r>
              <a:rPr lang="sv-SE" i="1" baseline="0" dirty="0" smtClean="0"/>
              <a:t>Asylsökande &amp; nyanlända</a:t>
            </a:r>
            <a:r>
              <a:rPr lang="sv-SE" baseline="0" dirty="0" smtClean="0"/>
              <a:t> finns även vår verktygsbank. Där kan du hitta goda exempel och användbara verktyg, samt dela med dig av dina egna.</a:t>
            </a:r>
          </a:p>
          <a:p>
            <a:endParaRPr lang="sv-SE" baseline="0" dirty="0" smtClean="0"/>
          </a:p>
          <a:p>
            <a:endParaRPr lang="sv-SE" baseline="0" dirty="0" smtClean="0"/>
          </a:p>
          <a:p>
            <a:endParaRPr lang="sv-SE"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35</a:t>
            </a:fld>
            <a:endParaRPr lang="sv-SE"/>
          </a:p>
        </p:txBody>
      </p:sp>
    </p:spTree>
    <p:extLst>
      <p:ext uri="{BB962C8B-B14F-4D97-AF65-F5344CB8AC3E}">
        <p14:creationId xmlns:p14="http://schemas.microsoft.com/office/powerpoint/2010/main" val="2798137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smtClean="0"/>
              <a:t>Källa: Uppdrag Psykisk Hälsa, SKL (2017)</a:t>
            </a:r>
          </a:p>
          <a:p>
            <a:endParaRPr lang="sv-SE"/>
          </a:p>
        </p:txBody>
      </p:sp>
      <p:sp>
        <p:nvSpPr>
          <p:cNvPr id="4" name="Platshållare för bildnummer 3"/>
          <p:cNvSpPr>
            <a:spLocks noGrp="1"/>
          </p:cNvSpPr>
          <p:nvPr>
            <p:ph type="sldNum" sz="quarter" idx="10"/>
          </p:nvPr>
        </p:nvSpPr>
        <p:spPr/>
        <p:txBody>
          <a:bodyPr/>
          <a:lstStyle/>
          <a:p>
            <a:fld id="{C4EC6F5F-D5F5-4E62-9BB9-6698135D0FF0}" type="slidenum">
              <a:rPr lang="sv-SE" smtClean="0"/>
              <a:t>36</a:t>
            </a:fld>
            <a:endParaRPr lang="sv-SE"/>
          </a:p>
        </p:txBody>
      </p:sp>
    </p:spTree>
    <p:extLst>
      <p:ext uri="{BB962C8B-B14F-4D97-AF65-F5344CB8AC3E}">
        <p14:creationId xmlns:p14="http://schemas.microsoft.com/office/powerpoint/2010/main" val="268520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pPr>
              <a:defRPr/>
            </a:pPr>
            <a:fld id="{9892D100-6E37-4E0A-9AEE-46CB43DB818B}" type="slidenum">
              <a:rPr lang="sv-SE" smtClean="0"/>
              <a:pPr>
                <a:defRPr/>
              </a:pPr>
              <a:t>4</a:t>
            </a:fld>
            <a:endParaRPr lang="sv-SE"/>
          </a:p>
        </p:txBody>
      </p:sp>
    </p:spTree>
    <p:extLst>
      <p:ext uri="{BB962C8B-B14F-4D97-AF65-F5344CB8AC3E}">
        <p14:creationId xmlns:p14="http://schemas.microsoft.com/office/powerpoint/2010/main" val="393294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5</a:t>
            </a:fld>
            <a:endParaRPr lang="sv-SE"/>
          </a:p>
        </p:txBody>
      </p:sp>
    </p:spTree>
    <p:extLst>
      <p:ext uri="{BB962C8B-B14F-4D97-AF65-F5344CB8AC3E}">
        <p14:creationId xmlns:p14="http://schemas.microsoft.com/office/powerpoint/2010/main" val="257476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En film om ett gott bemötande. Du kan ladda ner filmen från </a:t>
            </a:r>
            <a:r>
              <a:rPr lang="sv-SE" baseline="0" dirty="0" err="1" smtClean="0"/>
              <a:t>Vimeo</a:t>
            </a:r>
            <a:r>
              <a:rPr lang="sv-SE" baseline="0" dirty="0" smtClean="0"/>
              <a:t> och visa den från din egen dator (01.55min).</a:t>
            </a:r>
          </a:p>
          <a:p>
            <a:endParaRPr lang="sv-SE" baseline="0" dirty="0" smtClean="0"/>
          </a:p>
          <a:p>
            <a:r>
              <a:rPr lang="sv-SE" dirty="0" smtClean="0"/>
              <a:t>https://vimeo.com/198961787 </a:t>
            </a:r>
            <a:endParaRPr lang="sv-SE" baseline="0" dirty="0" smtClean="0"/>
          </a:p>
          <a:p>
            <a:endParaRPr lang="sv-SE" baseline="0" dirty="0" smtClean="0"/>
          </a:p>
          <a:p>
            <a:r>
              <a:rPr lang="sv-SE" baseline="0" dirty="0" smtClean="0"/>
              <a:t>----------------------------------------------------------------</a:t>
            </a:r>
          </a:p>
          <a:p>
            <a:r>
              <a:rPr lang="sv-SE" baseline="0" dirty="0" smtClean="0"/>
              <a:t>Källa: Uppdrag Psykisk Hälsa, SKL (2016)</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6</a:t>
            </a:fld>
            <a:endParaRPr lang="sv-SE"/>
          </a:p>
        </p:txBody>
      </p:sp>
    </p:spTree>
    <p:extLst>
      <p:ext uri="{BB962C8B-B14F-4D97-AF65-F5344CB8AC3E}">
        <p14:creationId xmlns:p14="http://schemas.microsoft.com/office/powerpoint/2010/main" val="361717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750"/>
              </a:spcAft>
            </a:pPr>
            <a:r>
              <a:rPr lang="sv-SE" sz="1200" dirty="0" smtClean="0">
                <a:latin typeface="Calibri" panose="020F0502020204030204" pitchFamily="34" charset="0"/>
                <a:ea typeface="Times New Roman" panose="02020603050405020304" pitchFamily="18" charset="0"/>
                <a:cs typeface="Times New Roman" panose="02020603050405020304" pitchFamily="18" charset="0"/>
              </a:rPr>
              <a:t>Sammanfattning av filmen:</a:t>
            </a:r>
          </a:p>
          <a:p>
            <a:pPr>
              <a:lnSpc>
                <a:spcPct val="115000"/>
              </a:lnSpc>
              <a:spcAft>
                <a:spcPts val="750"/>
              </a:spcAft>
            </a:pPr>
            <a:r>
              <a:rPr lang="sv-SE" sz="1200" dirty="0" smtClean="0">
                <a:latin typeface="Calibri" panose="020F0502020204030204" pitchFamily="34" charset="0"/>
                <a:ea typeface="Times New Roman" panose="02020603050405020304" pitchFamily="18" charset="0"/>
                <a:cs typeface="Times New Roman" panose="02020603050405020304" pitchFamily="18" charset="0"/>
              </a:rPr>
              <a:t>Det finns några allmänna saker som man alltid kan göra. </a:t>
            </a:r>
          </a:p>
          <a:p>
            <a:pPr>
              <a:lnSpc>
                <a:spcPct val="115000"/>
              </a:lnSpc>
              <a:spcAft>
                <a:spcPts val="750"/>
              </a:spcAft>
            </a:pP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sv-SE" sz="1200" dirty="0" smtClean="0">
                <a:latin typeface="Calibri" panose="020F0502020204030204" pitchFamily="34" charset="0"/>
                <a:ea typeface="Times New Roman" panose="02020603050405020304" pitchFamily="18" charset="0"/>
                <a:cs typeface="Times New Roman" panose="02020603050405020304" pitchFamily="18" charset="0"/>
              </a:rPr>
              <a:t>För det första: var lugn.</a:t>
            </a:r>
          </a:p>
          <a:p>
            <a:pPr>
              <a:lnSpc>
                <a:spcPct val="115000"/>
              </a:lnSpc>
              <a:spcAft>
                <a:spcPts val="750"/>
              </a:spcAft>
            </a:pP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sv-SE" sz="1200" dirty="0" smtClean="0">
                <a:latin typeface="Calibri" panose="020F0502020204030204" pitchFamily="34" charset="0"/>
                <a:ea typeface="Times New Roman" panose="02020603050405020304" pitchFamily="18" charset="0"/>
                <a:cs typeface="Times New Roman" panose="02020603050405020304" pitchFamily="18" charset="0"/>
              </a:rPr>
              <a:t>För det andra, försök att ta dig tid att lyssna. Ge personen möjlighet att berätta sin historia, sin bakgrund, och utifrån det:</a:t>
            </a:r>
          </a:p>
          <a:p>
            <a:pPr>
              <a:lnSpc>
                <a:spcPct val="115000"/>
              </a:lnSpc>
              <a:spcAft>
                <a:spcPts val="750"/>
              </a:spcAft>
            </a:pP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sv-SE" sz="1200" dirty="0" smtClean="0">
                <a:latin typeface="Calibri" panose="020F0502020204030204" pitchFamily="34" charset="0"/>
                <a:ea typeface="Times New Roman" panose="02020603050405020304" pitchFamily="18" charset="0"/>
                <a:cs typeface="Times New Roman" panose="02020603050405020304" pitchFamily="18" charset="0"/>
              </a:rPr>
              <a:t>Våga göra olika! Om det</a:t>
            </a:r>
            <a:r>
              <a:rPr lang="sv-SE" sz="1200" baseline="0" dirty="0" smtClean="0">
                <a:latin typeface="Calibri" panose="020F0502020204030204" pitchFamily="34" charset="0"/>
                <a:ea typeface="Times New Roman" panose="02020603050405020304" pitchFamily="18" charset="0"/>
                <a:cs typeface="Times New Roman" panose="02020603050405020304" pitchFamily="18" charset="0"/>
              </a:rPr>
              <a:t> en person berättar inte får några konsekvenser för det vi säger och gör, så känns det kanske som man inte har blivit lyssnad på.</a:t>
            </a: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sv-SE" sz="1200" dirty="0" smtClean="0">
                <a:latin typeface="Calibri" panose="020F0502020204030204" pitchFamily="34" charset="0"/>
                <a:ea typeface="Times New Roman" panose="02020603050405020304" pitchFamily="18" charset="0"/>
                <a:cs typeface="Times New Roman" panose="02020603050405020304" pitchFamily="18" charset="0"/>
              </a:rPr>
              <a:t>Våga vara kvar i situationen, även om du inte har något svar eller någon lösning. Ibland finns det inga bra lösningar eller svar på frågor eller situationer.</a:t>
            </a:r>
          </a:p>
          <a:p>
            <a:pPr>
              <a:lnSpc>
                <a:spcPct val="115000"/>
              </a:lnSpc>
              <a:spcAft>
                <a:spcPts val="750"/>
              </a:spcAft>
            </a:pP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sv-SE" sz="1200" dirty="0" smtClean="0">
                <a:latin typeface="Calibri" panose="020F0502020204030204" pitchFamily="34" charset="0"/>
                <a:ea typeface="Times New Roman" panose="02020603050405020304" pitchFamily="18" charset="0"/>
                <a:cs typeface="Times New Roman" panose="02020603050405020304" pitchFamily="18" charset="0"/>
              </a:rPr>
              <a:t>Att det finns någon som är kvar, som står ut, som lyssnar, även om det är jobbigt och hemskt, kan betyda mycket.</a:t>
            </a:r>
          </a:p>
          <a:p>
            <a:pPr>
              <a:lnSpc>
                <a:spcPct val="115000"/>
              </a:lnSpc>
              <a:spcAft>
                <a:spcPts val="750"/>
              </a:spcAft>
            </a:pP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sv-SE" sz="1200" dirty="0" smtClean="0">
                <a:latin typeface="Calibri" panose="020F0502020204030204" pitchFamily="34" charset="0"/>
                <a:ea typeface="Times New Roman" panose="02020603050405020304" pitchFamily="18" charset="0"/>
                <a:cs typeface="Times New Roman" panose="02020603050405020304" pitchFamily="18" charset="0"/>
              </a:rPr>
              <a:t>Genom att vara närvarande, att lyssna, och våga försöka hitta de lösningar som finns, kan vi minska stressen.</a:t>
            </a:r>
          </a:p>
          <a:p>
            <a:pPr>
              <a:lnSpc>
                <a:spcPct val="115000"/>
              </a:lnSpc>
              <a:spcAft>
                <a:spcPts val="750"/>
              </a:spcAft>
            </a:pP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r>
              <a:rPr lang="sv-SE" baseline="0" dirty="0" smtClean="0"/>
              <a:t>----------------------------------------------------------------</a:t>
            </a:r>
          </a:p>
          <a:p>
            <a:r>
              <a:rPr lang="sv-SE" baseline="0" dirty="0" smtClean="0"/>
              <a:t>Källa: Uppdrag Psykisk Hälsa, SKL (2017)</a:t>
            </a:r>
          </a:p>
          <a:p>
            <a:pPr>
              <a:lnSpc>
                <a:spcPct val="115000"/>
              </a:lnSpc>
              <a:spcAft>
                <a:spcPts val="750"/>
              </a:spcAft>
            </a:pP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endParaRPr lang="sv-SE" sz="1200"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sv-SE" dirty="0">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C4EC6F5F-D5F5-4E62-9BB9-6698135D0FF0}" type="slidenum">
              <a:rPr lang="sv-SE" smtClean="0"/>
              <a:t>7</a:t>
            </a:fld>
            <a:endParaRPr lang="sv-SE"/>
          </a:p>
        </p:txBody>
      </p:sp>
    </p:spTree>
    <p:extLst>
      <p:ext uri="{BB962C8B-B14F-4D97-AF65-F5344CB8AC3E}">
        <p14:creationId xmlns:p14="http://schemas.microsoft.com/office/powerpoint/2010/main" val="13561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En bok från UNICEF för dig som möter barn på flykt (2016). </a:t>
            </a:r>
          </a:p>
          <a:p>
            <a:endParaRPr lang="sv-SE" b="1" dirty="0" smtClean="0"/>
          </a:p>
          <a:p>
            <a:r>
              <a:rPr lang="sv-SE" b="1" dirty="0" smtClean="0"/>
              <a:t>Riskfaktorer</a:t>
            </a:r>
            <a:r>
              <a:rPr lang="sv-SE" dirty="0" smtClean="0"/>
              <a:t>:</a:t>
            </a:r>
            <a:r>
              <a:rPr lang="sv-SE" baseline="0" dirty="0" smtClean="0"/>
              <a:t> undernäring, infektionssjukdomar, kroniska sjukdomar, svåra, traumatiska upplevelser, förlust av närstående och vänner. Försvårar anpassning till ny livssituation.</a:t>
            </a:r>
          </a:p>
          <a:p>
            <a:r>
              <a:rPr lang="sv-SE" b="1" baseline="0" dirty="0" smtClean="0"/>
              <a:t>Friskfaktorer</a:t>
            </a:r>
            <a:r>
              <a:rPr lang="sv-SE" baseline="0" dirty="0" smtClean="0"/>
              <a:t>: egenskaper och resurser som kan hjälpa barnet att finna sig tillrätta: inneboende motståndskraft (personlighet/temperament), stödjande vuxna, kunskap hos barnet och omgivningen, leken och fantasin (knep för att handskas med sina svårigheter). </a:t>
            </a:r>
          </a:p>
          <a:p>
            <a:endParaRPr lang="sv-SE" baseline="0" dirty="0" smtClean="0"/>
          </a:p>
          <a:p>
            <a:r>
              <a:rPr lang="sv-SE" baseline="0" dirty="0" smtClean="0"/>
              <a:t>Barn i familj har sina närstående med sig, till skillnad från ensamkommande som inte alltid har någon trygg vuxen nära. Men familjen kan ha det svårt och föräldrarna kan ha svårt att skapa den trygghet som barnet behöver, oroar sig mycket, familjen kanske är delvis splittrad och ansvarsbördan för familjen kan bli tungt för barnet. Ensamkommande måste ofta bli vuxna snabbare, kan känna dåligt samvete för att de fick ge sig iväg och andra blev kvar, rädd för misslyckande. Ensamkommande i grunden resursstarka men många riskfaktorer.</a:t>
            </a:r>
          </a:p>
          <a:p>
            <a:endParaRPr lang="sv-SE" baseline="0" dirty="0" smtClean="0"/>
          </a:p>
          <a:p>
            <a:r>
              <a:rPr lang="sv-SE" b="1" baseline="0" dirty="0" smtClean="0"/>
              <a:t>Det här kan du göra:</a:t>
            </a:r>
          </a:p>
          <a:p>
            <a:r>
              <a:rPr lang="sv-SE" baseline="0" dirty="0" smtClean="0"/>
              <a:t>Var en intresserad, varm, öppen medmänniska!</a:t>
            </a:r>
          </a:p>
          <a:p>
            <a:r>
              <a:rPr lang="sv-SE" baseline="0" dirty="0" smtClean="0"/>
              <a:t>Möt barnet på flykt på samma sätt som du möter din bästa väns barn eller barnbarn!</a:t>
            </a:r>
          </a:p>
          <a:p>
            <a:r>
              <a:rPr lang="sv-SE" baseline="0" dirty="0" smtClean="0"/>
              <a:t>Blunda inte för riskfaktorerna men håll samtidigt utkik efter de friskfaktorer som verkar ha varit viktigast för barnet!</a:t>
            </a:r>
          </a:p>
          <a:p>
            <a:r>
              <a:rPr lang="sv-SE" baseline="0" dirty="0" smtClean="0"/>
              <a:t>Gör vad du kan för att sjuka, oroliga och allvarligt stressade barn ska få hjälp så snabbt som möjligt!</a:t>
            </a:r>
          </a:p>
          <a:p>
            <a:endParaRPr lang="sv-SE" baseline="0" dirty="0" smtClean="0"/>
          </a:p>
          <a:p>
            <a:r>
              <a:rPr lang="sv-SE" b="1" dirty="0" smtClean="0"/>
              <a:t>STOP-modellen</a:t>
            </a:r>
          </a:p>
          <a:p>
            <a:r>
              <a:rPr lang="sv-SE" dirty="0" smtClean="0"/>
              <a:t>Barn i kris:</a:t>
            </a:r>
            <a:r>
              <a:rPr lang="sv-SE" baseline="0" dirty="0" smtClean="0"/>
              <a:t> alla visar symptom på olika sätt, beror på erfarenheter, frisk och risk-faktorer, kanske kommer senare när de släpper ansvaret lite och befinner sig i en trygg miljö. Minska stresstrycket är viktigt i denna situation. STOP-modellen utvecklades i detta syfte under 1980-talet i arbete med krigsdrabbade barn i Beirut. Ingen behandlingsmetod men ett redskap för det förebyggande arbetet. Handbok bra att ha i verksamheten. STOPPA STRESSEN. </a:t>
            </a:r>
          </a:p>
          <a:p>
            <a:endParaRPr lang="sv-SE" baseline="0" dirty="0" smtClean="0"/>
          </a:p>
          <a:p>
            <a:r>
              <a:rPr lang="sv-SE" b="1" baseline="0" dirty="0" err="1" smtClean="0"/>
              <a:t>Structure</a:t>
            </a:r>
            <a:r>
              <a:rPr lang="sv-SE" b="1" baseline="0" dirty="0" smtClean="0"/>
              <a:t> and </a:t>
            </a:r>
            <a:r>
              <a:rPr lang="sv-SE" b="1" baseline="0" dirty="0" err="1" smtClean="0"/>
              <a:t>Safety</a:t>
            </a:r>
            <a:r>
              <a:rPr lang="sv-SE" b="1" baseline="0" dirty="0" smtClean="0"/>
              <a:t>: </a:t>
            </a:r>
            <a:r>
              <a:rPr lang="sv-SE" baseline="0" dirty="0" smtClean="0"/>
              <a:t>Grundrymt i tillvaron är nödvändig för att känna trygghet och kunna utvecklas</a:t>
            </a:r>
          </a:p>
          <a:p>
            <a:pPr marL="171450" indent="-171450">
              <a:buFontTx/>
              <a:buChar char="-"/>
            </a:pPr>
            <a:r>
              <a:rPr lang="sv-SE" baseline="0" dirty="0" smtClean="0"/>
              <a:t>Återställ dygnsrytm och rutiner: måltider, sömn, återuppta rutiner som sagostund, bönestunder, födelsedagsfirande, etc.</a:t>
            </a:r>
          </a:p>
          <a:p>
            <a:pPr marL="171450" indent="-171450">
              <a:buFontTx/>
              <a:buChar char="-"/>
            </a:pPr>
            <a:r>
              <a:rPr lang="sv-SE" baseline="0" dirty="0" smtClean="0"/>
              <a:t>Ordna boendet, flytt är en stressfaktor, undvik provisoriska lösningar</a:t>
            </a:r>
          </a:p>
          <a:p>
            <a:pPr marL="171450" indent="-171450">
              <a:buFontTx/>
              <a:buChar char="-"/>
            </a:pPr>
            <a:r>
              <a:rPr lang="sv-SE" baseline="0" dirty="0" smtClean="0"/>
              <a:t>Gör tillvaro förutsägbar: snabbt in i asylprocessen, tydlig planering viktigt.</a:t>
            </a:r>
          </a:p>
          <a:p>
            <a:pPr marL="171450" indent="-171450">
              <a:buFontTx/>
              <a:buChar char="-"/>
            </a:pPr>
            <a:r>
              <a:rPr lang="sv-SE" baseline="0" dirty="0" smtClean="0"/>
              <a:t>Skapa lugn och ordning där du är: lugna vuxna, arbetsglädje, bra ledning, tydlig rollfördelning.</a:t>
            </a:r>
          </a:p>
          <a:p>
            <a:pPr marL="0" indent="0">
              <a:buFontTx/>
              <a:buNone/>
            </a:pPr>
            <a:endParaRPr lang="sv-SE" baseline="0" dirty="0" smtClean="0"/>
          </a:p>
          <a:p>
            <a:pPr marL="0" indent="0">
              <a:buFontTx/>
              <a:buNone/>
            </a:pPr>
            <a:r>
              <a:rPr lang="sv-SE" b="1" baseline="0" dirty="0" err="1" smtClean="0"/>
              <a:t>Talking</a:t>
            </a:r>
            <a:r>
              <a:rPr lang="sv-SE" b="1" baseline="0" dirty="0" smtClean="0"/>
              <a:t> and </a:t>
            </a:r>
            <a:r>
              <a:rPr lang="sv-SE" b="1" baseline="0" dirty="0" err="1" smtClean="0"/>
              <a:t>time</a:t>
            </a:r>
            <a:r>
              <a:rPr lang="sv-SE" b="1" baseline="0" dirty="0" smtClean="0"/>
              <a:t>: </a:t>
            </a:r>
            <a:r>
              <a:rPr lang="sv-SE" baseline="0" dirty="0" smtClean="0"/>
              <a:t>Viktigt att förstå vad man har varit med om för att kunna bearbeta det känslomässigt. Berätta för barnen och låt barnen berätta- förstå vad det är som har hänt. Under flykten, mycket kan ha hänt som tycks sakna mening och sammanhang. Vara öppen för samtal, det som barnen själva vill berätta, lämna utforskande samtal till personer med erfarenhet. Ge barnen tid, social trygghet och förtroende kan ta längre tid men viktigt för bearbetningsprocessen.</a:t>
            </a:r>
          </a:p>
          <a:p>
            <a:pPr marL="0" indent="0">
              <a:buFontTx/>
              <a:buNone/>
            </a:pPr>
            <a:endParaRPr lang="sv-SE" baseline="0" dirty="0" smtClean="0"/>
          </a:p>
          <a:p>
            <a:pPr marL="0" indent="0">
              <a:buFontTx/>
              <a:buNone/>
            </a:pPr>
            <a:r>
              <a:rPr lang="sv-SE" b="1" baseline="0" dirty="0" smtClean="0"/>
              <a:t>Options and </a:t>
            </a:r>
            <a:r>
              <a:rPr lang="sv-SE" b="1" baseline="0" dirty="0" err="1" smtClean="0"/>
              <a:t>Organized</a:t>
            </a:r>
            <a:r>
              <a:rPr lang="sv-SE" b="1" baseline="0" dirty="0" smtClean="0"/>
              <a:t> </a:t>
            </a:r>
            <a:r>
              <a:rPr lang="sv-SE" b="1" baseline="0" dirty="0" err="1" smtClean="0"/>
              <a:t>activities</a:t>
            </a:r>
            <a:r>
              <a:rPr lang="sv-SE" baseline="0" dirty="0" smtClean="0"/>
              <a:t>:  egna strategier är viktiga att finna för barnen, egna sätt att hantera oro, ångest, smärtsamma minnen. Motionsrunda, fotboll, musik- eller bildskapande, bön eller meditation. Skola är viktigt- dels för kunskap och dels för en ordnad tillvaro. Överlevnadsstrategier och vardaglig verksamhet (förskola, skola, fritidsaktiviteter etc.) har visats viktigast för rehabilitering och återanpassning. Lek, hjälp dem att minnas om de har glömt eller inte kommer igång. </a:t>
            </a:r>
          </a:p>
          <a:p>
            <a:pPr marL="0" indent="0">
              <a:buFontTx/>
              <a:buNone/>
            </a:pPr>
            <a:endParaRPr lang="sv-SE" baseline="0" dirty="0" smtClean="0"/>
          </a:p>
          <a:p>
            <a:pPr marL="0" indent="0">
              <a:buFontTx/>
              <a:buNone/>
            </a:pPr>
            <a:r>
              <a:rPr lang="sv-SE" b="1" baseline="0" dirty="0" err="1" smtClean="0"/>
              <a:t>Parent</a:t>
            </a:r>
            <a:r>
              <a:rPr lang="sv-SE" b="1" baseline="0" dirty="0" smtClean="0"/>
              <a:t> and </a:t>
            </a:r>
            <a:r>
              <a:rPr lang="sv-SE" b="1" baseline="0" dirty="0" err="1" smtClean="0"/>
              <a:t>Acting</a:t>
            </a:r>
            <a:r>
              <a:rPr lang="sv-SE" b="1" baseline="0" dirty="0" smtClean="0"/>
              <a:t> </a:t>
            </a:r>
            <a:r>
              <a:rPr lang="sv-SE" b="1" baseline="0" dirty="0" err="1" smtClean="0"/>
              <a:t>Parent</a:t>
            </a:r>
            <a:r>
              <a:rPr lang="sv-SE" b="1" baseline="0" dirty="0" smtClean="0"/>
              <a:t> support: </a:t>
            </a:r>
            <a:r>
              <a:rPr lang="sv-SE" baseline="0" dirty="0" smtClean="0"/>
              <a:t>stöd från föräldrar är mycket viktigt, eller vuxna som går in som vikarierande föräldrar för ensamkommande. Viktigt att klasslärare har regelbundna samtal med föräldrar och ibland även med elevhälsan, så att barnets behov kan bedömas.</a:t>
            </a:r>
          </a:p>
          <a:p>
            <a:endParaRPr lang="sv-SE" baseline="0" dirty="0" smtClean="0"/>
          </a:p>
          <a:p>
            <a:r>
              <a:rPr lang="sv-SE" baseline="0" dirty="0" smtClean="0"/>
              <a:t>-----------------------------------------------</a:t>
            </a:r>
          </a:p>
          <a:p>
            <a:r>
              <a:rPr lang="sv-SE" b="0" i="1" baseline="0" dirty="0" smtClean="0"/>
              <a:t>Möta barn på flykt </a:t>
            </a:r>
            <a:r>
              <a:rPr lang="sv-SE" baseline="0" dirty="0" smtClean="0"/>
              <a:t>hittar du på: </a:t>
            </a:r>
          </a:p>
          <a:p>
            <a:r>
              <a:rPr lang="sv-SE" baseline="0" dirty="0" smtClean="0"/>
              <a:t>https://unicef.se/rapporter-och-publikationer/mota-barn-pa-flykt</a:t>
            </a:r>
          </a:p>
          <a:p>
            <a:endParaRPr lang="sv-SE" baseline="0" dirty="0" smtClean="0"/>
          </a:p>
          <a:p>
            <a:endParaRPr lang="sv-SE" baseline="0" dirty="0" smtClean="0"/>
          </a:p>
          <a:p>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8</a:t>
            </a:fld>
            <a:endParaRPr lang="sv-SE"/>
          </a:p>
        </p:txBody>
      </p:sp>
    </p:spTree>
    <p:extLst>
      <p:ext uri="{BB962C8B-B14F-4D97-AF65-F5344CB8AC3E}">
        <p14:creationId xmlns:p14="http://schemas.microsoft.com/office/powerpoint/2010/main" val="168741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p:cNvSpPr>
            <a:spLocks noGrp="1" noRot="1" noChangeAspect="1" noTextEdit="1"/>
          </p:cNvSpPr>
          <p:nvPr>
            <p:ph type="sldImg"/>
          </p:nvPr>
        </p:nvSpPr>
        <p:spPr>
          <a:ln/>
        </p:spPr>
      </p:sp>
      <p:sp>
        <p:nvSpPr>
          <p:cNvPr id="22531"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Trauma är något</a:t>
            </a:r>
            <a:r>
              <a:rPr lang="sv-SE" baseline="0" dirty="0" smtClean="0"/>
              <a:t> som ligger utanför människans erfarenhetsområde. En person kan bli traumatiserad om de inre resurserna inte räcker till för att hantera erfarenheten.</a:t>
            </a:r>
          </a:p>
          <a:p>
            <a:endParaRPr lang="sv-SE" altLang="sv-SE" dirty="0" smtClean="0">
              <a:latin typeface="Arial" panose="020B0604020202020204" pitchFamily="34" charset="0"/>
            </a:endParaRPr>
          </a:p>
          <a:p>
            <a:r>
              <a:rPr lang="sv-SE" baseline="0" dirty="0" smtClean="0"/>
              <a:t>----------------------------------------------------------------</a:t>
            </a:r>
          </a:p>
          <a:p>
            <a:r>
              <a:rPr lang="sv-SE" baseline="0" dirty="0" smtClean="0"/>
              <a:t>Källa: Rädda Barnen (2017)</a:t>
            </a:r>
          </a:p>
          <a:p>
            <a:endParaRPr lang="sv-SE" altLang="sv-SE" dirty="0" smtClean="0">
              <a:latin typeface="Arial" panose="020B0604020202020204" pitchFamily="34" charset="0"/>
            </a:endParaRPr>
          </a:p>
        </p:txBody>
      </p:sp>
      <p:sp>
        <p:nvSpPr>
          <p:cNvPr id="22532"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0FD845-BEB6-45D1-A74D-D3E1CDC34AB5}" type="slidenum">
              <a:rPr lang="sv-SE" altLang="sv-SE" smtClean="0"/>
              <a:pPr>
                <a:spcBef>
                  <a:spcPct val="0"/>
                </a:spcBef>
              </a:pPr>
              <a:t>9</a:t>
            </a:fld>
            <a:endParaRPr lang="sv-SE" altLang="sv-SE" smtClean="0"/>
          </a:p>
        </p:txBody>
      </p:sp>
    </p:spTree>
    <p:extLst>
      <p:ext uri="{BB962C8B-B14F-4D97-AF65-F5344CB8AC3E}">
        <p14:creationId xmlns:p14="http://schemas.microsoft.com/office/powerpoint/2010/main" val="149607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normAutofit/>
          </a:bodyPr>
          <a:lstStyle>
            <a:lvl1pPr algn="ctr">
              <a:defRPr sz="4800"/>
            </a:lvl1pPr>
          </a:lstStyle>
          <a:p>
            <a:r>
              <a:rPr lang="sv-SE" smtClean="0"/>
              <a:t>Klicka här för att ändra format</a:t>
            </a:r>
            <a:endParaRPr lang="sv-SE"/>
          </a:p>
        </p:txBody>
      </p:sp>
      <p:sp>
        <p:nvSpPr>
          <p:cNvPr id="3" name="Underrubrik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23166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2286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smtClean="0">
                <a:ln>
                  <a:noFill/>
                </a:ln>
                <a:solidFill>
                  <a:prstClr val="black"/>
                </a:solidFill>
                <a:effectLst/>
                <a:uLnTx/>
                <a:uFillTx/>
                <a:latin typeface="+mn-lt"/>
                <a:ea typeface="+mn-ea"/>
                <a:cs typeface="+mn-cs"/>
              </a:rPr>
              <a:t>Klicka här för att ändra format på bakgrundstexten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400" b="0" i="0" u="none" strike="noStrike" kern="1200" cap="none" spc="0" normalizeH="0" baseline="0" noProof="0" smtClean="0">
                <a:ln>
                  <a:noFill/>
                </a:ln>
                <a:solidFill>
                  <a:prstClr val="black"/>
                </a:solidFill>
                <a:effectLst/>
                <a:uLnTx/>
                <a:uFillTx/>
                <a:latin typeface="+mn-lt"/>
                <a:ea typeface="+mn-ea"/>
                <a:cs typeface="+mn-cs"/>
              </a:rPr>
              <a:t>Nivå två</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smtClean="0">
                <a:ln>
                  <a:noFill/>
                </a:ln>
                <a:solidFill>
                  <a:prstClr val="black"/>
                </a:solidFill>
                <a:effectLst/>
                <a:uLnTx/>
                <a:uFillTx/>
                <a:latin typeface="+mn-lt"/>
                <a:ea typeface="+mn-ea"/>
                <a:cs typeface="+mn-cs"/>
              </a:rPr>
              <a:t>Nivå tre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fyra</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fem</a:t>
            </a:r>
            <a:endParaRPr kumimoji="0" lang="sv-SE" sz="1800" b="0" i="0" u="none" strike="noStrike" kern="1200" cap="none" spc="0" normalizeH="0" baseline="0" noProof="0">
              <a:ln>
                <a:noFill/>
              </a:ln>
              <a:solidFill>
                <a:prstClr val="black"/>
              </a:solidFill>
              <a:effectLst/>
              <a:uLnTx/>
              <a:uFillTx/>
              <a:latin typeface="+mn-lt"/>
              <a:ea typeface="+mn-ea"/>
              <a:cs typeface="+mn-cs"/>
            </a:endParaRPr>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13407243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normAutofit/>
          </a:bodyPr>
          <a:lstStyle>
            <a:lvl1pPr>
              <a:defRPr sz="48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1700"/>
            <a:ext cx="7886700" cy="11255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7928993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3" name="Platshållare för innehåll 2"/>
          <p:cNvSpPr>
            <a:spLocks noGrp="1"/>
          </p:cNvSpPr>
          <p:nvPr>
            <p:ph sz="half" idx="1"/>
          </p:nvPr>
        </p:nvSpPr>
        <p:spPr>
          <a:xfrm>
            <a:off x="628650" y="1370013"/>
            <a:ext cx="3867150" cy="3262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370013"/>
            <a:ext cx="3867150" cy="3262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A62AB12-C470-4820-B7C8-25E0B0B01683}" type="datetimeFigureOut">
              <a:rPr lang="sv-SE" smtClean="0"/>
              <a:t>2017-02-14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9776681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A62AB12-C470-4820-B7C8-25E0B0B01683}" type="datetimeFigureOut">
              <a:rPr lang="sv-SE" smtClean="0"/>
              <a:t>2017-02-14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8872801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A62AB12-C470-4820-B7C8-25E0B0B01683}" type="datetimeFigureOut">
              <a:rPr lang="sv-SE" smtClean="0"/>
              <a:t>2017-02-14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514168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baseline="0"/>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13145061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normAutofit/>
          </a:bodyPr>
          <a:lstStyle>
            <a:lvl1pPr>
              <a:defRPr sz="48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1700"/>
            <a:ext cx="7886700" cy="11255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35938749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4" name="Platshållare för innehåll 3"/>
          <p:cNvSpPr>
            <a:spLocks noGrp="1"/>
          </p:cNvSpPr>
          <p:nvPr>
            <p:ph sz="half" idx="2"/>
          </p:nvPr>
        </p:nvSpPr>
        <p:spPr>
          <a:xfrm>
            <a:off x="4648200" y="1370013"/>
            <a:ext cx="3867150" cy="3262312"/>
          </a:xfrm>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36846AF-60B0-4DC8-9AA3-A64CD4541FC4}" type="datetimeFigureOut">
              <a:rPr lang="sv-SE" smtClean="0"/>
              <a:t>2017-02-14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35C51C-587D-45A3-9602-0439908A6C55}" type="slidenum">
              <a:rPr lang="sv-SE" smtClean="0"/>
              <a:t>‹#›</a:t>
            </a:fld>
            <a:endParaRPr lang="sv-SE"/>
          </a:p>
        </p:txBody>
      </p:sp>
      <p:sp>
        <p:nvSpPr>
          <p:cNvPr id="8" name="Platshållare för innehåll 3"/>
          <p:cNvSpPr>
            <a:spLocks noGrp="1"/>
          </p:cNvSpPr>
          <p:nvPr>
            <p:ph sz="half" idx="13"/>
          </p:nvPr>
        </p:nvSpPr>
        <p:spPr>
          <a:xfrm>
            <a:off x="628650" y="1370013"/>
            <a:ext cx="3867150" cy="3262312"/>
          </a:xfrm>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287762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36846AF-60B0-4DC8-9AA3-A64CD4541FC4}" type="datetimeFigureOut">
              <a:rPr lang="sv-SE" smtClean="0"/>
              <a:t>2017-02-14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9005868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36846AF-60B0-4DC8-9AA3-A64CD4541FC4}" type="datetimeFigureOut">
              <a:rPr lang="sv-SE" smtClean="0"/>
              <a:t>2017-02-14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320438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342901"/>
            <a:ext cx="5508000" cy="2970610"/>
          </a:xfrm>
          <a:prstGeom prst="rect">
            <a:avLst/>
          </a:prstGeom>
          <a:solidFill>
            <a:schemeClr val="accent5"/>
          </a:solidFill>
          <a:ln>
            <a:noFill/>
          </a:ln>
        </p:spPr>
        <p:txBody>
          <a:bodyPr lIns="175500" rIns="175500"/>
          <a:lstStyle>
            <a:lvl1pPr>
              <a:buNone/>
              <a:defRPr/>
            </a:lvl1pPr>
          </a:lstStyle>
          <a:p>
            <a:pPr fontAlgn="auto">
              <a:lnSpc>
                <a:spcPts val="1500"/>
              </a:lnSpc>
              <a:spcBef>
                <a:spcPts val="0"/>
              </a:spcBef>
              <a:spcAft>
                <a:spcPts val="0"/>
              </a:spcAft>
              <a:buFont typeface="Arial" pitchFamily="34" charset="0"/>
              <a:buNone/>
              <a:defRPr/>
            </a:pPr>
            <a:r>
              <a:rPr lang="sv-SE" sz="1500" dirty="0" smtClean="0">
                <a:solidFill>
                  <a:srgbClr val="000000"/>
                </a:solidFill>
                <a:latin typeface="+mn-lt"/>
                <a:ea typeface="+mn-ea"/>
                <a:cs typeface="+mn-cs"/>
              </a:rPr>
              <a:t>  </a:t>
            </a:r>
            <a:endParaRPr lang="sv-SE" sz="1500" dirty="0">
              <a:solidFill>
                <a:srgbClr val="000000"/>
              </a:solidFill>
              <a:latin typeface="+mn-lt"/>
              <a:ea typeface="+mn-ea"/>
              <a:cs typeface="+mn-cs"/>
            </a:endParaRPr>
          </a:p>
        </p:txBody>
      </p:sp>
      <p:sp>
        <p:nvSpPr>
          <p:cNvPr id="2" name="Rubrik 1"/>
          <p:cNvSpPr>
            <a:spLocks noGrp="1"/>
          </p:cNvSpPr>
          <p:nvPr>
            <p:ph type="title"/>
          </p:nvPr>
        </p:nvSpPr>
        <p:spPr bwMode="white">
          <a:xfrm>
            <a:off x="683568" y="471012"/>
            <a:ext cx="5112568" cy="858600"/>
          </a:xfrm>
        </p:spPr>
        <p:txBody>
          <a:bodyPr/>
          <a:lstStyle>
            <a:lvl1pPr>
              <a:defRPr>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4"/>
          </p:nvPr>
        </p:nvSpPr>
        <p:spPr bwMode="white">
          <a:xfrm>
            <a:off x="683568" y="1383507"/>
            <a:ext cx="5112568" cy="178231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p:txBody>
      </p:sp>
      <p:sp>
        <p:nvSpPr>
          <p:cNvPr id="8" name="Platshållare för bild 7"/>
          <p:cNvSpPr>
            <a:spLocks noGrp="1"/>
          </p:cNvSpPr>
          <p:nvPr>
            <p:ph type="pic" sz="quarter" idx="13"/>
          </p:nvPr>
        </p:nvSpPr>
        <p:spPr>
          <a:xfrm>
            <a:off x="5947200" y="3313509"/>
            <a:ext cx="2739600" cy="1485000"/>
          </a:xfrm>
          <a:solidFill>
            <a:schemeClr val="accent1"/>
          </a:solidFill>
        </p:spPr>
        <p:txBody>
          <a:bodyPr anchor="t" anchorCtr="1"/>
          <a:lstStyle>
            <a:lvl1pPr marL="0" indent="0">
              <a:buFontTx/>
              <a:buNone/>
              <a:defRPr>
                <a:solidFill>
                  <a:schemeClr val="bg1"/>
                </a:solidFill>
              </a:defRPr>
            </a:lvl1pPr>
          </a:lstStyle>
          <a:p>
            <a:endParaRPr lang="sv-SE"/>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660800" y="350897"/>
            <a:ext cx="1026000" cy="351207"/>
          </a:xfrm>
          <a:prstGeom prst="rect">
            <a:avLst/>
          </a:prstGeom>
        </p:spPr>
      </p:pic>
      <p:sp>
        <p:nvSpPr>
          <p:cNvPr id="11" name="textruta 10"/>
          <p:cNvSpPr txBox="1"/>
          <p:nvPr userDrawn="1"/>
        </p:nvSpPr>
        <p:spPr>
          <a:xfrm>
            <a:off x="9216516" y="3362516"/>
            <a:ext cx="1188132" cy="1708160"/>
          </a:xfrm>
          <a:prstGeom prst="rect">
            <a:avLst/>
          </a:prstGeom>
          <a:noFill/>
        </p:spPr>
        <p:txBody>
          <a:bodyPr wrap="square" rtlCol="0">
            <a:spAutoFit/>
          </a:bodyPr>
          <a:lstStyle/>
          <a:p>
            <a:r>
              <a:rPr lang="sv-SE" sz="1050" dirty="0" smtClean="0">
                <a:solidFill>
                  <a:schemeClr val="tx2"/>
                </a:solidFill>
              </a:rPr>
              <a:t>Klicka på </a:t>
            </a:r>
            <a:r>
              <a:rPr lang="sv-SE" sz="1050" b="1" dirty="0" smtClean="0">
                <a:solidFill>
                  <a:schemeClr val="tx2"/>
                </a:solidFill>
              </a:rPr>
              <a:t>STHLM</a:t>
            </a:r>
            <a:r>
              <a:rPr lang="sv-SE" sz="1050" baseline="0" dirty="0" smtClean="0">
                <a:solidFill>
                  <a:schemeClr val="tx2"/>
                </a:solidFill>
              </a:rPr>
              <a:t> </a:t>
            </a:r>
            <a:r>
              <a:rPr lang="sv-SE" sz="1050" b="1" baseline="0" dirty="0" smtClean="0">
                <a:solidFill>
                  <a:schemeClr val="tx2"/>
                </a:solidFill>
              </a:rPr>
              <a:t>bilder</a:t>
            </a:r>
            <a:r>
              <a:rPr lang="sv-SE" sz="1050" baseline="0" dirty="0" smtClean="0">
                <a:solidFill>
                  <a:schemeClr val="tx2"/>
                </a:solidFill>
              </a:rPr>
              <a:t> för att lägga till en bild. Om du har en egen bild, klicka direkt på ikonen som visas i rutan här till vänster på sidan.</a:t>
            </a:r>
            <a:endParaRPr lang="sv-SE" sz="1050" dirty="0" smtClean="0">
              <a:solidFill>
                <a:schemeClr val="tx2"/>
              </a:solidFill>
            </a:endParaRPr>
          </a:p>
        </p:txBody>
      </p:sp>
    </p:spTree>
    <p:extLst>
      <p:ext uri="{BB962C8B-B14F-4D97-AF65-F5344CB8AC3E}">
        <p14:creationId xmlns:p14="http://schemas.microsoft.com/office/powerpoint/2010/main" val="362257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sv-SE" smtClean="0"/>
              <a:t>Klicka här för att ändra format</a:t>
            </a:r>
            <a:endParaRPr lang="sv-SE"/>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smtClean="0"/>
              <a:t>Klicka här för att ändra format på bakgrundstexten</a:t>
            </a:r>
          </a:p>
        </p:txBody>
      </p:sp>
    </p:spTree>
    <p:extLst>
      <p:ext uri="{BB962C8B-B14F-4D97-AF65-F5344CB8AC3E}">
        <p14:creationId xmlns:p14="http://schemas.microsoft.com/office/powerpoint/2010/main" val="93259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normAutofit/>
          </a:bodyPr>
          <a:lstStyle>
            <a:lvl1pPr algn="ctr">
              <a:defRPr sz="4800"/>
            </a:lvl1pPr>
          </a:lstStyle>
          <a:p>
            <a:r>
              <a:rPr lang="sv-SE" smtClean="0"/>
              <a:t>Klicka här för att ändra format</a:t>
            </a:r>
            <a:endParaRPr lang="sv-SE"/>
          </a:p>
        </p:txBody>
      </p:sp>
      <p:sp>
        <p:nvSpPr>
          <p:cNvPr id="3" name="Underrubrik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742602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36846AF-60B0-4DC8-9AA3-A64CD4541FC4}" type="datetimeFigureOut">
              <a:rPr lang="sv-SE" smtClean="0"/>
              <a:t>2017-02-14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435C51C-587D-45A3-9602-0439908A6C55}" type="slidenum">
              <a:rPr lang="sv-SE" smtClean="0"/>
              <a:t>‹#›</a:t>
            </a:fld>
            <a:endParaRPr lang="sv-SE"/>
          </a:p>
        </p:txBody>
      </p:sp>
      <p:sp>
        <p:nvSpPr>
          <p:cNvPr id="7" name="Rectangle 6"/>
          <p:cNvSpPr/>
          <p:nvPr userDrawn="1"/>
        </p:nvSpPr>
        <p:spPr>
          <a:xfrm>
            <a:off x="-324544" y="4803998"/>
            <a:ext cx="12188825" cy="339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30877" y="4659982"/>
            <a:ext cx="12188825"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95298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5" r:id="rId5"/>
    <p:sldLayoutId id="2147483676" r:id="rId6"/>
    <p:sldLayoutId id="2147483692" r:id="rId7"/>
    <p:sldLayoutId id="2147483693"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smtClean="0">
                <a:ln>
                  <a:noFill/>
                </a:ln>
                <a:solidFill>
                  <a:prstClr val="black"/>
                </a:solidFill>
                <a:effectLst/>
                <a:uLnTx/>
                <a:uFillTx/>
                <a:latin typeface="+mn-lt"/>
                <a:ea typeface="+mn-ea"/>
                <a:cs typeface="+mn-cs"/>
              </a:rPr>
              <a:t>Klicka här för att ändra format på bakgrundstexten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400" b="0" i="0" u="none" strike="noStrike" kern="1200" cap="none" spc="0" normalizeH="0" baseline="0" noProof="0" smtClean="0">
                <a:ln>
                  <a:noFill/>
                </a:ln>
                <a:solidFill>
                  <a:prstClr val="black"/>
                </a:solidFill>
                <a:effectLst/>
                <a:uLnTx/>
                <a:uFillTx/>
                <a:latin typeface="+mn-lt"/>
                <a:ea typeface="+mn-ea"/>
                <a:cs typeface="+mn-cs"/>
              </a:rPr>
              <a:t>Nivå två</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smtClean="0">
                <a:ln>
                  <a:noFill/>
                </a:ln>
                <a:solidFill>
                  <a:prstClr val="black"/>
                </a:solidFill>
                <a:effectLst/>
                <a:uLnTx/>
                <a:uFillTx/>
                <a:latin typeface="+mn-lt"/>
                <a:ea typeface="+mn-ea"/>
                <a:cs typeface="+mn-cs"/>
              </a:rPr>
              <a:t>Nivå tre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fyra</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fem</a:t>
            </a:r>
            <a:endParaRPr kumimoji="0" lang="sv-SE" sz="1800" b="0" i="0" u="none" strike="noStrike" kern="1200" cap="none" spc="0" normalizeH="0" baseline="0" noProof="0">
              <a:ln>
                <a:noFill/>
              </a:ln>
              <a:solidFill>
                <a:prstClr val="black"/>
              </a:solidFill>
              <a:effectLst/>
              <a:uLnTx/>
              <a:uFillTx/>
              <a:latin typeface="+mn-lt"/>
              <a:ea typeface="+mn-ea"/>
              <a:cs typeface="+mn-cs"/>
            </a:endParaRPr>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A62AB12-C470-4820-B7C8-25E0B0B01683}" type="datetimeFigureOut">
              <a:rPr lang="sv-SE" smtClean="0"/>
              <a:t>2017-02-14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5CA1677-9921-48BF-9A17-F1DE7F752667}" type="slidenum">
              <a:rPr lang="sv-SE" smtClean="0"/>
              <a:t>‹#›</a:t>
            </a:fld>
            <a:endParaRPr lang="sv-SE"/>
          </a:p>
        </p:txBody>
      </p:sp>
      <p:sp>
        <p:nvSpPr>
          <p:cNvPr id="7" name="Rectangle 6"/>
          <p:cNvSpPr/>
          <p:nvPr userDrawn="1"/>
        </p:nvSpPr>
        <p:spPr>
          <a:xfrm>
            <a:off x="-324544" y="4803998"/>
            <a:ext cx="12188825" cy="3395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30877" y="4659982"/>
            <a:ext cx="12188825"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26495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8" r:id="rId5"/>
    <p:sldLayoutId id="214748368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raddabarnen.se/vad-vi-gor/barn-pa-flykt/sa-kan-du-stodja-nyanlanda-barn/bemota-barn-pa-flyk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uppdragpsykiskhalsa.se/asylsokande-och-nyanlanda/verktygsbanke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3284" y="483518"/>
            <a:ext cx="7317432" cy="2304256"/>
          </a:xfrm>
        </p:spPr>
        <p:txBody>
          <a:bodyPr>
            <a:normAutofit/>
          </a:bodyPr>
          <a:lstStyle/>
          <a:p>
            <a:r>
              <a:rPr lang="sv-SE" sz="4400" dirty="0" smtClean="0"/>
              <a:t>Ett stärkande bemötande</a:t>
            </a:r>
            <a:endParaRPr lang="sv-SE" sz="4200" dirty="0"/>
          </a:p>
        </p:txBody>
      </p:sp>
      <p:sp>
        <p:nvSpPr>
          <p:cNvPr id="3" name="Underrubrik 2"/>
          <p:cNvSpPr>
            <a:spLocks noGrp="1"/>
          </p:cNvSpPr>
          <p:nvPr>
            <p:ph type="subTitle" idx="1"/>
          </p:nvPr>
        </p:nvSpPr>
        <p:spPr>
          <a:xfrm>
            <a:off x="1143000" y="2787774"/>
            <a:ext cx="6858000" cy="1886049"/>
          </a:xfrm>
        </p:spPr>
        <p:txBody>
          <a:bodyPr>
            <a:normAutofit fontScale="92500" lnSpcReduction="10000"/>
          </a:bodyPr>
          <a:lstStyle/>
          <a:p>
            <a:r>
              <a:rPr lang="sv-SE" sz="2400" dirty="0"/>
              <a:t>Migration och psykisk </a:t>
            </a:r>
            <a:r>
              <a:rPr lang="sv-SE" sz="2400" dirty="0" smtClean="0"/>
              <a:t>hälsa </a:t>
            </a:r>
            <a:r>
              <a:rPr lang="sv-SE" sz="2400" dirty="0"/>
              <a:t>- för </a:t>
            </a:r>
            <a:r>
              <a:rPr lang="sv-SE" sz="2400" dirty="0" smtClean="0"/>
              <a:t>elevhälsan</a:t>
            </a:r>
          </a:p>
          <a:p>
            <a:r>
              <a:rPr lang="sv-SE" sz="2400" i="1" dirty="0"/>
              <a:t>Talarstöd </a:t>
            </a:r>
            <a:r>
              <a:rPr lang="sv-SE" sz="2400" i="1" dirty="0" smtClean="0"/>
              <a:t>3/6</a:t>
            </a:r>
            <a:endParaRPr lang="sv-SE" sz="2400" i="1" dirty="0"/>
          </a:p>
          <a:p>
            <a:endParaRPr lang="sv-SE" sz="2400" dirty="0" smtClean="0"/>
          </a:p>
          <a:p>
            <a:endParaRPr lang="sv-SE" sz="2400" dirty="0"/>
          </a:p>
          <a:p>
            <a:r>
              <a:rPr lang="sv-SE" dirty="0"/>
              <a:t>3</a:t>
            </a:r>
            <a:r>
              <a:rPr lang="sv-SE" dirty="0" smtClean="0"/>
              <a:t> februari 2017</a:t>
            </a:r>
            <a:endParaRPr lang="sv-SE" dirty="0"/>
          </a:p>
          <a:p>
            <a:endParaRPr lang="sv-SE" sz="2400" dirty="0" smtClean="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333132"/>
            <a:ext cx="1116124" cy="856625"/>
          </a:xfrm>
          <a:prstGeom prst="rect">
            <a:avLst/>
          </a:prstGeom>
        </p:spPr>
      </p:pic>
    </p:spTree>
    <p:extLst>
      <p:ext uri="{BB962C8B-B14F-4D97-AF65-F5344CB8AC3E}">
        <p14:creationId xmlns:p14="http://schemas.microsoft.com/office/powerpoint/2010/main" val="2018093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p:nvPr>
        </p:nvSpPr>
        <p:spPr/>
        <p:txBody>
          <a:bodyPr/>
          <a:lstStyle/>
          <a:p>
            <a:r>
              <a:rPr lang="sv-SE" altLang="sv-SE" dirty="0" smtClean="0">
                <a:solidFill>
                  <a:srgbClr val="FF0000"/>
                </a:solidFill>
              </a:rPr>
              <a:t>Potentiellt traumatiska händelser…</a:t>
            </a:r>
          </a:p>
        </p:txBody>
      </p:sp>
      <p:sp>
        <p:nvSpPr>
          <p:cNvPr id="23555" name="Platshållare för innehåll 2"/>
          <p:cNvSpPr>
            <a:spLocks noGrp="1"/>
          </p:cNvSpPr>
          <p:nvPr>
            <p:ph idx="1"/>
          </p:nvPr>
        </p:nvSpPr>
        <p:spPr>
          <a:xfrm>
            <a:off x="1657350" y="1714500"/>
            <a:ext cx="6209110" cy="2457450"/>
          </a:xfrm>
        </p:spPr>
        <p:txBody>
          <a:bodyPr/>
          <a:lstStyle/>
          <a:p>
            <a:r>
              <a:rPr lang="sv-SE" altLang="sv-SE" sz="2100" dirty="0"/>
              <a:t>Personlighet, ålder, utvecklingsnivå</a:t>
            </a:r>
          </a:p>
          <a:p>
            <a:r>
              <a:rPr lang="sv-SE" altLang="sv-SE" sz="2100" dirty="0"/>
              <a:t>Grad av exponering</a:t>
            </a:r>
          </a:p>
          <a:p>
            <a:r>
              <a:rPr lang="sv-SE" altLang="sv-SE" sz="2100" dirty="0"/>
              <a:t>Tolkning av egen roll </a:t>
            </a:r>
          </a:p>
          <a:p>
            <a:r>
              <a:rPr lang="sv-SE" altLang="sv-SE" sz="2100" dirty="0"/>
              <a:t>Föräldrars stöd och reaktioner</a:t>
            </a:r>
          </a:p>
          <a:p>
            <a:r>
              <a:rPr lang="sv-SE" altLang="sv-SE" sz="2100" dirty="0"/>
              <a:t>Socialt stöd</a:t>
            </a:r>
          </a:p>
          <a:p>
            <a:pPr marL="0" indent="0">
              <a:buNone/>
            </a:pPr>
            <a:endParaRPr lang="sv-SE" sz="2100" dirty="0"/>
          </a:p>
          <a:p>
            <a:endParaRPr lang="sv-SE" altLang="sv-SE" sz="2100" dirty="0"/>
          </a:p>
          <a:p>
            <a:pPr marL="0" indent="0">
              <a:buNone/>
            </a:pPr>
            <a:endParaRPr lang="sv-SE" altLang="sv-SE" dirty="0" smtClean="0"/>
          </a:p>
          <a:p>
            <a:pPr marL="0" indent="0">
              <a:buNone/>
            </a:pPr>
            <a:endParaRPr lang="sv-SE" altLang="sv-SE" dirty="0" smtClean="0"/>
          </a:p>
        </p:txBody>
      </p:sp>
      <p:graphicFrame>
        <p:nvGraphicFramePr>
          <p:cNvPr id="5" name="Platshållare för innehåll 3"/>
          <p:cNvGraphicFramePr>
            <a:graphicFrameLocks/>
          </p:cNvGraphicFramePr>
          <p:nvPr>
            <p:extLst>
              <p:ext uri="{D42A27DB-BD31-4B8C-83A1-F6EECF244321}">
                <p14:modId xmlns:p14="http://schemas.microsoft.com/office/powerpoint/2010/main" val="3087171381"/>
              </p:ext>
            </p:extLst>
          </p:nvPr>
        </p:nvGraphicFramePr>
        <p:xfrm>
          <a:off x="5652120" y="2018546"/>
          <a:ext cx="3258870" cy="2599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 6"/>
          <p:cNvSpPr/>
          <p:nvPr/>
        </p:nvSpPr>
        <p:spPr bwMode="auto">
          <a:xfrm>
            <a:off x="6660232" y="2859782"/>
            <a:ext cx="936104" cy="914128"/>
          </a:xfrm>
          <a:prstGeom prst="ellipse">
            <a:avLst/>
          </a:prstGeom>
          <a:solidFill>
            <a:srgbClr val="FF0000"/>
          </a:solidFill>
          <a:ln w="9525" cap="flat" cmpd="sng" algn="ctr">
            <a:solidFill>
              <a:schemeClr val="accent3">
                <a:lumMod val="75000"/>
              </a:schemeClr>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fontAlgn="base">
              <a:spcBef>
                <a:spcPct val="0"/>
              </a:spcBef>
              <a:spcAft>
                <a:spcPct val="0"/>
              </a:spcAft>
            </a:pPr>
            <a:r>
              <a:rPr lang="sv-SE" sz="1200" b="1" dirty="0">
                <a:solidFill>
                  <a:schemeClr val="bg1"/>
                </a:solidFill>
              </a:rPr>
              <a:t>Hur man </a:t>
            </a:r>
          </a:p>
          <a:p>
            <a:pPr algn="ctr" defTabSz="685800" fontAlgn="base">
              <a:spcBef>
                <a:spcPct val="0"/>
              </a:spcBef>
              <a:spcAft>
                <a:spcPct val="0"/>
              </a:spcAft>
            </a:pPr>
            <a:r>
              <a:rPr lang="sv-SE" sz="1200" b="1" dirty="0">
                <a:solidFill>
                  <a:schemeClr val="bg1"/>
                </a:solidFill>
              </a:rPr>
              <a:t>  </a:t>
            </a:r>
            <a:r>
              <a:rPr lang="sv-SE" sz="1200" b="1" dirty="0" smtClean="0">
                <a:solidFill>
                  <a:schemeClr val="bg1"/>
                </a:solidFill>
              </a:rPr>
              <a:t>mår</a:t>
            </a:r>
            <a:r>
              <a:rPr lang="sv-SE" sz="1200" b="1" dirty="0">
                <a:solidFill>
                  <a:schemeClr val="bg1"/>
                </a:solidFill>
              </a:rPr>
              <a:t>?</a:t>
            </a:r>
          </a:p>
        </p:txBody>
      </p:sp>
    </p:spTree>
    <p:extLst>
      <p:ext uri="{BB962C8B-B14F-4D97-AF65-F5344CB8AC3E}">
        <p14:creationId xmlns:p14="http://schemas.microsoft.com/office/powerpoint/2010/main" val="637904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7892" y="191653"/>
            <a:ext cx="7886700" cy="993775"/>
          </a:xfrm>
        </p:spPr>
        <p:txBody>
          <a:bodyPr>
            <a:normAutofit/>
          </a:bodyPr>
          <a:lstStyle/>
          <a:p>
            <a:r>
              <a:rPr lang="sv-SE" sz="1800" dirty="0" smtClean="0"/>
              <a:t>Göteborgkommunens kommunalförbund</a:t>
            </a:r>
            <a:br>
              <a:rPr lang="sv-SE" sz="1800" dirty="0" smtClean="0"/>
            </a:br>
            <a:r>
              <a:rPr lang="sv-SE" sz="1800" b="0" i="1" dirty="0"/>
              <a:t>Ensamkommande barn och ungdomar – psykisk hälsa och traumasymptom</a:t>
            </a:r>
            <a:r>
              <a:rPr lang="sv-SE" sz="1800" b="0" dirty="0"/>
              <a:t>. </a:t>
            </a:r>
            <a:endParaRPr lang="sv-SE" sz="1800" dirty="0"/>
          </a:p>
        </p:txBody>
      </p:sp>
      <p:pic>
        <p:nvPicPr>
          <p:cNvPr id="5" name="Bildobjekt 4"/>
          <p:cNvPicPr>
            <a:picLocks noChangeAspect="1"/>
          </p:cNvPicPr>
          <p:nvPr/>
        </p:nvPicPr>
        <p:blipFill>
          <a:blip r:embed="rId3"/>
          <a:stretch>
            <a:fillRect/>
          </a:stretch>
        </p:blipFill>
        <p:spPr>
          <a:xfrm>
            <a:off x="6660232" y="1307920"/>
            <a:ext cx="2012123" cy="2909168"/>
          </a:xfrm>
          <a:prstGeom prst="rect">
            <a:avLst/>
          </a:prstGeom>
        </p:spPr>
      </p:pic>
      <p:sp>
        <p:nvSpPr>
          <p:cNvPr id="8" name="Platshållare för innehåll 7"/>
          <p:cNvSpPr>
            <a:spLocks noGrp="1"/>
          </p:cNvSpPr>
          <p:nvPr>
            <p:ph idx="1"/>
          </p:nvPr>
        </p:nvSpPr>
        <p:spPr/>
        <p:txBody>
          <a:bodyPr/>
          <a:lstStyle/>
          <a:p>
            <a:endParaRPr lang="sv-SE"/>
          </a:p>
        </p:txBody>
      </p:sp>
      <p:pic>
        <p:nvPicPr>
          <p:cNvPr id="9" name="Bildobjekt 8"/>
          <p:cNvPicPr>
            <a:picLocks noChangeAspect="1"/>
          </p:cNvPicPr>
          <p:nvPr/>
        </p:nvPicPr>
        <p:blipFill>
          <a:blip r:embed="rId4"/>
          <a:stretch>
            <a:fillRect/>
          </a:stretch>
        </p:blipFill>
        <p:spPr>
          <a:xfrm>
            <a:off x="323528" y="1070102"/>
            <a:ext cx="5938556" cy="3384804"/>
          </a:xfrm>
          <a:prstGeom prst="rect">
            <a:avLst/>
          </a:prstGeom>
        </p:spPr>
      </p:pic>
    </p:spTree>
    <p:extLst>
      <p:ext uri="{BB962C8B-B14F-4D97-AF65-F5344CB8AC3E}">
        <p14:creationId xmlns:p14="http://schemas.microsoft.com/office/powerpoint/2010/main" val="2868406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3478"/>
            <a:ext cx="8108383" cy="4541914"/>
          </a:xfrm>
          <a:prstGeom prst="rect">
            <a:avLst/>
          </a:prstGeom>
        </p:spPr>
      </p:pic>
    </p:spTree>
    <p:extLst>
      <p:ext uri="{BB962C8B-B14F-4D97-AF65-F5344CB8AC3E}">
        <p14:creationId xmlns:p14="http://schemas.microsoft.com/office/powerpoint/2010/main" val="3632475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Utvecklingstrauma</a:t>
            </a:r>
          </a:p>
        </p:txBody>
      </p:sp>
      <p:sp>
        <p:nvSpPr>
          <p:cNvPr id="3" name="Platshållare för innehåll 2"/>
          <p:cNvSpPr>
            <a:spLocks noGrp="1"/>
          </p:cNvSpPr>
          <p:nvPr>
            <p:ph idx="1"/>
          </p:nvPr>
        </p:nvSpPr>
        <p:spPr/>
        <p:txBody>
          <a:bodyPr/>
          <a:lstStyle/>
          <a:p>
            <a:endParaRPr lang="sv-SE" dirty="0"/>
          </a:p>
          <a:p>
            <a:r>
              <a:rPr lang="sv-SE" sz="3200" dirty="0"/>
              <a:t>...när barnet vid upprepade tillfällen blir </a:t>
            </a:r>
            <a:r>
              <a:rPr lang="sv-SE" sz="3200" dirty="0" smtClean="0"/>
              <a:t>exponerad </a:t>
            </a:r>
            <a:r>
              <a:rPr lang="sv-SE" sz="3200" dirty="0"/>
              <a:t>för traumatisk stress och </a:t>
            </a:r>
            <a:r>
              <a:rPr lang="sv-SE" sz="3200" dirty="0" smtClean="0"/>
              <a:t>barnet blir </a:t>
            </a:r>
            <a:r>
              <a:rPr lang="sv-SE" sz="3200" dirty="0"/>
              <a:t>lämnad till att reglera </a:t>
            </a:r>
            <a:r>
              <a:rPr lang="sv-SE" sz="3200" dirty="0" smtClean="0"/>
              <a:t>rädslan </a:t>
            </a:r>
            <a:r>
              <a:rPr lang="sv-SE" sz="3200" dirty="0"/>
              <a:t>själv genom att omsorgsmiljön </a:t>
            </a:r>
            <a:r>
              <a:rPr lang="sv-SE" sz="3200" dirty="0" smtClean="0"/>
              <a:t>brister</a:t>
            </a:r>
            <a:r>
              <a:rPr lang="sv-SE" sz="3200" dirty="0"/>
              <a:t>.</a:t>
            </a:r>
          </a:p>
          <a:p>
            <a:endParaRPr lang="sv-SE" dirty="0"/>
          </a:p>
        </p:txBody>
      </p:sp>
    </p:spTree>
    <p:extLst>
      <p:ext uri="{BB962C8B-B14F-4D97-AF65-F5344CB8AC3E}">
        <p14:creationId xmlns:p14="http://schemas.microsoft.com/office/powerpoint/2010/main" val="492843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Traumaförståelse</a:t>
            </a:r>
            <a:endParaRPr lang="sv-SE" dirty="0"/>
          </a:p>
        </p:txBody>
      </p:sp>
      <p:sp>
        <p:nvSpPr>
          <p:cNvPr id="5" name="Platshållare för innehåll 4"/>
          <p:cNvSpPr>
            <a:spLocks noGrp="1"/>
          </p:cNvSpPr>
          <p:nvPr>
            <p:ph idx="1"/>
          </p:nvPr>
        </p:nvSpPr>
        <p:spPr/>
        <p:txBody>
          <a:bodyPr>
            <a:normAutofit/>
          </a:bodyPr>
          <a:lstStyle/>
          <a:p>
            <a:endParaRPr lang="sv-SE" dirty="0" smtClean="0"/>
          </a:p>
          <a:p>
            <a:r>
              <a:rPr lang="sv-SE" dirty="0" smtClean="0"/>
              <a:t>Hjärnan utvecklas i samspel med omgivningen</a:t>
            </a:r>
          </a:p>
          <a:p>
            <a:r>
              <a:rPr lang="sv-SE" dirty="0" smtClean="0"/>
              <a:t>Hjärnan påverkas av hur den används</a:t>
            </a:r>
          </a:p>
          <a:p>
            <a:pPr marL="0" indent="0">
              <a:buNone/>
            </a:pPr>
            <a:r>
              <a:rPr lang="sv-SE" b="1" dirty="0">
                <a:solidFill>
                  <a:srgbClr val="FF0000"/>
                </a:solidFill>
              </a:rPr>
              <a:t/>
            </a:r>
            <a:br>
              <a:rPr lang="sv-SE" b="1" dirty="0">
                <a:solidFill>
                  <a:srgbClr val="FF0000"/>
                </a:solidFill>
              </a:rPr>
            </a:br>
            <a:r>
              <a:rPr lang="sv-SE" b="1" dirty="0" smtClean="0"/>
              <a:t>Trauma </a:t>
            </a:r>
            <a:r>
              <a:rPr lang="sv-SE" b="1" dirty="0" smtClean="0">
                <a:sym typeface="Wingdings" panose="05000000000000000000" pitchFamily="2" charset="2"/>
              </a:rPr>
              <a:t> </a:t>
            </a:r>
            <a:r>
              <a:rPr lang="sv-SE" b="1" dirty="0">
                <a:solidFill>
                  <a:srgbClr val="FF0000"/>
                </a:solidFill>
                <a:sym typeface="Wingdings" panose="05000000000000000000" pitchFamily="2" charset="2"/>
              </a:rPr>
              <a:t>K</a:t>
            </a:r>
            <a:r>
              <a:rPr lang="sv-SE" b="1" dirty="0" smtClean="0">
                <a:solidFill>
                  <a:srgbClr val="FF0000"/>
                </a:solidFill>
                <a:sym typeface="Wingdings" panose="05000000000000000000" pitchFamily="2" charset="2"/>
              </a:rPr>
              <a:t>änsligt alarmsystem</a:t>
            </a:r>
          </a:p>
          <a:p>
            <a:pPr marL="0" indent="0">
              <a:buNone/>
            </a:pPr>
            <a:endParaRPr lang="sv-SE" dirty="0"/>
          </a:p>
          <a:p>
            <a:pPr>
              <a:buFontTx/>
              <a:buChar char="-"/>
            </a:pPr>
            <a:endParaRPr lang="sv-SE" dirty="0"/>
          </a:p>
        </p:txBody>
      </p:sp>
    </p:spTree>
    <p:extLst>
      <p:ext uri="{BB962C8B-B14F-4D97-AF65-F5344CB8AC3E}">
        <p14:creationId xmlns:p14="http://schemas.microsoft.com/office/powerpoint/2010/main" val="1666995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rcRect b="8968"/>
          <a:stretch>
            <a:fillRect/>
          </a:stretch>
        </p:blipFill>
        <p:spPr>
          <a:xfrm>
            <a:off x="4753611" y="273248"/>
            <a:ext cx="2700338" cy="4156472"/>
          </a:xfrm>
        </p:spPr>
      </p:pic>
      <p:sp>
        <p:nvSpPr>
          <p:cNvPr id="72707" name="Rubrik 1"/>
          <p:cNvSpPr>
            <a:spLocks noGrp="1"/>
          </p:cNvSpPr>
          <p:nvPr>
            <p:ph type="title"/>
          </p:nvPr>
        </p:nvSpPr>
        <p:spPr>
          <a:xfrm>
            <a:off x="1492013" y="863384"/>
            <a:ext cx="5829300" cy="857250"/>
          </a:xfrm>
        </p:spPr>
        <p:txBody>
          <a:bodyPr>
            <a:normAutofit fontScale="90000"/>
          </a:bodyPr>
          <a:lstStyle/>
          <a:p>
            <a:r>
              <a:rPr lang="sv-SE" altLang="sv-SE" dirty="0" smtClean="0">
                <a:solidFill>
                  <a:srgbClr val="FF0000"/>
                </a:solidFill>
              </a:rPr>
              <a:t>Traumamedveten</a:t>
            </a:r>
            <a:br>
              <a:rPr lang="sv-SE" altLang="sv-SE" dirty="0" smtClean="0">
                <a:solidFill>
                  <a:srgbClr val="FF0000"/>
                </a:solidFill>
              </a:rPr>
            </a:br>
            <a:r>
              <a:rPr lang="sv-SE" altLang="sv-SE" dirty="0" smtClean="0">
                <a:solidFill>
                  <a:srgbClr val="FF0000"/>
                </a:solidFill>
              </a:rPr>
              <a:t>Omsorg</a:t>
            </a:r>
          </a:p>
        </p:txBody>
      </p:sp>
      <p:sp>
        <p:nvSpPr>
          <p:cNvPr id="72708" name="textruta 4"/>
          <p:cNvSpPr txBox="1">
            <a:spLocks noChangeArrowheads="1"/>
          </p:cNvSpPr>
          <p:nvPr/>
        </p:nvSpPr>
        <p:spPr bwMode="auto">
          <a:xfrm>
            <a:off x="5185808" y="3918734"/>
            <a:ext cx="1835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accent1"/>
              </a:buClr>
              <a:buFont typeface="Arial" panose="020B0604020202020204" pitchFamily="34" charset="0"/>
              <a:buChar char="•"/>
              <a:defRPr sz="3200">
                <a:solidFill>
                  <a:schemeClr val="tx1"/>
                </a:solidFill>
                <a:latin typeface="Gill Sans" panose="020B0502020104020203" pitchFamily="34" charset="0"/>
              </a:defRPr>
            </a:lvl1pPr>
            <a:lvl2pPr marL="742950" indent="-285750">
              <a:lnSpc>
                <a:spcPct val="90000"/>
              </a:lnSpc>
              <a:spcBef>
                <a:spcPct val="20000"/>
              </a:spcBef>
              <a:buClr>
                <a:schemeClr val="accent1"/>
              </a:buClr>
              <a:buFont typeface="Arial" panose="020B0604020202020204" pitchFamily="34" charset="0"/>
              <a:buChar char="•"/>
              <a:defRPr sz="2400">
                <a:solidFill>
                  <a:schemeClr val="tx1"/>
                </a:solidFill>
                <a:latin typeface="Gill Sans" panose="020B0502020104020203" pitchFamily="34" charset="0"/>
              </a:defRPr>
            </a:lvl2pPr>
            <a:lvl3pPr marL="1143000" indent="-228600">
              <a:lnSpc>
                <a:spcPct val="90000"/>
              </a:lnSpc>
              <a:spcBef>
                <a:spcPct val="20000"/>
              </a:spcBef>
              <a:buClr>
                <a:schemeClr val="accent1"/>
              </a:buClr>
              <a:buFont typeface="Arial" panose="020B0604020202020204" pitchFamily="34" charset="0"/>
              <a:buChar char="•"/>
              <a:defRPr sz="2400">
                <a:solidFill>
                  <a:schemeClr val="tx1"/>
                </a:solidFill>
                <a:latin typeface="Gill Sans" panose="020B0502020104020203" pitchFamily="34" charset="0"/>
              </a:defRPr>
            </a:lvl3pPr>
            <a:lvl4pPr marL="1600200" indent="-228600">
              <a:lnSpc>
                <a:spcPct val="90000"/>
              </a:lnSpc>
              <a:spcBef>
                <a:spcPct val="20000"/>
              </a:spcBef>
              <a:buClr>
                <a:schemeClr val="accent1"/>
              </a:buClr>
              <a:buFont typeface="Arial" panose="020B0604020202020204" pitchFamily="34" charset="0"/>
              <a:buChar char="•"/>
              <a:defRPr>
                <a:solidFill>
                  <a:schemeClr val="tx1"/>
                </a:solidFill>
                <a:latin typeface="Gill Sans" panose="020B0502020104020203" pitchFamily="34" charset="0"/>
              </a:defRPr>
            </a:lvl4pPr>
            <a:lvl5pPr marL="2057400" indent="-228600">
              <a:lnSpc>
                <a:spcPct val="90000"/>
              </a:lnSpc>
              <a:spcBef>
                <a:spcPct val="20000"/>
              </a:spcBef>
              <a:buClr>
                <a:schemeClr val="accent1"/>
              </a:buClr>
              <a:buFont typeface="Arial" panose="020B0604020202020204" pitchFamily="34" charset="0"/>
              <a:buChar char="•"/>
              <a:defRPr>
                <a:solidFill>
                  <a:schemeClr val="tx1"/>
                </a:solidFill>
                <a:latin typeface="Gill Sans" panose="020B0502020104020203" pitchFamily="34" charset="0"/>
              </a:defRPr>
            </a:lvl5pPr>
            <a:lvl6pPr marL="25146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6pPr>
            <a:lvl7pPr marL="29718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7pPr>
            <a:lvl8pPr marL="34290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8pPr>
            <a:lvl9pPr marL="38862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9pPr>
          </a:lstStyle>
          <a:p>
            <a:pPr>
              <a:lnSpc>
                <a:spcPct val="100000"/>
              </a:lnSpc>
              <a:spcBef>
                <a:spcPct val="0"/>
              </a:spcBef>
              <a:buClrTx/>
              <a:buFontTx/>
              <a:buNone/>
            </a:pPr>
            <a:r>
              <a:rPr lang="sv-SE" altLang="sv-SE" sz="1800" b="1" dirty="0">
                <a:latin typeface="Calibri" panose="020F0502020204030204" pitchFamily="34" charset="0"/>
              </a:rPr>
              <a:t>Traumaförståelse</a:t>
            </a:r>
          </a:p>
        </p:txBody>
      </p:sp>
      <p:sp>
        <p:nvSpPr>
          <p:cNvPr id="72709" name="textruta 5"/>
          <p:cNvSpPr txBox="1">
            <a:spLocks noChangeArrowheads="1"/>
          </p:cNvSpPr>
          <p:nvPr/>
        </p:nvSpPr>
        <p:spPr bwMode="auto">
          <a:xfrm rot="5400000">
            <a:off x="4721348" y="2606161"/>
            <a:ext cx="17311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accent1"/>
              </a:buClr>
              <a:buFont typeface="Arial" panose="020B0604020202020204" pitchFamily="34" charset="0"/>
              <a:buChar char="•"/>
              <a:defRPr sz="3200">
                <a:solidFill>
                  <a:schemeClr val="tx1"/>
                </a:solidFill>
                <a:latin typeface="Gill Sans" panose="020B0502020104020203" pitchFamily="34" charset="0"/>
              </a:defRPr>
            </a:lvl1pPr>
            <a:lvl2pPr marL="742950" indent="-285750">
              <a:lnSpc>
                <a:spcPct val="90000"/>
              </a:lnSpc>
              <a:spcBef>
                <a:spcPct val="20000"/>
              </a:spcBef>
              <a:buClr>
                <a:schemeClr val="accent1"/>
              </a:buClr>
              <a:buFont typeface="Arial" panose="020B0604020202020204" pitchFamily="34" charset="0"/>
              <a:buChar char="•"/>
              <a:defRPr sz="2400">
                <a:solidFill>
                  <a:schemeClr val="tx1"/>
                </a:solidFill>
                <a:latin typeface="Gill Sans" panose="020B0502020104020203" pitchFamily="34" charset="0"/>
              </a:defRPr>
            </a:lvl2pPr>
            <a:lvl3pPr marL="1143000" indent="-228600">
              <a:lnSpc>
                <a:spcPct val="90000"/>
              </a:lnSpc>
              <a:spcBef>
                <a:spcPct val="20000"/>
              </a:spcBef>
              <a:buClr>
                <a:schemeClr val="accent1"/>
              </a:buClr>
              <a:buFont typeface="Arial" panose="020B0604020202020204" pitchFamily="34" charset="0"/>
              <a:buChar char="•"/>
              <a:defRPr sz="2400">
                <a:solidFill>
                  <a:schemeClr val="tx1"/>
                </a:solidFill>
                <a:latin typeface="Gill Sans" panose="020B0502020104020203" pitchFamily="34" charset="0"/>
              </a:defRPr>
            </a:lvl3pPr>
            <a:lvl4pPr marL="1600200" indent="-228600">
              <a:lnSpc>
                <a:spcPct val="90000"/>
              </a:lnSpc>
              <a:spcBef>
                <a:spcPct val="20000"/>
              </a:spcBef>
              <a:buClr>
                <a:schemeClr val="accent1"/>
              </a:buClr>
              <a:buFont typeface="Arial" panose="020B0604020202020204" pitchFamily="34" charset="0"/>
              <a:buChar char="•"/>
              <a:defRPr>
                <a:solidFill>
                  <a:schemeClr val="tx1"/>
                </a:solidFill>
                <a:latin typeface="Gill Sans" panose="020B0502020104020203" pitchFamily="34" charset="0"/>
              </a:defRPr>
            </a:lvl4pPr>
            <a:lvl5pPr marL="2057400" indent="-228600">
              <a:lnSpc>
                <a:spcPct val="90000"/>
              </a:lnSpc>
              <a:spcBef>
                <a:spcPct val="20000"/>
              </a:spcBef>
              <a:buClr>
                <a:schemeClr val="accent1"/>
              </a:buClr>
              <a:buFont typeface="Arial" panose="020B0604020202020204" pitchFamily="34" charset="0"/>
              <a:buChar char="•"/>
              <a:defRPr>
                <a:solidFill>
                  <a:schemeClr val="tx1"/>
                </a:solidFill>
                <a:latin typeface="Gill Sans" panose="020B0502020104020203" pitchFamily="34" charset="0"/>
              </a:defRPr>
            </a:lvl5pPr>
            <a:lvl6pPr marL="25146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6pPr>
            <a:lvl7pPr marL="29718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7pPr>
            <a:lvl8pPr marL="34290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8pPr>
            <a:lvl9pPr marL="38862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9pPr>
          </a:lstStyle>
          <a:p>
            <a:pPr>
              <a:lnSpc>
                <a:spcPct val="100000"/>
              </a:lnSpc>
              <a:spcBef>
                <a:spcPct val="0"/>
              </a:spcBef>
              <a:buClrTx/>
              <a:buFontTx/>
              <a:buNone/>
            </a:pPr>
            <a:r>
              <a:rPr lang="sv-SE" altLang="sv-SE" sz="1800" dirty="0">
                <a:latin typeface="Calibri" panose="020F0502020204030204" pitchFamily="34" charset="0"/>
              </a:rPr>
              <a:t>Trygghet</a:t>
            </a:r>
          </a:p>
        </p:txBody>
      </p:sp>
      <p:sp>
        <p:nvSpPr>
          <p:cNvPr id="72710" name="textruta 6"/>
          <p:cNvSpPr txBox="1">
            <a:spLocks noChangeArrowheads="1"/>
          </p:cNvSpPr>
          <p:nvPr/>
        </p:nvSpPr>
        <p:spPr bwMode="auto">
          <a:xfrm rot="5400000">
            <a:off x="5314948" y="2684205"/>
            <a:ext cx="1890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accent1"/>
              </a:buClr>
              <a:buFont typeface="Arial" panose="020B0604020202020204" pitchFamily="34" charset="0"/>
              <a:buChar char="•"/>
              <a:defRPr sz="3200">
                <a:solidFill>
                  <a:schemeClr val="tx1"/>
                </a:solidFill>
                <a:latin typeface="Gill Sans" panose="020B0502020104020203" pitchFamily="34" charset="0"/>
              </a:defRPr>
            </a:lvl1pPr>
            <a:lvl2pPr marL="742950" indent="-285750">
              <a:lnSpc>
                <a:spcPct val="90000"/>
              </a:lnSpc>
              <a:spcBef>
                <a:spcPct val="20000"/>
              </a:spcBef>
              <a:buClr>
                <a:schemeClr val="accent1"/>
              </a:buClr>
              <a:buFont typeface="Arial" panose="020B0604020202020204" pitchFamily="34" charset="0"/>
              <a:buChar char="•"/>
              <a:defRPr sz="2400">
                <a:solidFill>
                  <a:schemeClr val="tx1"/>
                </a:solidFill>
                <a:latin typeface="Gill Sans" panose="020B0502020104020203" pitchFamily="34" charset="0"/>
              </a:defRPr>
            </a:lvl2pPr>
            <a:lvl3pPr marL="1143000" indent="-228600">
              <a:lnSpc>
                <a:spcPct val="90000"/>
              </a:lnSpc>
              <a:spcBef>
                <a:spcPct val="20000"/>
              </a:spcBef>
              <a:buClr>
                <a:schemeClr val="accent1"/>
              </a:buClr>
              <a:buFont typeface="Arial" panose="020B0604020202020204" pitchFamily="34" charset="0"/>
              <a:buChar char="•"/>
              <a:defRPr sz="2400">
                <a:solidFill>
                  <a:schemeClr val="tx1"/>
                </a:solidFill>
                <a:latin typeface="Gill Sans" panose="020B0502020104020203" pitchFamily="34" charset="0"/>
              </a:defRPr>
            </a:lvl3pPr>
            <a:lvl4pPr marL="1600200" indent="-228600">
              <a:lnSpc>
                <a:spcPct val="90000"/>
              </a:lnSpc>
              <a:spcBef>
                <a:spcPct val="20000"/>
              </a:spcBef>
              <a:buClr>
                <a:schemeClr val="accent1"/>
              </a:buClr>
              <a:buFont typeface="Arial" panose="020B0604020202020204" pitchFamily="34" charset="0"/>
              <a:buChar char="•"/>
              <a:defRPr>
                <a:solidFill>
                  <a:schemeClr val="tx1"/>
                </a:solidFill>
                <a:latin typeface="Gill Sans" panose="020B0502020104020203" pitchFamily="34" charset="0"/>
              </a:defRPr>
            </a:lvl4pPr>
            <a:lvl5pPr marL="2057400" indent="-228600">
              <a:lnSpc>
                <a:spcPct val="90000"/>
              </a:lnSpc>
              <a:spcBef>
                <a:spcPct val="20000"/>
              </a:spcBef>
              <a:buClr>
                <a:schemeClr val="accent1"/>
              </a:buClr>
              <a:buFont typeface="Arial" panose="020B0604020202020204" pitchFamily="34" charset="0"/>
              <a:buChar char="•"/>
              <a:defRPr>
                <a:solidFill>
                  <a:schemeClr val="tx1"/>
                </a:solidFill>
                <a:latin typeface="Gill Sans" panose="020B0502020104020203" pitchFamily="34" charset="0"/>
              </a:defRPr>
            </a:lvl5pPr>
            <a:lvl6pPr marL="25146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6pPr>
            <a:lvl7pPr marL="29718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7pPr>
            <a:lvl8pPr marL="34290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8pPr>
            <a:lvl9pPr marL="38862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9pPr>
          </a:lstStyle>
          <a:p>
            <a:pPr>
              <a:lnSpc>
                <a:spcPct val="100000"/>
              </a:lnSpc>
              <a:spcBef>
                <a:spcPct val="0"/>
              </a:spcBef>
              <a:buClrTx/>
              <a:buFontTx/>
              <a:buNone/>
            </a:pPr>
            <a:r>
              <a:rPr lang="sv-SE" altLang="sv-SE" sz="1800" dirty="0">
                <a:latin typeface="Calibri" panose="020F0502020204030204" pitchFamily="34" charset="0"/>
              </a:rPr>
              <a:t>Relation</a:t>
            </a:r>
          </a:p>
        </p:txBody>
      </p:sp>
      <p:sp>
        <p:nvSpPr>
          <p:cNvPr id="72711" name="textruta 7"/>
          <p:cNvSpPr txBox="1">
            <a:spLocks noChangeArrowheads="1"/>
          </p:cNvSpPr>
          <p:nvPr/>
        </p:nvSpPr>
        <p:spPr bwMode="auto">
          <a:xfrm rot="5400000">
            <a:off x="5746571" y="2766895"/>
            <a:ext cx="2052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accent1"/>
              </a:buClr>
              <a:buFont typeface="Arial" panose="020B0604020202020204" pitchFamily="34" charset="0"/>
              <a:buChar char="•"/>
              <a:defRPr sz="3200">
                <a:solidFill>
                  <a:schemeClr val="tx1"/>
                </a:solidFill>
                <a:latin typeface="Gill Sans" panose="020B0502020104020203" pitchFamily="34" charset="0"/>
              </a:defRPr>
            </a:lvl1pPr>
            <a:lvl2pPr marL="742950" indent="-285750">
              <a:lnSpc>
                <a:spcPct val="90000"/>
              </a:lnSpc>
              <a:spcBef>
                <a:spcPct val="20000"/>
              </a:spcBef>
              <a:buClr>
                <a:schemeClr val="accent1"/>
              </a:buClr>
              <a:buFont typeface="Arial" panose="020B0604020202020204" pitchFamily="34" charset="0"/>
              <a:buChar char="•"/>
              <a:defRPr sz="2400">
                <a:solidFill>
                  <a:schemeClr val="tx1"/>
                </a:solidFill>
                <a:latin typeface="Gill Sans" panose="020B0502020104020203" pitchFamily="34" charset="0"/>
              </a:defRPr>
            </a:lvl2pPr>
            <a:lvl3pPr marL="1143000" indent="-228600">
              <a:lnSpc>
                <a:spcPct val="90000"/>
              </a:lnSpc>
              <a:spcBef>
                <a:spcPct val="20000"/>
              </a:spcBef>
              <a:buClr>
                <a:schemeClr val="accent1"/>
              </a:buClr>
              <a:buFont typeface="Arial" panose="020B0604020202020204" pitchFamily="34" charset="0"/>
              <a:buChar char="•"/>
              <a:defRPr sz="2400">
                <a:solidFill>
                  <a:schemeClr val="tx1"/>
                </a:solidFill>
                <a:latin typeface="Gill Sans" panose="020B0502020104020203" pitchFamily="34" charset="0"/>
              </a:defRPr>
            </a:lvl3pPr>
            <a:lvl4pPr marL="1600200" indent="-228600">
              <a:lnSpc>
                <a:spcPct val="90000"/>
              </a:lnSpc>
              <a:spcBef>
                <a:spcPct val="20000"/>
              </a:spcBef>
              <a:buClr>
                <a:schemeClr val="accent1"/>
              </a:buClr>
              <a:buFont typeface="Arial" panose="020B0604020202020204" pitchFamily="34" charset="0"/>
              <a:buChar char="•"/>
              <a:defRPr>
                <a:solidFill>
                  <a:schemeClr val="tx1"/>
                </a:solidFill>
                <a:latin typeface="Gill Sans" panose="020B0502020104020203" pitchFamily="34" charset="0"/>
              </a:defRPr>
            </a:lvl4pPr>
            <a:lvl5pPr marL="2057400" indent="-228600">
              <a:lnSpc>
                <a:spcPct val="90000"/>
              </a:lnSpc>
              <a:spcBef>
                <a:spcPct val="20000"/>
              </a:spcBef>
              <a:buClr>
                <a:schemeClr val="accent1"/>
              </a:buClr>
              <a:buFont typeface="Arial" panose="020B0604020202020204" pitchFamily="34" charset="0"/>
              <a:buChar char="•"/>
              <a:defRPr>
                <a:solidFill>
                  <a:schemeClr val="tx1"/>
                </a:solidFill>
                <a:latin typeface="Gill Sans" panose="020B0502020104020203" pitchFamily="34" charset="0"/>
              </a:defRPr>
            </a:lvl5pPr>
            <a:lvl6pPr marL="25146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6pPr>
            <a:lvl7pPr marL="29718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7pPr>
            <a:lvl8pPr marL="34290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8pPr>
            <a:lvl9pPr marL="38862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9pPr>
          </a:lstStyle>
          <a:p>
            <a:pPr>
              <a:lnSpc>
                <a:spcPct val="100000"/>
              </a:lnSpc>
              <a:spcBef>
                <a:spcPct val="0"/>
              </a:spcBef>
              <a:buClrTx/>
              <a:buFontTx/>
              <a:buNone/>
            </a:pPr>
            <a:r>
              <a:rPr lang="sv-SE" altLang="sv-SE" sz="1800" dirty="0" err="1">
                <a:latin typeface="Calibri" panose="020F0502020204030204" pitchFamily="34" charset="0"/>
              </a:rPr>
              <a:t>Coping</a:t>
            </a:r>
            <a:endParaRPr lang="sv-SE" altLang="sv-SE" sz="1800" dirty="0">
              <a:latin typeface="Calibri" panose="020F0502020204030204" pitchFamily="34" charset="0"/>
            </a:endParaRPr>
          </a:p>
        </p:txBody>
      </p:sp>
      <p:sp>
        <p:nvSpPr>
          <p:cNvPr id="72712" name="textruta 8"/>
          <p:cNvSpPr txBox="1">
            <a:spLocks noChangeArrowheads="1"/>
          </p:cNvSpPr>
          <p:nvPr/>
        </p:nvSpPr>
        <p:spPr bwMode="auto">
          <a:xfrm>
            <a:off x="1492013" y="4057234"/>
            <a:ext cx="1503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accent1"/>
              </a:buClr>
              <a:buFont typeface="Arial" panose="020B0604020202020204" pitchFamily="34" charset="0"/>
              <a:buChar char="•"/>
              <a:defRPr sz="3200">
                <a:solidFill>
                  <a:schemeClr val="tx1"/>
                </a:solidFill>
                <a:latin typeface="Gill Sans" panose="020B0502020104020203" pitchFamily="34" charset="0"/>
              </a:defRPr>
            </a:lvl1pPr>
            <a:lvl2pPr marL="742950" indent="-285750">
              <a:lnSpc>
                <a:spcPct val="90000"/>
              </a:lnSpc>
              <a:spcBef>
                <a:spcPct val="20000"/>
              </a:spcBef>
              <a:buClr>
                <a:schemeClr val="accent1"/>
              </a:buClr>
              <a:buFont typeface="Arial" panose="020B0604020202020204" pitchFamily="34" charset="0"/>
              <a:buChar char="•"/>
              <a:defRPr sz="2400">
                <a:solidFill>
                  <a:schemeClr val="tx1"/>
                </a:solidFill>
                <a:latin typeface="Gill Sans" panose="020B0502020104020203" pitchFamily="34" charset="0"/>
              </a:defRPr>
            </a:lvl2pPr>
            <a:lvl3pPr marL="1143000" indent="-228600">
              <a:lnSpc>
                <a:spcPct val="90000"/>
              </a:lnSpc>
              <a:spcBef>
                <a:spcPct val="20000"/>
              </a:spcBef>
              <a:buClr>
                <a:schemeClr val="accent1"/>
              </a:buClr>
              <a:buFont typeface="Arial" panose="020B0604020202020204" pitchFamily="34" charset="0"/>
              <a:buChar char="•"/>
              <a:defRPr sz="2400">
                <a:solidFill>
                  <a:schemeClr val="tx1"/>
                </a:solidFill>
                <a:latin typeface="Gill Sans" panose="020B0502020104020203" pitchFamily="34" charset="0"/>
              </a:defRPr>
            </a:lvl3pPr>
            <a:lvl4pPr marL="1600200" indent="-228600">
              <a:lnSpc>
                <a:spcPct val="90000"/>
              </a:lnSpc>
              <a:spcBef>
                <a:spcPct val="20000"/>
              </a:spcBef>
              <a:buClr>
                <a:schemeClr val="accent1"/>
              </a:buClr>
              <a:buFont typeface="Arial" panose="020B0604020202020204" pitchFamily="34" charset="0"/>
              <a:buChar char="•"/>
              <a:defRPr>
                <a:solidFill>
                  <a:schemeClr val="tx1"/>
                </a:solidFill>
                <a:latin typeface="Gill Sans" panose="020B0502020104020203" pitchFamily="34" charset="0"/>
              </a:defRPr>
            </a:lvl4pPr>
            <a:lvl5pPr marL="2057400" indent="-228600">
              <a:lnSpc>
                <a:spcPct val="90000"/>
              </a:lnSpc>
              <a:spcBef>
                <a:spcPct val="20000"/>
              </a:spcBef>
              <a:buClr>
                <a:schemeClr val="accent1"/>
              </a:buClr>
              <a:buFont typeface="Arial" panose="020B0604020202020204" pitchFamily="34" charset="0"/>
              <a:buChar char="•"/>
              <a:defRPr>
                <a:solidFill>
                  <a:schemeClr val="tx1"/>
                </a:solidFill>
                <a:latin typeface="Gill Sans" panose="020B0502020104020203" pitchFamily="34" charset="0"/>
              </a:defRPr>
            </a:lvl5pPr>
            <a:lvl6pPr marL="25146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6pPr>
            <a:lvl7pPr marL="29718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7pPr>
            <a:lvl8pPr marL="34290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8pPr>
            <a:lvl9pPr marL="3886200" indent="-228600" eaLnBrk="0" fontAlgn="base" hangingPunct="0">
              <a:lnSpc>
                <a:spcPct val="90000"/>
              </a:lnSpc>
              <a:spcBef>
                <a:spcPct val="20000"/>
              </a:spcBef>
              <a:spcAft>
                <a:spcPct val="0"/>
              </a:spcAft>
              <a:buClr>
                <a:schemeClr val="accent1"/>
              </a:buClr>
              <a:buFont typeface="Arial" panose="020B0604020202020204" pitchFamily="34" charset="0"/>
              <a:buChar char="•"/>
              <a:defRPr>
                <a:solidFill>
                  <a:schemeClr val="tx1"/>
                </a:solidFill>
                <a:latin typeface="Gill Sans" panose="020B0502020104020203" pitchFamily="34" charset="0"/>
              </a:defRPr>
            </a:lvl9pPr>
          </a:lstStyle>
          <a:p>
            <a:pPr>
              <a:lnSpc>
                <a:spcPct val="100000"/>
              </a:lnSpc>
              <a:spcBef>
                <a:spcPct val="0"/>
              </a:spcBef>
              <a:buClrTx/>
              <a:buFontTx/>
              <a:buNone/>
            </a:pPr>
            <a:r>
              <a:rPr lang="sv-SE" altLang="sv-SE" sz="900" dirty="0">
                <a:latin typeface="Times New Roman" panose="02020603050405020304" pitchFamily="18" charset="0"/>
              </a:rPr>
              <a:t>(Howard Bath, 2008, 2015)</a:t>
            </a:r>
          </a:p>
        </p:txBody>
      </p:sp>
    </p:spTree>
    <p:extLst>
      <p:ext uri="{BB962C8B-B14F-4D97-AF65-F5344CB8AC3E}">
        <p14:creationId xmlns:p14="http://schemas.microsoft.com/office/powerpoint/2010/main" val="154016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Trygghet</a:t>
            </a:r>
            <a:endParaRPr lang="sv-SE" dirty="0"/>
          </a:p>
        </p:txBody>
      </p:sp>
      <p:sp>
        <p:nvSpPr>
          <p:cNvPr id="5" name="Platshållare för innehåll 4"/>
          <p:cNvSpPr>
            <a:spLocks noGrp="1"/>
          </p:cNvSpPr>
          <p:nvPr>
            <p:ph idx="1"/>
          </p:nvPr>
        </p:nvSpPr>
        <p:spPr/>
        <p:txBody>
          <a:bodyPr>
            <a:normAutofit/>
          </a:bodyPr>
          <a:lstStyle/>
          <a:p>
            <a:pPr marL="0" indent="0">
              <a:buNone/>
            </a:pPr>
            <a:r>
              <a:rPr lang="sv-SE" dirty="0" smtClean="0"/>
              <a:t>Trygghet är en förutsättning för att läka:</a:t>
            </a:r>
          </a:p>
          <a:p>
            <a:pPr marL="0" indent="0">
              <a:buNone/>
            </a:pPr>
            <a:endParaRPr lang="sv-SE" dirty="0" smtClean="0"/>
          </a:p>
          <a:p>
            <a:r>
              <a:rPr lang="sv-SE" dirty="0" smtClean="0"/>
              <a:t>Fysisk trygghet</a:t>
            </a:r>
          </a:p>
          <a:p>
            <a:r>
              <a:rPr lang="sv-SE" dirty="0" smtClean="0"/>
              <a:t>Relationell trygghet</a:t>
            </a:r>
          </a:p>
          <a:p>
            <a:r>
              <a:rPr lang="sv-SE" dirty="0" smtClean="0"/>
              <a:t>Känslomässig trygghet</a:t>
            </a:r>
          </a:p>
          <a:p>
            <a:r>
              <a:rPr lang="sv-SE" dirty="0" smtClean="0"/>
              <a:t>Kulturell trygghet</a:t>
            </a:r>
          </a:p>
          <a:p>
            <a:pPr marL="0" indent="0">
              <a:buNone/>
            </a:pPr>
            <a:endParaRPr lang="sv-SE" dirty="0" smtClean="0"/>
          </a:p>
          <a:p>
            <a:pPr marL="0" indent="0">
              <a:buNone/>
            </a:pPr>
            <a:endParaRPr lang="sv-SE" dirty="0"/>
          </a:p>
        </p:txBody>
      </p:sp>
    </p:spTree>
    <p:extLst>
      <p:ext uri="{BB962C8B-B14F-4D97-AF65-F5344CB8AC3E}">
        <p14:creationId xmlns:p14="http://schemas.microsoft.com/office/powerpoint/2010/main" val="1913858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Relation</a:t>
            </a:r>
            <a:endParaRPr lang="sv-SE" dirty="0"/>
          </a:p>
        </p:txBody>
      </p:sp>
      <p:sp>
        <p:nvSpPr>
          <p:cNvPr id="5" name="Platshållare för innehåll 4"/>
          <p:cNvSpPr>
            <a:spLocks noGrp="1"/>
          </p:cNvSpPr>
          <p:nvPr>
            <p:ph idx="1"/>
          </p:nvPr>
        </p:nvSpPr>
        <p:spPr/>
        <p:txBody>
          <a:bodyPr/>
          <a:lstStyle/>
          <a:p>
            <a:endParaRPr lang="sv-SE" dirty="0" smtClean="0"/>
          </a:p>
          <a:p>
            <a:r>
              <a:rPr lang="sv-SE" dirty="0" smtClean="0"/>
              <a:t>Relationer är viktiga för att skapa trygghet</a:t>
            </a:r>
          </a:p>
          <a:p>
            <a:r>
              <a:rPr lang="sv-SE" dirty="0" smtClean="0"/>
              <a:t>Att skapa sig nya, positiva erfarenheter av relationer</a:t>
            </a:r>
          </a:p>
          <a:p>
            <a:r>
              <a:rPr lang="sv-SE" dirty="0" smtClean="0"/>
              <a:t>Att lära sig att framkalla positiva reaktioner</a:t>
            </a:r>
          </a:p>
        </p:txBody>
      </p:sp>
    </p:spTree>
    <p:extLst>
      <p:ext uri="{BB962C8B-B14F-4D97-AF65-F5344CB8AC3E}">
        <p14:creationId xmlns:p14="http://schemas.microsoft.com/office/powerpoint/2010/main" val="2781583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Coping</a:t>
            </a:r>
            <a:endParaRPr lang="sv-SE" dirty="0"/>
          </a:p>
        </p:txBody>
      </p:sp>
      <p:sp>
        <p:nvSpPr>
          <p:cNvPr id="6" name="Platshållare för innehåll 5"/>
          <p:cNvSpPr>
            <a:spLocks noGrp="1"/>
          </p:cNvSpPr>
          <p:nvPr>
            <p:ph idx="1"/>
          </p:nvPr>
        </p:nvSpPr>
        <p:spPr/>
        <p:txBody>
          <a:bodyPr>
            <a:normAutofit fontScale="92500" lnSpcReduction="20000"/>
          </a:bodyPr>
          <a:lstStyle/>
          <a:p>
            <a:r>
              <a:rPr lang="sv-SE" dirty="0" smtClean="0"/>
              <a:t>Barn som har varit med om svåra saker har ofta svårt att lugna sig själva</a:t>
            </a:r>
          </a:p>
          <a:p>
            <a:endParaRPr lang="sv-SE" dirty="0"/>
          </a:p>
          <a:p>
            <a:r>
              <a:rPr lang="sv-SE" dirty="0" smtClean="0"/>
              <a:t>Vuxna kan hjälpa med reglering</a:t>
            </a:r>
          </a:p>
          <a:p>
            <a:endParaRPr lang="sv-SE" dirty="0"/>
          </a:p>
          <a:p>
            <a:r>
              <a:rPr lang="sv-SE" dirty="0" smtClean="0"/>
              <a:t>Vuxna kan hjälpa barn att finna konstruktiva </a:t>
            </a:r>
            <a:r>
              <a:rPr lang="sv-SE" dirty="0" err="1" smtClean="0"/>
              <a:t>copingstrategier</a:t>
            </a:r>
            <a:endParaRPr lang="sv-SE" dirty="0" smtClean="0"/>
          </a:p>
          <a:p>
            <a:endParaRPr lang="sv-SE" dirty="0"/>
          </a:p>
          <a:p>
            <a:r>
              <a:rPr lang="sv-SE" dirty="0" smtClean="0"/>
              <a:t>Samreglering</a:t>
            </a:r>
            <a:endParaRPr lang="sv-SE" dirty="0"/>
          </a:p>
        </p:txBody>
      </p:sp>
    </p:spTree>
    <p:extLst>
      <p:ext uri="{BB962C8B-B14F-4D97-AF65-F5344CB8AC3E}">
        <p14:creationId xmlns:p14="http://schemas.microsoft.com/office/powerpoint/2010/main" val="2560039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63752"/>
            <a:ext cx="7886700" cy="993775"/>
          </a:xfrm>
        </p:spPr>
        <p:txBody>
          <a:bodyPr/>
          <a:lstStyle/>
          <a:p>
            <a:endParaRPr lang="sv-SE"/>
          </a:p>
        </p:txBody>
      </p:sp>
      <p:pic>
        <p:nvPicPr>
          <p:cNvPr id="4" name="Platshållare för innehåll 3"/>
          <p:cNvPicPr>
            <a:picLocks noGrp="1" noChangeAspect="1"/>
          </p:cNvPicPr>
          <p:nvPr>
            <p:ph idx="1"/>
          </p:nvPr>
        </p:nvPicPr>
        <p:blipFill>
          <a:blip r:embed="rId3"/>
          <a:stretch>
            <a:fillRect/>
          </a:stretch>
        </p:blipFill>
        <p:spPr>
          <a:xfrm>
            <a:off x="1615681" y="123478"/>
            <a:ext cx="5912637" cy="4450170"/>
          </a:xfrm>
          <a:prstGeom prst="rect">
            <a:avLst/>
          </a:prstGeom>
        </p:spPr>
      </p:pic>
    </p:spTree>
    <p:extLst>
      <p:ext uri="{BB962C8B-B14F-4D97-AF65-F5344CB8AC3E}">
        <p14:creationId xmlns:p14="http://schemas.microsoft.com/office/powerpoint/2010/main" val="17382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latin typeface="+mn-lt"/>
              </a:rPr>
              <a:t>Om Uppdrag Psykisk Hälsa</a:t>
            </a:r>
            <a:endParaRPr lang="sv-SE">
              <a:latin typeface="+mn-lt"/>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970" y="1993411"/>
            <a:ext cx="1620180" cy="1243488"/>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746" y="1662774"/>
            <a:ext cx="1904762" cy="1904762"/>
          </a:xfrm>
          <a:prstGeom prst="rect">
            <a:avLst/>
          </a:prstGeom>
        </p:spPr>
      </p:pic>
    </p:spTree>
    <p:extLst>
      <p:ext uri="{BB962C8B-B14F-4D97-AF65-F5344CB8AC3E}">
        <p14:creationId xmlns:p14="http://schemas.microsoft.com/office/powerpoint/2010/main" val="2681245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Alla vuxna som möter barn och unga är viktiga vuxna</a:t>
            </a:r>
            <a:endParaRPr lang="sv-SE" dirty="0"/>
          </a:p>
        </p:txBody>
      </p:sp>
      <p:sp>
        <p:nvSpPr>
          <p:cNvPr id="5" name="Platshållare för innehåll 4"/>
          <p:cNvSpPr>
            <a:spLocks noGrp="1"/>
          </p:cNvSpPr>
          <p:nvPr>
            <p:ph idx="1"/>
          </p:nvPr>
        </p:nvSpPr>
        <p:spPr/>
        <p:txBody>
          <a:bodyPr>
            <a:normAutofit fontScale="92500" lnSpcReduction="20000"/>
          </a:bodyPr>
          <a:lstStyle/>
          <a:p>
            <a:pPr marL="0" indent="0">
              <a:buNone/>
            </a:pPr>
            <a:r>
              <a:rPr lang="sv-SE" dirty="0" smtClean="0"/>
              <a:t>Kompetens hos viktiga vuxna:</a:t>
            </a:r>
          </a:p>
          <a:p>
            <a:pPr marL="0" indent="0">
              <a:buNone/>
            </a:pPr>
            <a:endParaRPr lang="sv-SE" sz="1800" dirty="0"/>
          </a:p>
          <a:p>
            <a:pPr marL="171450" indent="-171450">
              <a:buFontTx/>
              <a:buChar char="-"/>
            </a:pPr>
            <a:r>
              <a:rPr lang="sv-SE" dirty="0"/>
              <a:t>Förstår sambandet mellan svåra händelser, känslor och </a:t>
            </a:r>
            <a:r>
              <a:rPr lang="sv-SE" dirty="0" smtClean="0"/>
              <a:t>beteenden</a:t>
            </a:r>
            <a:endParaRPr lang="sv-SE" dirty="0"/>
          </a:p>
          <a:p>
            <a:pPr marL="171450" indent="-171450">
              <a:buFontTx/>
              <a:buChar char="-"/>
            </a:pPr>
            <a:r>
              <a:rPr lang="sv-SE" dirty="0"/>
              <a:t>Att vi ser barnet och barnets behov oavsett på vilket sätt barnet förmedlar sina behov</a:t>
            </a:r>
          </a:p>
          <a:p>
            <a:pPr marL="171450" indent="-171450">
              <a:buFontTx/>
              <a:buChar char="-"/>
            </a:pPr>
            <a:r>
              <a:rPr lang="sv-SE" dirty="0"/>
              <a:t>Förstår att vi är det verktyg som kan göra skillnad</a:t>
            </a:r>
          </a:p>
          <a:p>
            <a:pPr marL="171450" indent="-171450">
              <a:buFontTx/>
              <a:buChar char="-"/>
            </a:pPr>
            <a:r>
              <a:rPr lang="sv-SE" dirty="0" smtClean="0"/>
              <a:t>Att </a:t>
            </a:r>
            <a:r>
              <a:rPr lang="sv-SE" dirty="0"/>
              <a:t>vi tränar på att hantera våra egna känslor</a:t>
            </a:r>
          </a:p>
          <a:p>
            <a:pPr marL="171450" indent="-171450">
              <a:buFontTx/>
              <a:buChar char="-"/>
            </a:pPr>
            <a:r>
              <a:rPr lang="sv-SE" dirty="0"/>
              <a:t>Att vi själva söker stöd</a:t>
            </a:r>
          </a:p>
          <a:p>
            <a:pPr marL="171450" indent="-171450">
              <a:buFontTx/>
              <a:buChar char="-"/>
            </a:pPr>
            <a:r>
              <a:rPr lang="sv-SE" dirty="0"/>
              <a:t>Att vi har tålamod</a:t>
            </a:r>
          </a:p>
          <a:p>
            <a:endParaRPr lang="sv-SE" dirty="0"/>
          </a:p>
        </p:txBody>
      </p:sp>
    </p:spTree>
    <p:extLst>
      <p:ext uri="{BB962C8B-B14F-4D97-AF65-F5344CB8AC3E}">
        <p14:creationId xmlns:p14="http://schemas.microsoft.com/office/powerpoint/2010/main" val="2920676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Värderingar:</a:t>
            </a:r>
            <a:endParaRPr lang="sv-SE" dirty="0"/>
          </a:p>
        </p:txBody>
      </p:sp>
      <p:sp>
        <p:nvSpPr>
          <p:cNvPr id="3" name="Platshållare för innehåll 2"/>
          <p:cNvSpPr>
            <a:spLocks noGrp="1"/>
          </p:cNvSpPr>
          <p:nvPr>
            <p:ph idx="1"/>
          </p:nvPr>
        </p:nvSpPr>
        <p:spPr>
          <a:xfrm>
            <a:off x="628650" y="1131590"/>
            <a:ext cx="7886700" cy="3262312"/>
          </a:xfrm>
        </p:spPr>
        <p:txBody>
          <a:bodyPr>
            <a:normAutofit fontScale="92500" lnSpcReduction="10000"/>
          </a:bodyPr>
          <a:lstStyle/>
          <a:p>
            <a:pPr lvl="0"/>
            <a:r>
              <a:rPr lang="sv-SE" dirty="0" smtClean="0"/>
              <a:t>Barn/ungdomar </a:t>
            </a:r>
            <a:r>
              <a:rPr lang="sv-SE" dirty="0"/>
              <a:t>gör så gott de kan, alla barn vill lyckas</a:t>
            </a:r>
          </a:p>
          <a:p>
            <a:pPr lvl="0"/>
            <a:r>
              <a:rPr lang="sv-SE" dirty="0"/>
              <a:t>Barn/ungdomar är inte svåra, de har det svårt</a:t>
            </a:r>
          </a:p>
          <a:p>
            <a:pPr lvl="0"/>
            <a:r>
              <a:rPr lang="sv-SE" dirty="0"/>
              <a:t>Barn/ungdomar manipulerar inte, de skyddar sig</a:t>
            </a:r>
          </a:p>
          <a:p>
            <a:pPr lvl="0"/>
            <a:r>
              <a:rPr lang="sv-SE" dirty="0"/>
              <a:t>Barn/ungdomar hittar inte hela tiden på nya historier, de blandar minnen</a:t>
            </a:r>
          </a:p>
          <a:p>
            <a:pPr lvl="0"/>
            <a:r>
              <a:rPr lang="sv-SE" dirty="0"/>
              <a:t>Barn/ungdomar berusar sig inte för berusningens skull, de dämpar psykisk smärta</a:t>
            </a:r>
          </a:p>
          <a:p>
            <a:pPr lvl="0"/>
            <a:r>
              <a:rPr lang="sv-SE" dirty="0"/>
              <a:t>Barn/ungdomar skadar sig inte för uppmärksamhet, de reglerar känslor</a:t>
            </a:r>
          </a:p>
          <a:p>
            <a:endParaRPr lang="sv-SE" dirty="0"/>
          </a:p>
        </p:txBody>
      </p:sp>
    </p:spTree>
    <p:extLst>
      <p:ext uri="{BB962C8B-B14F-4D97-AF65-F5344CB8AC3E}">
        <p14:creationId xmlns:p14="http://schemas.microsoft.com/office/powerpoint/2010/main" val="2136073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Filmklipp</a:t>
            </a:r>
            <a:endParaRPr lang="sv-SE" dirty="0"/>
          </a:p>
        </p:txBody>
      </p:sp>
      <p:sp>
        <p:nvSpPr>
          <p:cNvPr id="3" name="Platshållare för innehåll 2"/>
          <p:cNvSpPr>
            <a:spLocks noGrp="1"/>
          </p:cNvSpPr>
          <p:nvPr>
            <p:ph idx="1"/>
          </p:nvPr>
        </p:nvSpPr>
        <p:spPr/>
        <p:txBody>
          <a:bodyPr/>
          <a:lstStyle/>
          <a:p>
            <a:r>
              <a:rPr lang="sv-SE" dirty="0"/>
              <a:t>Boston 24/7 </a:t>
            </a:r>
            <a:r>
              <a:rPr lang="sv-SE" dirty="0" err="1"/>
              <a:t>with</a:t>
            </a:r>
            <a:r>
              <a:rPr lang="sv-SE" dirty="0"/>
              <a:t> principal </a:t>
            </a:r>
            <a:r>
              <a:rPr lang="sv-SE" dirty="0" err="1"/>
              <a:t>McAfee</a:t>
            </a:r>
            <a:endParaRPr lang="sv-SE" dirty="0"/>
          </a:p>
        </p:txBody>
      </p:sp>
    </p:spTree>
    <p:extLst>
      <p:ext uri="{BB962C8B-B14F-4D97-AF65-F5344CB8AC3E}">
        <p14:creationId xmlns:p14="http://schemas.microsoft.com/office/powerpoint/2010/main" val="2627135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67494"/>
            <a:ext cx="7404275" cy="4168852"/>
          </a:xfrm>
          <a:prstGeom prst="rect">
            <a:avLst/>
          </a:prstGeom>
        </p:spPr>
      </p:pic>
    </p:spTree>
    <p:extLst>
      <p:ext uri="{BB962C8B-B14F-4D97-AF65-F5344CB8AC3E}">
        <p14:creationId xmlns:p14="http://schemas.microsoft.com/office/powerpoint/2010/main" val="4232634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Boston 24/7 </a:t>
            </a:r>
            <a:r>
              <a:rPr lang="sv-SE" dirty="0" err="1" smtClean="0"/>
              <a:t>with</a:t>
            </a:r>
            <a:r>
              <a:rPr lang="sv-SE" dirty="0" smtClean="0"/>
              <a:t> principal </a:t>
            </a:r>
            <a:r>
              <a:rPr lang="sv-SE" dirty="0" err="1" smtClean="0"/>
              <a:t>McAfee</a:t>
            </a:r>
            <a:endParaRPr lang="sv-SE" dirty="0"/>
          </a:p>
        </p:txBody>
      </p:sp>
      <p:sp>
        <p:nvSpPr>
          <p:cNvPr id="5" name="textruta 4"/>
          <p:cNvSpPr txBox="1"/>
          <p:nvPr/>
        </p:nvSpPr>
        <p:spPr>
          <a:xfrm>
            <a:off x="1493658" y="4353948"/>
            <a:ext cx="2160240" cy="196208"/>
          </a:xfrm>
          <a:prstGeom prst="rect">
            <a:avLst/>
          </a:prstGeom>
          <a:noFill/>
        </p:spPr>
        <p:txBody>
          <a:bodyPr wrap="square" rtlCol="0">
            <a:spAutoFit/>
          </a:bodyPr>
          <a:lstStyle/>
          <a:p>
            <a:r>
              <a:rPr lang="sv-SE" sz="675" dirty="0"/>
              <a:t>https://www.youtube.com/watch?v=X9_WwuGF4dM</a:t>
            </a:r>
          </a:p>
        </p:txBody>
      </p:sp>
      <p:sp>
        <p:nvSpPr>
          <p:cNvPr id="6" name="Platshållare för innehåll 5"/>
          <p:cNvSpPr>
            <a:spLocks noGrp="1"/>
          </p:cNvSpPr>
          <p:nvPr>
            <p:ph idx="1"/>
          </p:nvPr>
        </p:nvSpPr>
        <p:spPr/>
        <p:txBody>
          <a:bodyPr/>
          <a:lstStyle/>
          <a:p>
            <a:pPr marL="0" indent="0">
              <a:buNone/>
            </a:pPr>
            <a:endParaRPr lang="sv-SE" dirty="0" smtClean="0"/>
          </a:p>
          <a:p>
            <a:pPr>
              <a:buFontTx/>
              <a:buChar char="-"/>
            </a:pPr>
            <a:r>
              <a:rPr lang="sv-SE" dirty="0"/>
              <a:t>TMO: Trygghet, Relationer, </a:t>
            </a:r>
            <a:r>
              <a:rPr lang="sv-SE" dirty="0" err="1"/>
              <a:t>Coping</a:t>
            </a:r>
            <a:endParaRPr lang="sv-SE" dirty="0"/>
          </a:p>
          <a:p>
            <a:pPr>
              <a:buFontTx/>
              <a:buChar char="-"/>
            </a:pPr>
            <a:r>
              <a:rPr lang="sv-SE" dirty="0" smtClean="0"/>
              <a:t>Hur hade situationen kunnat hanteras annorlunda?</a:t>
            </a:r>
          </a:p>
        </p:txBody>
      </p:sp>
    </p:spTree>
    <p:extLst>
      <p:ext uri="{BB962C8B-B14F-4D97-AF65-F5344CB8AC3E}">
        <p14:creationId xmlns:p14="http://schemas.microsoft.com/office/powerpoint/2010/main" val="3426009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Att möta barn på flykt</a:t>
            </a:r>
            <a:endParaRPr lang="sv-SE" dirty="0"/>
          </a:p>
        </p:txBody>
      </p:sp>
      <p:sp>
        <p:nvSpPr>
          <p:cNvPr id="3" name="Platshållare för innehåll 2"/>
          <p:cNvSpPr>
            <a:spLocks noGrp="1"/>
          </p:cNvSpPr>
          <p:nvPr>
            <p:ph idx="1"/>
          </p:nvPr>
        </p:nvSpPr>
        <p:spPr>
          <a:xfrm>
            <a:off x="527466" y="1369219"/>
            <a:ext cx="4404573" cy="3263504"/>
          </a:xfrm>
        </p:spPr>
        <p:txBody>
          <a:bodyPr>
            <a:normAutofit/>
          </a:bodyPr>
          <a:lstStyle/>
          <a:p>
            <a:r>
              <a:rPr lang="sv-SE" sz="2000"/>
              <a:t>Rädda </a:t>
            </a:r>
            <a:r>
              <a:rPr lang="sv-SE" sz="2000" smtClean="0"/>
              <a:t>Barnen har information </a:t>
            </a:r>
            <a:r>
              <a:rPr lang="sv-SE" sz="2000" dirty="0"/>
              <a:t>om </a:t>
            </a:r>
            <a:r>
              <a:rPr lang="sv-SE" sz="2000"/>
              <a:t>hur </a:t>
            </a:r>
            <a:r>
              <a:rPr lang="sv-SE" sz="2000" smtClean="0"/>
              <a:t>du möter </a:t>
            </a:r>
            <a:r>
              <a:rPr lang="sv-SE" sz="2000" dirty="0"/>
              <a:t>barn med </a:t>
            </a:r>
            <a:r>
              <a:rPr lang="sv-SE" sz="2000"/>
              <a:t>svåra </a:t>
            </a:r>
            <a:r>
              <a:rPr lang="sv-SE" sz="2000" smtClean="0"/>
              <a:t>upplevelser </a:t>
            </a:r>
            <a:endParaRPr lang="sv-SE" sz="2000" dirty="0"/>
          </a:p>
          <a:p>
            <a:r>
              <a:rPr lang="sv-SE" sz="2000"/>
              <a:t>F</a:t>
            </a:r>
            <a:r>
              <a:rPr lang="sv-SE" sz="2000" smtClean="0"/>
              <a:t>yra </a:t>
            </a:r>
            <a:r>
              <a:rPr lang="sv-SE" sz="2000" dirty="0" smtClean="0"/>
              <a:t>korta filmer </a:t>
            </a:r>
            <a:r>
              <a:rPr lang="sv-SE" sz="2000" smtClean="0"/>
              <a:t>om mötet:</a:t>
            </a:r>
          </a:p>
          <a:p>
            <a:pPr lvl="1">
              <a:buFont typeface="Wingdings" panose="05000000000000000000" pitchFamily="2" charset="2"/>
              <a:buChar char="v"/>
            </a:pPr>
            <a:r>
              <a:rPr lang="sv-SE" sz="1200" smtClean="0"/>
              <a:t>Så påverkas barn som är utsatta för påfrestningar</a:t>
            </a:r>
          </a:p>
          <a:p>
            <a:pPr lvl="1">
              <a:buFont typeface="Wingdings" panose="05000000000000000000" pitchFamily="2" charset="2"/>
              <a:buChar char="v"/>
            </a:pPr>
            <a:r>
              <a:rPr lang="sv-SE" sz="1200" smtClean="0"/>
              <a:t>Barns behov av trygghet</a:t>
            </a:r>
          </a:p>
          <a:p>
            <a:pPr lvl="1">
              <a:buFont typeface="Wingdings" panose="05000000000000000000" pitchFamily="2" charset="2"/>
              <a:buChar char="v"/>
            </a:pPr>
            <a:r>
              <a:rPr lang="sv-SE" sz="1200" smtClean="0"/>
              <a:t>Barns behov av goda relationer</a:t>
            </a:r>
          </a:p>
          <a:p>
            <a:pPr lvl="1">
              <a:buFont typeface="Wingdings" panose="05000000000000000000" pitchFamily="2" charset="2"/>
              <a:buChar char="v"/>
            </a:pPr>
            <a:r>
              <a:rPr lang="sv-SE" sz="1200" smtClean="0"/>
              <a:t>Att hantera svåra känslor</a:t>
            </a:r>
            <a:endParaRPr lang="sv-SE" sz="2000" dirty="0" smtClean="0"/>
          </a:p>
        </p:txBody>
      </p:sp>
      <p:pic>
        <p:nvPicPr>
          <p:cNvPr id="4" name="Bildobjekt 3"/>
          <p:cNvPicPr>
            <a:picLocks noChangeAspect="1"/>
          </p:cNvPicPr>
          <p:nvPr/>
        </p:nvPicPr>
        <p:blipFill>
          <a:blip r:embed="rId3"/>
          <a:stretch>
            <a:fillRect/>
          </a:stretch>
        </p:blipFill>
        <p:spPr>
          <a:xfrm>
            <a:off x="5167873" y="1369219"/>
            <a:ext cx="3311968" cy="1861040"/>
          </a:xfrm>
          <a:prstGeom prst="rect">
            <a:avLst/>
          </a:prstGeom>
        </p:spPr>
      </p:pic>
      <p:sp>
        <p:nvSpPr>
          <p:cNvPr id="8" name="textruta 7"/>
          <p:cNvSpPr txBox="1"/>
          <p:nvPr/>
        </p:nvSpPr>
        <p:spPr>
          <a:xfrm>
            <a:off x="628650" y="4054863"/>
            <a:ext cx="7920880" cy="523220"/>
          </a:xfrm>
          <a:prstGeom prst="rect">
            <a:avLst/>
          </a:prstGeom>
          <a:noFill/>
        </p:spPr>
        <p:txBody>
          <a:bodyPr wrap="square" rtlCol="0">
            <a:spAutoFit/>
          </a:bodyPr>
          <a:lstStyle/>
          <a:p>
            <a:r>
              <a:rPr lang="sv-SE" sz="1400" dirty="0" smtClean="0">
                <a:hlinkClick r:id="rId4"/>
              </a:rPr>
              <a:t>https</a:t>
            </a:r>
            <a:r>
              <a:rPr lang="sv-SE" sz="1400" dirty="0">
                <a:hlinkClick r:id="rId4"/>
              </a:rPr>
              <a:t>://www.raddabarnen.se/vad-vi-gor/barn-pa-flykt/sa-kan-du-stodja-nyanlanda-barn/bemota-barn-pa-flykt</a:t>
            </a:r>
            <a:r>
              <a:rPr lang="sv-SE" sz="1400" dirty="0" smtClean="0">
                <a:hlinkClick r:id="rId4"/>
              </a:rPr>
              <a:t>/</a:t>
            </a:r>
            <a:endParaRPr lang="sv-SE" sz="1400" dirty="0"/>
          </a:p>
        </p:txBody>
      </p:sp>
    </p:spTree>
    <p:extLst>
      <p:ext uri="{BB962C8B-B14F-4D97-AF65-F5344CB8AC3E}">
        <p14:creationId xmlns:p14="http://schemas.microsoft.com/office/powerpoint/2010/main" val="1388111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403648" y="123478"/>
            <a:ext cx="6286153" cy="4503820"/>
          </a:xfrm>
          <a:prstGeom prst="rect">
            <a:avLst/>
          </a:prstGeom>
        </p:spPr>
      </p:pic>
    </p:spTree>
    <p:extLst>
      <p:ext uri="{BB962C8B-B14F-4D97-AF65-F5344CB8AC3E}">
        <p14:creationId xmlns:p14="http://schemas.microsoft.com/office/powerpoint/2010/main" val="1481427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p:cNvPicPr>
            <a:picLocks noGrp="1" noChangeAspect="1"/>
          </p:cNvPicPr>
          <p:nvPr>
            <p:ph idx="1"/>
          </p:nvPr>
        </p:nvPicPr>
        <p:blipFill>
          <a:blip r:embed="rId3"/>
          <a:stretch>
            <a:fillRect/>
          </a:stretch>
        </p:blipFill>
        <p:spPr>
          <a:xfrm>
            <a:off x="288807" y="123478"/>
            <a:ext cx="8566386" cy="3997647"/>
          </a:xfrm>
          <a:prstGeom prst="rect">
            <a:avLst/>
          </a:prstGeom>
        </p:spPr>
      </p:pic>
    </p:spTree>
    <p:extLst>
      <p:ext uri="{BB962C8B-B14F-4D97-AF65-F5344CB8AC3E}">
        <p14:creationId xmlns:p14="http://schemas.microsoft.com/office/powerpoint/2010/main" val="3415821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0" y="627534"/>
            <a:ext cx="7886700" cy="4004791"/>
          </a:xfrm>
        </p:spPr>
        <p:txBody>
          <a:bodyPr>
            <a:normAutofit/>
          </a:bodyPr>
          <a:lstStyle/>
          <a:p>
            <a:pPr marL="0" indent="0">
              <a:buNone/>
            </a:pPr>
            <a:r>
              <a:rPr lang="sv-SE" b="1" dirty="0" smtClean="0"/>
              <a:t>Vad innebär det att vara integrerad?</a:t>
            </a:r>
          </a:p>
          <a:p>
            <a:pPr marL="0" indent="0">
              <a:buNone/>
            </a:pPr>
            <a:endParaRPr lang="sv-SE" sz="1500" b="1" dirty="0" smtClean="0"/>
          </a:p>
          <a:p>
            <a:pPr marL="0" indent="0">
              <a:buNone/>
            </a:pPr>
            <a:r>
              <a:rPr lang="sv-SE" i="1" dirty="0" smtClean="0"/>
              <a:t>”</a:t>
            </a:r>
            <a:r>
              <a:rPr lang="sv-SE" i="1" dirty="0"/>
              <a:t>Ja, att man inte är utanför. Att man inte känner sig utanför – som man hör om ibland. Som man tänker på om mitt jobb, ibland känner man sig utanför. När man märker att ingen pratar med de somaliska kvinnorna, när man ser att man väljer prata med de svenska, då blir man ledsen faktiskt. Då tänker jag: nej, vi blir aldrig del av det här, man känner sig nästan som hemlös, faktiskt.” (</a:t>
            </a:r>
            <a:r>
              <a:rPr lang="sv-SE" i="1" dirty="0" err="1"/>
              <a:t>Riana</a:t>
            </a:r>
            <a:r>
              <a:rPr lang="sv-SE" i="1" dirty="0"/>
              <a:t>, 24 år, Eritrea/Sudan)) </a:t>
            </a:r>
          </a:p>
        </p:txBody>
      </p:sp>
    </p:spTree>
    <p:extLst>
      <p:ext uri="{BB962C8B-B14F-4D97-AF65-F5344CB8AC3E}">
        <p14:creationId xmlns:p14="http://schemas.microsoft.com/office/powerpoint/2010/main" val="1399768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idx="1"/>
          </p:nvPr>
        </p:nvSpPr>
        <p:spPr/>
        <p:txBody>
          <a:bodyPr/>
          <a:lstStyle/>
          <a:p>
            <a:endParaRPr lang="sv-SE" dirty="0"/>
          </a:p>
        </p:txBody>
      </p:sp>
      <p:pic>
        <p:nvPicPr>
          <p:cNvPr id="6" name="Bildobjekt 5"/>
          <p:cNvPicPr>
            <a:picLocks noChangeAspect="1"/>
          </p:cNvPicPr>
          <p:nvPr/>
        </p:nvPicPr>
        <p:blipFill>
          <a:blip r:embed="rId3"/>
          <a:stretch>
            <a:fillRect/>
          </a:stretch>
        </p:blipFill>
        <p:spPr>
          <a:xfrm>
            <a:off x="5508104" y="526839"/>
            <a:ext cx="2595299" cy="3825299"/>
          </a:xfrm>
          <a:prstGeom prst="rect">
            <a:avLst/>
          </a:prstGeom>
        </p:spPr>
      </p:pic>
      <p:pic>
        <p:nvPicPr>
          <p:cNvPr id="2" name="Bildobjekt 1"/>
          <p:cNvPicPr>
            <a:picLocks noChangeAspect="1"/>
          </p:cNvPicPr>
          <p:nvPr/>
        </p:nvPicPr>
        <p:blipFill>
          <a:blip r:embed="rId4"/>
          <a:stretch>
            <a:fillRect/>
          </a:stretch>
        </p:blipFill>
        <p:spPr>
          <a:xfrm>
            <a:off x="755576" y="526839"/>
            <a:ext cx="2925300" cy="3651672"/>
          </a:xfrm>
          <a:prstGeom prst="rect">
            <a:avLst/>
          </a:prstGeom>
        </p:spPr>
      </p:pic>
    </p:spTree>
    <p:extLst>
      <p:ext uri="{BB962C8B-B14F-4D97-AF65-F5344CB8AC3E}">
        <p14:creationId xmlns:p14="http://schemas.microsoft.com/office/powerpoint/2010/main" val="2035412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latin typeface="+mn-lt"/>
              </a:rPr>
              <a:t>Film om Hälsa i Sverige</a:t>
            </a:r>
            <a:endParaRPr lang="sv-SE">
              <a:latin typeface="+mn-lt"/>
            </a:endParaRPr>
          </a:p>
        </p:txBody>
      </p:sp>
      <p:pic>
        <p:nvPicPr>
          <p:cNvPr id="8" name="Platshållare för innehåll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131590"/>
            <a:ext cx="5797798" cy="3261643"/>
          </a:xfrm>
        </p:spPr>
      </p:pic>
    </p:spTree>
    <p:extLst>
      <p:ext uri="{BB962C8B-B14F-4D97-AF65-F5344CB8AC3E}">
        <p14:creationId xmlns:p14="http://schemas.microsoft.com/office/powerpoint/2010/main" val="3945414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74639"/>
            <a:ext cx="7886700" cy="496912"/>
          </a:xfrm>
        </p:spPr>
        <p:txBody>
          <a:bodyPr>
            <a:normAutofit fontScale="90000"/>
          </a:bodyPr>
          <a:lstStyle/>
          <a:p>
            <a:pPr algn="ctr"/>
            <a:r>
              <a:rPr lang="sv-SE" dirty="0" err="1" smtClean="0"/>
              <a:t>More</a:t>
            </a:r>
            <a:r>
              <a:rPr lang="sv-SE" dirty="0" smtClean="0"/>
              <a:t> </a:t>
            </a:r>
            <a:r>
              <a:rPr lang="sv-SE" dirty="0" err="1" smtClean="0"/>
              <a:t>Than</a:t>
            </a:r>
            <a:r>
              <a:rPr lang="sv-SE" dirty="0" smtClean="0"/>
              <a:t> </a:t>
            </a:r>
            <a:r>
              <a:rPr lang="sv-SE" dirty="0" err="1" smtClean="0"/>
              <a:t>One</a:t>
            </a:r>
            <a:r>
              <a:rPr lang="sv-SE" dirty="0" smtClean="0"/>
              <a:t> Story</a:t>
            </a:r>
            <a:endParaRPr lang="sv-SE" dirty="0"/>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15" y="777084"/>
            <a:ext cx="7734970" cy="3589331"/>
          </a:xfrm>
          <a:prstGeom prst="rect">
            <a:avLst/>
          </a:prstGeom>
        </p:spPr>
      </p:pic>
    </p:spTree>
    <p:extLst>
      <p:ext uri="{BB962C8B-B14F-4D97-AF65-F5344CB8AC3E}">
        <p14:creationId xmlns:p14="http://schemas.microsoft.com/office/powerpoint/2010/main" val="725168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395373"/>
            <a:ext cx="2229394" cy="3965349"/>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95373"/>
            <a:ext cx="2229394" cy="3965349"/>
          </a:xfrm>
          <a:prstGeom prst="rect">
            <a:avLst/>
          </a:prstGeom>
          <a:solidFill>
            <a:srgbClr val="F0EFF2"/>
          </a:solidFill>
        </p:spPr>
      </p:pic>
    </p:spTree>
    <p:extLst>
      <p:ext uri="{BB962C8B-B14F-4D97-AF65-F5344CB8AC3E}">
        <p14:creationId xmlns:p14="http://schemas.microsoft.com/office/powerpoint/2010/main" val="1375069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628650" y="274639"/>
            <a:ext cx="7886700" cy="640928"/>
          </a:xfrm>
        </p:spPr>
        <p:txBody>
          <a:bodyPr/>
          <a:lstStyle/>
          <a:p>
            <a:r>
              <a:rPr lang="sv-SE" dirty="0" smtClean="0"/>
              <a:t>www.uppdragpsykiskhalsa.se</a:t>
            </a:r>
            <a:endParaRPr lang="sv-SE" dirty="0"/>
          </a:p>
        </p:txBody>
      </p:sp>
      <p:pic>
        <p:nvPicPr>
          <p:cNvPr id="7" name="Platshållare för innehåll 6"/>
          <p:cNvPicPr>
            <a:picLocks noGrp="1" noChangeAspect="1"/>
          </p:cNvPicPr>
          <p:nvPr>
            <p:ph idx="1"/>
          </p:nvPr>
        </p:nvPicPr>
        <p:blipFill>
          <a:blip r:embed="rId3"/>
          <a:stretch>
            <a:fillRect/>
          </a:stretch>
        </p:blipFill>
        <p:spPr>
          <a:xfrm>
            <a:off x="1514613" y="843558"/>
            <a:ext cx="6195899" cy="3788767"/>
          </a:xfrm>
          <a:prstGeom prst="rect">
            <a:avLst/>
          </a:prstGeom>
          <a:ln>
            <a:solidFill>
              <a:schemeClr val="tx1"/>
            </a:solidFill>
          </a:ln>
        </p:spPr>
      </p:pic>
      <p:sp>
        <p:nvSpPr>
          <p:cNvPr id="8" name="Ellips 7"/>
          <p:cNvSpPr/>
          <p:nvPr/>
        </p:nvSpPr>
        <p:spPr>
          <a:xfrm>
            <a:off x="3491880" y="3723878"/>
            <a:ext cx="1800200" cy="79208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2226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907704" y="267494"/>
            <a:ext cx="4755049" cy="4113671"/>
          </a:xfrm>
          <a:prstGeom prst="rect">
            <a:avLst/>
          </a:prstGeom>
        </p:spPr>
      </p:pic>
      <p:sp>
        <p:nvSpPr>
          <p:cNvPr id="3" name="Ellips 2"/>
          <p:cNvSpPr/>
          <p:nvPr/>
        </p:nvSpPr>
        <p:spPr>
          <a:xfrm>
            <a:off x="1475656" y="1707654"/>
            <a:ext cx="1512168"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cxnSp>
        <p:nvCxnSpPr>
          <p:cNvPr id="5" name="Rak pil 4"/>
          <p:cNvCxnSpPr/>
          <p:nvPr/>
        </p:nvCxnSpPr>
        <p:spPr>
          <a:xfrm>
            <a:off x="1043608" y="843558"/>
            <a:ext cx="576064" cy="7920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22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pil 3"/>
          <p:cNvCxnSpPr/>
          <p:nvPr/>
        </p:nvCxnSpPr>
        <p:spPr>
          <a:xfrm>
            <a:off x="1547664" y="2894448"/>
            <a:ext cx="360040" cy="108012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Bildobjekt 5"/>
          <p:cNvPicPr>
            <a:picLocks noChangeAspect="1"/>
          </p:cNvPicPr>
          <p:nvPr/>
        </p:nvPicPr>
        <p:blipFill>
          <a:blip r:embed="rId3"/>
          <a:stretch>
            <a:fillRect/>
          </a:stretch>
        </p:blipFill>
        <p:spPr>
          <a:xfrm>
            <a:off x="1907704" y="0"/>
            <a:ext cx="5413673" cy="4419437"/>
          </a:xfrm>
          <a:prstGeom prst="rect">
            <a:avLst/>
          </a:prstGeom>
        </p:spPr>
      </p:pic>
      <p:sp>
        <p:nvSpPr>
          <p:cNvPr id="3" name="Ellips 2"/>
          <p:cNvSpPr/>
          <p:nvPr/>
        </p:nvSpPr>
        <p:spPr>
          <a:xfrm>
            <a:off x="1353521" y="4028280"/>
            <a:ext cx="2736304" cy="4242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Tree>
    <p:extLst>
      <p:ext uri="{BB962C8B-B14F-4D97-AF65-F5344CB8AC3E}">
        <p14:creationId xmlns:p14="http://schemas.microsoft.com/office/powerpoint/2010/main" val="413093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Goda exempel i Verktygsbanken</a:t>
            </a:r>
            <a:endParaRPr lang="sv-SE"/>
          </a:p>
        </p:txBody>
      </p:sp>
      <p:sp>
        <p:nvSpPr>
          <p:cNvPr id="3" name="Platshållare för innehåll 2"/>
          <p:cNvSpPr>
            <a:spLocks noGrp="1"/>
          </p:cNvSpPr>
          <p:nvPr>
            <p:ph idx="1"/>
          </p:nvPr>
        </p:nvSpPr>
        <p:spPr>
          <a:xfrm>
            <a:off x="628650" y="1370013"/>
            <a:ext cx="4159374" cy="3262312"/>
          </a:xfrm>
        </p:spPr>
        <p:txBody>
          <a:bodyPr>
            <a:normAutofit/>
          </a:bodyPr>
          <a:lstStyle/>
          <a:p>
            <a:pPr>
              <a:spcBef>
                <a:spcPts val="1800"/>
              </a:spcBef>
            </a:pPr>
            <a:r>
              <a:rPr lang="sv-SE" sz="1800" dirty="0"/>
              <a:t>Information, insatser, metodstöd och stödjande verktyg för att stärka arbetet med asylsökande och nyanlända</a:t>
            </a:r>
          </a:p>
          <a:p>
            <a:pPr>
              <a:spcBef>
                <a:spcPts val="1800"/>
              </a:spcBef>
            </a:pPr>
            <a:r>
              <a:rPr lang="sv-SE" sz="1800" dirty="0"/>
              <a:t>För personal som möter asylsökande och nyanlända samt för chefer och beslutsfattare</a:t>
            </a:r>
          </a:p>
        </p:txBody>
      </p:sp>
      <p:pic>
        <p:nvPicPr>
          <p:cNvPr id="4" name="Bildobjekt 3"/>
          <p:cNvPicPr>
            <a:picLocks noChangeAspect="1"/>
          </p:cNvPicPr>
          <p:nvPr/>
        </p:nvPicPr>
        <p:blipFill>
          <a:blip r:embed="rId3"/>
          <a:stretch>
            <a:fillRect/>
          </a:stretch>
        </p:blipFill>
        <p:spPr>
          <a:xfrm>
            <a:off x="5292080" y="1441852"/>
            <a:ext cx="3419852" cy="2138009"/>
          </a:xfrm>
          <a:prstGeom prst="rect">
            <a:avLst/>
          </a:prstGeom>
        </p:spPr>
      </p:pic>
      <p:sp>
        <p:nvSpPr>
          <p:cNvPr id="5" name="textruta 4"/>
          <p:cNvSpPr txBox="1"/>
          <p:nvPr/>
        </p:nvSpPr>
        <p:spPr>
          <a:xfrm>
            <a:off x="822960" y="3848149"/>
            <a:ext cx="7205424" cy="307777"/>
          </a:xfrm>
          <a:prstGeom prst="rect">
            <a:avLst/>
          </a:prstGeom>
          <a:noFill/>
        </p:spPr>
        <p:txBody>
          <a:bodyPr wrap="square" rtlCol="0">
            <a:spAutoFit/>
          </a:bodyPr>
          <a:lstStyle/>
          <a:p>
            <a:r>
              <a:rPr lang="sv-SE" sz="1400">
                <a:hlinkClick r:id="rId4"/>
              </a:rPr>
              <a:t>http://www.uppdragpsykiskhalsa.se/asylsokande-och-nyanlanda/verktygsbanken/</a:t>
            </a:r>
            <a:endParaRPr lang="sv-SE" sz="1400"/>
          </a:p>
        </p:txBody>
      </p:sp>
    </p:spTree>
    <p:extLst>
      <p:ext uri="{BB962C8B-B14F-4D97-AF65-F5344CB8AC3E}">
        <p14:creationId xmlns:p14="http://schemas.microsoft.com/office/powerpoint/2010/main" val="2526062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Ta hem och sprid!</a:t>
            </a:r>
            <a:endParaRPr lang="sv-SE" dirty="0"/>
          </a:p>
        </p:txBody>
      </p:sp>
      <p:sp>
        <p:nvSpPr>
          <p:cNvPr id="6" name="Platshållare för innehåll 5"/>
          <p:cNvSpPr>
            <a:spLocks noGrp="1"/>
          </p:cNvSpPr>
          <p:nvPr>
            <p:ph idx="1"/>
          </p:nvPr>
        </p:nvSpPr>
        <p:spPr/>
        <p:txBody>
          <a:bodyPr>
            <a:normAutofit lnSpcReduction="10000"/>
          </a:bodyPr>
          <a:lstStyle/>
          <a:p>
            <a:r>
              <a:rPr lang="sv-SE" dirty="0" smtClean="0"/>
              <a:t>Material som är fritt att använda och sprida!</a:t>
            </a:r>
          </a:p>
          <a:p>
            <a:r>
              <a:rPr lang="sv-SE" dirty="0" smtClean="0"/>
              <a:t>Närmsta kollegor – större sammanhang</a:t>
            </a:r>
          </a:p>
          <a:p>
            <a:r>
              <a:rPr lang="sv-SE" dirty="0" smtClean="0"/>
              <a:t>Skriftligt och webbutbildningar</a:t>
            </a:r>
          </a:p>
          <a:p>
            <a:r>
              <a:rPr lang="sv-SE" dirty="0" smtClean="0"/>
              <a:t>Detaljerat och kan användas direkt som det är.</a:t>
            </a:r>
          </a:p>
          <a:p>
            <a:r>
              <a:rPr lang="sv-SE" dirty="0" smtClean="0"/>
              <a:t>Kan använda delar av.</a:t>
            </a:r>
          </a:p>
          <a:p>
            <a:endParaRPr lang="sv-SE" dirty="0" smtClean="0"/>
          </a:p>
          <a:p>
            <a:r>
              <a:rPr lang="sv-SE" b="1" dirty="0" smtClean="0"/>
              <a:t>Vad av detta kan du använda i din                          verksamhet?</a:t>
            </a:r>
          </a:p>
          <a:p>
            <a:endParaRPr lang="sv-SE" dirty="0"/>
          </a:p>
        </p:txBody>
      </p:sp>
    </p:spTree>
    <p:extLst>
      <p:ext uri="{BB962C8B-B14F-4D97-AF65-F5344CB8AC3E}">
        <p14:creationId xmlns:p14="http://schemas.microsoft.com/office/powerpoint/2010/main" val="1274904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74638"/>
            <a:ext cx="7886700" cy="712936"/>
          </a:xfrm>
        </p:spPr>
        <p:txBody>
          <a:bodyPr>
            <a:normAutofit/>
          </a:bodyPr>
          <a:lstStyle/>
          <a:p>
            <a:r>
              <a:rPr lang="sv-SE" sz="3500" dirty="0" smtClean="0"/>
              <a:t>Vi kommer att prata om…</a:t>
            </a:r>
            <a:endParaRPr lang="sv-SE" sz="3500" dirty="0"/>
          </a:p>
        </p:txBody>
      </p:sp>
      <p:sp>
        <p:nvSpPr>
          <p:cNvPr id="3" name="Platshållare för innehåll 2"/>
          <p:cNvSpPr>
            <a:spLocks noGrp="1"/>
          </p:cNvSpPr>
          <p:nvPr>
            <p:ph idx="1"/>
          </p:nvPr>
        </p:nvSpPr>
        <p:spPr>
          <a:xfrm>
            <a:off x="539552" y="1419622"/>
            <a:ext cx="7082950" cy="3166721"/>
          </a:xfrm>
        </p:spPr>
        <p:txBody>
          <a:bodyPr>
            <a:normAutofit/>
          </a:bodyPr>
          <a:lstStyle/>
          <a:p>
            <a:r>
              <a:rPr lang="sv-SE" dirty="0" smtClean="0"/>
              <a:t>Allmänna saker att tänka på</a:t>
            </a:r>
          </a:p>
          <a:p>
            <a:r>
              <a:rPr lang="sv-SE" dirty="0" smtClean="0"/>
              <a:t>Hur påverkas hjärnan av trauma?</a:t>
            </a:r>
          </a:p>
          <a:p>
            <a:r>
              <a:rPr lang="sv-SE" dirty="0" smtClean="0"/>
              <a:t>Traumamedveten omsorg: Trygghet, Relationer, </a:t>
            </a:r>
            <a:r>
              <a:rPr lang="sv-SE" dirty="0" err="1" smtClean="0"/>
              <a:t>Coping</a:t>
            </a:r>
            <a:endParaRPr lang="sv-SE" dirty="0" smtClean="0"/>
          </a:p>
          <a:p>
            <a:r>
              <a:rPr lang="sv-SE" dirty="0" smtClean="0"/>
              <a:t>Filmklipp och diskussion</a:t>
            </a:r>
          </a:p>
          <a:p>
            <a:endParaRPr lang="sv-SE" sz="2700" dirty="0" smtClean="0"/>
          </a:p>
          <a:p>
            <a:pPr marL="0" indent="0">
              <a:buNone/>
            </a:pPr>
            <a:endParaRPr lang="sv-SE" sz="1800" dirty="0"/>
          </a:p>
        </p:txBody>
      </p:sp>
    </p:spTree>
    <p:extLst>
      <p:ext uri="{BB962C8B-B14F-4D97-AF65-F5344CB8AC3E}">
        <p14:creationId xmlns:p14="http://schemas.microsoft.com/office/powerpoint/2010/main" val="3271041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Hur kan jag göra?</a:t>
            </a:r>
            <a:endParaRPr lang="sv-SE" dirty="0"/>
          </a:p>
        </p:txBody>
      </p:sp>
      <p:sp>
        <p:nvSpPr>
          <p:cNvPr id="3" name="Underrubrik 2"/>
          <p:cNvSpPr>
            <a:spLocks noGrp="1"/>
          </p:cNvSpPr>
          <p:nvPr>
            <p:ph type="subTitle" idx="1"/>
          </p:nvPr>
        </p:nvSpPr>
        <p:spPr/>
        <p:txBody>
          <a:bodyPr/>
          <a:lstStyle/>
          <a:p>
            <a:r>
              <a:rPr lang="sv-SE" dirty="0" smtClean="0"/>
              <a:t>Vad är ett gott bemötande?</a:t>
            </a:r>
            <a:endParaRPr lang="sv-SE" dirty="0"/>
          </a:p>
        </p:txBody>
      </p:sp>
    </p:spTree>
    <p:extLst>
      <p:ext uri="{BB962C8B-B14F-4D97-AF65-F5344CB8AC3E}">
        <p14:creationId xmlns:p14="http://schemas.microsoft.com/office/powerpoint/2010/main" val="96269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5672"/>
            <a:ext cx="8271484" cy="4579105"/>
          </a:xfrm>
          <a:prstGeom prst="rect">
            <a:avLst/>
          </a:prstGeom>
        </p:spPr>
      </p:pic>
    </p:spTree>
    <p:extLst>
      <p:ext uri="{BB962C8B-B14F-4D97-AF65-F5344CB8AC3E}">
        <p14:creationId xmlns:p14="http://schemas.microsoft.com/office/powerpoint/2010/main" val="1266761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Allmänna saker att tänka på:</a:t>
            </a:r>
            <a:endParaRPr lang="sv-SE" dirty="0"/>
          </a:p>
        </p:txBody>
      </p:sp>
      <p:sp>
        <p:nvSpPr>
          <p:cNvPr id="3" name="Platshållare för innehåll 2"/>
          <p:cNvSpPr>
            <a:spLocks noGrp="1"/>
          </p:cNvSpPr>
          <p:nvPr>
            <p:ph idx="1"/>
          </p:nvPr>
        </p:nvSpPr>
        <p:spPr/>
        <p:txBody>
          <a:bodyPr/>
          <a:lstStyle/>
          <a:p>
            <a:r>
              <a:rPr lang="sv-SE" dirty="0" smtClean="0"/>
              <a:t>Var lugn</a:t>
            </a:r>
          </a:p>
          <a:p>
            <a:r>
              <a:rPr lang="sv-SE" dirty="0" smtClean="0"/>
              <a:t>Ta dig tid att lyssna</a:t>
            </a:r>
          </a:p>
          <a:p>
            <a:r>
              <a:rPr lang="sv-SE" dirty="0" smtClean="0"/>
              <a:t>Våga göra olika</a:t>
            </a:r>
          </a:p>
          <a:p>
            <a:r>
              <a:rPr lang="sv-SE" dirty="0" smtClean="0"/>
              <a:t>Våga vara kvar i situationen</a:t>
            </a:r>
            <a:endParaRPr lang="sv-SE" dirty="0"/>
          </a:p>
        </p:txBody>
      </p:sp>
    </p:spTree>
    <p:extLst>
      <p:ext uri="{BB962C8B-B14F-4D97-AF65-F5344CB8AC3E}">
        <p14:creationId xmlns:p14="http://schemas.microsoft.com/office/powerpoint/2010/main" val="3254435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2"/>
          </p:nvPr>
        </p:nvSpPr>
        <p:spPr>
          <a:xfrm>
            <a:off x="4648200" y="411510"/>
            <a:ext cx="3867150" cy="4220815"/>
          </a:xfrm>
        </p:spPr>
        <p:txBody>
          <a:bodyPr>
            <a:normAutofit/>
          </a:bodyPr>
          <a:lstStyle/>
          <a:p>
            <a:r>
              <a:rPr lang="sv-SE" b="1" dirty="0" smtClean="0"/>
              <a:t>UNICEF, 2016</a:t>
            </a:r>
          </a:p>
          <a:p>
            <a:pPr marL="0" indent="0">
              <a:buNone/>
            </a:pPr>
            <a:endParaRPr lang="sv-SE" dirty="0" smtClean="0"/>
          </a:p>
          <a:p>
            <a:r>
              <a:rPr lang="sv-SE" b="1" dirty="0" smtClean="0"/>
              <a:t>Vad kan du göra?</a:t>
            </a:r>
          </a:p>
          <a:p>
            <a:pPr>
              <a:buFontTx/>
              <a:buChar char="-"/>
            </a:pPr>
            <a:r>
              <a:rPr lang="sv-SE" dirty="0" smtClean="0"/>
              <a:t>Medmänniska</a:t>
            </a:r>
          </a:p>
          <a:p>
            <a:pPr>
              <a:buFontTx/>
              <a:buChar char="-"/>
            </a:pPr>
            <a:r>
              <a:rPr lang="sv-SE" dirty="0" smtClean="0"/>
              <a:t>Bemöt som andra barn</a:t>
            </a:r>
          </a:p>
          <a:p>
            <a:pPr>
              <a:buFontTx/>
              <a:buChar char="-"/>
            </a:pPr>
            <a:r>
              <a:rPr lang="sv-SE" dirty="0" smtClean="0"/>
              <a:t>Leta efter friskfaktorer</a:t>
            </a:r>
          </a:p>
          <a:p>
            <a:pPr>
              <a:buFontTx/>
              <a:buChar char="-"/>
            </a:pPr>
            <a:r>
              <a:rPr lang="sv-SE" dirty="0" smtClean="0"/>
              <a:t>Se till att barnet får hjälp vid behov</a:t>
            </a:r>
          </a:p>
          <a:p>
            <a:pPr>
              <a:buFontTx/>
              <a:buChar char="-"/>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23478"/>
            <a:ext cx="3371638" cy="4419655"/>
          </a:xfrm>
          <a:prstGeom prst="rect">
            <a:avLst/>
          </a:prstGeom>
        </p:spPr>
      </p:pic>
    </p:spTree>
    <p:extLst>
      <p:ext uri="{BB962C8B-B14F-4D97-AF65-F5344CB8AC3E}">
        <p14:creationId xmlns:p14="http://schemas.microsoft.com/office/powerpoint/2010/main" val="427065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a:xfrm>
            <a:off x="1768455" y="987574"/>
            <a:ext cx="5154091" cy="642938"/>
          </a:xfrm>
        </p:spPr>
        <p:txBody>
          <a:bodyPr>
            <a:noAutofit/>
          </a:bodyPr>
          <a:lstStyle/>
          <a:p>
            <a:pPr eaLnBrk="1" hangingPunct="1"/>
            <a:r>
              <a:rPr lang="sv-SE" altLang="sv-SE" sz="3400" b="0" dirty="0">
                <a:solidFill>
                  <a:srgbClr val="FF0000"/>
                </a:solidFill>
              </a:rPr>
              <a:t>Vad är ett trauma?</a:t>
            </a:r>
          </a:p>
        </p:txBody>
      </p:sp>
      <p:sp>
        <p:nvSpPr>
          <p:cNvPr id="21507" name="Platshållare för text 3"/>
          <p:cNvSpPr>
            <a:spLocks noGrp="1"/>
          </p:cNvSpPr>
          <p:nvPr>
            <p:ph type="body" sz="half" idx="2"/>
          </p:nvPr>
        </p:nvSpPr>
        <p:spPr>
          <a:xfrm>
            <a:off x="1920657" y="1851670"/>
            <a:ext cx="4849688" cy="3452937"/>
          </a:xfrm>
        </p:spPr>
        <p:txBody>
          <a:bodyPr>
            <a:normAutofit/>
          </a:bodyPr>
          <a:lstStyle/>
          <a:p>
            <a:pPr eaLnBrk="1" hangingPunct="1"/>
            <a:r>
              <a:rPr lang="sv-SE" altLang="sv-SE" sz="2200" i="1" dirty="0"/>
              <a:t>” En extremt påfrestande händelse innehållande hot, våld, skräck, som varken kan undflys eller bekämpas av den drabbade och som kan orsaka skada.”</a:t>
            </a:r>
          </a:p>
          <a:p>
            <a:pPr algn="r" eaLnBrk="1" hangingPunct="1"/>
            <a:r>
              <a:rPr lang="sv-SE" altLang="sv-SE" sz="1800" dirty="0"/>
              <a:t>(van </a:t>
            </a:r>
            <a:r>
              <a:rPr lang="sv-SE" altLang="sv-SE" sz="1800" dirty="0" err="1"/>
              <a:t>der</a:t>
            </a:r>
            <a:r>
              <a:rPr lang="sv-SE" altLang="sv-SE" sz="1800" dirty="0"/>
              <a:t> </a:t>
            </a:r>
            <a:r>
              <a:rPr lang="sv-SE" altLang="sv-SE" sz="1800" dirty="0" err="1"/>
              <a:t>Kolk</a:t>
            </a:r>
            <a:r>
              <a:rPr lang="sv-SE" altLang="sv-SE" sz="1800" dirty="0"/>
              <a:t>)</a:t>
            </a:r>
          </a:p>
          <a:p>
            <a:pPr algn="r" eaLnBrk="1" hangingPunct="1"/>
            <a:endParaRPr lang="sv-SE" altLang="sv-SE" sz="1200" dirty="0"/>
          </a:p>
          <a:p>
            <a:pPr eaLnBrk="1" hangingPunct="1"/>
            <a:endParaRPr lang="sv-SE" altLang="sv-SE" sz="1500" dirty="0"/>
          </a:p>
          <a:p>
            <a:pPr eaLnBrk="1" hangingPunct="1"/>
            <a:endParaRPr lang="sv-SE" altLang="sv-SE" sz="1500" dirty="0"/>
          </a:p>
          <a:p>
            <a:pPr eaLnBrk="1" hangingPunct="1"/>
            <a:r>
              <a:rPr lang="sv-SE" altLang="sv-SE" sz="1200" dirty="0"/>
              <a:t> </a:t>
            </a:r>
          </a:p>
          <a:p>
            <a:pPr eaLnBrk="1" hangingPunct="1"/>
            <a:endParaRPr lang="sv-SE" altLang="sv-SE" sz="1200" dirty="0"/>
          </a:p>
          <a:p>
            <a:pPr eaLnBrk="1" hangingPunct="1"/>
            <a:endParaRPr lang="sv-SE" altLang="sv-SE" sz="1200" dirty="0"/>
          </a:p>
          <a:p>
            <a:pPr eaLnBrk="1" hangingPunct="1"/>
            <a:endParaRPr lang="sv-SE" altLang="sv-SE" dirty="0" smtClean="0"/>
          </a:p>
        </p:txBody>
      </p:sp>
      <p:sp>
        <p:nvSpPr>
          <p:cNvPr id="2" name="Platshållare för innehåll 1"/>
          <p:cNvSpPr>
            <a:spLocks noGrp="1"/>
          </p:cNvSpPr>
          <p:nvPr>
            <p:ph idx="1"/>
          </p:nvPr>
        </p:nvSpPr>
        <p:spPr/>
        <p:txBody>
          <a:bodyPr/>
          <a:lstStyle/>
          <a:p>
            <a:endParaRPr lang="sv-SE" dirty="0"/>
          </a:p>
        </p:txBody>
      </p:sp>
    </p:spTree>
    <p:extLst>
      <p:ext uri="{BB962C8B-B14F-4D97-AF65-F5344CB8AC3E}">
        <p14:creationId xmlns:p14="http://schemas.microsoft.com/office/powerpoint/2010/main" val="211986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öd bård för personal">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å bård för målgrupp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10778</TotalTime>
  <Words>3706</Words>
  <Application>Microsoft Office PowerPoint</Application>
  <PresentationFormat>Bildspel på skärmen (16:9)</PresentationFormat>
  <Paragraphs>428</Paragraphs>
  <Slides>36</Slides>
  <Notes>36</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36</vt:i4>
      </vt:variant>
    </vt:vector>
  </HeadingPairs>
  <TitlesOfParts>
    <vt:vector size="43" baseType="lpstr">
      <vt:lpstr>Arial</vt:lpstr>
      <vt:lpstr>Calibri</vt:lpstr>
      <vt:lpstr>Gill Sans</vt:lpstr>
      <vt:lpstr>Times New Roman</vt:lpstr>
      <vt:lpstr>Wingdings</vt:lpstr>
      <vt:lpstr>Röd bård för personal</vt:lpstr>
      <vt:lpstr>Blå bård för målgruppen</vt:lpstr>
      <vt:lpstr>Ett stärkande bemötande</vt:lpstr>
      <vt:lpstr>Om Uppdrag Psykisk Hälsa</vt:lpstr>
      <vt:lpstr>Film om Hälsa i Sverige</vt:lpstr>
      <vt:lpstr>Vi kommer att prata om…</vt:lpstr>
      <vt:lpstr>Hur kan jag göra?</vt:lpstr>
      <vt:lpstr>PowerPoint-presentation</vt:lpstr>
      <vt:lpstr>Allmänna saker att tänka på:</vt:lpstr>
      <vt:lpstr>PowerPoint-presentation</vt:lpstr>
      <vt:lpstr>Vad är ett trauma?</vt:lpstr>
      <vt:lpstr>Potentiellt traumatiska händelser…</vt:lpstr>
      <vt:lpstr>Göteborgkommunens kommunalförbund Ensamkommande barn och ungdomar – psykisk hälsa och traumasymptom. </vt:lpstr>
      <vt:lpstr>PowerPoint-presentation</vt:lpstr>
      <vt:lpstr>Utvecklingstrauma</vt:lpstr>
      <vt:lpstr>Traumaförståelse</vt:lpstr>
      <vt:lpstr>Traumamedveten Omsorg</vt:lpstr>
      <vt:lpstr>Trygghet</vt:lpstr>
      <vt:lpstr>Relation</vt:lpstr>
      <vt:lpstr>Coping</vt:lpstr>
      <vt:lpstr>PowerPoint-presentation</vt:lpstr>
      <vt:lpstr>Alla vuxna som möter barn och unga är viktiga vuxna</vt:lpstr>
      <vt:lpstr>Värderingar:</vt:lpstr>
      <vt:lpstr>Filmklipp</vt:lpstr>
      <vt:lpstr>PowerPoint-presentation</vt:lpstr>
      <vt:lpstr>Boston 24/7 with principal McAfee</vt:lpstr>
      <vt:lpstr>Att möta barn på flykt</vt:lpstr>
      <vt:lpstr>PowerPoint-presentation</vt:lpstr>
      <vt:lpstr>PowerPoint-presentation</vt:lpstr>
      <vt:lpstr>PowerPoint-presentation</vt:lpstr>
      <vt:lpstr>PowerPoint-presentation</vt:lpstr>
      <vt:lpstr>More Than One Story</vt:lpstr>
      <vt:lpstr>PowerPoint-presentation</vt:lpstr>
      <vt:lpstr>www.uppdragpsykiskhalsa.se</vt:lpstr>
      <vt:lpstr>PowerPoint-presentation</vt:lpstr>
      <vt:lpstr>PowerPoint-presentation</vt:lpstr>
      <vt:lpstr>Goda exempel i Verktygsbanken</vt:lpstr>
      <vt:lpstr>Ta hem och sprid!</vt:lpstr>
    </vt:vector>
  </TitlesOfParts>
  <Company>Sverige Kommuner och Landsting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bemöter du nyanlända barn</dc:title>
  <dc:creator>Tunér Henrik</dc:creator>
  <cp:lastModifiedBy>Radwan Samira</cp:lastModifiedBy>
  <cp:revision>393</cp:revision>
  <cp:lastPrinted>2017-02-13T14:14:11Z</cp:lastPrinted>
  <dcterms:created xsi:type="dcterms:W3CDTF">2016-10-25T08:57:07Z</dcterms:created>
  <dcterms:modified xsi:type="dcterms:W3CDTF">2017-02-14T14:58:55Z</dcterms:modified>
</cp:coreProperties>
</file>