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3"/>
    <p:sldMasterId id="2147483718" r:id="rId4"/>
    <p:sldMasterId id="2147483716" r:id="rId5"/>
    <p:sldMasterId id="2147483714" r:id="rId6"/>
    <p:sldMasterId id="2147483712" r:id="rId7"/>
    <p:sldMasterId id="2147483710" r:id="rId8"/>
    <p:sldMasterId id="2147483708" r:id="rId9"/>
    <p:sldMasterId id="2147483706" r:id="rId10"/>
    <p:sldMasterId id="2147483704" r:id="rId11"/>
    <p:sldMasterId id="2147483702" r:id="rId12"/>
    <p:sldMasterId id="2147483700" r:id="rId13"/>
    <p:sldMasterId id="2147483698" r:id="rId14"/>
    <p:sldMasterId id="2147483682" r:id="rId15"/>
    <p:sldMasterId id="2147483684" r:id="rId16"/>
    <p:sldMasterId id="2147483691" r:id="rId17"/>
    <p:sldMasterId id="2147483720" r:id="rId18"/>
  </p:sldMasterIdLst>
  <p:notesMasterIdLst>
    <p:notesMasterId r:id="rId41"/>
  </p:notesMasterIdLst>
  <p:sldIdLst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432">
          <p15:clr>
            <a:srgbClr val="A4A3A4"/>
          </p15:clr>
        </p15:guide>
        <p15:guide id="5" pos="4992">
          <p15:clr>
            <a:srgbClr val="A4A3A4"/>
          </p15:clr>
        </p15:guide>
        <p15:guide id="6" pos="2784">
          <p15:clr>
            <a:srgbClr val="A4A3A4"/>
          </p15:clr>
        </p15:guide>
        <p15:guide id="7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00"/>
    <a:srgbClr val="C2002D"/>
    <a:srgbClr val="9D156A"/>
    <a:srgbClr val="AE3177"/>
    <a:srgbClr val="F5D300"/>
    <a:srgbClr val="ED0026"/>
    <a:srgbClr val="B3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624"/>
        <p:guide orient="horz" pos="1200"/>
        <p:guide orient="horz" pos="3504"/>
        <p:guide pos="432"/>
        <p:guide pos="4992"/>
        <p:guide pos="2784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E81B6C-57E3-A940-92C3-110294C535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944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2D59-9DFB-479E-BD96-EF77C0EBAA5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76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465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3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52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49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382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626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80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747340" y="1997224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24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3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058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92696"/>
            <a:ext cx="54864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5718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00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995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77564-F737-462D-AE50-FEC1D5E509C1}" type="datetimeFigureOut">
              <a:rPr lang="sv-SE" smtClean="0"/>
              <a:t>2015-11-06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CB8CF7-5B4B-4CB8-9DC6-0C74D7B241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60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77564-F737-462D-AE50-FEC1D5E509C1}" type="datetimeFigureOut">
              <a:rPr lang="sv-SE" smtClean="0"/>
              <a:t>2015-11-06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CB8CF7-5B4B-4CB8-9DC6-0C74D7B241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24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159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82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747340" y="1997224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8918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038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947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92696"/>
            <a:ext cx="54864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5718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11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860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33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6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747340" y="1997224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56991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184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037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92696"/>
            <a:ext cx="54864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5718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81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8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42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086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24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0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105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4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l="847" t="-4166" r="947" b="-4166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44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5209" b="-5209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0198" y="4005064"/>
            <a:ext cx="2005200" cy="1728000"/>
          </a:xfrm>
          <a:prstGeom prst="hexagon">
            <a:avLst/>
          </a:prstGeom>
          <a:solidFill>
            <a:srgbClr val="FF6500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37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xhörning 5"/>
          <p:cNvSpPr/>
          <p:nvPr/>
        </p:nvSpPr>
        <p:spPr bwMode="auto">
          <a:xfrm>
            <a:off x="2633544" y="537321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Sexhörning 6"/>
          <p:cNvSpPr/>
          <p:nvPr/>
        </p:nvSpPr>
        <p:spPr bwMode="auto">
          <a:xfrm>
            <a:off x="1851143" y="4941168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1063247" y="5373216"/>
            <a:ext cx="1002352" cy="864096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Sexhörning 8"/>
          <p:cNvSpPr/>
          <p:nvPr/>
        </p:nvSpPr>
        <p:spPr bwMode="auto">
          <a:xfrm>
            <a:off x="276919" y="5805264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-508229" y="537321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27" r:id="rId7"/>
    <p:sldLayoutId id="214748372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xhörning 6"/>
          <p:cNvSpPr/>
          <p:nvPr/>
        </p:nvSpPr>
        <p:spPr bwMode="auto">
          <a:xfrm>
            <a:off x="7547796" y="5597748"/>
            <a:ext cx="827928" cy="713730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8202218" y="5955630"/>
            <a:ext cx="827928" cy="713730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8856640" y="5604098"/>
            <a:ext cx="827928" cy="713730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6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xhörning 6"/>
          <p:cNvSpPr/>
          <p:nvPr/>
        </p:nvSpPr>
        <p:spPr bwMode="auto">
          <a:xfrm>
            <a:off x="6228184" y="536051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7005415" y="5792564"/>
            <a:ext cx="1002352" cy="864096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Sexhörning 8"/>
          <p:cNvSpPr/>
          <p:nvPr/>
        </p:nvSpPr>
        <p:spPr bwMode="auto">
          <a:xfrm>
            <a:off x="8584219" y="493697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7799071" y="5369024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Sexhörning 10"/>
          <p:cNvSpPr/>
          <p:nvPr/>
        </p:nvSpPr>
        <p:spPr bwMode="auto">
          <a:xfrm>
            <a:off x="9369957" y="4509120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9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1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l="628" t="-7291" r="628" b="-729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2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5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8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1952945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379289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525959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00449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669385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247211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92187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31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dirty="0" smtClean="0"/>
              <a:t>Psykoedukation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Om trauma och traumatisk stress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2836912" cy="28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v-SE" sz="4000" b="1" i="1" cap="small" dirty="0" smtClean="0">
                <a:solidFill>
                  <a:schemeClr val="accent3">
                    <a:lumMod val="50000"/>
                  </a:schemeClr>
                </a:solidFill>
              </a:rPr>
              <a:t>Triggers / påminnelser</a:t>
            </a:r>
            <a:endParaRPr lang="sv-SE" sz="4000" b="1" i="1" cap="smal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63463\AppData\Local\Microsoft\Windows\Temporary Internet Files\Content.IE5\CNMDOMC8\MC90028128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57" y="2348880"/>
            <a:ext cx="1323315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63463\AppData\Local\Microsoft\Windows\Temporary Internet Files\Content.IE5\GISFMG1L\MC90021712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63463\AppData\Local\Microsoft\Windows\Temporary Internet Files\Content.IE5\CNMDOMC8\MC90002814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160240" cy="22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639043"/>
            <a:ext cx="7772400" cy="845741"/>
          </a:xfrm>
        </p:spPr>
        <p:txBody>
          <a:bodyPr>
            <a:normAutofit/>
          </a:bodyPr>
          <a:lstStyle/>
          <a:p>
            <a:r>
              <a:rPr lang="sv-SE" sz="2400" b="1" i="1" cap="small" dirty="0" smtClean="0">
                <a:solidFill>
                  <a:schemeClr val="accent1">
                    <a:lumMod val="75000"/>
                  </a:schemeClr>
                </a:solidFill>
              </a:rPr>
              <a:t>2)   </a:t>
            </a:r>
            <a:r>
              <a:rPr lang="sv-SE" sz="4000" b="1" i="1" cap="small" dirty="0" smtClean="0">
                <a:solidFill>
                  <a:schemeClr val="accent1">
                    <a:lumMod val="75000"/>
                  </a:schemeClr>
                </a:solidFill>
              </a:rPr>
              <a:t>Undvika trauma</a:t>
            </a:r>
            <a:endParaRPr lang="sv-S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9632" y="1916832"/>
            <a:ext cx="7772400" cy="43455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1">
                    <a:lumMod val="75000"/>
                  </a:schemeClr>
                </a:solidFill>
              </a:rPr>
              <a:t>Inte prata om traumat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294967295"/>
          </p:nvPr>
        </p:nvSpPr>
        <p:spPr>
          <a:xfrm>
            <a:off x="4139952" y="1822401"/>
            <a:ext cx="4764087" cy="598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1">
                    <a:lumMod val="75000"/>
                  </a:schemeClr>
                </a:solidFill>
              </a:rPr>
              <a:t>Inte tänka på traumat</a:t>
            </a:r>
            <a:endParaRPr lang="sv-SE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627784" y="4221088"/>
            <a:ext cx="228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Begränsande känslor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73" y="2442321"/>
            <a:ext cx="2425034" cy="13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1763789" cy="144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 descr="Vägmärke Stop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9114"/>
            <a:ext cx="1905000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3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http://www.clipartbest.com/cliparts/7ia/oB9/7iaoB9nxT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08" y="3504604"/>
            <a:ext cx="2372668" cy="2012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sv-SE" sz="2400" b="1" i="1" cap="small" dirty="0" smtClean="0">
                <a:solidFill>
                  <a:schemeClr val="accent1">
                    <a:lumMod val="75000"/>
                  </a:schemeClr>
                </a:solidFill>
              </a:rPr>
              <a:t>2)   </a:t>
            </a:r>
            <a:r>
              <a:rPr lang="sv-SE" sz="4000" b="1" i="1" cap="small" dirty="0" smtClean="0">
                <a:solidFill>
                  <a:schemeClr val="accent1">
                    <a:lumMod val="75000"/>
                  </a:schemeClr>
                </a:solidFill>
              </a:rPr>
              <a:t>Undvika trauma</a:t>
            </a:r>
            <a:endParaRPr lang="sv-S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592" y="2615233"/>
            <a:ext cx="3669804" cy="59774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1">
                    <a:lumMod val="75000"/>
                  </a:schemeClr>
                </a:solidFill>
              </a:rPr>
              <a:t>Undvika personer som påminner om traumat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283968" y="1833984"/>
            <a:ext cx="4762873" cy="59774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1">
                    <a:lumMod val="75000"/>
                  </a:schemeClr>
                </a:solidFill>
              </a:rPr>
              <a:t>Hålla sig undan platser som påminner om trauma</a:t>
            </a:r>
            <a:endParaRPr lang="sv-SE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915816" y="328498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Undvika saker som påminner om traumat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43" y="2436022"/>
            <a:ext cx="2437605" cy="13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 descr="Människor, Publik, Gruppen, Folkmassa, Siluett, Blå"/>
          <p:cNvPicPr/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7269"/>
            <a:ext cx="2448272" cy="106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8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163463\AppData\Local\Microsoft\Windows\Temporary Internet Files\Content.IE5\BKINKP1A\MP90039883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9" y="3284984"/>
            <a:ext cx="31251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63463\AppData\Local\Microsoft\Windows\Temporary Internet Files\Content.IE5\BKINKP1A\MC90043466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81" y="1844824"/>
            <a:ext cx="208023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2008" y="639043"/>
            <a:ext cx="7772400" cy="845741"/>
          </a:xfrm>
        </p:spPr>
        <p:txBody>
          <a:bodyPr>
            <a:normAutofit fontScale="90000"/>
          </a:bodyPr>
          <a:lstStyle/>
          <a:p>
            <a:r>
              <a:rPr lang="sv-SE" sz="2400" b="1" i="1" cap="small" dirty="0" smtClean="0">
                <a:solidFill>
                  <a:srgbClr val="703F8B"/>
                </a:solidFill>
              </a:rPr>
              <a:t>3a)   </a:t>
            </a:r>
            <a:r>
              <a:rPr lang="sv-SE" sz="4000" b="1" i="1" cap="small" dirty="0" smtClean="0">
                <a:solidFill>
                  <a:srgbClr val="703F8B"/>
                </a:solidFill>
              </a:rPr>
              <a:t>Förändrade negativa tankar </a:t>
            </a:r>
            <a:endParaRPr lang="sv-SE" sz="1400" b="1" dirty="0">
              <a:solidFill>
                <a:srgbClr val="703F8B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40160" y="4578626"/>
            <a:ext cx="7772400" cy="434550"/>
          </a:xfrm>
        </p:spPr>
        <p:txBody>
          <a:bodyPr>
            <a:normAutofit/>
          </a:bodyPr>
          <a:lstStyle/>
          <a:p>
            <a:r>
              <a:rPr lang="sv-SE" sz="1400" b="0" dirty="0" smtClean="0">
                <a:solidFill>
                  <a:srgbClr val="703F8B"/>
                </a:solidFill>
              </a:rPr>
              <a:t>Glömt bort vad som hänt/svårt för att minnas saker.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294967295"/>
          </p:nvPr>
        </p:nvSpPr>
        <p:spPr>
          <a:xfrm>
            <a:off x="3851920" y="1341190"/>
            <a:ext cx="1728787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0" dirty="0">
                <a:solidFill>
                  <a:srgbClr val="703F8B"/>
                </a:solidFill>
              </a:rPr>
              <a:t> </a:t>
            </a:r>
            <a:r>
              <a:rPr lang="sv-SE" sz="1400" b="0" dirty="0" smtClean="0">
                <a:solidFill>
                  <a:srgbClr val="703F8B"/>
                </a:solidFill>
              </a:rPr>
              <a:t>      </a:t>
            </a:r>
          </a:p>
          <a:p>
            <a:pPr marL="0" indent="0">
              <a:buNone/>
            </a:pPr>
            <a:endParaRPr lang="sv-SE" sz="1400" b="0" dirty="0" smtClean="0">
              <a:solidFill>
                <a:srgbClr val="703F8B"/>
              </a:solidFill>
            </a:endParaRPr>
          </a:p>
          <a:p>
            <a:pPr marL="0" indent="0">
              <a:buNone/>
            </a:pPr>
            <a:endParaRPr lang="sv-SE" sz="1400" b="0" dirty="0">
              <a:solidFill>
                <a:srgbClr val="703F8B"/>
              </a:solidFill>
            </a:endParaRPr>
          </a:p>
          <a:p>
            <a:pPr marL="0" indent="0">
              <a:buNone/>
            </a:pPr>
            <a:endParaRPr lang="sv-SE" sz="1400" b="0" dirty="0" smtClean="0">
              <a:solidFill>
                <a:srgbClr val="703F8B"/>
              </a:solidFill>
            </a:endParaRPr>
          </a:p>
          <a:p>
            <a:pPr marL="0" indent="0">
              <a:buNone/>
            </a:pPr>
            <a:r>
              <a:rPr lang="sv-SE" sz="1400" b="0" dirty="0" smtClean="0">
                <a:solidFill>
                  <a:srgbClr val="703F8B"/>
                </a:solidFill>
              </a:rPr>
              <a:t>Det går inte att lita </a:t>
            </a:r>
          </a:p>
          <a:p>
            <a:pPr marL="0" indent="0">
              <a:buNone/>
            </a:pPr>
            <a:r>
              <a:rPr lang="sv-SE" sz="1400" b="0" dirty="0" smtClean="0">
                <a:solidFill>
                  <a:srgbClr val="703F8B"/>
                </a:solidFill>
              </a:rPr>
              <a:t>på någon.</a:t>
            </a:r>
            <a:endParaRPr lang="sv-SE" sz="1400" b="0" dirty="0">
              <a:solidFill>
                <a:srgbClr val="703F8B"/>
              </a:solidFill>
            </a:endParaRPr>
          </a:p>
        </p:txBody>
      </p:sp>
      <p:pic>
        <p:nvPicPr>
          <p:cNvPr id="10" name="Picture 5" descr="C:\Users\163463\AppData\Local\Microsoft\Windows\Temporary Internet Files\Content.IE5\GISFMG1L\MC90044137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1547664" y="2204864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 smtClean="0">
              <a:solidFill>
                <a:srgbClr val="703F8B"/>
              </a:solidFill>
            </a:endParaRPr>
          </a:p>
          <a:p>
            <a:r>
              <a:rPr lang="sv-SE" sz="1400" dirty="0" smtClean="0">
                <a:solidFill>
                  <a:srgbClr val="703F8B"/>
                </a:solidFill>
              </a:rPr>
              <a:t>Jag är helt </a:t>
            </a:r>
          </a:p>
          <a:p>
            <a:r>
              <a:rPr lang="sv-SE" sz="1400" dirty="0">
                <a:solidFill>
                  <a:srgbClr val="703F8B"/>
                </a:solidFill>
              </a:rPr>
              <a:t>v</a:t>
            </a:r>
            <a:r>
              <a:rPr lang="sv-SE" sz="1400" dirty="0" smtClean="0">
                <a:solidFill>
                  <a:srgbClr val="703F8B"/>
                </a:solidFill>
              </a:rPr>
              <a:t>ärdelös</a:t>
            </a:r>
            <a:r>
              <a:rPr lang="sv-SE" sz="1400" dirty="0">
                <a:solidFill>
                  <a:srgbClr val="703F8B"/>
                </a:solidFill>
              </a:rPr>
              <a:t>!</a:t>
            </a:r>
          </a:p>
        </p:txBody>
      </p:sp>
      <p:pic>
        <p:nvPicPr>
          <p:cNvPr id="9" name="Picture 5" descr="C:\Users\163463\AppData\Local\Microsoft\Windows\Temporary Internet Files\Content.IE5\GISFMG1L\MC900441376[1]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228184" y="2348880"/>
            <a:ext cx="154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703F8B"/>
                </a:solidFill>
              </a:rPr>
              <a:t>Jag förtjänade det.</a:t>
            </a:r>
          </a:p>
        </p:txBody>
      </p:sp>
    </p:spTree>
    <p:extLst>
      <p:ext uri="{BB962C8B-B14F-4D97-AF65-F5344CB8AC3E}">
        <p14:creationId xmlns:p14="http://schemas.microsoft.com/office/powerpoint/2010/main" val="3313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163463\AppData\Local\Microsoft\Windows\Temporary Internet Files\Content.IE5\CNMDOMC8\MC90007882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6981"/>
            <a:ext cx="1949834" cy="21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2400" i="1" cap="small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sv-SE" sz="2400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sv-SE" sz="2400" b="1" i="1" cap="small" dirty="0" smtClean="0">
                <a:solidFill>
                  <a:schemeClr val="bg1">
                    <a:lumMod val="50000"/>
                  </a:schemeClr>
                </a:solidFill>
              </a:rPr>
              <a:t>)   </a:t>
            </a:r>
            <a:r>
              <a:rPr lang="sv-SE" sz="4000" b="1" i="1" cap="small" dirty="0" smtClean="0">
                <a:solidFill>
                  <a:schemeClr val="bg1">
                    <a:lumMod val="50000"/>
                  </a:schemeClr>
                </a:solidFill>
              </a:rPr>
              <a:t>Förändrade negativa känslor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724128" y="4005064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703F8B"/>
                </a:solidFill>
              </a:rPr>
              <a:t>	</a:t>
            </a:r>
          </a:p>
          <a:p>
            <a:r>
              <a:rPr lang="sv-SE" sz="1400" dirty="0" smtClean="0">
                <a:solidFill>
                  <a:srgbClr val="703F8B"/>
                </a:solidFill>
              </a:rPr>
              <a:t>	</a:t>
            </a:r>
          </a:p>
          <a:p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Ihållande ilska</a:t>
            </a:r>
          </a:p>
          <a:p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stark rädsla</a:t>
            </a:r>
          </a:p>
          <a:p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skräck   </a:t>
            </a:r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5" name="Picture 11" descr="C:\Users\163463\AppData\Local\Microsoft\Windows\Temporary Internet Files\Content.IE5\190URSVP\MC90007873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826484" cy="17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1835696" y="213285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Svårt för att känna glädje / det som brukade vara roligt är inte längre intressant. </a:t>
            </a:r>
          </a:p>
          <a:p>
            <a:r>
              <a:rPr lang="sv-S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Likgiltighet.</a:t>
            </a:r>
            <a:endParaRPr lang="sv-S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16819"/>
            <a:ext cx="1296144" cy="13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724128" y="22768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Upplever att </a:t>
            </a:r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livet </a:t>
            </a:r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är </a:t>
            </a:r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kort &amp; att framtiden inte finns.</a:t>
            </a:r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sv-SE" sz="2400" i="1" cap="small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v-SE" sz="2400" b="1" i="1" cap="small" dirty="0" smtClean="0">
                <a:solidFill>
                  <a:schemeClr val="accent6">
                    <a:lumMod val="50000"/>
                  </a:schemeClr>
                </a:solidFill>
              </a:rPr>
              <a:t>)   </a:t>
            </a:r>
            <a:r>
              <a:rPr lang="sv-SE" sz="4000" b="1" i="1" cap="small" dirty="0" smtClean="0">
                <a:solidFill>
                  <a:schemeClr val="accent6">
                    <a:lumMod val="50000"/>
                  </a:schemeClr>
                </a:solidFill>
              </a:rPr>
              <a:t>Överspändhet / </a:t>
            </a:r>
            <a:r>
              <a:rPr lang="sv-SE" i="1" cap="small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sv-SE" sz="4000" b="1" i="1" cap="small" dirty="0" smtClean="0">
                <a:solidFill>
                  <a:schemeClr val="accent6">
                    <a:lumMod val="50000"/>
                  </a:schemeClr>
                </a:solidFill>
              </a:rPr>
              <a:t>tress</a:t>
            </a:r>
            <a:endParaRPr lang="sv-SE" sz="1400" b="1" i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20072" y="2420888"/>
            <a:ext cx="2664296" cy="258664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75000"/>
                  </a:schemeClr>
                </a:solidFill>
              </a:rPr>
              <a:t>Svårt att somna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Orolig sömn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75000"/>
                  </a:schemeClr>
                </a:solidFill>
              </a:rPr>
              <a:t>Irritation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2">
                    <a:lumMod val="75000"/>
                  </a:schemeClr>
                </a:solidFill>
              </a:rPr>
              <a:t>Aggressivitet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75000"/>
                  </a:schemeClr>
                </a:solidFill>
              </a:rPr>
              <a:t>Självdestruktivt beteende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Vredesutbrott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sv-SE" sz="1400" dirty="0" smtClean="0">
                <a:solidFill>
                  <a:schemeClr val="accent6">
                    <a:lumMod val="75000"/>
                  </a:schemeClr>
                </a:solidFill>
              </a:rPr>
              <a:t>oncentrationssvårigheter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Överdriven vaksam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6">
                    <a:lumMod val="75000"/>
                  </a:schemeClr>
                </a:solidFill>
              </a:rPr>
              <a:t>Lättskrämdhet</a:t>
            </a:r>
            <a:endParaRPr lang="sv-S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163463\AppData\Local\Microsoft\Windows\Temporary Internet Files\Content.IE5\190URSVP\MC90007870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088232" cy="36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00" y="2780928"/>
            <a:ext cx="2831976" cy="2455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i="1" cap="small" dirty="0" smtClean="0">
                <a:solidFill>
                  <a:srgbClr val="7030A0"/>
                </a:solidFill>
              </a:rPr>
              <a:t>Kroppen</a:t>
            </a:r>
            <a:endParaRPr lang="sv-SE" sz="4000" b="1" i="1" cap="small" dirty="0">
              <a:solidFill>
                <a:srgbClr val="7030A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259632" y="209568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Andningsövningar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Rörelse/motion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Äta regelbundet, nyttigt &amp; balanserat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i="1" cap="small" dirty="0" smtClean="0">
                <a:solidFill>
                  <a:srgbClr val="7030A0"/>
                </a:solidFill>
              </a:rPr>
              <a:t>Råd för bättre Sömn</a:t>
            </a:r>
            <a:endParaRPr lang="sv-SE" sz="4000" b="1" i="1" cap="small" dirty="0">
              <a:solidFill>
                <a:srgbClr val="7030A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851920" y="1196752"/>
            <a:ext cx="49685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Lägg dig &amp; stig upp vid samma tid varje dag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/>
              <a:t>Sov inte på dagen även om du är </a:t>
            </a:r>
            <a:r>
              <a:rPr lang="sv-SE" sz="1600" dirty="0" smtClean="0"/>
              <a:t>trött</a:t>
            </a:r>
          </a:p>
          <a:p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Undvik nikotin, kaffe, coca-cola, och te efter </a:t>
            </a:r>
            <a:r>
              <a:rPr lang="sv-SE" sz="1600" dirty="0" err="1" smtClean="0">
                <a:solidFill>
                  <a:schemeClr val="accent3">
                    <a:lumMod val="50000"/>
                  </a:schemeClr>
                </a:solidFill>
              </a:rPr>
              <a:t>kl</a:t>
            </a: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 18.00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/>
              <a:t>Drick något </a:t>
            </a:r>
            <a:r>
              <a:rPr lang="sv-SE" sz="1600" dirty="0" smtClean="0"/>
              <a:t>varmt och koffeinfritt, </a:t>
            </a:r>
            <a:r>
              <a:rPr lang="sv-SE" sz="1600" dirty="0"/>
              <a:t>till exempel mint- eller </a:t>
            </a:r>
            <a:r>
              <a:rPr lang="sv-SE" sz="1600" dirty="0" smtClean="0"/>
              <a:t>kamomillte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Gör en avslappnings- eller andningsövning</a:t>
            </a:r>
          </a:p>
          <a:p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/>
              <a:t>Få en stund utomhus varje dag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Träna en fysisk aktivitet varje dag, så att du blir riktigt trött i kroppen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/>
              <a:t>Ta en varm dusch</a:t>
            </a:r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Om du inte kan somna: </a:t>
            </a:r>
            <a:r>
              <a:rPr lang="sv-SE" sz="1600" dirty="0">
                <a:solidFill>
                  <a:schemeClr val="accent3">
                    <a:lumMod val="50000"/>
                  </a:schemeClr>
                </a:solidFill>
              </a:rPr>
              <a:t>stig upp och gör något </a:t>
            </a: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tråkigt en stund!</a:t>
            </a:r>
            <a:endParaRPr lang="sv-SE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17025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sv-SE" sz="4000" b="1" i="1" cap="small" dirty="0" smtClean="0">
                <a:solidFill>
                  <a:srgbClr val="7030A0"/>
                </a:solidFill>
              </a:rPr>
              <a:t>Hantera Tankar</a:t>
            </a:r>
            <a:endParaRPr lang="sv-SE" sz="4000" b="1" i="1" cap="small" dirty="0">
              <a:solidFill>
                <a:srgbClr val="7030A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99592" y="162880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/>
              <a:t>Skriva dagbok/loggbok </a:t>
            </a:r>
            <a:r>
              <a:rPr lang="sv-SE" sz="1600" dirty="0" smtClean="0"/>
              <a:t>(</a:t>
            </a:r>
            <a:r>
              <a:rPr lang="sv-SE" sz="1600" dirty="0"/>
              <a:t>om drömmar, mardrömmar, tankar, händelser </a:t>
            </a:r>
            <a:r>
              <a:rPr lang="sv-SE" sz="1600" dirty="0" err="1"/>
              <a:t>etc</a:t>
            </a:r>
            <a:r>
              <a:rPr lang="sv-SE" sz="1600" dirty="0"/>
              <a:t>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accent5">
                    <a:lumMod val="50000"/>
                  </a:schemeClr>
                </a:solidFill>
              </a:rPr>
              <a:t>Måla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/>
              <a:t>Lyssna på musik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accent5">
                    <a:lumMod val="50000"/>
                  </a:schemeClr>
                </a:solidFill>
              </a:rPr>
              <a:t>Lägg upp rutiner i veckan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/>
              <a:t>Hitta en hobby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accent5">
                    <a:lumMod val="50000"/>
                  </a:schemeClr>
                </a:solidFill>
              </a:rPr>
              <a:t>Öva realistiskt tänkande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/>
              <a:t>Lär känna dina varningssignaler så du vet när du är på väg att få en </a:t>
            </a:r>
            <a:r>
              <a:rPr lang="sv-SE" sz="1600" dirty="0" err="1"/>
              <a:t>flashback</a:t>
            </a:r>
            <a:r>
              <a:rPr lang="sv-SE" sz="1600" dirty="0"/>
              <a:t> eller </a:t>
            </a:r>
            <a:r>
              <a:rPr lang="sv-SE" sz="1600" dirty="0" smtClean="0"/>
              <a:t>ångestattack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600" dirty="0" smtClean="0">
                <a:solidFill>
                  <a:schemeClr val="accent5">
                    <a:lumMod val="50000"/>
                  </a:schemeClr>
                </a:solidFill>
              </a:rPr>
              <a:t>Avledning, tex genom övningen ”alfabetet baklänges”</a:t>
            </a:r>
            <a:endParaRPr lang="sv-SE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4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i="1" cap="small" dirty="0" smtClean="0">
                <a:solidFill>
                  <a:srgbClr val="7030A0"/>
                </a:solidFill>
              </a:rPr>
              <a:t>Ta hand om dina Känslor</a:t>
            </a:r>
            <a:endParaRPr lang="sv-SE" sz="4000" b="1" i="1" cap="small" dirty="0">
              <a:solidFill>
                <a:srgbClr val="7030A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99592" y="1499969"/>
            <a:ext cx="65527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Umgås med människor du tycker om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600" dirty="0"/>
              <a:t>Beröm och belöna dig själv så ofta du kan, även för ”småsaker”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Tillåt dig själv att gråta och att söka tröst </a:t>
            </a:r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hos 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någon du tycker om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600" dirty="0"/>
              <a:t>Var snäll mot dig själv, undvik hårda ord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Ge dig själv tid att fundera över vad du tycker </a:t>
            </a:r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om 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och planera in tid </a:t>
            </a:r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för dessa 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aktiviteter under veckan</a:t>
            </a:r>
          </a:p>
          <a:p>
            <a:endParaRPr lang="sv-SE" sz="1600" dirty="0"/>
          </a:p>
        </p:txBody>
      </p:sp>
      <p:sp>
        <p:nvSpPr>
          <p:cNvPr id="4" name="Hjärta 3"/>
          <p:cNvSpPr/>
          <p:nvPr/>
        </p:nvSpPr>
        <p:spPr>
          <a:xfrm>
            <a:off x="539552" y="5013176"/>
            <a:ext cx="2016224" cy="1435298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2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83976" y="980728"/>
            <a:ext cx="7772400" cy="648072"/>
          </a:xfrm>
        </p:spPr>
        <p:txBody>
          <a:bodyPr>
            <a:normAutofit/>
          </a:bodyPr>
          <a:lstStyle/>
          <a:p>
            <a:r>
              <a:rPr lang="sv-SE" sz="2800" i="1" cap="small" dirty="0" smtClean="0">
                <a:solidFill>
                  <a:schemeClr val="accent4">
                    <a:lumMod val="50000"/>
                  </a:schemeClr>
                </a:solidFill>
              </a:rPr>
              <a:t>potentiellt traumatiserande händelser</a:t>
            </a:r>
            <a:endParaRPr lang="sv-SE" sz="28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subTitle" idx="1"/>
          </p:nvPr>
        </p:nvSpPr>
        <p:spPr>
          <a:xfrm>
            <a:off x="763488" y="2348880"/>
            <a:ext cx="6400800" cy="2376264"/>
          </a:xfrm>
        </p:spPr>
        <p:txBody>
          <a:bodyPr/>
          <a:lstStyle/>
          <a:p>
            <a:pPr lvl="2" algn="l"/>
            <a:endParaRPr lang="sv-SE" sz="1400" dirty="0" smtClean="0"/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sv-SE" sz="1400" dirty="0" smtClean="0"/>
              <a:t>Hot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sv-SE" sz="1400" dirty="0" smtClean="0"/>
              <a:t>Fysiskt våld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sv-SE" sz="1400" dirty="0"/>
              <a:t>S</a:t>
            </a:r>
            <a:r>
              <a:rPr lang="sv-SE" sz="1400" dirty="0" smtClean="0"/>
              <a:t>exuellt övergrepp</a:t>
            </a:r>
            <a:endParaRPr lang="sv-SE" sz="1400" dirty="0" smtClean="0">
              <a:solidFill>
                <a:srgbClr val="FF0000"/>
              </a:solidFill>
            </a:endParaRP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sv-SE" sz="1400" dirty="0" smtClean="0"/>
              <a:t>Flykt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sv-SE" sz="1400" dirty="0" smtClean="0"/>
              <a:t>Separation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sv-SE" sz="1400" dirty="0" smtClean="0"/>
              <a:t>Tortyr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23" y="2204864"/>
            <a:ext cx="37925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4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cap="small" dirty="0" smtClean="0">
                <a:solidFill>
                  <a:srgbClr val="7030A0"/>
                </a:solidFill>
              </a:rPr>
              <a:t>Drömmar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3568" y="1407761"/>
            <a:ext cx="7632848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Drömmar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uppstår under den s.k. REM-sömnen. REM står för de engelska orden Rapid Eye </a:t>
            </a:r>
            <a:r>
              <a:rPr lang="sv-SE" sz="1800" dirty="0" err="1" smtClean="0">
                <a:solidFill>
                  <a:schemeClr val="accent3">
                    <a:lumMod val="50000"/>
                  </a:schemeClr>
                </a:solidFill>
              </a:rPr>
              <a:t>Movements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Alla </a:t>
            </a:r>
            <a:r>
              <a:rPr lang="sv-SE" sz="1800" dirty="0"/>
              <a:t>människor drömmer under REM-sömnen, även om inte alla minns drömmarna när de vaknar. </a:t>
            </a:r>
          </a:p>
          <a:p>
            <a:pPr marL="0" indent="0">
              <a:buNone/>
            </a:pPr>
            <a:endParaRPr lang="sv-SE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Det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är dock störst chans att minnas vad 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drömt 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när en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vaknar just under denna </a:t>
            </a:r>
            <a:r>
              <a:rPr lang="sv-SE" sz="1800" dirty="0" err="1">
                <a:solidFill>
                  <a:schemeClr val="accent3">
                    <a:lumMod val="50000"/>
                  </a:schemeClr>
                </a:solidFill>
              </a:rPr>
              <a:t>sömnfas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sv-SE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v-S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Dröminnehållet </a:t>
            </a:r>
            <a:r>
              <a:rPr lang="sv-SE" sz="1800" dirty="0"/>
              <a:t>verkar spegla vårt sinnestillstånd på så sätt att </a:t>
            </a:r>
            <a:r>
              <a:rPr lang="sv-SE" sz="1800" dirty="0" smtClean="0"/>
              <a:t>de </a:t>
            </a:r>
            <a:r>
              <a:rPr lang="sv-SE" sz="1800" dirty="0"/>
              <a:t>ändras beroende på hur vi mår känslomässigt. </a:t>
            </a:r>
          </a:p>
        </p:txBody>
      </p:sp>
    </p:spTree>
    <p:extLst>
      <p:ext uri="{BB962C8B-B14F-4D97-AF65-F5344CB8AC3E}">
        <p14:creationId xmlns:p14="http://schemas.microsoft.com/office/powerpoint/2010/main" val="8797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cap="small" dirty="0" smtClean="0">
                <a:solidFill>
                  <a:srgbClr val="7030A0"/>
                </a:solidFill>
              </a:rPr>
              <a:t>Mardrömmar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331640" y="2204864"/>
            <a:ext cx="6624736" cy="3951288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Obehagliga känslor</a:t>
            </a:r>
          </a:p>
          <a:p>
            <a:r>
              <a:rPr lang="sv-SE" dirty="0" smtClean="0">
                <a:solidFill>
                  <a:srgbClr val="00B050"/>
                </a:solidFill>
              </a:rPr>
              <a:t>Minnen av svåra upplevelser</a:t>
            </a:r>
          </a:p>
          <a:p>
            <a:r>
              <a:rPr lang="sv-SE" dirty="0" smtClean="0">
                <a:solidFill>
                  <a:srgbClr val="00B050"/>
                </a:solidFill>
              </a:rPr>
              <a:t>Stress från nuet</a:t>
            </a:r>
          </a:p>
          <a:p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05" y="3573016"/>
            <a:ext cx="3188347" cy="22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/>
        </p:nvSpPr>
        <p:spPr>
          <a:xfrm>
            <a:off x="575792" y="1777678"/>
            <a:ext cx="3924200" cy="26594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cap="small" dirty="0">
                <a:solidFill>
                  <a:srgbClr val="7030A0"/>
                </a:solidFill>
              </a:rPr>
              <a:t>H</a:t>
            </a:r>
            <a:r>
              <a:rPr lang="sv-SE" b="1" i="1" cap="small" dirty="0" smtClean="0">
                <a:solidFill>
                  <a:srgbClr val="7030A0"/>
                </a:solidFill>
              </a:rPr>
              <a:t>antera Mardrömmar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792" y="2060848"/>
            <a:ext cx="4042792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Kan </a:t>
            </a:r>
            <a:r>
              <a:rPr lang="sv-SE" sz="1800" dirty="0"/>
              <a:t>en ändra sin mardröm</a:t>
            </a:r>
            <a:r>
              <a:rPr lang="sv-SE" sz="1800" dirty="0" smtClean="0"/>
              <a:t>?</a:t>
            </a:r>
          </a:p>
          <a:p>
            <a:pPr marL="0" indent="0">
              <a:buNone/>
            </a:pPr>
            <a:r>
              <a:rPr lang="sv-SE" sz="18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Vad </a:t>
            </a:r>
            <a:r>
              <a:rPr lang="sv-SE" sz="1800" dirty="0"/>
              <a:t>skulle du vilja drömma om</a:t>
            </a:r>
            <a:r>
              <a:rPr lang="sv-SE" sz="1800" dirty="0" smtClean="0"/>
              <a:t>?</a:t>
            </a:r>
          </a:p>
          <a:p>
            <a:pPr marL="0" indent="0">
              <a:buNone/>
            </a:pPr>
            <a:endParaRPr lang="sv-S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Mardrömshjälpare (vem kan hjälpa dig i drömmen?)</a:t>
            </a:r>
            <a:endParaRPr lang="sv-SE" sz="18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18584" y="1988840"/>
            <a:ext cx="4139207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i="1" dirty="0" smtClean="0">
                <a:solidFill>
                  <a:schemeClr val="accent3">
                    <a:lumMod val="50000"/>
                  </a:schemeClr>
                </a:solidFill>
              </a:rPr>
              <a:t>      Tips på saker att göra när en    </a:t>
            </a:r>
          </a:p>
          <a:p>
            <a:pPr marL="0" indent="0">
              <a:buNone/>
            </a:pPr>
            <a:r>
              <a:rPr lang="sv-SE" sz="2000" i="1" dirty="0" smtClean="0">
                <a:solidFill>
                  <a:schemeClr val="accent3">
                    <a:lumMod val="50000"/>
                  </a:schemeClr>
                </a:solidFill>
              </a:rPr>
              <a:t>      vaknar av en mardröm:</a:t>
            </a:r>
          </a:p>
          <a:p>
            <a:pPr marL="0" indent="0">
              <a:buNone/>
            </a:pPr>
            <a:endParaRPr lang="sv-SE" sz="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Tänk på din trygga/säkra plats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Lugna andningen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Progressiv muskelavslappning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Läs något neutralt och tråkigt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Lyssna på lugnande musik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Prata med någon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Skriv drömdagbok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rgbClr val="00B050"/>
                </a:solidFill>
              </a:rPr>
              <a:t>Flexa dina fötter och tryck dem mot sänggaveln/väggen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67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73483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v-SE" sz="2800" b="1" i="1" cap="small" dirty="0">
                <a:solidFill>
                  <a:schemeClr val="accent4">
                    <a:lumMod val="50000"/>
                  </a:schemeClr>
                </a:solidFill>
              </a:rPr>
              <a:t>Fler typer av </a:t>
            </a:r>
            <a:r>
              <a:rPr lang="sv-SE" sz="2800" i="1" cap="small" dirty="0" smtClean="0">
                <a:solidFill>
                  <a:schemeClr val="accent4">
                    <a:lumMod val="50000"/>
                  </a:schemeClr>
                </a:solidFill>
              </a:rPr>
              <a:t>potentiellt </a:t>
            </a:r>
            <a:r>
              <a:rPr lang="sv-SE" sz="2800" b="1" i="1" cap="small" dirty="0" smtClean="0">
                <a:solidFill>
                  <a:schemeClr val="accent4">
                    <a:lumMod val="50000"/>
                  </a:schemeClr>
                </a:solidFill>
              </a:rPr>
              <a:t>traumatiserande händelser</a:t>
            </a:r>
            <a:r>
              <a:rPr lang="sv-SE" sz="2800" i="1" cap="smal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v-SE" sz="1600" b="1" i="1" cap="small" dirty="0" smtClean="0">
                <a:solidFill>
                  <a:schemeClr val="accent4">
                    <a:lumMod val="50000"/>
                  </a:schemeClr>
                </a:solidFill>
              </a:rPr>
              <a:t>så kallade icke-interpersonella</a:t>
            </a:r>
            <a:endParaRPr lang="sv-SE" sz="1600" b="1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644008" y="3108215"/>
            <a:ext cx="252028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sv-SE" sz="1400" dirty="0"/>
              <a:t>Vulkanutbrott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sv-SE" sz="1400" dirty="0"/>
              <a:t>Bilolycka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sv-SE" sz="1400" dirty="0"/>
              <a:t>Tsunami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0" y="2226543"/>
            <a:ext cx="4191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0" lvl="2"/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/>
            </a:r>
            <a:br>
              <a:rPr lang="sv-SE" sz="1400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720079"/>
          </a:xfrm>
        </p:spPr>
        <p:txBody>
          <a:bodyPr>
            <a:normAutofit fontScale="70000" lnSpcReduction="20000"/>
          </a:bodyPr>
          <a:lstStyle/>
          <a:p>
            <a:r>
              <a:rPr lang="sv-SE" sz="4000" b="1" i="1" cap="small" dirty="0" smtClean="0">
                <a:solidFill>
                  <a:schemeClr val="accent4">
                    <a:lumMod val="50000"/>
                  </a:schemeClr>
                </a:solidFill>
              </a:rPr>
              <a:t>De traumatiserande händelserna innebar:</a:t>
            </a:r>
            <a:endParaRPr lang="sv-SE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699792" y="2060848"/>
            <a:ext cx="3456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1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400" dirty="0" smtClean="0"/>
              <a:t>Död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400" dirty="0" smtClean="0"/>
              <a:t>Livsfara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400" dirty="0"/>
              <a:t>Allvarlig </a:t>
            </a:r>
            <a:r>
              <a:rPr lang="sv-SE" sz="1400" dirty="0" smtClean="0"/>
              <a:t>skada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400" dirty="0" smtClean="0"/>
              <a:t>Sexuellt våld</a:t>
            </a:r>
            <a:endParaRPr lang="sv-SE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1728192" cy="15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962364" y="5928755"/>
            <a:ext cx="7200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sv-SE" sz="800" dirty="0" smtClean="0"/>
          </a:p>
          <a:p>
            <a:pPr algn="r"/>
            <a:r>
              <a:rPr lang="sv-SE" sz="900" dirty="0" smtClean="0"/>
              <a:t>       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481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95536" y="706686"/>
            <a:ext cx="8229600" cy="1498178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chemeClr val="accent5">
                    <a:lumMod val="75000"/>
                  </a:schemeClr>
                </a:solidFill>
              </a:rPr>
              <a:t>NORMALA REAKTIONER PÅ ONORMALA HÄNDELSER</a:t>
            </a:r>
            <a:endParaRPr lang="sv-S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73932" y="220486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Vad händer i kroppen när en är med om något traumatiskt?</a:t>
            </a:r>
          </a:p>
          <a:p>
            <a:endParaRPr lang="sv-SE" dirty="0" smtClean="0"/>
          </a:p>
          <a:p>
            <a:r>
              <a:rPr lang="sv-SE" dirty="0" smtClean="0"/>
              <a:t>Vad händer med känslorna och tankarna? </a:t>
            </a:r>
          </a:p>
          <a:p>
            <a:endParaRPr lang="sv-SE" dirty="0"/>
          </a:p>
          <a:p>
            <a:r>
              <a:rPr lang="sv-SE" dirty="0" smtClean="0"/>
              <a:t>Hur kan en mer reagera på obehagliga upplevelser? 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5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15200" cy="3960440"/>
          </a:xfrm>
        </p:spPr>
        <p:txBody>
          <a:bodyPr>
            <a:normAutofit/>
          </a:bodyPr>
          <a:lstStyle/>
          <a:p>
            <a:pPr algn="l"/>
            <a:r>
              <a:rPr lang="sv-SE" dirty="0" smtClean="0">
                <a:solidFill>
                  <a:srgbClr val="00B050"/>
                </a:solidFill>
              </a:rPr>
              <a:t>PTSD</a:t>
            </a:r>
            <a:r>
              <a:rPr lang="sv-SE" dirty="0" smtClean="0">
                <a:solidFill>
                  <a:srgbClr val="002060"/>
                </a:solidFill>
              </a:rPr>
              <a:t/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dirty="0" smtClean="0">
                <a:solidFill>
                  <a:srgbClr val="002060"/>
                </a:solidFill>
              </a:rPr>
              <a:t/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sz="3600" b="0" dirty="0">
                <a:solidFill>
                  <a:schemeClr val="accent4">
                    <a:lumMod val="50000"/>
                  </a:schemeClr>
                </a:solidFill>
              </a:rPr>
              <a:t>Att själv ha </a:t>
            </a:r>
            <a:r>
              <a:rPr lang="sv-SE" sz="3600" b="1" i="1" dirty="0" smtClean="0">
                <a:solidFill>
                  <a:schemeClr val="accent4">
                    <a:lumMod val="50000"/>
                  </a:schemeClr>
                </a:solidFill>
              </a:rPr>
              <a:t>utsatts för</a:t>
            </a:r>
            <a:r>
              <a:rPr lang="sv-SE" sz="3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sv-SE" sz="3600" b="1" i="1" dirty="0" smtClean="0">
                <a:solidFill>
                  <a:schemeClr val="accent4">
                    <a:lumMod val="50000"/>
                  </a:schemeClr>
                </a:solidFill>
              </a:rPr>
              <a:t>bevittnat</a:t>
            </a:r>
            <a:r>
              <a:rPr lang="sv-SE" sz="3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sv-SE" sz="3600" b="1" i="1" dirty="0" smtClean="0">
                <a:solidFill>
                  <a:schemeClr val="accent4">
                    <a:lumMod val="50000"/>
                  </a:schemeClr>
                </a:solidFill>
              </a:rPr>
              <a:t>underrättats </a:t>
            </a:r>
            <a:r>
              <a:rPr lang="sv-SE" sz="3600" b="0" i="1" dirty="0" smtClean="0">
                <a:solidFill>
                  <a:schemeClr val="accent4">
                    <a:lumMod val="50000"/>
                  </a:schemeClr>
                </a:solidFill>
              </a:rPr>
              <a:t>om </a:t>
            </a:r>
            <a:r>
              <a:rPr lang="sv-SE" sz="3600" b="0" dirty="0" smtClean="0">
                <a:solidFill>
                  <a:schemeClr val="accent4">
                    <a:lumMod val="50000"/>
                  </a:schemeClr>
                </a:solidFill>
              </a:rPr>
              <a:t>och/eller </a:t>
            </a:r>
            <a:r>
              <a:rPr lang="sv-SE" sz="3600" b="1" i="1" dirty="0">
                <a:solidFill>
                  <a:schemeClr val="accent4">
                    <a:lumMod val="50000"/>
                  </a:schemeClr>
                </a:solidFill>
              </a:rPr>
              <a:t>konfronterats med </a:t>
            </a:r>
            <a:r>
              <a:rPr lang="sv-SE" sz="3600" b="0" dirty="0" smtClean="0">
                <a:solidFill>
                  <a:schemeClr val="accent4">
                    <a:lumMod val="50000"/>
                  </a:schemeClr>
                </a:solidFill>
              </a:rPr>
              <a:t>potentiellt traumatiska händelser.</a:t>
            </a:r>
            <a:endParaRPr lang="sv-SE" sz="3600" b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>
            <a:normAutofit/>
          </a:bodyPr>
          <a:lstStyle/>
          <a:p>
            <a:r>
              <a:rPr lang="sv-SE" sz="4000" b="1" i="1" cap="small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Att vara traumatiserad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059832" y="2204864"/>
            <a:ext cx="4536504" cy="2592288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lnSpc>
                <a:spcPct val="160000"/>
              </a:lnSpc>
              <a:buFont typeface="+mj-lt"/>
              <a:buAutoNum type="arabicParenR"/>
            </a:pPr>
            <a:r>
              <a:rPr lang="sv-SE" sz="3600" b="1" dirty="0" smtClean="0">
                <a:solidFill>
                  <a:schemeClr val="accent3">
                    <a:lumMod val="50000"/>
                  </a:schemeClr>
                </a:solidFill>
              </a:rPr>
              <a:t> Återuppleva</a:t>
            </a:r>
          </a:p>
          <a:p>
            <a:pPr marL="514350" indent="-514350" algn="l">
              <a:lnSpc>
                <a:spcPct val="160000"/>
              </a:lnSpc>
              <a:buFont typeface="+mj-lt"/>
              <a:buAutoNum type="arabicParenR"/>
            </a:pPr>
            <a:r>
              <a:rPr lang="sv-SE" sz="3600" b="1" dirty="0" smtClean="0">
                <a:solidFill>
                  <a:schemeClr val="accent1">
                    <a:lumMod val="75000"/>
                  </a:schemeClr>
                </a:solidFill>
              </a:rPr>
              <a:t> Undvika</a:t>
            </a:r>
          </a:p>
          <a:p>
            <a:pPr algn="l">
              <a:lnSpc>
                <a:spcPct val="160000"/>
              </a:lnSpc>
            </a:pPr>
            <a:r>
              <a:rPr lang="sv-SE" sz="3600" b="1" dirty="0" smtClean="0">
                <a:solidFill>
                  <a:srgbClr val="703F8B"/>
                </a:solidFill>
              </a:rPr>
              <a:t>3</a:t>
            </a:r>
            <a:r>
              <a:rPr lang="sv-SE" sz="2900" b="1" dirty="0" smtClean="0">
                <a:solidFill>
                  <a:srgbClr val="703F8B"/>
                </a:solidFill>
              </a:rPr>
              <a:t>A</a:t>
            </a:r>
            <a:r>
              <a:rPr lang="sv-SE" sz="3600" b="1" dirty="0" smtClean="0">
                <a:solidFill>
                  <a:srgbClr val="703F8B"/>
                </a:solidFill>
              </a:rPr>
              <a:t>)   Förändrade tankar </a:t>
            </a:r>
          </a:p>
          <a:p>
            <a:pPr algn="l">
              <a:lnSpc>
                <a:spcPct val="160000"/>
              </a:lnSpc>
            </a:pPr>
            <a:r>
              <a:rPr lang="sv-SE" sz="3600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sv-SE" sz="2900" b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sv-SE" sz="3600" b="1" dirty="0" smtClean="0">
                <a:solidFill>
                  <a:schemeClr val="bg1">
                    <a:lumMod val="50000"/>
                  </a:schemeClr>
                </a:solidFill>
              </a:rPr>
              <a:t>)   Förändrade känslor</a:t>
            </a:r>
          </a:p>
          <a:p>
            <a:pPr algn="l">
              <a:lnSpc>
                <a:spcPct val="160000"/>
              </a:lnSpc>
            </a:pPr>
            <a:r>
              <a:rPr lang="sv-SE" sz="3600" b="1" dirty="0" smtClean="0">
                <a:solidFill>
                  <a:schemeClr val="accent6">
                    <a:lumMod val="50000"/>
                  </a:schemeClr>
                </a:solidFill>
              </a:rPr>
              <a:t>4)     Överspändhet / </a:t>
            </a:r>
            <a:r>
              <a:rPr lang="sv-SE" sz="36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sv-SE" sz="3600" b="1" dirty="0" smtClean="0">
                <a:solidFill>
                  <a:schemeClr val="accent6">
                    <a:lumMod val="50000"/>
                  </a:schemeClr>
                </a:solidFill>
              </a:rPr>
              <a:t>tress</a:t>
            </a:r>
          </a:p>
          <a:p>
            <a:pPr marL="514350" indent="-514350">
              <a:buFont typeface="+mj-lt"/>
              <a:buAutoNum type="arabicParenR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31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5232" y="709925"/>
            <a:ext cx="8229600" cy="1143000"/>
          </a:xfrm>
        </p:spPr>
        <p:txBody>
          <a:bodyPr>
            <a:normAutofit/>
          </a:bodyPr>
          <a:lstStyle/>
          <a:p>
            <a:r>
              <a:rPr lang="sv-SE" sz="2400" b="1" i="1" cap="small" dirty="0" smtClean="0">
                <a:solidFill>
                  <a:schemeClr val="accent3">
                    <a:lumMod val="50000"/>
                  </a:schemeClr>
                </a:solidFill>
              </a:rPr>
              <a:t>1)   </a:t>
            </a:r>
            <a:r>
              <a:rPr lang="sv-SE" sz="4000" b="1" i="1" cap="small" dirty="0" smtClean="0">
                <a:solidFill>
                  <a:schemeClr val="accent3">
                    <a:lumMod val="50000"/>
                  </a:schemeClr>
                </a:solidFill>
              </a:rPr>
              <a:t>Återuppleva trauma</a:t>
            </a:r>
            <a:endParaRPr lang="sv-SE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6172" y="1844824"/>
            <a:ext cx="3669804" cy="59774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3">
                    <a:lumMod val="50000"/>
                  </a:schemeClr>
                </a:solidFill>
              </a:rPr>
              <a:t>Smärtsamma minnesbilder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3579091" cy="59774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3">
                    <a:lumMod val="50000"/>
                  </a:schemeClr>
                </a:solidFill>
              </a:rPr>
              <a:t>Mardrömmar</a:t>
            </a:r>
            <a:endParaRPr lang="sv-SE" sz="14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24933"/>
            <a:ext cx="2054693" cy="13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31670"/>
            <a:ext cx="1152128" cy="132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330016" y="369728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</a:rPr>
              <a:t>Flashbacks</a:t>
            </a:r>
            <a:endParaRPr lang="sv-SE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36" y="4077072"/>
            <a:ext cx="240026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163463\AppData\Local\Microsoft\Windows\Temporary Internet Files\Content.IE5\BKINKP1A\MC900440522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1896196" cy="13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711051"/>
            <a:ext cx="7772400" cy="845741"/>
          </a:xfrm>
        </p:spPr>
        <p:txBody>
          <a:bodyPr>
            <a:normAutofit/>
          </a:bodyPr>
          <a:lstStyle/>
          <a:p>
            <a:r>
              <a:rPr lang="sv-SE" sz="2400" b="1" i="1" cap="small" dirty="0" smtClean="0">
                <a:solidFill>
                  <a:schemeClr val="accent3">
                    <a:lumMod val="50000"/>
                  </a:schemeClr>
                </a:solidFill>
              </a:rPr>
              <a:t>1)   </a:t>
            </a:r>
            <a:r>
              <a:rPr lang="sv-SE" sz="4000" b="1" i="1" cap="small" dirty="0" smtClean="0">
                <a:solidFill>
                  <a:schemeClr val="accent3">
                    <a:lumMod val="50000"/>
                  </a:schemeClr>
                </a:solidFill>
              </a:rPr>
              <a:t>Återuppleva trauma</a:t>
            </a:r>
            <a:endParaRPr lang="sv-SE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36104" y="2924944"/>
            <a:ext cx="7772400" cy="43455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3">
                    <a:lumMod val="50000"/>
                  </a:schemeClr>
                </a:solidFill>
              </a:rPr>
              <a:t>Fysiska reaktioner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294967295"/>
          </p:nvPr>
        </p:nvSpPr>
        <p:spPr>
          <a:xfrm>
            <a:off x="5148064" y="1966417"/>
            <a:ext cx="3579812" cy="598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1400" b="0" dirty="0" smtClean="0">
                <a:solidFill>
                  <a:schemeClr val="accent3">
                    <a:lumMod val="50000"/>
                  </a:schemeClr>
                </a:solidFill>
              </a:rPr>
              <a:t>Återupprepad lek</a:t>
            </a:r>
            <a:endParaRPr lang="sv-SE" sz="14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Bildobjekt 11" descr="Str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70" y="3393926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rtandplaytherapytraining.com.au/thumbnaillarge/image007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512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59" y="2348880"/>
            <a:ext cx="3083201" cy="20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-mall-regionhus-inifrå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S-mall-hudklinik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S-mall-filmsalon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S-mall-forsknin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Framsida-gul-bild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S-mall-regionhus-inifrå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S-mall-mikroskop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S-mall-regionhuset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S-mall-sköterska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RS-mall-centralstatio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RS-mall-kurat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S-mall-utställnin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S-mall-kirurgi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AA326537333644821ACC020A42B860" ma:contentTypeVersion="0" ma:contentTypeDescription="Skapa ett nytt dokument." ma:contentTypeScope="" ma:versionID="c21bca18adc23f01e03fc2de75c65ad7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290FAF6-79A1-4DF4-899D-333ACAA8E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F535B-1650-4D3F-9C65-57D2F1104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RS_ppt-mall_gul.potx</Template>
  <TotalTime>2170</TotalTime>
  <Words>617</Words>
  <Application>Microsoft Office PowerPoint</Application>
  <PresentationFormat>Bildspel på skärmen (4:3)</PresentationFormat>
  <Paragraphs>154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22</vt:i4>
      </vt:variant>
    </vt:vector>
  </HeadingPairs>
  <TitlesOfParts>
    <vt:vector size="42" baseType="lpstr">
      <vt:lpstr>Arial</vt:lpstr>
      <vt:lpstr>Courier New</vt:lpstr>
      <vt:lpstr>Wingdings</vt:lpstr>
      <vt:lpstr>ヒラギノ角ゴ Pro W3</vt:lpstr>
      <vt:lpstr>RS-mall-regionhus-inifrån</vt:lpstr>
      <vt:lpstr>1_RS-mall-regionhus-inifrån</vt:lpstr>
      <vt:lpstr>1_RS-mall-mikroskop</vt:lpstr>
      <vt:lpstr>1_RS-mall-regionhuset</vt:lpstr>
      <vt:lpstr>1_RS-mall-sköterska</vt:lpstr>
      <vt:lpstr>1_RS-mall-centralstation</vt:lpstr>
      <vt:lpstr>1_RS-mall-kurator</vt:lpstr>
      <vt:lpstr>1_RS-mall-utställning</vt:lpstr>
      <vt:lpstr>1_RS-mall-kirurgi</vt:lpstr>
      <vt:lpstr>1_RS-mall-hudklinik</vt:lpstr>
      <vt:lpstr>RS-mall-filmsalong</vt:lpstr>
      <vt:lpstr>RS-mall-forskning</vt:lpstr>
      <vt:lpstr>1_Framsida-gul-bild</vt:lpstr>
      <vt:lpstr>1_Presentationssidor</vt:lpstr>
      <vt:lpstr>2_Presentationssidor</vt:lpstr>
      <vt:lpstr>3_Presentationssidor</vt:lpstr>
      <vt:lpstr>Psykoedukation</vt:lpstr>
      <vt:lpstr>potentiellt traumatiserande händelser</vt:lpstr>
      <vt:lpstr>Fler typer av potentiellt traumatiserande händelser så kallade icke-interpersonella</vt:lpstr>
      <vt:lpstr>  </vt:lpstr>
      <vt:lpstr>NORMALA REAKTIONER PÅ ONORMALA HÄNDELSER</vt:lpstr>
      <vt:lpstr>PTSD  Att själv ha utsatts för, bevittnat, underrättats om och/eller konfronterats med potentiellt traumatiska händelser.</vt:lpstr>
      <vt:lpstr>Att vara traumatiserad</vt:lpstr>
      <vt:lpstr>1)   Återuppleva trauma</vt:lpstr>
      <vt:lpstr>1)   Återuppleva trauma</vt:lpstr>
      <vt:lpstr>Triggers / påminnelser</vt:lpstr>
      <vt:lpstr>2)   Undvika trauma</vt:lpstr>
      <vt:lpstr>2)   Undvika trauma</vt:lpstr>
      <vt:lpstr>3a)   Förändrade negativa tankar </vt:lpstr>
      <vt:lpstr>3B)   Förändrade negativa känslor</vt:lpstr>
      <vt:lpstr>4)   Överspändhet / Stress</vt:lpstr>
      <vt:lpstr>Kroppen</vt:lpstr>
      <vt:lpstr>Råd för bättre Sömn</vt:lpstr>
      <vt:lpstr>Hantera Tankar</vt:lpstr>
      <vt:lpstr>Ta hand om dina Känslor</vt:lpstr>
      <vt:lpstr>Drömmar</vt:lpstr>
      <vt:lpstr>Mardrömmar</vt:lpstr>
      <vt:lpstr>Hantera Mardrömmar</vt:lpstr>
    </vt:vector>
  </TitlesOfParts>
  <Company>Grafisk designer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Grafisk designer</dc:creator>
  <cp:lastModifiedBy>Jonsson Anna M</cp:lastModifiedBy>
  <cp:revision>74</cp:revision>
  <dcterms:created xsi:type="dcterms:W3CDTF">2006-12-05T08:06:33Z</dcterms:created>
  <dcterms:modified xsi:type="dcterms:W3CDTF">2015-11-06T13:59:00Z</dcterms:modified>
</cp:coreProperties>
</file>