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slideLayouts/slideLayout11.xml" ContentType="application/vnd.openxmlformats-officedocument.presentationml.slideLayout+xml"/>
  <Override PartName="/ppt/theme/theme11.xml" ContentType="application/vnd.openxmlformats-officedocument.theme+xml"/>
  <Override PartName="/ppt/slideLayouts/slideLayout12.xml" ContentType="application/vnd.openxmlformats-officedocument.presentationml.slideLayout+xml"/>
  <Override PartName="/ppt/theme/theme12.xml" ContentType="application/vnd.openxmlformats-officedocument.theme+xml"/>
  <Override PartName="/ppt/slideLayouts/slideLayout13.xml" ContentType="application/vnd.openxmlformats-officedocument.presentationml.slideLayout+xml"/>
  <Override PartName="/ppt/theme/theme1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14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15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16.xml" ContentType="application/vnd.openxmlformats-officedocument.theme+xml"/>
  <Override PartName="/ppt/theme/theme17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1" r:id="rId3"/>
    <p:sldMasterId id="2147483718" r:id="rId4"/>
    <p:sldMasterId id="2147483716" r:id="rId5"/>
    <p:sldMasterId id="2147483714" r:id="rId6"/>
    <p:sldMasterId id="2147483712" r:id="rId7"/>
    <p:sldMasterId id="2147483710" r:id="rId8"/>
    <p:sldMasterId id="2147483708" r:id="rId9"/>
    <p:sldMasterId id="2147483706" r:id="rId10"/>
    <p:sldMasterId id="2147483704" r:id="rId11"/>
    <p:sldMasterId id="2147483702" r:id="rId12"/>
    <p:sldMasterId id="2147483700" r:id="rId13"/>
    <p:sldMasterId id="2147483698" r:id="rId14"/>
    <p:sldMasterId id="2147483682" r:id="rId15"/>
    <p:sldMasterId id="2147483684" r:id="rId16"/>
    <p:sldMasterId id="2147483691" r:id="rId17"/>
    <p:sldMasterId id="2147483720" r:id="rId18"/>
  </p:sldMasterIdLst>
  <p:notesMasterIdLst>
    <p:notesMasterId r:id="rId41"/>
  </p:notesMasterIdLst>
  <p:sldIdLst>
    <p:sldId id="263" r:id="rId19"/>
    <p:sldId id="265" r:id="rId20"/>
    <p:sldId id="266" r:id="rId21"/>
    <p:sldId id="267" r:id="rId22"/>
    <p:sldId id="268" r:id="rId23"/>
    <p:sldId id="269" r:id="rId24"/>
    <p:sldId id="270" r:id="rId25"/>
    <p:sldId id="271" r:id="rId26"/>
    <p:sldId id="272" r:id="rId27"/>
    <p:sldId id="273" r:id="rId28"/>
    <p:sldId id="274" r:id="rId29"/>
    <p:sldId id="275" r:id="rId30"/>
    <p:sldId id="276" r:id="rId31"/>
    <p:sldId id="277" r:id="rId32"/>
    <p:sldId id="278" r:id="rId33"/>
    <p:sldId id="279" r:id="rId34"/>
    <p:sldId id="280" r:id="rId35"/>
    <p:sldId id="281" r:id="rId36"/>
    <p:sldId id="282" r:id="rId37"/>
    <p:sldId id="283" r:id="rId38"/>
    <p:sldId id="284" r:id="rId39"/>
    <p:sldId id="285" r:id="rId40"/>
  </p:sldIdLst>
  <p:sldSz cx="9144000" cy="6858000" type="screen4x3"/>
  <p:notesSz cx="6858000" cy="9144000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624">
          <p15:clr>
            <a:srgbClr val="A4A3A4"/>
          </p15:clr>
        </p15:guide>
        <p15:guide id="2" orient="horz" pos="1200">
          <p15:clr>
            <a:srgbClr val="A4A3A4"/>
          </p15:clr>
        </p15:guide>
        <p15:guide id="3" orient="horz" pos="3504">
          <p15:clr>
            <a:srgbClr val="A4A3A4"/>
          </p15:clr>
        </p15:guide>
        <p15:guide id="4" pos="432">
          <p15:clr>
            <a:srgbClr val="A4A3A4"/>
          </p15:clr>
        </p15:guide>
        <p15:guide id="5" pos="4992">
          <p15:clr>
            <a:srgbClr val="A4A3A4"/>
          </p15:clr>
        </p15:guide>
        <p15:guide id="6" pos="2784">
          <p15:clr>
            <a:srgbClr val="A4A3A4"/>
          </p15:clr>
        </p15:guide>
        <p15:guide id="7" pos="254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500"/>
    <a:srgbClr val="C2002D"/>
    <a:srgbClr val="9D156A"/>
    <a:srgbClr val="AE3177"/>
    <a:srgbClr val="F5D300"/>
    <a:srgbClr val="ED0026"/>
    <a:srgbClr val="B331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624"/>
        <p:guide orient="horz" pos="1200"/>
        <p:guide orient="horz" pos="3504"/>
        <p:guide pos="432"/>
        <p:guide pos="4992"/>
        <p:guide pos="2784"/>
        <p:guide pos="25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6.xml"/><Relationship Id="rId13" Type="http://schemas.openxmlformats.org/officeDocument/2006/relationships/slideMaster" Target="slideMasters/slideMaster11.xml"/><Relationship Id="rId18" Type="http://schemas.openxmlformats.org/officeDocument/2006/relationships/slideMaster" Target="slideMasters/slideMaster16.xml"/><Relationship Id="rId26" Type="http://schemas.openxmlformats.org/officeDocument/2006/relationships/slide" Target="slides/slide8.xml"/><Relationship Id="rId39" Type="http://schemas.openxmlformats.org/officeDocument/2006/relationships/slide" Target="slides/slide21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3.xml"/><Relationship Id="rId34" Type="http://schemas.openxmlformats.org/officeDocument/2006/relationships/slide" Target="slides/slide16.xml"/><Relationship Id="rId42" Type="http://schemas.openxmlformats.org/officeDocument/2006/relationships/presProps" Target="presProps.xml"/><Relationship Id="rId7" Type="http://schemas.openxmlformats.org/officeDocument/2006/relationships/slideMaster" Target="slideMasters/slideMaster5.xml"/><Relationship Id="rId12" Type="http://schemas.openxmlformats.org/officeDocument/2006/relationships/slideMaster" Target="slideMasters/slideMaster10.xml"/><Relationship Id="rId17" Type="http://schemas.openxmlformats.org/officeDocument/2006/relationships/slideMaster" Target="slideMasters/slideMaster15.xml"/><Relationship Id="rId25" Type="http://schemas.openxmlformats.org/officeDocument/2006/relationships/slide" Target="slides/slide7.xml"/><Relationship Id="rId33" Type="http://schemas.openxmlformats.org/officeDocument/2006/relationships/slide" Target="slides/slide15.xml"/><Relationship Id="rId38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4.xml"/><Relationship Id="rId20" Type="http://schemas.openxmlformats.org/officeDocument/2006/relationships/slide" Target="slides/slide2.xml"/><Relationship Id="rId29" Type="http://schemas.openxmlformats.org/officeDocument/2006/relationships/slide" Target="slides/slide11.xml"/><Relationship Id="rId41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4.xml"/><Relationship Id="rId11" Type="http://schemas.openxmlformats.org/officeDocument/2006/relationships/slideMaster" Target="slideMasters/slideMaster9.xml"/><Relationship Id="rId24" Type="http://schemas.openxmlformats.org/officeDocument/2006/relationships/slide" Target="slides/slide6.xml"/><Relationship Id="rId32" Type="http://schemas.openxmlformats.org/officeDocument/2006/relationships/slide" Target="slides/slide14.xml"/><Relationship Id="rId37" Type="http://schemas.openxmlformats.org/officeDocument/2006/relationships/slide" Target="slides/slide19.xml"/><Relationship Id="rId40" Type="http://schemas.openxmlformats.org/officeDocument/2006/relationships/slide" Target="slides/slide22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3.xml"/><Relationship Id="rId15" Type="http://schemas.openxmlformats.org/officeDocument/2006/relationships/slideMaster" Target="slideMasters/slideMaster13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slide" Target="slides/slide18.xml"/><Relationship Id="rId10" Type="http://schemas.openxmlformats.org/officeDocument/2006/relationships/slideMaster" Target="slideMasters/slideMaster8.xml"/><Relationship Id="rId19" Type="http://schemas.openxmlformats.org/officeDocument/2006/relationships/slide" Target="slides/slide1.xml"/><Relationship Id="rId31" Type="http://schemas.openxmlformats.org/officeDocument/2006/relationships/slide" Target="slides/slide13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2.xml"/><Relationship Id="rId9" Type="http://schemas.openxmlformats.org/officeDocument/2006/relationships/slideMaster" Target="slideMasters/slideMaster7.xml"/><Relationship Id="rId14" Type="http://schemas.openxmlformats.org/officeDocument/2006/relationships/slideMaster" Target="slideMasters/slideMaster12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slide" Target="slides/slide12.xml"/><Relationship Id="rId35" Type="http://schemas.openxmlformats.org/officeDocument/2006/relationships/slide" Target="slides/slide17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ヒラギノ角ゴ Pro W3" pitchFamily="1" charset="-128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ヒラギノ角ゴ Pro W3" pitchFamily="1" charset="-128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noProof="0"/>
              <a:t>Klicka här för att ändra format på bakgrundstexten</a:t>
            </a:r>
          </a:p>
          <a:p>
            <a:pPr lvl="1"/>
            <a:r>
              <a:rPr lang="sv-SE" noProof="0"/>
              <a:t>Nivå två</a:t>
            </a:r>
          </a:p>
          <a:p>
            <a:pPr lvl="2"/>
            <a:r>
              <a:rPr lang="sv-SE" noProof="0"/>
              <a:t>Nivå tre</a:t>
            </a:r>
          </a:p>
          <a:p>
            <a:pPr lvl="3"/>
            <a:r>
              <a:rPr lang="sv-SE" noProof="0"/>
              <a:t>Nivå fyra</a:t>
            </a:r>
          </a:p>
          <a:p>
            <a:pPr lvl="4"/>
            <a:r>
              <a:rPr lang="sv-SE" noProof="0"/>
              <a:t>Nivå fem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ヒラギノ角ゴ Pro W3" pitchFamily="1" charset="-128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5DE81B6C-57E3-A940-92C3-110294C5356B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09443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" charset="-128"/>
        <a:cs typeface="ヒラギノ角ゴ Pro W3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" charset="-128"/>
        <a:cs typeface="ヒラギノ角ゴ Pro W3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" charset="-128"/>
        <a:cs typeface="ヒラギノ角ゴ Pro W3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" charset="-128"/>
        <a:cs typeface="ヒラギノ角ゴ Pro W3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" charset="-128"/>
        <a:cs typeface="ヒラギノ角ゴ Pro W3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972D59-9DFB-479E-BD96-EF77C0EBAA55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31765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4700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91480" y="2336056"/>
            <a:ext cx="7552928" cy="108822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24652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4700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91480" y="2336056"/>
            <a:ext cx="7552928" cy="108822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46362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4700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91480" y="2336056"/>
            <a:ext cx="7552928" cy="108822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95288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4700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91480" y="2336056"/>
            <a:ext cx="7552928" cy="108822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144953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4700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91480" y="2336056"/>
            <a:ext cx="7552928" cy="108822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dirty="0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538208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31640" y="2996952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dirty="0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162652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11560" y="1052736"/>
            <a:ext cx="8229600" cy="780685"/>
          </a:xfrm>
          <a:prstGeom prst="rect">
            <a:avLst/>
          </a:prstGeom>
        </p:spPr>
        <p:txBody>
          <a:bodyPr/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90872" y="1916832"/>
            <a:ext cx="8229600" cy="341724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218095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/>
          <p:cNvSpPr>
            <a:spLocks noGrp="1"/>
          </p:cNvSpPr>
          <p:nvPr>
            <p:ph type="title"/>
          </p:nvPr>
        </p:nvSpPr>
        <p:spPr>
          <a:xfrm>
            <a:off x="722313" y="1340768"/>
            <a:ext cx="7772400" cy="845741"/>
          </a:xfrm>
          <a:prstGeom prst="rect">
            <a:avLst/>
          </a:prstGeom>
        </p:spPr>
        <p:txBody>
          <a:bodyPr anchor="t"/>
          <a:lstStyle>
            <a:lvl1pPr algn="l">
              <a:defRPr sz="4000" b="1" cap="none"/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5" name="Platshållare för text 2"/>
          <p:cNvSpPr>
            <a:spLocks noGrp="1"/>
          </p:cNvSpPr>
          <p:nvPr>
            <p:ph type="body" idx="1"/>
          </p:nvPr>
        </p:nvSpPr>
        <p:spPr>
          <a:xfrm>
            <a:off x="747340" y="1997224"/>
            <a:ext cx="7772400" cy="4345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 dirty="0" smtClean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9892438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54359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910588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63688" y="4005064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92696"/>
            <a:ext cx="5486400" cy="33202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 smtClean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63688" y="4571802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480077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4700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91480" y="2336056"/>
            <a:ext cx="7552928" cy="108822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849953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877564-F737-462D-AE50-FEC1D5E509C1}" type="datetimeFigureOut">
              <a:rPr lang="sv-SE" smtClean="0"/>
              <a:t>2015-11-06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2CB8CF7-5B4B-4CB8-9DC6-0C74D7B2415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76079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877564-F737-462D-AE50-FEC1D5E509C1}" type="datetimeFigureOut">
              <a:rPr lang="sv-SE" smtClean="0"/>
              <a:t>2015-11-06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2CB8CF7-5B4B-4CB8-9DC6-0C74D7B2415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742466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31640" y="2996952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dirty="0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521596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11560" y="1052736"/>
            <a:ext cx="8229600" cy="780685"/>
          </a:xfrm>
          <a:prstGeom prst="rect">
            <a:avLst/>
          </a:prstGeom>
        </p:spPr>
        <p:txBody>
          <a:bodyPr/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90872" y="1916832"/>
            <a:ext cx="8229600" cy="341724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478232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/>
          <p:cNvSpPr>
            <a:spLocks noGrp="1"/>
          </p:cNvSpPr>
          <p:nvPr>
            <p:ph type="title"/>
          </p:nvPr>
        </p:nvSpPr>
        <p:spPr>
          <a:xfrm>
            <a:off x="722313" y="1340768"/>
            <a:ext cx="7772400" cy="845741"/>
          </a:xfrm>
          <a:prstGeom prst="rect">
            <a:avLst/>
          </a:prstGeom>
        </p:spPr>
        <p:txBody>
          <a:bodyPr anchor="t"/>
          <a:lstStyle>
            <a:lvl1pPr algn="l">
              <a:defRPr sz="4000" b="1" cap="none"/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5" name="Platshållare för text 2"/>
          <p:cNvSpPr>
            <a:spLocks noGrp="1"/>
          </p:cNvSpPr>
          <p:nvPr>
            <p:ph type="body" idx="1"/>
          </p:nvPr>
        </p:nvSpPr>
        <p:spPr>
          <a:xfrm>
            <a:off x="747340" y="1997224"/>
            <a:ext cx="7772400" cy="4345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 dirty="0" smtClean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8289187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00383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39470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63688" y="4005064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92696"/>
            <a:ext cx="5486400" cy="33202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 smtClean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63688" y="4571802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7285114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31640" y="2996952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dirty="0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828601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11560" y="1052736"/>
            <a:ext cx="8229600" cy="780685"/>
          </a:xfrm>
          <a:prstGeom prst="rect">
            <a:avLst/>
          </a:prstGeom>
        </p:spPr>
        <p:txBody>
          <a:bodyPr/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90872" y="1916832"/>
            <a:ext cx="8229600" cy="341724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66336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4700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91480" y="2336056"/>
            <a:ext cx="7552928" cy="108822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239466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/>
          <p:cNvSpPr>
            <a:spLocks noGrp="1"/>
          </p:cNvSpPr>
          <p:nvPr>
            <p:ph type="title"/>
          </p:nvPr>
        </p:nvSpPr>
        <p:spPr>
          <a:xfrm>
            <a:off x="722313" y="1340768"/>
            <a:ext cx="7772400" cy="845741"/>
          </a:xfrm>
          <a:prstGeom prst="rect">
            <a:avLst/>
          </a:prstGeom>
        </p:spPr>
        <p:txBody>
          <a:bodyPr anchor="t"/>
          <a:lstStyle>
            <a:lvl1pPr algn="l">
              <a:defRPr sz="4000" b="1" cap="none"/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5" name="Platshållare för text 2"/>
          <p:cNvSpPr>
            <a:spLocks noGrp="1"/>
          </p:cNvSpPr>
          <p:nvPr>
            <p:ph type="body" idx="1"/>
          </p:nvPr>
        </p:nvSpPr>
        <p:spPr>
          <a:xfrm>
            <a:off x="747340" y="1997224"/>
            <a:ext cx="7772400" cy="4345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 dirty="0" smtClean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5569915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711840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50379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63688" y="4005064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92696"/>
            <a:ext cx="5486400" cy="33202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 smtClean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63688" y="4571802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848172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4700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91480" y="2336056"/>
            <a:ext cx="7552928" cy="108822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08823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4700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91480" y="2336056"/>
            <a:ext cx="7552928" cy="108822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75425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4700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91480" y="2336056"/>
            <a:ext cx="7552928" cy="108822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1086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4700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91480" y="2336056"/>
            <a:ext cx="7552928" cy="108822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42499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4700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91480" y="2336056"/>
            <a:ext cx="7552928" cy="108822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88081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4700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91480" y="2336056"/>
            <a:ext cx="7552928" cy="108822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41057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.jpg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.jpg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g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3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7.xml"/><Relationship Id="rId9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4.xml"/><Relationship Id="rId7" Type="http://schemas.openxmlformats.org/officeDocument/2006/relationships/theme" Target="../theme/theme15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0.xml"/><Relationship Id="rId7" Type="http://schemas.openxmlformats.org/officeDocument/2006/relationships/theme" Target="../theme/theme16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jp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8" descr="RegionSkåne_logo_RGB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663" y="188640"/>
            <a:ext cx="631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exhörning 9"/>
          <p:cNvSpPr>
            <a:spLocks/>
          </p:cNvSpPr>
          <p:nvPr/>
        </p:nvSpPr>
        <p:spPr bwMode="auto">
          <a:xfrm>
            <a:off x="2041200" y="4005064"/>
            <a:ext cx="2005200" cy="1728000"/>
          </a:xfrm>
          <a:prstGeom prst="hexagon">
            <a:avLst/>
          </a:prstGeom>
          <a:blipFill rotWithShape="1">
            <a:blip r:embed="rId4"/>
            <a:srcRect/>
            <a:stretch>
              <a:fillRect t="-8021" b="-8021"/>
            </a:stretch>
          </a:blip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2" name="Sexhörning 11"/>
          <p:cNvSpPr/>
          <p:nvPr/>
        </p:nvSpPr>
        <p:spPr bwMode="auto">
          <a:xfrm>
            <a:off x="46754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3" name="Sexhörning 12"/>
          <p:cNvSpPr/>
          <p:nvPr/>
        </p:nvSpPr>
        <p:spPr bwMode="auto">
          <a:xfrm>
            <a:off x="361421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4" name="Sexhörning 13"/>
          <p:cNvSpPr/>
          <p:nvPr/>
        </p:nvSpPr>
        <p:spPr bwMode="auto">
          <a:xfrm>
            <a:off x="5188704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5" name="Sexhörning 14"/>
          <p:cNvSpPr/>
          <p:nvPr/>
        </p:nvSpPr>
        <p:spPr bwMode="auto">
          <a:xfrm>
            <a:off x="6757640" y="3140968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7" name="Sexhörning 16"/>
          <p:cNvSpPr/>
          <p:nvPr/>
        </p:nvSpPr>
        <p:spPr bwMode="auto">
          <a:xfrm>
            <a:off x="8335466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8" name="Sexhörning 17"/>
          <p:cNvSpPr/>
          <p:nvPr/>
        </p:nvSpPr>
        <p:spPr bwMode="auto">
          <a:xfrm>
            <a:off x="-1103932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ヒラギノ角ゴ Pro W3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ヒラギノ角ゴ Pro W3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ヒラギノ角ゴ Pro W3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ヒラギノ角ゴ Pro W3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8" descr="RegionSkåne_logo_RGB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663" y="188640"/>
            <a:ext cx="631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exhörning 9"/>
          <p:cNvSpPr>
            <a:spLocks/>
          </p:cNvSpPr>
          <p:nvPr/>
        </p:nvSpPr>
        <p:spPr bwMode="auto">
          <a:xfrm>
            <a:off x="2041200" y="4005064"/>
            <a:ext cx="2005200" cy="1728000"/>
          </a:xfrm>
          <a:prstGeom prst="hexagon">
            <a:avLst/>
          </a:prstGeom>
          <a:blipFill rotWithShape="1">
            <a:blip r:embed="rId4"/>
            <a:srcRect/>
            <a:stretch>
              <a:fillRect t="-8021" b="-8021"/>
            </a:stretch>
          </a:blip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2" name="Sexhörning 11"/>
          <p:cNvSpPr/>
          <p:nvPr/>
        </p:nvSpPr>
        <p:spPr bwMode="auto">
          <a:xfrm>
            <a:off x="46754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3" name="Sexhörning 12"/>
          <p:cNvSpPr/>
          <p:nvPr/>
        </p:nvSpPr>
        <p:spPr bwMode="auto">
          <a:xfrm>
            <a:off x="361421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4" name="Sexhörning 13"/>
          <p:cNvSpPr/>
          <p:nvPr/>
        </p:nvSpPr>
        <p:spPr bwMode="auto">
          <a:xfrm>
            <a:off x="5188704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5" name="Sexhörning 14"/>
          <p:cNvSpPr/>
          <p:nvPr/>
        </p:nvSpPr>
        <p:spPr bwMode="auto">
          <a:xfrm>
            <a:off x="6757640" y="3140968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7" name="Sexhörning 16"/>
          <p:cNvSpPr/>
          <p:nvPr/>
        </p:nvSpPr>
        <p:spPr bwMode="auto">
          <a:xfrm>
            <a:off x="8335466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8" name="Sexhörning 17"/>
          <p:cNvSpPr/>
          <p:nvPr/>
        </p:nvSpPr>
        <p:spPr bwMode="auto">
          <a:xfrm>
            <a:off x="-1103932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06498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ヒラギノ角ゴ Pro W3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ヒラギノ角ゴ Pro W3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ヒラギノ角ゴ Pro W3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ヒラギノ角ゴ Pro W3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8" descr="RegionSkåne_logo_RGB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663" y="188640"/>
            <a:ext cx="631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exhörning 9"/>
          <p:cNvSpPr>
            <a:spLocks/>
          </p:cNvSpPr>
          <p:nvPr/>
        </p:nvSpPr>
        <p:spPr bwMode="auto">
          <a:xfrm>
            <a:off x="2041200" y="4005064"/>
            <a:ext cx="2005200" cy="1728000"/>
          </a:xfrm>
          <a:prstGeom prst="hexagon">
            <a:avLst/>
          </a:prstGeom>
          <a:blipFill rotWithShape="1">
            <a:blip r:embed="rId4"/>
            <a:srcRect/>
            <a:stretch>
              <a:fillRect l="847" t="-4166" r="947" b="-4166"/>
            </a:stretch>
          </a:blip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2" name="Sexhörning 11"/>
          <p:cNvSpPr/>
          <p:nvPr/>
        </p:nvSpPr>
        <p:spPr bwMode="auto">
          <a:xfrm>
            <a:off x="46754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3" name="Sexhörning 12"/>
          <p:cNvSpPr/>
          <p:nvPr/>
        </p:nvSpPr>
        <p:spPr bwMode="auto">
          <a:xfrm>
            <a:off x="361421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4" name="Sexhörning 13"/>
          <p:cNvSpPr/>
          <p:nvPr/>
        </p:nvSpPr>
        <p:spPr bwMode="auto">
          <a:xfrm>
            <a:off x="5188704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5" name="Sexhörning 14"/>
          <p:cNvSpPr/>
          <p:nvPr/>
        </p:nvSpPr>
        <p:spPr bwMode="auto">
          <a:xfrm>
            <a:off x="6757640" y="3140968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7" name="Sexhörning 16"/>
          <p:cNvSpPr/>
          <p:nvPr/>
        </p:nvSpPr>
        <p:spPr bwMode="auto">
          <a:xfrm>
            <a:off x="8335466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8" name="Sexhörning 17"/>
          <p:cNvSpPr/>
          <p:nvPr/>
        </p:nvSpPr>
        <p:spPr bwMode="auto">
          <a:xfrm>
            <a:off x="-1103932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16449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ヒラギノ角ゴ Pro W3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ヒラギノ角ゴ Pro W3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ヒラギノ角ゴ Pro W3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ヒラギノ角ゴ Pro W3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8" descr="RegionSkåne_logo_RGB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663" y="188640"/>
            <a:ext cx="631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exhörning 9"/>
          <p:cNvSpPr>
            <a:spLocks/>
          </p:cNvSpPr>
          <p:nvPr/>
        </p:nvSpPr>
        <p:spPr bwMode="auto">
          <a:xfrm>
            <a:off x="2041200" y="4005064"/>
            <a:ext cx="2005200" cy="1728000"/>
          </a:xfrm>
          <a:prstGeom prst="hexagon">
            <a:avLst/>
          </a:prstGeom>
          <a:blipFill rotWithShape="1">
            <a:blip r:embed="rId4"/>
            <a:srcRect/>
            <a:stretch>
              <a:fillRect t="-5209" b="-5209"/>
            </a:stretch>
          </a:blip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2" name="Sexhörning 11"/>
          <p:cNvSpPr/>
          <p:nvPr/>
        </p:nvSpPr>
        <p:spPr bwMode="auto">
          <a:xfrm>
            <a:off x="46754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3" name="Sexhörning 12"/>
          <p:cNvSpPr/>
          <p:nvPr/>
        </p:nvSpPr>
        <p:spPr bwMode="auto">
          <a:xfrm>
            <a:off x="361421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4" name="Sexhörning 13"/>
          <p:cNvSpPr/>
          <p:nvPr/>
        </p:nvSpPr>
        <p:spPr bwMode="auto">
          <a:xfrm>
            <a:off x="5188704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5" name="Sexhörning 14"/>
          <p:cNvSpPr/>
          <p:nvPr/>
        </p:nvSpPr>
        <p:spPr bwMode="auto">
          <a:xfrm>
            <a:off x="6757640" y="3140968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7" name="Sexhörning 16"/>
          <p:cNvSpPr/>
          <p:nvPr/>
        </p:nvSpPr>
        <p:spPr bwMode="auto">
          <a:xfrm>
            <a:off x="8335466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8" name="Sexhörning 17"/>
          <p:cNvSpPr/>
          <p:nvPr/>
        </p:nvSpPr>
        <p:spPr bwMode="auto">
          <a:xfrm>
            <a:off x="-1103932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7748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ヒラギノ角ゴ Pro W3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ヒラギノ角ゴ Pro W3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ヒラギノ角ゴ Pro W3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ヒラギノ角ゴ Pro W3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8" descr="RegionSkåne_logo_RGB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663" y="188640"/>
            <a:ext cx="6318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exhörning 9"/>
          <p:cNvSpPr>
            <a:spLocks/>
          </p:cNvSpPr>
          <p:nvPr/>
        </p:nvSpPr>
        <p:spPr bwMode="auto">
          <a:xfrm>
            <a:off x="2040198" y="4005064"/>
            <a:ext cx="2005200" cy="1728000"/>
          </a:xfrm>
          <a:prstGeom prst="hexagon">
            <a:avLst/>
          </a:prstGeom>
          <a:solidFill>
            <a:srgbClr val="FF6500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2" name="Sexhörning 11"/>
          <p:cNvSpPr/>
          <p:nvPr/>
        </p:nvSpPr>
        <p:spPr bwMode="auto">
          <a:xfrm>
            <a:off x="46754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3" name="Sexhörning 12"/>
          <p:cNvSpPr/>
          <p:nvPr/>
        </p:nvSpPr>
        <p:spPr bwMode="auto">
          <a:xfrm>
            <a:off x="361421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4" name="Sexhörning 13"/>
          <p:cNvSpPr/>
          <p:nvPr/>
        </p:nvSpPr>
        <p:spPr bwMode="auto">
          <a:xfrm>
            <a:off x="5188704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5" name="Sexhörning 14"/>
          <p:cNvSpPr/>
          <p:nvPr/>
        </p:nvSpPr>
        <p:spPr bwMode="auto">
          <a:xfrm>
            <a:off x="6757640" y="3140968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7" name="Sexhörning 16"/>
          <p:cNvSpPr/>
          <p:nvPr/>
        </p:nvSpPr>
        <p:spPr bwMode="auto">
          <a:xfrm>
            <a:off x="8335466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8" name="Sexhörning 17"/>
          <p:cNvSpPr/>
          <p:nvPr/>
        </p:nvSpPr>
        <p:spPr bwMode="auto">
          <a:xfrm>
            <a:off x="-1103932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66374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ヒラギノ角ゴ Pro W3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ヒラギノ角ゴ Pro W3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ヒラギノ角ゴ Pro W3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ヒラギノ角ゴ Pro W3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RegionSkåne_logo_RGB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663" y="188640"/>
            <a:ext cx="631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exhörning 5"/>
          <p:cNvSpPr/>
          <p:nvPr/>
        </p:nvSpPr>
        <p:spPr bwMode="auto">
          <a:xfrm>
            <a:off x="2633544" y="5373216"/>
            <a:ext cx="1002352" cy="864096"/>
          </a:xfrm>
          <a:prstGeom prst="hexagon">
            <a:avLst/>
          </a:prstGeom>
          <a:solidFill>
            <a:schemeClr val="bg1"/>
          </a:solidFill>
          <a:ln w="12700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7" name="Sexhörning 6"/>
          <p:cNvSpPr/>
          <p:nvPr/>
        </p:nvSpPr>
        <p:spPr bwMode="auto">
          <a:xfrm>
            <a:off x="1851143" y="4941168"/>
            <a:ext cx="1002352" cy="864096"/>
          </a:xfrm>
          <a:prstGeom prst="hexagon">
            <a:avLst/>
          </a:prstGeom>
          <a:solidFill>
            <a:schemeClr val="bg1"/>
          </a:solidFill>
          <a:ln w="12700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8" name="Sexhörning 7"/>
          <p:cNvSpPr/>
          <p:nvPr/>
        </p:nvSpPr>
        <p:spPr bwMode="auto">
          <a:xfrm>
            <a:off x="1063247" y="5373216"/>
            <a:ext cx="1002352" cy="864096"/>
          </a:xfrm>
          <a:prstGeom prst="hexagon">
            <a:avLst/>
          </a:prstGeom>
          <a:solidFill>
            <a:srgbClr val="FF6500"/>
          </a:solidFill>
          <a:ln w="12700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9" name="Sexhörning 8"/>
          <p:cNvSpPr/>
          <p:nvPr/>
        </p:nvSpPr>
        <p:spPr bwMode="auto">
          <a:xfrm>
            <a:off x="276919" y="5805264"/>
            <a:ext cx="1002352" cy="864096"/>
          </a:xfrm>
          <a:prstGeom prst="hexagon">
            <a:avLst/>
          </a:prstGeom>
          <a:solidFill>
            <a:schemeClr val="bg1"/>
          </a:solidFill>
          <a:ln w="12700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0" name="Sexhörning 9"/>
          <p:cNvSpPr/>
          <p:nvPr/>
        </p:nvSpPr>
        <p:spPr bwMode="auto">
          <a:xfrm>
            <a:off x="-508229" y="5373216"/>
            <a:ext cx="1002352" cy="864096"/>
          </a:xfrm>
          <a:prstGeom prst="hexagon">
            <a:avLst/>
          </a:prstGeom>
          <a:solidFill>
            <a:schemeClr val="bg1"/>
          </a:solidFill>
          <a:ln w="12700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80575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727" r:id="rId7"/>
    <p:sldLayoutId id="2147483728" r:id="rId8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ヒラギノ角ゴ Pro W3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ヒラギノ角ゴ Pro W3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ヒラギノ角ゴ Pro W3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ヒラギノ角ゴ Pro W3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RegionSkåne_logo_RGB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663" y="188640"/>
            <a:ext cx="631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exhörning 6"/>
          <p:cNvSpPr/>
          <p:nvPr/>
        </p:nvSpPr>
        <p:spPr bwMode="auto">
          <a:xfrm>
            <a:off x="7547796" y="5597748"/>
            <a:ext cx="827928" cy="713730"/>
          </a:xfrm>
          <a:prstGeom prst="hexagon">
            <a:avLst/>
          </a:prstGeom>
          <a:solidFill>
            <a:schemeClr val="bg1"/>
          </a:solidFill>
          <a:ln w="12700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8" name="Sexhörning 7"/>
          <p:cNvSpPr/>
          <p:nvPr/>
        </p:nvSpPr>
        <p:spPr bwMode="auto">
          <a:xfrm>
            <a:off x="8202218" y="5955630"/>
            <a:ext cx="827928" cy="713730"/>
          </a:xfrm>
          <a:prstGeom prst="hexagon">
            <a:avLst/>
          </a:prstGeom>
          <a:solidFill>
            <a:srgbClr val="FF6500"/>
          </a:solidFill>
          <a:ln w="12700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0" name="Sexhörning 9"/>
          <p:cNvSpPr/>
          <p:nvPr/>
        </p:nvSpPr>
        <p:spPr bwMode="auto">
          <a:xfrm>
            <a:off x="8856640" y="5604098"/>
            <a:ext cx="827928" cy="713730"/>
          </a:xfrm>
          <a:prstGeom prst="hexagon">
            <a:avLst/>
          </a:prstGeom>
          <a:solidFill>
            <a:schemeClr val="bg1"/>
          </a:solidFill>
          <a:ln w="12700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61637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ヒラギノ角ゴ Pro W3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ヒラギノ角ゴ Pro W3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ヒラギノ角ゴ Pro W3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ヒラギノ角ゴ Pro W3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RegionSkåne_logo_RGB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663" y="188640"/>
            <a:ext cx="631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exhörning 6"/>
          <p:cNvSpPr/>
          <p:nvPr/>
        </p:nvSpPr>
        <p:spPr bwMode="auto">
          <a:xfrm>
            <a:off x="6228184" y="5360516"/>
            <a:ext cx="1002352" cy="864096"/>
          </a:xfrm>
          <a:prstGeom prst="hexagon">
            <a:avLst/>
          </a:prstGeom>
          <a:solidFill>
            <a:schemeClr val="bg1"/>
          </a:solidFill>
          <a:ln w="12700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8" name="Sexhörning 7"/>
          <p:cNvSpPr/>
          <p:nvPr/>
        </p:nvSpPr>
        <p:spPr bwMode="auto">
          <a:xfrm>
            <a:off x="7005415" y="5792564"/>
            <a:ext cx="1002352" cy="864096"/>
          </a:xfrm>
          <a:prstGeom prst="hexagon">
            <a:avLst/>
          </a:prstGeom>
          <a:solidFill>
            <a:srgbClr val="FF6500"/>
          </a:solidFill>
          <a:ln w="12700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9" name="Sexhörning 8"/>
          <p:cNvSpPr/>
          <p:nvPr/>
        </p:nvSpPr>
        <p:spPr bwMode="auto">
          <a:xfrm>
            <a:off x="8584219" y="4936976"/>
            <a:ext cx="1002352" cy="864096"/>
          </a:xfrm>
          <a:prstGeom prst="hexagon">
            <a:avLst/>
          </a:prstGeom>
          <a:solidFill>
            <a:schemeClr val="bg1"/>
          </a:solidFill>
          <a:ln w="12700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0" name="Sexhörning 9"/>
          <p:cNvSpPr/>
          <p:nvPr/>
        </p:nvSpPr>
        <p:spPr bwMode="auto">
          <a:xfrm>
            <a:off x="7799071" y="5369024"/>
            <a:ext cx="1002352" cy="864096"/>
          </a:xfrm>
          <a:prstGeom prst="hexagon">
            <a:avLst/>
          </a:prstGeom>
          <a:solidFill>
            <a:schemeClr val="bg1"/>
          </a:solidFill>
          <a:ln w="12700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1" name="Sexhörning 10"/>
          <p:cNvSpPr/>
          <p:nvPr/>
        </p:nvSpPr>
        <p:spPr bwMode="auto">
          <a:xfrm>
            <a:off x="9369957" y="4509120"/>
            <a:ext cx="1002352" cy="864096"/>
          </a:xfrm>
          <a:prstGeom prst="hexagon">
            <a:avLst/>
          </a:prstGeom>
          <a:solidFill>
            <a:schemeClr val="bg1"/>
          </a:solidFill>
          <a:ln w="12700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61453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ヒラギノ角ゴ Pro W3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ヒラギノ角ゴ Pro W3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ヒラギノ角ゴ Pro W3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ヒラギノ角ゴ Pro W3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8" descr="RegionSkåne_logo_RGB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663" y="188640"/>
            <a:ext cx="631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exhörning 9"/>
          <p:cNvSpPr>
            <a:spLocks/>
          </p:cNvSpPr>
          <p:nvPr/>
        </p:nvSpPr>
        <p:spPr bwMode="auto">
          <a:xfrm>
            <a:off x="2041200" y="4005064"/>
            <a:ext cx="2005200" cy="1728000"/>
          </a:xfrm>
          <a:prstGeom prst="hexagon">
            <a:avLst/>
          </a:prstGeom>
          <a:blipFill rotWithShape="1">
            <a:blip r:embed="rId4"/>
            <a:srcRect/>
            <a:stretch>
              <a:fillRect t="-8021" b="-8021"/>
            </a:stretch>
          </a:blip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2" name="Sexhörning 11"/>
          <p:cNvSpPr/>
          <p:nvPr/>
        </p:nvSpPr>
        <p:spPr bwMode="auto">
          <a:xfrm>
            <a:off x="46754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3" name="Sexhörning 12"/>
          <p:cNvSpPr/>
          <p:nvPr/>
        </p:nvSpPr>
        <p:spPr bwMode="auto">
          <a:xfrm>
            <a:off x="361421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4" name="Sexhörning 13"/>
          <p:cNvSpPr/>
          <p:nvPr/>
        </p:nvSpPr>
        <p:spPr bwMode="auto">
          <a:xfrm>
            <a:off x="5188704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5" name="Sexhörning 14"/>
          <p:cNvSpPr/>
          <p:nvPr/>
        </p:nvSpPr>
        <p:spPr bwMode="auto">
          <a:xfrm>
            <a:off x="6757640" y="3140968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7" name="Sexhörning 16"/>
          <p:cNvSpPr/>
          <p:nvPr/>
        </p:nvSpPr>
        <p:spPr bwMode="auto">
          <a:xfrm>
            <a:off x="8335466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8" name="Sexhörning 17"/>
          <p:cNvSpPr/>
          <p:nvPr/>
        </p:nvSpPr>
        <p:spPr bwMode="auto">
          <a:xfrm>
            <a:off x="-1103932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0193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ヒラギノ角ゴ Pro W3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ヒラギノ角ゴ Pro W3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ヒラギノ角ゴ Pro W3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ヒラギノ角ゴ Pro W3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8" descr="RegionSkåne_logo_RGB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663" y="188640"/>
            <a:ext cx="631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exhörning 9"/>
          <p:cNvSpPr>
            <a:spLocks/>
          </p:cNvSpPr>
          <p:nvPr/>
        </p:nvSpPr>
        <p:spPr bwMode="auto">
          <a:xfrm>
            <a:off x="2041200" y="4005064"/>
            <a:ext cx="2005200" cy="1728000"/>
          </a:xfrm>
          <a:prstGeom prst="hexagon">
            <a:avLst/>
          </a:prstGeom>
          <a:blipFill rotWithShape="1">
            <a:blip r:embed="rId4"/>
            <a:srcRect/>
            <a:stretch>
              <a:fillRect t="-8021" b="-8021"/>
            </a:stretch>
          </a:blip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2" name="Sexhörning 11"/>
          <p:cNvSpPr/>
          <p:nvPr/>
        </p:nvSpPr>
        <p:spPr bwMode="auto">
          <a:xfrm>
            <a:off x="46754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3" name="Sexhörning 12"/>
          <p:cNvSpPr/>
          <p:nvPr/>
        </p:nvSpPr>
        <p:spPr bwMode="auto">
          <a:xfrm>
            <a:off x="361421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4" name="Sexhörning 13"/>
          <p:cNvSpPr/>
          <p:nvPr/>
        </p:nvSpPr>
        <p:spPr bwMode="auto">
          <a:xfrm>
            <a:off x="5188704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5" name="Sexhörning 14"/>
          <p:cNvSpPr/>
          <p:nvPr/>
        </p:nvSpPr>
        <p:spPr bwMode="auto">
          <a:xfrm>
            <a:off x="6757640" y="3140968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7" name="Sexhörning 16"/>
          <p:cNvSpPr/>
          <p:nvPr/>
        </p:nvSpPr>
        <p:spPr bwMode="auto">
          <a:xfrm>
            <a:off x="8335466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8" name="Sexhörning 17"/>
          <p:cNvSpPr/>
          <p:nvPr/>
        </p:nvSpPr>
        <p:spPr bwMode="auto">
          <a:xfrm>
            <a:off x="-1103932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7211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ヒラギノ角ゴ Pro W3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ヒラギノ角ゴ Pro W3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ヒラギノ角ゴ Pro W3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ヒラギノ角ゴ Pro W3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8" descr="RegionSkåne_logo_RGB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663" y="188640"/>
            <a:ext cx="631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exhörning 9"/>
          <p:cNvSpPr>
            <a:spLocks/>
          </p:cNvSpPr>
          <p:nvPr/>
        </p:nvSpPr>
        <p:spPr bwMode="auto">
          <a:xfrm>
            <a:off x="2041200" y="4005064"/>
            <a:ext cx="2005200" cy="1728000"/>
          </a:xfrm>
          <a:prstGeom prst="hexagon">
            <a:avLst/>
          </a:prstGeom>
          <a:blipFill rotWithShape="1">
            <a:blip r:embed="rId4"/>
            <a:srcRect/>
            <a:stretch>
              <a:fillRect l="628" t="-7291" r="628" b="-7291"/>
            </a:stretch>
          </a:blip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2" name="Sexhörning 11"/>
          <p:cNvSpPr/>
          <p:nvPr/>
        </p:nvSpPr>
        <p:spPr bwMode="auto">
          <a:xfrm>
            <a:off x="46754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3" name="Sexhörning 12"/>
          <p:cNvSpPr/>
          <p:nvPr/>
        </p:nvSpPr>
        <p:spPr bwMode="auto">
          <a:xfrm>
            <a:off x="361421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4" name="Sexhörning 13"/>
          <p:cNvSpPr/>
          <p:nvPr/>
        </p:nvSpPr>
        <p:spPr bwMode="auto">
          <a:xfrm>
            <a:off x="5188704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5" name="Sexhörning 14"/>
          <p:cNvSpPr/>
          <p:nvPr/>
        </p:nvSpPr>
        <p:spPr bwMode="auto">
          <a:xfrm>
            <a:off x="6757640" y="3140968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7" name="Sexhörning 16"/>
          <p:cNvSpPr/>
          <p:nvPr/>
        </p:nvSpPr>
        <p:spPr bwMode="auto">
          <a:xfrm>
            <a:off x="8335466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8" name="Sexhörning 17"/>
          <p:cNvSpPr/>
          <p:nvPr/>
        </p:nvSpPr>
        <p:spPr bwMode="auto">
          <a:xfrm>
            <a:off x="-1103932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68263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ヒラギノ角ゴ Pro W3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ヒラギノ角ゴ Pro W3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ヒラギノ角ゴ Pro W3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ヒラギノ角ゴ Pro W3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8" descr="RegionSkåne_logo_RGB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663" y="188640"/>
            <a:ext cx="631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exhörning 9"/>
          <p:cNvSpPr>
            <a:spLocks/>
          </p:cNvSpPr>
          <p:nvPr/>
        </p:nvSpPr>
        <p:spPr bwMode="auto">
          <a:xfrm>
            <a:off x="2041200" y="4005064"/>
            <a:ext cx="2005200" cy="1728000"/>
          </a:xfrm>
          <a:prstGeom prst="hexagon">
            <a:avLst/>
          </a:prstGeom>
          <a:blipFill rotWithShape="1">
            <a:blip r:embed="rId4"/>
            <a:srcRect/>
            <a:stretch>
              <a:fillRect t="-8021" b="-8021"/>
            </a:stretch>
          </a:blip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2" name="Sexhörning 11"/>
          <p:cNvSpPr/>
          <p:nvPr/>
        </p:nvSpPr>
        <p:spPr bwMode="auto">
          <a:xfrm>
            <a:off x="46754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3" name="Sexhörning 12"/>
          <p:cNvSpPr/>
          <p:nvPr/>
        </p:nvSpPr>
        <p:spPr bwMode="auto">
          <a:xfrm>
            <a:off x="361421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4" name="Sexhörning 13"/>
          <p:cNvSpPr/>
          <p:nvPr/>
        </p:nvSpPr>
        <p:spPr bwMode="auto">
          <a:xfrm>
            <a:off x="5188704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5" name="Sexhörning 14"/>
          <p:cNvSpPr/>
          <p:nvPr/>
        </p:nvSpPr>
        <p:spPr bwMode="auto">
          <a:xfrm>
            <a:off x="6757640" y="3140968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7" name="Sexhörning 16"/>
          <p:cNvSpPr/>
          <p:nvPr/>
        </p:nvSpPr>
        <p:spPr bwMode="auto">
          <a:xfrm>
            <a:off x="8335466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8" name="Sexhörning 17"/>
          <p:cNvSpPr/>
          <p:nvPr/>
        </p:nvSpPr>
        <p:spPr bwMode="auto">
          <a:xfrm>
            <a:off x="-1103932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26521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ヒラギノ角ゴ Pro W3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ヒラギノ角ゴ Pro W3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ヒラギノ角ゴ Pro W3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ヒラギノ角ゴ Pro W3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8" descr="RegionSkåne_logo_RGB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663" y="188640"/>
            <a:ext cx="631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exhörning 9"/>
          <p:cNvSpPr>
            <a:spLocks/>
          </p:cNvSpPr>
          <p:nvPr/>
        </p:nvSpPr>
        <p:spPr bwMode="auto">
          <a:xfrm>
            <a:off x="2041200" y="4005064"/>
            <a:ext cx="2005200" cy="1728000"/>
          </a:xfrm>
          <a:prstGeom prst="hexagon">
            <a:avLst/>
          </a:prstGeom>
          <a:blipFill rotWithShape="1">
            <a:blip r:embed="rId4"/>
            <a:srcRect/>
            <a:stretch>
              <a:fillRect t="-8021" b="-8021"/>
            </a:stretch>
          </a:blip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2" name="Sexhörning 11"/>
          <p:cNvSpPr/>
          <p:nvPr/>
        </p:nvSpPr>
        <p:spPr bwMode="auto">
          <a:xfrm>
            <a:off x="46754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3" name="Sexhörning 12"/>
          <p:cNvSpPr/>
          <p:nvPr/>
        </p:nvSpPr>
        <p:spPr bwMode="auto">
          <a:xfrm>
            <a:off x="361421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4" name="Sexhörning 13"/>
          <p:cNvSpPr/>
          <p:nvPr/>
        </p:nvSpPr>
        <p:spPr bwMode="auto">
          <a:xfrm>
            <a:off x="5188704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5" name="Sexhörning 14"/>
          <p:cNvSpPr/>
          <p:nvPr/>
        </p:nvSpPr>
        <p:spPr bwMode="auto">
          <a:xfrm>
            <a:off x="6757640" y="3140968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7" name="Sexhörning 16"/>
          <p:cNvSpPr/>
          <p:nvPr/>
        </p:nvSpPr>
        <p:spPr bwMode="auto">
          <a:xfrm>
            <a:off x="8335466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8" name="Sexhörning 17"/>
          <p:cNvSpPr/>
          <p:nvPr/>
        </p:nvSpPr>
        <p:spPr bwMode="auto">
          <a:xfrm>
            <a:off x="-1103932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83804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ヒラギノ角ゴ Pro W3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ヒラギノ角ゴ Pro W3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ヒラギノ角ゴ Pro W3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ヒラギノ角ゴ Pro W3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8" descr="RegionSkåne_logo_RGB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188640"/>
            <a:ext cx="631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exhörning 9"/>
          <p:cNvSpPr>
            <a:spLocks/>
          </p:cNvSpPr>
          <p:nvPr/>
        </p:nvSpPr>
        <p:spPr bwMode="auto">
          <a:xfrm>
            <a:off x="1952945" y="4005064"/>
            <a:ext cx="2005200" cy="1728000"/>
          </a:xfrm>
          <a:prstGeom prst="hexagon">
            <a:avLst/>
          </a:prstGeom>
          <a:blipFill rotWithShape="1">
            <a:blip r:embed="rId4"/>
            <a:srcRect/>
            <a:stretch>
              <a:fillRect t="-8021" b="-8021"/>
            </a:stretch>
          </a:blip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2" name="Sexhörning 11"/>
          <p:cNvSpPr/>
          <p:nvPr/>
        </p:nvSpPr>
        <p:spPr bwMode="auto">
          <a:xfrm>
            <a:off x="379289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3" name="Sexhörning 12"/>
          <p:cNvSpPr/>
          <p:nvPr/>
        </p:nvSpPr>
        <p:spPr bwMode="auto">
          <a:xfrm>
            <a:off x="3525959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4" name="Sexhörning 13"/>
          <p:cNvSpPr/>
          <p:nvPr/>
        </p:nvSpPr>
        <p:spPr bwMode="auto">
          <a:xfrm>
            <a:off x="5100449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5" name="Sexhörning 14"/>
          <p:cNvSpPr/>
          <p:nvPr/>
        </p:nvSpPr>
        <p:spPr bwMode="auto">
          <a:xfrm>
            <a:off x="6669385" y="3140968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7" name="Sexhörning 16"/>
          <p:cNvSpPr/>
          <p:nvPr/>
        </p:nvSpPr>
        <p:spPr bwMode="auto">
          <a:xfrm>
            <a:off x="8247211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8" name="Sexhörning 17"/>
          <p:cNvSpPr/>
          <p:nvPr/>
        </p:nvSpPr>
        <p:spPr bwMode="auto">
          <a:xfrm>
            <a:off x="-1192187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79314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ヒラギノ角ゴ Pro W3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ヒラギノ角ゴ Pro W3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ヒラギノ角ゴ Pro W3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ヒラギノ角ゴ Pro W3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8" descr="RegionSkåne_logo_RGB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663" y="188640"/>
            <a:ext cx="631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exhörning 9"/>
          <p:cNvSpPr>
            <a:spLocks/>
          </p:cNvSpPr>
          <p:nvPr/>
        </p:nvSpPr>
        <p:spPr bwMode="auto">
          <a:xfrm>
            <a:off x="2041200" y="4005064"/>
            <a:ext cx="2005200" cy="1728000"/>
          </a:xfrm>
          <a:prstGeom prst="hexagon">
            <a:avLst/>
          </a:prstGeom>
          <a:blipFill rotWithShape="1">
            <a:blip r:embed="rId4"/>
            <a:srcRect/>
            <a:stretch>
              <a:fillRect t="-8021" b="-8021"/>
            </a:stretch>
          </a:blip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2" name="Sexhörning 11"/>
          <p:cNvSpPr/>
          <p:nvPr/>
        </p:nvSpPr>
        <p:spPr bwMode="auto">
          <a:xfrm>
            <a:off x="46754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3" name="Sexhörning 12"/>
          <p:cNvSpPr/>
          <p:nvPr/>
        </p:nvSpPr>
        <p:spPr bwMode="auto">
          <a:xfrm>
            <a:off x="361421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4" name="Sexhörning 13"/>
          <p:cNvSpPr/>
          <p:nvPr/>
        </p:nvSpPr>
        <p:spPr bwMode="auto">
          <a:xfrm>
            <a:off x="5188704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5" name="Sexhörning 14"/>
          <p:cNvSpPr/>
          <p:nvPr/>
        </p:nvSpPr>
        <p:spPr bwMode="auto">
          <a:xfrm>
            <a:off x="6757640" y="3140968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7" name="Sexhörning 16"/>
          <p:cNvSpPr/>
          <p:nvPr/>
        </p:nvSpPr>
        <p:spPr bwMode="auto">
          <a:xfrm>
            <a:off x="8335466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8" name="Sexhörning 17"/>
          <p:cNvSpPr/>
          <p:nvPr/>
        </p:nvSpPr>
        <p:spPr bwMode="auto">
          <a:xfrm>
            <a:off x="-1103932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1128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ヒラギノ角ゴ Pro W3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ヒラギノ角ゴ Pro W3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ヒラギノ角ゴ Pro W3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ヒラギノ角ゴ Pro W3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8" descr="RegionSkåne_logo_RGB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663" y="188640"/>
            <a:ext cx="631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exhörning 9"/>
          <p:cNvSpPr>
            <a:spLocks/>
          </p:cNvSpPr>
          <p:nvPr/>
        </p:nvSpPr>
        <p:spPr bwMode="auto">
          <a:xfrm>
            <a:off x="2041200" y="4005064"/>
            <a:ext cx="2005200" cy="1728000"/>
          </a:xfrm>
          <a:prstGeom prst="hexagon">
            <a:avLst/>
          </a:prstGeom>
          <a:blipFill rotWithShape="1">
            <a:blip r:embed="rId4"/>
            <a:srcRect/>
            <a:stretch>
              <a:fillRect/>
            </a:stretch>
          </a:blip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2" name="Sexhörning 11"/>
          <p:cNvSpPr/>
          <p:nvPr/>
        </p:nvSpPr>
        <p:spPr bwMode="auto">
          <a:xfrm>
            <a:off x="46754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3" name="Sexhörning 12"/>
          <p:cNvSpPr/>
          <p:nvPr/>
        </p:nvSpPr>
        <p:spPr bwMode="auto">
          <a:xfrm>
            <a:off x="361421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4" name="Sexhörning 13"/>
          <p:cNvSpPr/>
          <p:nvPr/>
        </p:nvSpPr>
        <p:spPr bwMode="auto">
          <a:xfrm>
            <a:off x="5188704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5" name="Sexhörning 14"/>
          <p:cNvSpPr/>
          <p:nvPr/>
        </p:nvSpPr>
        <p:spPr bwMode="auto">
          <a:xfrm>
            <a:off x="6757640" y="3140968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7" name="Sexhörning 16"/>
          <p:cNvSpPr/>
          <p:nvPr/>
        </p:nvSpPr>
        <p:spPr bwMode="auto">
          <a:xfrm>
            <a:off x="8335466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8" name="Sexhörning 17"/>
          <p:cNvSpPr/>
          <p:nvPr/>
        </p:nvSpPr>
        <p:spPr bwMode="auto">
          <a:xfrm>
            <a:off x="-1103932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5623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ヒラギノ角ゴ Pro W3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ヒラギノ角ゴ Pro W3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ヒラギノ角ゴ Pro W3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ヒラギノ角ゴ Pro W3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7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wmf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2.wmf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0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sv-SE" dirty="0" smtClean="0"/>
              <a:t>Psykoedukation</a:t>
            </a:r>
            <a:endParaRPr lang="sv-SE" dirty="0"/>
          </a:p>
        </p:txBody>
      </p:sp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 smtClean="0"/>
              <a:t>Om trauma och traumatisk stress</a:t>
            </a: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3212976"/>
            <a:ext cx="2836912" cy="283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66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sv-SE" sz="4000" b="1" i="1" cap="small" dirty="0" smtClean="0">
                <a:solidFill>
                  <a:schemeClr val="accent3">
                    <a:lumMod val="50000"/>
                  </a:schemeClr>
                </a:solidFill>
              </a:rPr>
              <a:t>Triggers / påminnelser</a:t>
            </a:r>
            <a:endParaRPr lang="sv-SE" sz="4000" b="1" i="1" cap="small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026" name="Picture 2" descr="C:\Users\163463\AppData\Local\Microsoft\Windows\Temporary Internet Files\Content.IE5\CNMDOMC8\MC900281285[1].wmf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6557" y="2348880"/>
            <a:ext cx="1323315" cy="1958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63463\AppData\Local\Microsoft\Windows\Temporary Internet Files\Content.IE5\GISFMG1L\MC900217120[1].wmf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852936"/>
            <a:ext cx="1152128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163463\AppData\Local\Microsoft\Windows\Temporary Internet Files\Content.IE5\CNMDOMC8\MC900028142[1].wmf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204864"/>
            <a:ext cx="2160240" cy="2290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340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639043"/>
            <a:ext cx="7772400" cy="845741"/>
          </a:xfrm>
        </p:spPr>
        <p:txBody>
          <a:bodyPr>
            <a:normAutofit/>
          </a:bodyPr>
          <a:lstStyle/>
          <a:p>
            <a:r>
              <a:rPr lang="sv-SE" sz="2400" b="1" i="1" cap="small" dirty="0" smtClean="0">
                <a:solidFill>
                  <a:schemeClr val="accent1">
                    <a:lumMod val="75000"/>
                  </a:schemeClr>
                </a:solidFill>
              </a:rPr>
              <a:t>2)   </a:t>
            </a:r>
            <a:r>
              <a:rPr lang="sv-SE" sz="4000" b="1" i="1" cap="small" dirty="0" smtClean="0">
                <a:solidFill>
                  <a:schemeClr val="accent1">
                    <a:lumMod val="75000"/>
                  </a:schemeClr>
                </a:solidFill>
              </a:rPr>
              <a:t>Undvika trauma</a:t>
            </a:r>
            <a:endParaRPr lang="sv-SE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259632" y="1916832"/>
            <a:ext cx="7772400" cy="434550"/>
          </a:xfrm>
        </p:spPr>
        <p:txBody>
          <a:bodyPr>
            <a:norm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sv-SE" sz="1400" b="0" dirty="0" smtClean="0">
                <a:solidFill>
                  <a:schemeClr val="accent1">
                    <a:lumMod val="75000"/>
                  </a:schemeClr>
                </a:solidFill>
              </a:rPr>
              <a:t>Inte prata om traumat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4294967295"/>
          </p:nvPr>
        </p:nvSpPr>
        <p:spPr>
          <a:xfrm>
            <a:off x="4139952" y="1822401"/>
            <a:ext cx="4764087" cy="59848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sv-SE" sz="1400" b="0" dirty="0" smtClean="0">
                <a:solidFill>
                  <a:schemeClr val="accent1">
                    <a:lumMod val="75000"/>
                  </a:schemeClr>
                </a:solidFill>
              </a:rPr>
              <a:t>Inte tänka på traumat</a:t>
            </a:r>
            <a:endParaRPr lang="sv-SE" sz="14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ruta 7"/>
          <p:cNvSpPr txBox="1"/>
          <p:nvPr/>
        </p:nvSpPr>
        <p:spPr>
          <a:xfrm>
            <a:off x="2627784" y="4221088"/>
            <a:ext cx="22802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sv-SE" sz="1400" dirty="0">
                <a:solidFill>
                  <a:schemeClr val="accent1">
                    <a:lumMod val="75000"/>
                  </a:schemeClr>
                </a:solidFill>
              </a:rPr>
              <a:t>Begränsande känslor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273" y="2442321"/>
            <a:ext cx="2425034" cy="136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581128"/>
            <a:ext cx="1763789" cy="1448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Bildobjekt 8" descr="Vägmärke Stopp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119114"/>
            <a:ext cx="1905000" cy="18859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17353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http://www.clipartbest.com/cliparts/7ia/oB9/7iaoB9nxT.jpe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3508" y="3504604"/>
            <a:ext cx="2372668" cy="201262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>
            <a:normAutofit/>
          </a:bodyPr>
          <a:lstStyle/>
          <a:p>
            <a:r>
              <a:rPr lang="sv-SE" sz="2400" b="1" i="1" cap="small" dirty="0" smtClean="0">
                <a:solidFill>
                  <a:schemeClr val="accent1">
                    <a:lumMod val="75000"/>
                  </a:schemeClr>
                </a:solidFill>
              </a:rPr>
              <a:t>2)   </a:t>
            </a:r>
            <a:r>
              <a:rPr lang="sv-SE" sz="4000" b="1" i="1" cap="small" dirty="0" smtClean="0">
                <a:solidFill>
                  <a:schemeClr val="accent1">
                    <a:lumMod val="75000"/>
                  </a:schemeClr>
                </a:solidFill>
              </a:rPr>
              <a:t>Undvika trauma</a:t>
            </a:r>
            <a:endParaRPr lang="sv-SE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99592" y="2615233"/>
            <a:ext cx="3669804" cy="597743"/>
          </a:xfrm>
        </p:spPr>
        <p:txBody>
          <a:bodyPr>
            <a:norm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sv-SE" sz="1400" b="0" dirty="0" smtClean="0">
                <a:solidFill>
                  <a:schemeClr val="accent1">
                    <a:lumMod val="75000"/>
                  </a:schemeClr>
                </a:solidFill>
              </a:rPr>
              <a:t>Undvika personer som påminner om traumat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283968" y="1833984"/>
            <a:ext cx="4762873" cy="597743"/>
          </a:xfrm>
        </p:spPr>
        <p:txBody>
          <a:bodyPr>
            <a:norm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sv-SE" sz="1400" b="0" dirty="0" smtClean="0">
                <a:solidFill>
                  <a:schemeClr val="accent1">
                    <a:lumMod val="75000"/>
                  </a:schemeClr>
                </a:solidFill>
              </a:rPr>
              <a:t>Hålla sig undan platser som påminner om trauma</a:t>
            </a:r>
            <a:endParaRPr lang="sv-SE" sz="14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ruta 7"/>
          <p:cNvSpPr txBox="1"/>
          <p:nvPr/>
        </p:nvSpPr>
        <p:spPr>
          <a:xfrm>
            <a:off x="2915816" y="3284984"/>
            <a:ext cx="3024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sv-SE" sz="1400" dirty="0">
                <a:solidFill>
                  <a:schemeClr val="accent1">
                    <a:lumMod val="75000"/>
                  </a:schemeClr>
                </a:solidFill>
              </a:rPr>
              <a:t>Undvika saker som påminner om traumat</a:t>
            </a: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843" y="2436022"/>
            <a:ext cx="2437605" cy="1353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Bildobjekt 9" descr="Människor, Publik, Gruppen, Folkmassa, Siluett, Blå"/>
          <p:cNvPicPr/>
          <p:nvPr/>
        </p:nvPicPr>
        <p:blipFill>
          <a:blip r:embed="rId4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647269"/>
            <a:ext cx="2448272" cy="10616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887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6" descr="C:\Users\163463\AppData\Local\Microsoft\Windows\Temporary Internet Files\Content.IE5\BKINKP1A\MP900398831[1]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309" y="3284984"/>
            <a:ext cx="312514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163463\AppData\Local\Microsoft\Windows\Temporary Internet Files\Content.IE5\BKINKP1A\MC900434667[1].wmf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9881" y="1844824"/>
            <a:ext cx="2080231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72008" y="639043"/>
            <a:ext cx="7772400" cy="845741"/>
          </a:xfrm>
        </p:spPr>
        <p:txBody>
          <a:bodyPr>
            <a:normAutofit fontScale="90000"/>
          </a:bodyPr>
          <a:lstStyle/>
          <a:p>
            <a:r>
              <a:rPr lang="sv-SE" sz="2400" b="1" i="1" cap="small" dirty="0" smtClean="0">
                <a:solidFill>
                  <a:srgbClr val="703F8B"/>
                </a:solidFill>
              </a:rPr>
              <a:t>3a)   </a:t>
            </a:r>
            <a:r>
              <a:rPr lang="sv-SE" sz="4000" b="1" i="1" cap="small" dirty="0" smtClean="0">
                <a:solidFill>
                  <a:srgbClr val="703F8B"/>
                </a:solidFill>
              </a:rPr>
              <a:t>Förändrade negativa tankar </a:t>
            </a:r>
            <a:endParaRPr lang="sv-SE" sz="1400" b="1" dirty="0">
              <a:solidFill>
                <a:srgbClr val="703F8B"/>
              </a:solidFill>
            </a:endParaRP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840160" y="4578626"/>
            <a:ext cx="7772400" cy="434550"/>
          </a:xfrm>
        </p:spPr>
        <p:txBody>
          <a:bodyPr>
            <a:normAutofit/>
          </a:bodyPr>
          <a:lstStyle/>
          <a:p>
            <a:r>
              <a:rPr lang="sv-SE" sz="1400" b="0" dirty="0" smtClean="0">
                <a:solidFill>
                  <a:srgbClr val="703F8B"/>
                </a:solidFill>
              </a:rPr>
              <a:t>Glömt bort vad som hänt/svårt för att minnas saker.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4294967295"/>
          </p:nvPr>
        </p:nvSpPr>
        <p:spPr>
          <a:xfrm>
            <a:off x="3851920" y="1341190"/>
            <a:ext cx="1728787" cy="165576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1400" b="0" dirty="0">
                <a:solidFill>
                  <a:srgbClr val="703F8B"/>
                </a:solidFill>
              </a:rPr>
              <a:t> </a:t>
            </a:r>
            <a:r>
              <a:rPr lang="sv-SE" sz="1400" b="0" dirty="0" smtClean="0">
                <a:solidFill>
                  <a:srgbClr val="703F8B"/>
                </a:solidFill>
              </a:rPr>
              <a:t>      </a:t>
            </a:r>
          </a:p>
          <a:p>
            <a:pPr marL="0" indent="0">
              <a:buNone/>
            </a:pPr>
            <a:endParaRPr lang="sv-SE" sz="1400" b="0" dirty="0" smtClean="0">
              <a:solidFill>
                <a:srgbClr val="703F8B"/>
              </a:solidFill>
            </a:endParaRPr>
          </a:p>
          <a:p>
            <a:pPr marL="0" indent="0">
              <a:buNone/>
            </a:pPr>
            <a:endParaRPr lang="sv-SE" sz="1400" b="0" dirty="0">
              <a:solidFill>
                <a:srgbClr val="703F8B"/>
              </a:solidFill>
            </a:endParaRPr>
          </a:p>
          <a:p>
            <a:pPr marL="0" indent="0">
              <a:buNone/>
            </a:pPr>
            <a:endParaRPr lang="sv-SE" sz="1400" b="0" dirty="0" smtClean="0">
              <a:solidFill>
                <a:srgbClr val="703F8B"/>
              </a:solidFill>
            </a:endParaRPr>
          </a:p>
          <a:p>
            <a:pPr marL="0" indent="0">
              <a:buNone/>
            </a:pPr>
            <a:r>
              <a:rPr lang="sv-SE" sz="1400" b="0" dirty="0" smtClean="0">
                <a:solidFill>
                  <a:srgbClr val="703F8B"/>
                </a:solidFill>
              </a:rPr>
              <a:t>Det går inte att lita </a:t>
            </a:r>
          </a:p>
          <a:p>
            <a:pPr marL="0" indent="0">
              <a:buNone/>
            </a:pPr>
            <a:r>
              <a:rPr lang="sv-SE" sz="1400" b="0" dirty="0" smtClean="0">
                <a:solidFill>
                  <a:srgbClr val="703F8B"/>
                </a:solidFill>
              </a:rPr>
              <a:t>på någon.</a:t>
            </a:r>
            <a:endParaRPr lang="sv-SE" sz="1400" b="0" dirty="0">
              <a:solidFill>
                <a:srgbClr val="703F8B"/>
              </a:solidFill>
            </a:endParaRPr>
          </a:p>
        </p:txBody>
      </p:sp>
      <p:pic>
        <p:nvPicPr>
          <p:cNvPr id="10" name="Picture 5" descr="C:\Users\163463\AppData\Local\Microsoft\Windows\Temporary Internet Files\Content.IE5\GISFMG1L\MC900441376[1]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72816"/>
            <a:ext cx="208823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ruta 10"/>
          <p:cNvSpPr txBox="1"/>
          <p:nvPr/>
        </p:nvSpPr>
        <p:spPr>
          <a:xfrm>
            <a:off x="1547664" y="2204864"/>
            <a:ext cx="21602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1400" dirty="0" smtClean="0">
              <a:solidFill>
                <a:srgbClr val="703F8B"/>
              </a:solidFill>
            </a:endParaRPr>
          </a:p>
          <a:p>
            <a:r>
              <a:rPr lang="sv-SE" sz="1400" dirty="0" smtClean="0">
                <a:solidFill>
                  <a:srgbClr val="703F8B"/>
                </a:solidFill>
              </a:rPr>
              <a:t>Jag är helt </a:t>
            </a:r>
          </a:p>
          <a:p>
            <a:r>
              <a:rPr lang="sv-SE" sz="1400" dirty="0">
                <a:solidFill>
                  <a:srgbClr val="703F8B"/>
                </a:solidFill>
              </a:rPr>
              <a:t>v</a:t>
            </a:r>
            <a:r>
              <a:rPr lang="sv-SE" sz="1400" dirty="0" smtClean="0">
                <a:solidFill>
                  <a:srgbClr val="703F8B"/>
                </a:solidFill>
              </a:rPr>
              <a:t>ärdelös</a:t>
            </a:r>
            <a:r>
              <a:rPr lang="sv-SE" sz="1400" dirty="0">
                <a:solidFill>
                  <a:srgbClr val="703F8B"/>
                </a:solidFill>
              </a:rPr>
              <a:t>!</a:t>
            </a:r>
          </a:p>
        </p:txBody>
      </p:sp>
      <p:pic>
        <p:nvPicPr>
          <p:cNvPr id="9" name="Picture 5" descr="C:\Users\163463\AppData\Local\Microsoft\Windows\Temporary Internet Files\Content.IE5\GISFMG1L\MC900441376[1].png"/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628800"/>
            <a:ext cx="208823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ruta 3"/>
          <p:cNvSpPr txBox="1"/>
          <p:nvPr/>
        </p:nvSpPr>
        <p:spPr>
          <a:xfrm>
            <a:off x="6228184" y="2348880"/>
            <a:ext cx="15472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703F8B"/>
                </a:solidFill>
              </a:rPr>
              <a:t>Jag förtjänade det.</a:t>
            </a:r>
          </a:p>
        </p:txBody>
      </p:sp>
    </p:spTree>
    <p:extLst>
      <p:ext uri="{BB962C8B-B14F-4D97-AF65-F5344CB8AC3E}">
        <p14:creationId xmlns:p14="http://schemas.microsoft.com/office/powerpoint/2010/main" val="331311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C:\Users\163463\AppData\Local\Microsoft\Windows\Temporary Internet Files\Content.IE5\CNMDOMC8\MC900078823[1].wmf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686981"/>
            <a:ext cx="1949834" cy="2165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95536" y="62981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v-SE" sz="2400" i="1" cap="small" dirty="0" smtClean="0">
                <a:solidFill>
                  <a:schemeClr val="bg1">
                    <a:lumMod val="50000"/>
                  </a:schemeClr>
                </a:solidFill>
              </a:rPr>
              <a:t>3</a:t>
            </a:r>
            <a:r>
              <a:rPr lang="sv-SE" sz="2400" i="1" dirty="0" smtClean="0">
                <a:solidFill>
                  <a:schemeClr val="bg1">
                    <a:lumMod val="50000"/>
                  </a:schemeClr>
                </a:solidFill>
              </a:rPr>
              <a:t>B</a:t>
            </a:r>
            <a:r>
              <a:rPr lang="sv-SE" sz="2400" b="1" i="1" cap="small" dirty="0" smtClean="0">
                <a:solidFill>
                  <a:schemeClr val="bg1">
                    <a:lumMod val="50000"/>
                  </a:schemeClr>
                </a:solidFill>
              </a:rPr>
              <a:t>)   </a:t>
            </a:r>
            <a:r>
              <a:rPr lang="sv-SE" sz="4000" b="1" i="1" cap="small" dirty="0" smtClean="0">
                <a:solidFill>
                  <a:schemeClr val="bg1">
                    <a:lumMod val="50000"/>
                  </a:schemeClr>
                </a:solidFill>
              </a:rPr>
              <a:t>Förändrade negativa känslor</a:t>
            </a:r>
            <a:endParaRPr lang="sv-SE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textruta 7"/>
          <p:cNvSpPr txBox="1"/>
          <p:nvPr/>
        </p:nvSpPr>
        <p:spPr>
          <a:xfrm>
            <a:off x="5724128" y="4005064"/>
            <a:ext cx="237626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 smtClean="0">
                <a:solidFill>
                  <a:srgbClr val="703F8B"/>
                </a:solidFill>
              </a:rPr>
              <a:t>	</a:t>
            </a:r>
          </a:p>
          <a:p>
            <a:r>
              <a:rPr lang="sv-SE" sz="1400" dirty="0" smtClean="0">
                <a:solidFill>
                  <a:srgbClr val="703F8B"/>
                </a:solidFill>
              </a:rPr>
              <a:t>	</a:t>
            </a:r>
          </a:p>
          <a:p>
            <a:r>
              <a:rPr lang="sv-SE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Ihållande ilska</a:t>
            </a:r>
          </a:p>
          <a:p>
            <a:r>
              <a:rPr lang="sv-SE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sv-SE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stark rädsla</a:t>
            </a:r>
          </a:p>
          <a:p>
            <a:r>
              <a:rPr lang="sv-SE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	</a:t>
            </a:r>
            <a:r>
              <a:rPr lang="sv-SE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skräck   </a:t>
            </a:r>
            <a:endParaRPr lang="sv-SE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035" name="Picture 11" descr="C:\Users\163463\AppData\Local\Microsoft\Windows\Temporary Internet Files\Content.IE5\190URSVP\MC900078739[1].wmf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72816"/>
            <a:ext cx="826484" cy="1729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ruta 13"/>
          <p:cNvSpPr txBox="1"/>
          <p:nvPr/>
        </p:nvSpPr>
        <p:spPr>
          <a:xfrm>
            <a:off x="1835696" y="2132856"/>
            <a:ext cx="16561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Svårt för att känna glädje / det som brukade vara roligt är inte längre intressant. </a:t>
            </a:r>
          </a:p>
          <a:p>
            <a:r>
              <a:rPr lang="sv-SE" sz="1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Likgiltighet.</a:t>
            </a:r>
            <a:endParaRPr lang="sv-SE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616819"/>
            <a:ext cx="1296144" cy="1348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ruta 3"/>
          <p:cNvSpPr txBox="1"/>
          <p:nvPr/>
        </p:nvSpPr>
        <p:spPr>
          <a:xfrm>
            <a:off x="5724128" y="2276872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Upplever att </a:t>
            </a:r>
            <a:r>
              <a:rPr lang="sv-SE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livet </a:t>
            </a:r>
            <a:r>
              <a:rPr lang="sv-SE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är </a:t>
            </a:r>
            <a:r>
              <a:rPr lang="sv-SE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kort &amp; att framtiden inte finns.</a:t>
            </a:r>
            <a:endParaRPr lang="sv-SE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28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>
            <a:normAutofit/>
          </a:bodyPr>
          <a:lstStyle/>
          <a:p>
            <a:r>
              <a:rPr lang="sv-SE" sz="2400" i="1" cap="small" dirty="0">
                <a:solidFill>
                  <a:schemeClr val="accent6">
                    <a:lumMod val="50000"/>
                  </a:schemeClr>
                </a:solidFill>
              </a:rPr>
              <a:t>4</a:t>
            </a:r>
            <a:r>
              <a:rPr lang="sv-SE" sz="2400" b="1" i="1" cap="small" dirty="0" smtClean="0">
                <a:solidFill>
                  <a:schemeClr val="accent6">
                    <a:lumMod val="50000"/>
                  </a:schemeClr>
                </a:solidFill>
              </a:rPr>
              <a:t>)   </a:t>
            </a:r>
            <a:r>
              <a:rPr lang="sv-SE" sz="4000" b="1" i="1" cap="small" dirty="0" smtClean="0">
                <a:solidFill>
                  <a:schemeClr val="accent6">
                    <a:lumMod val="50000"/>
                  </a:schemeClr>
                </a:solidFill>
              </a:rPr>
              <a:t>Överspändhet / </a:t>
            </a:r>
            <a:r>
              <a:rPr lang="sv-SE" i="1" cap="small" dirty="0">
                <a:solidFill>
                  <a:schemeClr val="accent6">
                    <a:lumMod val="50000"/>
                  </a:schemeClr>
                </a:solidFill>
              </a:rPr>
              <a:t>S</a:t>
            </a:r>
            <a:r>
              <a:rPr lang="sv-SE" sz="4000" b="1" i="1" cap="small" dirty="0" smtClean="0">
                <a:solidFill>
                  <a:schemeClr val="accent6">
                    <a:lumMod val="50000"/>
                  </a:schemeClr>
                </a:solidFill>
              </a:rPr>
              <a:t>tress</a:t>
            </a:r>
            <a:endParaRPr lang="sv-SE" sz="1400" b="1" i="1" cap="small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220072" y="2420888"/>
            <a:ext cx="2664296" cy="2586644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sv-SE" sz="1400" dirty="0" smtClean="0">
                <a:solidFill>
                  <a:schemeClr val="accent6">
                    <a:lumMod val="75000"/>
                  </a:schemeClr>
                </a:solidFill>
              </a:rPr>
              <a:t>Svårt att somna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v-SE" sz="1400" dirty="0" smtClean="0">
                <a:solidFill>
                  <a:schemeClr val="accent6">
                    <a:lumMod val="50000"/>
                  </a:schemeClr>
                </a:solidFill>
              </a:rPr>
              <a:t>Orolig sömn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v-SE" sz="1400" dirty="0" smtClean="0">
                <a:solidFill>
                  <a:schemeClr val="accent6">
                    <a:lumMod val="75000"/>
                  </a:schemeClr>
                </a:solidFill>
              </a:rPr>
              <a:t>Irritation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v-SE" sz="1400" dirty="0" smtClean="0">
                <a:solidFill>
                  <a:schemeClr val="accent2">
                    <a:lumMod val="75000"/>
                  </a:schemeClr>
                </a:solidFill>
              </a:rPr>
              <a:t>Aggressivitet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v-SE" sz="1400" dirty="0" smtClean="0">
                <a:solidFill>
                  <a:schemeClr val="accent6">
                    <a:lumMod val="75000"/>
                  </a:schemeClr>
                </a:solidFill>
              </a:rPr>
              <a:t>Självdestruktivt beteende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v-SE" sz="1400" dirty="0" smtClean="0">
                <a:solidFill>
                  <a:schemeClr val="accent6">
                    <a:lumMod val="50000"/>
                  </a:schemeClr>
                </a:solidFill>
              </a:rPr>
              <a:t>Vredesutbrott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v-SE" sz="1400" dirty="0">
                <a:solidFill>
                  <a:schemeClr val="accent6">
                    <a:lumMod val="75000"/>
                  </a:schemeClr>
                </a:solidFill>
              </a:rPr>
              <a:t>K</a:t>
            </a:r>
            <a:r>
              <a:rPr lang="sv-SE" sz="1400" dirty="0" smtClean="0">
                <a:solidFill>
                  <a:schemeClr val="accent6">
                    <a:lumMod val="75000"/>
                  </a:schemeClr>
                </a:solidFill>
              </a:rPr>
              <a:t>oncentrationssvårigheter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v-SE" sz="1400" dirty="0" smtClean="0">
                <a:solidFill>
                  <a:schemeClr val="accent6">
                    <a:lumMod val="50000"/>
                  </a:schemeClr>
                </a:solidFill>
              </a:rPr>
              <a:t>Överdriven vaksam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v-SE" sz="1400" dirty="0" smtClean="0">
                <a:solidFill>
                  <a:schemeClr val="accent6">
                    <a:lumMod val="75000"/>
                  </a:schemeClr>
                </a:solidFill>
              </a:rPr>
              <a:t>Lättskrämdhet</a:t>
            </a:r>
            <a:endParaRPr lang="sv-SE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051" name="Picture 3" descr="C:\Users\163463\AppData\Local\Microsoft\Windows\Temporary Internet Files\Content.IE5\190URSVP\MC900078703[1].wmf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556792"/>
            <a:ext cx="2088232" cy="3603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816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4400" y="2780928"/>
            <a:ext cx="2831976" cy="245585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000" b="1" i="1" cap="small" dirty="0" smtClean="0">
                <a:solidFill>
                  <a:srgbClr val="7030A0"/>
                </a:solidFill>
              </a:rPr>
              <a:t>Kroppen</a:t>
            </a:r>
            <a:endParaRPr lang="sv-SE" sz="4000" b="1" i="1" cap="small" dirty="0">
              <a:solidFill>
                <a:srgbClr val="7030A0"/>
              </a:solidFill>
            </a:endParaRPr>
          </a:p>
        </p:txBody>
      </p:sp>
      <p:sp>
        <p:nvSpPr>
          <p:cNvPr id="7" name="textruta 6"/>
          <p:cNvSpPr txBox="1"/>
          <p:nvPr/>
        </p:nvSpPr>
        <p:spPr>
          <a:xfrm>
            <a:off x="1259632" y="2095688"/>
            <a:ext cx="62646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 smtClean="0"/>
              <a:t>Andningsövningar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sv-SE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 smtClean="0"/>
              <a:t>Rörelse/motion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sv-SE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 smtClean="0"/>
              <a:t>Äta regelbundet, nyttigt &amp; balanserat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4892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000" b="1" i="1" cap="small" dirty="0" smtClean="0">
                <a:solidFill>
                  <a:srgbClr val="7030A0"/>
                </a:solidFill>
              </a:rPr>
              <a:t>Råd för bättre Sömn</a:t>
            </a:r>
            <a:endParaRPr lang="sv-SE" sz="4000" b="1" i="1" cap="small" dirty="0">
              <a:solidFill>
                <a:srgbClr val="7030A0"/>
              </a:solidFill>
            </a:endParaRPr>
          </a:p>
        </p:txBody>
      </p:sp>
      <p:sp>
        <p:nvSpPr>
          <p:cNvPr id="3" name="textruta 2"/>
          <p:cNvSpPr txBox="1"/>
          <p:nvPr/>
        </p:nvSpPr>
        <p:spPr>
          <a:xfrm>
            <a:off x="3851920" y="1196752"/>
            <a:ext cx="496855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sz="1600" dirty="0" smtClean="0">
                <a:solidFill>
                  <a:schemeClr val="accent3">
                    <a:lumMod val="50000"/>
                  </a:schemeClr>
                </a:solidFill>
              </a:rPr>
              <a:t>Lägg dig &amp; stig upp vid samma tid varje dag</a:t>
            </a:r>
          </a:p>
          <a:p>
            <a:endParaRPr lang="sv-SE" sz="16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sz="1600" dirty="0"/>
              <a:t>Sov inte på dagen även om du är </a:t>
            </a:r>
            <a:r>
              <a:rPr lang="sv-SE" sz="1600" dirty="0" smtClean="0"/>
              <a:t>trött</a:t>
            </a:r>
          </a:p>
          <a:p>
            <a:endParaRPr lang="sv-SE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sz="1600" dirty="0" smtClean="0">
                <a:solidFill>
                  <a:schemeClr val="accent3">
                    <a:lumMod val="50000"/>
                  </a:schemeClr>
                </a:solidFill>
              </a:rPr>
              <a:t>Undvik nikotin, kaffe, coca-cola, och te efter </a:t>
            </a:r>
            <a:r>
              <a:rPr lang="sv-SE" sz="1600" dirty="0" err="1" smtClean="0">
                <a:solidFill>
                  <a:schemeClr val="accent3">
                    <a:lumMod val="50000"/>
                  </a:schemeClr>
                </a:solidFill>
              </a:rPr>
              <a:t>kl</a:t>
            </a:r>
            <a:r>
              <a:rPr lang="sv-SE" sz="1600" dirty="0" smtClean="0">
                <a:solidFill>
                  <a:schemeClr val="accent3">
                    <a:lumMod val="50000"/>
                  </a:schemeClr>
                </a:solidFill>
              </a:rPr>
              <a:t> 18.00</a:t>
            </a:r>
          </a:p>
          <a:p>
            <a:endParaRPr lang="sv-SE" sz="16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sz="1600" dirty="0"/>
              <a:t>Drick något </a:t>
            </a:r>
            <a:r>
              <a:rPr lang="sv-SE" sz="1600" dirty="0" smtClean="0"/>
              <a:t>varmt och koffeinfritt, </a:t>
            </a:r>
            <a:r>
              <a:rPr lang="sv-SE" sz="1600" dirty="0"/>
              <a:t>till exempel mint- eller </a:t>
            </a:r>
            <a:r>
              <a:rPr lang="sv-SE" sz="1600" dirty="0" smtClean="0"/>
              <a:t>kamomillte</a:t>
            </a:r>
          </a:p>
          <a:p>
            <a:endParaRPr lang="sv-SE" sz="16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sz="1600" dirty="0" smtClean="0">
                <a:solidFill>
                  <a:schemeClr val="accent3">
                    <a:lumMod val="50000"/>
                  </a:schemeClr>
                </a:solidFill>
              </a:rPr>
              <a:t>Gör en avslappnings- eller andningsövning</a:t>
            </a:r>
          </a:p>
          <a:p>
            <a:endParaRPr lang="sv-SE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sz="1600" dirty="0" smtClean="0"/>
              <a:t>Få en stund utomhus varje dag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sv-SE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sz="1600" dirty="0" smtClean="0">
                <a:solidFill>
                  <a:schemeClr val="accent3">
                    <a:lumMod val="50000"/>
                  </a:schemeClr>
                </a:solidFill>
              </a:rPr>
              <a:t>Träna en fysisk aktivitet varje dag, så att du blir riktigt trött i kroppen</a:t>
            </a:r>
          </a:p>
          <a:p>
            <a:endParaRPr lang="sv-SE" sz="16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sz="1600" dirty="0" smtClean="0"/>
              <a:t>Ta en varm dusch</a:t>
            </a:r>
            <a:endParaRPr lang="sv-SE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sv-SE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sz="1600" dirty="0" smtClean="0">
                <a:solidFill>
                  <a:schemeClr val="accent3">
                    <a:lumMod val="50000"/>
                  </a:schemeClr>
                </a:solidFill>
              </a:rPr>
              <a:t>Om du inte kan somna: </a:t>
            </a:r>
            <a:r>
              <a:rPr lang="sv-SE" sz="1600" dirty="0">
                <a:solidFill>
                  <a:schemeClr val="accent3">
                    <a:lumMod val="50000"/>
                  </a:schemeClr>
                </a:solidFill>
              </a:rPr>
              <a:t>stig upp och gör något </a:t>
            </a:r>
            <a:r>
              <a:rPr lang="sv-SE" sz="1600" dirty="0" smtClean="0">
                <a:solidFill>
                  <a:schemeClr val="accent3">
                    <a:lumMod val="50000"/>
                  </a:schemeClr>
                </a:solidFill>
              </a:rPr>
              <a:t>tråkigt en stund!</a:t>
            </a:r>
            <a:endParaRPr lang="sv-SE" sz="1600" dirty="0">
              <a:solidFill>
                <a:schemeClr val="accent3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sv-SE" sz="1600" dirty="0" smtClean="0"/>
          </a:p>
        </p:txBody>
      </p:sp>
    </p:spTree>
    <p:extLst>
      <p:ext uri="{BB962C8B-B14F-4D97-AF65-F5344CB8AC3E}">
        <p14:creationId xmlns:p14="http://schemas.microsoft.com/office/powerpoint/2010/main" val="170251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5486400" cy="566738"/>
          </a:xfrm>
        </p:spPr>
        <p:txBody>
          <a:bodyPr>
            <a:normAutofit fontScale="90000"/>
          </a:bodyPr>
          <a:lstStyle/>
          <a:p>
            <a:r>
              <a:rPr lang="sv-SE" sz="4000" b="1" i="1" cap="small" dirty="0" smtClean="0">
                <a:solidFill>
                  <a:srgbClr val="7030A0"/>
                </a:solidFill>
              </a:rPr>
              <a:t>Hantera Tankar</a:t>
            </a:r>
            <a:endParaRPr lang="sv-SE" sz="4000" b="1" i="1" cap="small" dirty="0">
              <a:solidFill>
                <a:srgbClr val="7030A0"/>
              </a:solidFill>
            </a:endParaRPr>
          </a:p>
        </p:txBody>
      </p:sp>
      <p:sp>
        <p:nvSpPr>
          <p:cNvPr id="3" name="textruta 2"/>
          <p:cNvSpPr txBox="1"/>
          <p:nvPr/>
        </p:nvSpPr>
        <p:spPr>
          <a:xfrm>
            <a:off x="899592" y="1628800"/>
            <a:ext cx="712879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sv-SE" sz="1600" dirty="0"/>
              <a:t>Skriva dagbok/loggbok </a:t>
            </a:r>
            <a:r>
              <a:rPr lang="sv-SE" sz="1600" dirty="0" smtClean="0"/>
              <a:t>(</a:t>
            </a:r>
            <a:r>
              <a:rPr lang="sv-SE" sz="1600" dirty="0"/>
              <a:t>om drömmar, mardrömmar, tankar, händelser </a:t>
            </a:r>
            <a:r>
              <a:rPr lang="sv-SE" sz="1600" dirty="0" err="1"/>
              <a:t>etc</a:t>
            </a:r>
            <a:r>
              <a:rPr lang="sv-SE" sz="1600" dirty="0"/>
              <a:t>)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sv-SE" sz="1600" dirty="0">
                <a:solidFill>
                  <a:schemeClr val="accent5">
                    <a:lumMod val="50000"/>
                  </a:schemeClr>
                </a:solidFill>
              </a:rPr>
              <a:t>Måla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sv-SE" sz="1600" dirty="0"/>
              <a:t>Lyssna på musik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sv-SE" sz="1600" dirty="0">
                <a:solidFill>
                  <a:schemeClr val="accent5">
                    <a:lumMod val="50000"/>
                  </a:schemeClr>
                </a:solidFill>
              </a:rPr>
              <a:t>Lägg upp rutiner i veckan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sv-SE" sz="1600" dirty="0"/>
              <a:t>Hitta en hobby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sv-SE" sz="1600" dirty="0">
                <a:solidFill>
                  <a:schemeClr val="accent5">
                    <a:lumMod val="50000"/>
                  </a:schemeClr>
                </a:solidFill>
              </a:rPr>
              <a:t>Öva realistiskt tänkande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sv-SE" sz="1600" dirty="0"/>
              <a:t>Lär känna dina varningssignaler så du vet när du är på väg att få en </a:t>
            </a:r>
            <a:r>
              <a:rPr lang="sv-SE" sz="1600" dirty="0" err="1"/>
              <a:t>flashback</a:t>
            </a:r>
            <a:r>
              <a:rPr lang="sv-SE" sz="1600" dirty="0"/>
              <a:t> eller </a:t>
            </a:r>
            <a:r>
              <a:rPr lang="sv-SE" sz="1600" dirty="0" smtClean="0"/>
              <a:t>ångestattack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sv-SE" sz="1600" dirty="0" smtClean="0">
                <a:solidFill>
                  <a:schemeClr val="accent5">
                    <a:lumMod val="50000"/>
                  </a:schemeClr>
                </a:solidFill>
              </a:rPr>
              <a:t>Avledning, tex genom övningen ”alfabetet baklänges”</a:t>
            </a:r>
            <a:endParaRPr lang="sv-SE" sz="16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14419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000" b="1" i="1" cap="small" dirty="0" smtClean="0">
                <a:solidFill>
                  <a:srgbClr val="7030A0"/>
                </a:solidFill>
              </a:rPr>
              <a:t>Ta hand om dina Känslor</a:t>
            </a:r>
            <a:endParaRPr lang="sv-SE" sz="4000" b="1" i="1" cap="small" dirty="0">
              <a:solidFill>
                <a:srgbClr val="7030A0"/>
              </a:solidFill>
            </a:endParaRPr>
          </a:p>
        </p:txBody>
      </p:sp>
      <p:sp>
        <p:nvSpPr>
          <p:cNvPr id="3" name="textruta 2"/>
          <p:cNvSpPr txBox="1"/>
          <p:nvPr/>
        </p:nvSpPr>
        <p:spPr>
          <a:xfrm>
            <a:off x="899592" y="1499969"/>
            <a:ext cx="655272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sv-SE" sz="1600" dirty="0">
                <a:solidFill>
                  <a:schemeClr val="accent6">
                    <a:lumMod val="50000"/>
                  </a:schemeClr>
                </a:solidFill>
              </a:rPr>
              <a:t>Umgås med människor du tycker om</a:t>
            </a:r>
          </a:p>
          <a:p>
            <a:pPr marL="285750" lvl="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sv-SE" sz="1600" dirty="0"/>
              <a:t>Beröm och belöna dig själv så ofta du kan, även för ”småsaker”</a:t>
            </a:r>
          </a:p>
          <a:p>
            <a:pPr marL="285750" lvl="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sv-SE" sz="1600" dirty="0">
                <a:solidFill>
                  <a:schemeClr val="accent6">
                    <a:lumMod val="50000"/>
                  </a:schemeClr>
                </a:solidFill>
              </a:rPr>
              <a:t>Tillåt dig själv att gråta och att söka tröst </a:t>
            </a:r>
            <a:r>
              <a:rPr lang="sv-SE" sz="1600" dirty="0" smtClean="0">
                <a:solidFill>
                  <a:schemeClr val="accent6">
                    <a:lumMod val="50000"/>
                  </a:schemeClr>
                </a:solidFill>
              </a:rPr>
              <a:t>hos </a:t>
            </a:r>
            <a:r>
              <a:rPr lang="sv-SE" sz="1600" dirty="0">
                <a:solidFill>
                  <a:schemeClr val="accent6">
                    <a:lumMod val="50000"/>
                  </a:schemeClr>
                </a:solidFill>
              </a:rPr>
              <a:t>någon du tycker om</a:t>
            </a:r>
          </a:p>
          <a:p>
            <a:pPr marL="285750" lvl="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sv-SE" sz="1600" dirty="0"/>
              <a:t>Var snäll mot dig själv, undvik hårda ord</a:t>
            </a:r>
          </a:p>
          <a:p>
            <a:pPr marL="285750" lvl="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sv-SE" sz="1600" dirty="0">
                <a:solidFill>
                  <a:schemeClr val="accent6">
                    <a:lumMod val="50000"/>
                  </a:schemeClr>
                </a:solidFill>
              </a:rPr>
              <a:t>Ge dig själv tid att fundera över vad du tycker </a:t>
            </a:r>
            <a:r>
              <a:rPr lang="sv-SE" sz="1600" dirty="0" smtClean="0">
                <a:solidFill>
                  <a:schemeClr val="accent6">
                    <a:lumMod val="50000"/>
                  </a:schemeClr>
                </a:solidFill>
              </a:rPr>
              <a:t>om </a:t>
            </a:r>
            <a:r>
              <a:rPr lang="sv-SE" sz="1600" dirty="0">
                <a:solidFill>
                  <a:schemeClr val="accent6">
                    <a:lumMod val="50000"/>
                  </a:schemeClr>
                </a:solidFill>
              </a:rPr>
              <a:t>och planera in tid </a:t>
            </a:r>
            <a:r>
              <a:rPr lang="sv-SE" sz="1600" dirty="0" smtClean="0">
                <a:solidFill>
                  <a:schemeClr val="accent6">
                    <a:lumMod val="50000"/>
                  </a:schemeClr>
                </a:solidFill>
              </a:rPr>
              <a:t>för dessa </a:t>
            </a:r>
            <a:r>
              <a:rPr lang="sv-SE" sz="1600" dirty="0">
                <a:solidFill>
                  <a:schemeClr val="accent6">
                    <a:lumMod val="50000"/>
                  </a:schemeClr>
                </a:solidFill>
              </a:rPr>
              <a:t>aktiviteter under veckan</a:t>
            </a:r>
          </a:p>
          <a:p>
            <a:endParaRPr lang="sv-SE" sz="1600" dirty="0"/>
          </a:p>
        </p:txBody>
      </p:sp>
      <p:sp>
        <p:nvSpPr>
          <p:cNvPr id="4" name="Hjärta 3"/>
          <p:cNvSpPr/>
          <p:nvPr/>
        </p:nvSpPr>
        <p:spPr>
          <a:xfrm>
            <a:off x="539552" y="5013176"/>
            <a:ext cx="2016224" cy="1435298"/>
          </a:xfrm>
          <a:prstGeom prst="hear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7210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ctrTitle"/>
          </p:nvPr>
        </p:nvSpPr>
        <p:spPr>
          <a:xfrm>
            <a:off x="183976" y="980728"/>
            <a:ext cx="7772400" cy="648072"/>
          </a:xfrm>
        </p:spPr>
        <p:txBody>
          <a:bodyPr>
            <a:normAutofit/>
          </a:bodyPr>
          <a:lstStyle/>
          <a:p>
            <a:r>
              <a:rPr lang="sv-SE" sz="2800" i="1" cap="small" dirty="0" smtClean="0">
                <a:solidFill>
                  <a:schemeClr val="accent4">
                    <a:lumMod val="50000"/>
                  </a:schemeClr>
                </a:solidFill>
              </a:rPr>
              <a:t>potentiellt traumatiserande händelser</a:t>
            </a:r>
            <a:endParaRPr lang="sv-SE" sz="2800" i="1" cap="small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" name="Platshållare för text 5"/>
          <p:cNvSpPr>
            <a:spLocks noGrp="1"/>
          </p:cNvSpPr>
          <p:nvPr>
            <p:ph type="subTitle" idx="1"/>
          </p:nvPr>
        </p:nvSpPr>
        <p:spPr>
          <a:xfrm>
            <a:off x="763488" y="2348880"/>
            <a:ext cx="6400800" cy="2376264"/>
          </a:xfrm>
        </p:spPr>
        <p:txBody>
          <a:bodyPr/>
          <a:lstStyle/>
          <a:p>
            <a:pPr lvl="2" algn="l"/>
            <a:endParaRPr lang="sv-SE" sz="1400" dirty="0" smtClean="0"/>
          </a:p>
          <a:p>
            <a:pPr marL="1200150" lvl="2" indent="-285750" algn="l">
              <a:buFont typeface="Courier New" panose="02070309020205020404" pitchFamily="49" charset="0"/>
              <a:buChar char="o"/>
            </a:pPr>
            <a:r>
              <a:rPr lang="sv-SE" sz="1400" dirty="0" smtClean="0"/>
              <a:t>Hot</a:t>
            </a:r>
          </a:p>
          <a:p>
            <a:pPr marL="1200150" lvl="2" indent="-285750" algn="l">
              <a:buFont typeface="Courier New" panose="02070309020205020404" pitchFamily="49" charset="0"/>
              <a:buChar char="o"/>
            </a:pPr>
            <a:r>
              <a:rPr lang="sv-SE" sz="1400" dirty="0" smtClean="0"/>
              <a:t>Fysiskt våld</a:t>
            </a:r>
          </a:p>
          <a:p>
            <a:pPr marL="1200150" lvl="2" indent="-285750" algn="l">
              <a:buFont typeface="Courier New" panose="02070309020205020404" pitchFamily="49" charset="0"/>
              <a:buChar char="o"/>
            </a:pPr>
            <a:r>
              <a:rPr lang="sv-SE" sz="1400" dirty="0"/>
              <a:t>S</a:t>
            </a:r>
            <a:r>
              <a:rPr lang="sv-SE" sz="1400" dirty="0" smtClean="0"/>
              <a:t>exuellt övergrepp</a:t>
            </a:r>
            <a:endParaRPr lang="sv-SE" sz="1400" dirty="0" smtClean="0">
              <a:solidFill>
                <a:srgbClr val="FF0000"/>
              </a:solidFill>
            </a:endParaRPr>
          </a:p>
          <a:p>
            <a:pPr marL="1200150" lvl="2" indent="-285750" algn="l">
              <a:buFont typeface="Courier New" panose="02070309020205020404" pitchFamily="49" charset="0"/>
              <a:buChar char="o"/>
            </a:pPr>
            <a:r>
              <a:rPr lang="sv-SE" sz="1400" dirty="0" smtClean="0"/>
              <a:t>Flykt</a:t>
            </a:r>
          </a:p>
          <a:p>
            <a:pPr marL="1200150" lvl="2" indent="-285750" algn="l">
              <a:buFont typeface="Courier New" panose="02070309020205020404" pitchFamily="49" charset="0"/>
              <a:buChar char="o"/>
            </a:pPr>
            <a:r>
              <a:rPr lang="sv-SE" sz="1400" dirty="0" smtClean="0"/>
              <a:t>Separation</a:t>
            </a:r>
          </a:p>
          <a:p>
            <a:pPr marL="1200150" lvl="2" indent="-285750" algn="l">
              <a:buFont typeface="Courier New" panose="02070309020205020404" pitchFamily="49" charset="0"/>
              <a:buChar char="o"/>
            </a:pPr>
            <a:r>
              <a:rPr lang="sv-SE" sz="1400" dirty="0" smtClean="0"/>
              <a:t>Tortyr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9823" y="2204864"/>
            <a:ext cx="3792537" cy="273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6472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i="1" cap="small" dirty="0" smtClean="0">
                <a:solidFill>
                  <a:srgbClr val="7030A0"/>
                </a:solidFill>
              </a:rPr>
              <a:t>Drömmar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83568" y="1407761"/>
            <a:ext cx="7632848" cy="395128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sv-SE" sz="1800" dirty="0" smtClean="0">
                <a:solidFill>
                  <a:schemeClr val="accent3">
                    <a:lumMod val="50000"/>
                  </a:schemeClr>
                </a:solidFill>
              </a:rPr>
              <a:t>Drömmar </a:t>
            </a:r>
            <a:r>
              <a:rPr lang="sv-SE" sz="1800" dirty="0">
                <a:solidFill>
                  <a:schemeClr val="accent3">
                    <a:lumMod val="50000"/>
                  </a:schemeClr>
                </a:solidFill>
              </a:rPr>
              <a:t>uppstår under den s.k. REM-sömnen. REM står för de engelska orden Rapid Eye </a:t>
            </a:r>
            <a:r>
              <a:rPr lang="sv-SE" sz="1800" dirty="0" err="1" smtClean="0">
                <a:solidFill>
                  <a:schemeClr val="accent3">
                    <a:lumMod val="50000"/>
                  </a:schemeClr>
                </a:solidFill>
              </a:rPr>
              <a:t>Movements</a:t>
            </a:r>
            <a:r>
              <a:rPr lang="sv-SE" sz="1800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endParaRPr lang="sv-SE" sz="1800" dirty="0"/>
          </a:p>
          <a:p>
            <a:pPr>
              <a:buFont typeface="Wingdings" panose="05000000000000000000" pitchFamily="2" charset="2"/>
              <a:buChar char="ü"/>
            </a:pPr>
            <a:r>
              <a:rPr lang="sv-SE" sz="1800" dirty="0" smtClean="0"/>
              <a:t>Alla </a:t>
            </a:r>
            <a:r>
              <a:rPr lang="sv-SE" sz="1800" dirty="0"/>
              <a:t>människor drömmer under REM-sömnen, även om inte alla minns drömmarna när de vaknar. </a:t>
            </a:r>
          </a:p>
          <a:p>
            <a:pPr marL="0" indent="0">
              <a:buNone/>
            </a:pPr>
            <a:endParaRPr lang="sv-SE" sz="18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sv-SE" sz="1800" dirty="0" smtClean="0">
                <a:solidFill>
                  <a:schemeClr val="accent3">
                    <a:lumMod val="50000"/>
                  </a:schemeClr>
                </a:solidFill>
              </a:rPr>
              <a:t>Det </a:t>
            </a:r>
            <a:r>
              <a:rPr lang="sv-SE" sz="1800" dirty="0">
                <a:solidFill>
                  <a:schemeClr val="accent3">
                    <a:lumMod val="50000"/>
                  </a:schemeClr>
                </a:solidFill>
              </a:rPr>
              <a:t>är dock störst chans att minnas vad </a:t>
            </a:r>
            <a:r>
              <a:rPr lang="sv-SE" sz="1800" dirty="0" smtClean="0">
                <a:solidFill>
                  <a:schemeClr val="accent3">
                    <a:lumMod val="50000"/>
                  </a:schemeClr>
                </a:solidFill>
              </a:rPr>
              <a:t>en </a:t>
            </a:r>
            <a:r>
              <a:rPr lang="sv-SE" sz="1800" dirty="0">
                <a:solidFill>
                  <a:schemeClr val="accent3">
                    <a:lumMod val="50000"/>
                  </a:schemeClr>
                </a:solidFill>
              </a:rPr>
              <a:t>drömt </a:t>
            </a:r>
            <a:r>
              <a:rPr lang="sv-SE" sz="1800" dirty="0" smtClean="0">
                <a:solidFill>
                  <a:schemeClr val="accent3">
                    <a:lumMod val="50000"/>
                  </a:schemeClr>
                </a:solidFill>
              </a:rPr>
              <a:t>när en </a:t>
            </a:r>
            <a:r>
              <a:rPr lang="sv-SE" sz="1800" dirty="0">
                <a:solidFill>
                  <a:schemeClr val="accent3">
                    <a:lumMod val="50000"/>
                  </a:schemeClr>
                </a:solidFill>
              </a:rPr>
              <a:t>vaknar just under denna </a:t>
            </a:r>
            <a:r>
              <a:rPr lang="sv-SE" sz="1800" dirty="0" err="1">
                <a:solidFill>
                  <a:schemeClr val="accent3">
                    <a:lumMod val="50000"/>
                  </a:schemeClr>
                </a:solidFill>
              </a:rPr>
              <a:t>sömnfas</a:t>
            </a:r>
            <a:r>
              <a:rPr lang="sv-SE" sz="1800" dirty="0">
                <a:solidFill>
                  <a:schemeClr val="accent3">
                    <a:lumMod val="50000"/>
                  </a:schemeClr>
                </a:solidFill>
              </a:rPr>
              <a:t>. </a:t>
            </a:r>
            <a:endParaRPr lang="sv-SE" sz="18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sv-SE" sz="1800" dirty="0"/>
          </a:p>
          <a:p>
            <a:pPr>
              <a:buFont typeface="Wingdings" panose="05000000000000000000" pitchFamily="2" charset="2"/>
              <a:buChar char="ü"/>
            </a:pPr>
            <a:r>
              <a:rPr lang="sv-SE" sz="1800" dirty="0" smtClean="0"/>
              <a:t>Dröminnehållet </a:t>
            </a:r>
            <a:r>
              <a:rPr lang="sv-SE" sz="1800" dirty="0"/>
              <a:t>verkar spegla vårt sinnestillstånd på så sätt att </a:t>
            </a:r>
            <a:r>
              <a:rPr lang="sv-SE" sz="1800" dirty="0" smtClean="0"/>
              <a:t>de </a:t>
            </a:r>
            <a:r>
              <a:rPr lang="sv-SE" sz="1800" dirty="0"/>
              <a:t>ändras beroende på hur vi mår känslomässigt. </a:t>
            </a:r>
          </a:p>
        </p:txBody>
      </p:sp>
    </p:spTree>
    <p:extLst>
      <p:ext uri="{BB962C8B-B14F-4D97-AF65-F5344CB8AC3E}">
        <p14:creationId xmlns:p14="http://schemas.microsoft.com/office/powerpoint/2010/main" val="87978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i="1" cap="small" dirty="0" smtClean="0">
                <a:solidFill>
                  <a:srgbClr val="7030A0"/>
                </a:solidFill>
              </a:rPr>
              <a:t>Mardrömmar</a:t>
            </a:r>
            <a:endParaRPr lang="sv-SE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1331640" y="2204864"/>
            <a:ext cx="6624736" cy="3951288"/>
          </a:xfrm>
        </p:spPr>
        <p:txBody>
          <a:bodyPr/>
          <a:lstStyle/>
          <a:p>
            <a:r>
              <a:rPr lang="sv-SE" dirty="0" smtClean="0">
                <a:solidFill>
                  <a:srgbClr val="00B050"/>
                </a:solidFill>
              </a:rPr>
              <a:t>Obehagliga känslor</a:t>
            </a:r>
          </a:p>
          <a:p>
            <a:r>
              <a:rPr lang="sv-SE" dirty="0" smtClean="0">
                <a:solidFill>
                  <a:srgbClr val="00B050"/>
                </a:solidFill>
              </a:rPr>
              <a:t>Minnen av svåra upplevelser</a:t>
            </a:r>
          </a:p>
          <a:p>
            <a:r>
              <a:rPr lang="sv-SE" dirty="0" smtClean="0">
                <a:solidFill>
                  <a:srgbClr val="00B050"/>
                </a:solidFill>
              </a:rPr>
              <a:t>Stress från nuet</a:t>
            </a:r>
          </a:p>
          <a:p>
            <a:endParaRPr lang="sv-SE" dirty="0" smtClean="0"/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005" y="3573016"/>
            <a:ext cx="3188347" cy="2215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58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med rundade hörn 2"/>
          <p:cNvSpPr/>
          <p:nvPr/>
        </p:nvSpPr>
        <p:spPr>
          <a:xfrm>
            <a:off x="575792" y="1777678"/>
            <a:ext cx="3924200" cy="265943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i="1" cap="small" dirty="0">
                <a:solidFill>
                  <a:srgbClr val="7030A0"/>
                </a:solidFill>
              </a:rPr>
              <a:t>H</a:t>
            </a:r>
            <a:r>
              <a:rPr lang="sv-SE" b="1" i="1" cap="small" dirty="0" smtClean="0">
                <a:solidFill>
                  <a:srgbClr val="7030A0"/>
                </a:solidFill>
              </a:rPr>
              <a:t>antera Mardrömmar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75792" y="2060848"/>
            <a:ext cx="4042792" cy="395128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sv-SE" sz="1800" dirty="0" smtClean="0"/>
              <a:t>Kan </a:t>
            </a:r>
            <a:r>
              <a:rPr lang="sv-SE" sz="1800" dirty="0"/>
              <a:t>en ändra sin mardröm</a:t>
            </a:r>
            <a:r>
              <a:rPr lang="sv-SE" sz="1800" dirty="0" smtClean="0"/>
              <a:t>?</a:t>
            </a:r>
          </a:p>
          <a:p>
            <a:pPr marL="0" indent="0">
              <a:buNone/>
            </a:pPr>
            <a:r>
              <a:rPr lang="sv-SE" sz="1800" dirty="0" smtClean="0"/>
              <a:t>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v-SE" sz="1800" dirty="0" smtClean="0"/>
              <a:t>Vad </a:t>
            </a:r>
            <a:r>
              <a:rPr lang="sv-SE" sz="1800" dirty="0"/>
              <a:t>skulle du vilja drömma om</a:t>
            </a:r>
            <a:r>
              <a:rPr lang="sv-SE" sz="1800" dirty="0" smtClean="0"/>
              <a:t>?</a:t>
            </a:r>
          </a:p>
          <a:p>
            <a:pPr marL="0" indent="0">
              <a:buNone/>
            </a:pPr>
            <a:endParaRPr lang="sv-SE" sz="1800" dirty="0"/>
          </a:p>
          <a:p>
            <a:pPr>
              <a:buFont typeface="Wingdings" panose="05000000000000000000" pitchFamily="2" charset="2"/>
              <a:buChar char="ü"/>
            </a:pPr>
            <a:r>
              <a:rPr lang="sv-SE" sz="1800" dirty="0" smtClean="0"/>
              <a:t>Mardrömshjälpare (vem kan hjälpa dig i drömmen?)</a:t>
            </a:r>
            <a:endParaRPr lang="sv-SE" sz="1800" dirty="0"/>
          </a:p>
          <a:p>
            <a:pPr marL="0" indent="0">
              <a:buNone/>
            </a:pPr>
            <a:endParaRPr lang="sv-SE" sz="2000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18584" y="1988840"/>
            <a:ext cx="4139207" cy="3951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000" i="1" dirty="0" smtClean="0">
                <a:solidFill>
                  <a:schemeClr val="accent3">
                    <a:lumMod val="50000"/>
                  </a:schemeClr>
                </a:solidFill>
              </a:rPr>
              <a:t>      Tips på saker att göra när en    </a:t>
            </a:r>
          </a:p>
          <a:p>
            <a:pPr marL="0" indent="0">
              <a:buNone/>
            </a:pPr>
            <a:r>
              <a:rPr lang="sv-SE" sz="2000" i="1" dirty="0" smtClean="0">
                <a:solidFill>
                  <a:schemeClr val="accent3">
                    <a:lumMod val="50000"/>
                  </a:schemeClr>
                </a:solidFill>
              </a:rPr>
              <a:t>      vaknar av en mardröm:</a:t>
            </a:r>
          </a:p>
          <a:p>
            <a:pPr marL="0" indent="0">
              <a:buNone/>
            </a:pPr>
            <a:endParaRPr lang="sv-SE" sz="800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sv-SE" sz="1800" dirty="0" smtClean="0">
                <a:solidFill>
                  <a:srgbClr val="00B050"/>
                </a:solidFill>
              </a:rPr>
              <a:t>Tänk på din trygga/säkra plats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v-SE" sz="1800" dirty="0" smtClean="0">
                <a:solidFill>
                  <a:srgbClr val="00B050"/>
                </a:solidFill>
              </a:rPr>
              <a:t>Lugna andningen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v-SE" sz="1800" dirty="0" smtClean="0">
                <a:solidFill>
                  <a:srgbClr val="00B050"/>
                </a:solidFill>
              </a:rPr>
              <a:t>Progressiv muskelavslappning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v-SE" sz="1800" dirty="0" smtClean="0">
                <a:solidFill>
                  <a:srgbClr val="00B050"/>
                </a:solidFill>
              </a:rPr>
              <a:t>Läs något neutralt och tråkigt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v-SE" sz="1800" dirty="0" smtClean="0">
                <a:solidFill>
                  <a:srgbClr val="00B050"/>
                </a:solidFill>
              </a:rPr>
              <a:t>Lyssna på lugnande musik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v-SE" sz="1800" dirty="0" smtClean="0">
                <a:solidFill>
                  <a:srgbClr val="00B050"/>
                </a:solidFill>
              </a:rPr>
              <a:t>Prata med någon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v-SE" sz="1800" dirty="0" smtClean="0">
                <a:solidFill>
                  <a:srgbClr val="00B050"/>
                </a:solidFill>
              </a:rPr>
              <a:t>Skriv drömdagbok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v-SE" sz="1800" dirty="0" smtClean="0">
                <a:solidFill>
                  <a:srgbClr val="00B050"/>
                </a:solidFill>
              </a:rPr>
              <a:t>Flexa dina fötter och tryck dem mot sänggaveln/väggen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46739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734839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sv-SE" sz="2800" b="1" i="1" cap="small" dirty="0">
                <a:solidFill>
                  <a:schemeClr val="accent4">
                    <a:lumMod val="50000"/>
                  </a:schemeClr>
                </a:solidFill>
              </a:rPr>
              <a:t>Fler typer av </a:t>
            </a:r>
            <a:r>
              <a:rPr lang="sv-SE" sz="2800" i="1" cap="small" dirty="0" smtClean="0">
                <a:solidFill>
                  <a:schemeClr val="accent4">
                    <a:lumMod val="50000"/>
                  </a:schemeClr>
                </a:solidFill>
              </a:rPr>
              <a:t>potentiellt </a:t>
            </a:r>
            <a:r>
              <a:rPr lang="sv-SE" sz="2800" b="1" i="1" cap="small" dirty="0" smtClean="0">
                <a:solidFill>
                  <a:schemeClr val="accent4">
                    <a:lumMod val="50000"/>
                  </a:schemeClr>
                </a:solidFill>
              </a:rPr>
              <a:t>traumatiserande händelser</a:t>
            </a:r>
            <a:r>
              <a:rPr lang="sv-SE" sz="2800" i="1" cap="small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sv-SE" sz="1600" b="1" i="1" cap="small" dirty="0" smtClean="0">
                <a:solidFill>
                  <a:schemeClr val="accent4">
                    <a:lumMod val="50000"/>
                  </a:schemeClr>
                </a:solidFill>
              </a:rPr>
              <a:t>så kallade icke-interpersonella</a:t>
            </a:r>
            <a:endParaRPr lang="sv-SE" sz="1600" b="1" i="1" cap="small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textruta 2"/>
          <p:cNvSpPr txBox="1"/>
          <p:nvPr/>
        </p:nvSpPr>
        <p:spPr>
          <a:xfrm>
            <a:off x="4644008" y="3108215"/>
            <a:ext cx="2520280" cy="824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0150" lvl="2" indent="-285750">
              <a:spcBef>
                <a:spcPct val="20000"/>
              </a:spcBef>
              <a:buFont typeface="Courier New" panose="02070309020205020404" pitchFamily="49" charset="0"/>
              <a:buChar char="o"/>
            </a:pPr>
            <a:r>
              <a:rPr lang="sv-SE" sz="1400" dirty="0"/>
              <a:t>Vulkanutbrott</a:t>
            </a:r>
          </a:p>
          <a:p>
            <a:pPr marL="1200150" lvl="2" indent="-285750">
              <a:spcBef>
                <a:spcPct val="20000"/>
              </a:spcBef>
              <a:buFont typeface="Courier New" panose="02070309020205020404" pitchFamily="49" charset="0"/>
              <a:buChar char="o"/>
            </a:pPr>
            <a:r>
              <a:rPr lang="sv-SE" sz="1400" dirty="0"/>
              <a:t>Bilolycka</a:t>
            </a:r>
          </a:p>
          <a:p>
            <a:pPr marL="1200150" lvl="2" indent="-285750">
              <a:spcBef>
                <a:spcPct val="20000"/>
              </a:spcBef>
              <a:buFont typeface="Courier New" panose="02070309020205020404" pitchFamily="49" charset="0"/>
              <a:buChar char="o"/>
            </a:pPr>
            <a:r>
              <a:rPr lang="sv-SE" sz="1400" dirty="0"/>
              <a:t>Tsunami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080" y="2226543"/>
            <a:ext cx="41910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683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914400" lvl="2"/>
            <a:r>
              <a:rPr lang="sv-SE" sz="1400" dirty="0" smtClean="0"/>
              <a:t/>
            </a:r>
            <a:br>
              <a:rPr lang="sv-SE" sz="1400" dirty="0" smtClean="0"/>
            </a:br>
            <a:r>
              <a:rPr lang="sv-SE" sz="1400" dirty="0" smtClean="0"/>
              <a:t/>
            </a:r>
            <a:br>
              <a:rPr lang="sv-SE" sz="1400" dirty="0" smtClean="0"/>
            </a:b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908721"/>
            <a:ext cx="7772400" cy="720079"/>
          </a:xfrm>
        </p:spPr>
        <p:txBody>
          <a:bodyPr>
            <a:normAutofit fontScale="70000" lnSpcReduction="20000"/>
          </a:bodyPr>
          <a:lstStyle/>
          <a:p>
            <a:r>
              <a:rPr lang="sv-SE" sz="4000" b="1" i="1" cap="small" dirty="0" smtClean="0">
                <a:solidFill>
                  <a:schemeClr val="accent4">
                    <a:lumMod val="50000"/>
                  </a:schemeClr>
                </a:solidFill>
              </a:rPr>
              <a:t>De traumatiserande händelserna innebar:</a:t>
            </a:r>
            <a:endParaRPr lang="sv-SE" sz="1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" name="textruta 3"/>
          <p:cNvSpPr txBox="1"/>
          <p:nvPr/>
        </p:nvSpPr>
        <p:spPr>
          <a:xfrm>
            <a:off x="2699792" y="2060848"/>
            <a:ext cx="3456384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sv-SE" sz="14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sv-SE" sz="1400" dirty="0" smtClean="0"/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sv-SE" sz="1400" dirty="0" smtClean="0"/>
              <a:t>Död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sv-SE" sz="1400" dirty="0" smtClean="0"/>
              <a:t>Livsfara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sv-SE" sz="1400" dirty="0"/>
              <a:t>Allvarlig </a:t>
            </a:r>
            <a:r>
              <a:rPr lang="sv-SE" sz="1400" dirty="0" smtClean="0"/>
              <a:t>skada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sv-SE" sz="1400" dirty="0" smtClean="0"/>
              <a:t>Sexuellt våld</a:t>
            </a:r>
            <a:endParaRPr lang="sv-SE" sz="1400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564904"/>
            <a:ext cx="1728192" cy="1504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ruta 4"/>
          <p:cNvSpPr txBox="1"/>
          <p:nvPr/>
        </p:nvSpPr>
        <p:spPr>
          <a:xfrm>
            <a:off x="962364" y="5928755"/>
            <a:ext cx="72008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sv-SE" sz="800" dirty="0" smtClean="0"/>
          </a:p>
          <a:p>
            <a:pPr algn="r"/>
            <a:r>
              <a:rPr lang="sv-SE" sz="900" dirty="0" smtClean="0"/>
              <a:t>       </a:t>
            </a:r>
            <a:endParaRPr lang="sv-SE" sz="900" dirty="0"/>
          </a:p>
        </p:txBody>
      </p:sp>
    </p:spTree>
    <p:extLst>
      <p:ext uri="{BB962C8B-B14F-4D97-AF65-F5344CB8AC3E}">
        <p14:creationId xmlns:p14="http://schemas.microsoft.com/office/powerpoint/2010/main" val="34810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>
          <a:xfrm>
            <a:off x="395536" y="706686"/>
            <a:ext cx="8229600" cy="1498178"/>
          </a:xfrm>
        </p:spPr>
        <p:txBody>
          <a:bodyPr>
            <a:normAutofit/>
          </a:bodyPr>
          <a:lstStyle/>
          <a:p>
            <a:r>
              <a:rPr lang="sv-SE" sz="2800" b="1" dirty="0" smtClean="0">
                <a:solidFill>
                  <a:schemeClr val="accent5">
                    <a:lumMod val="75000"/>
                  </a:schemeClr>
                </a:solidFill>
              </a:rPr>
              <a:t>NORMALA REAKTIONER PÅ ONORMALA HÄNDELSER</a:t>
            </a:r>
            <a:endParaRPr lang="sv-SE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textruta 4"/>
          <p:cNvSpPr txBox="1"/>
          <p:nvPr/>
        </p:nvSpPr>
        <p:spPr>
          <a:xfrm>
            <a:off x="873932" y="2204864"/>
            <a:ext cx="72728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Vad händer i kroppen när en är med om något traumatiskt?</a:t>
            </a:r>
          </a:p>
          <a:p>
            <a:endParaRPr lang="sv-SE" dirty="0" smtClean="0"/>
          </a:p>
          <a:p>
            <a:r>
              <a:rPr lang="sv-SE" dirty="0" smtClean="0"/>
              <a:t>Vad händer med känslorna och tankarna? </a:t>
            </a:r>
          </a:p>
          <a:p>
            <a:endParaRPr lang="sv-SE" dirty="0"/>
          </a:p>
          <a:p>
            <a:r>
              <a:rPr lang="sv-SE" dirty="0" smtClean="0"/>
              <a:t>Hur kan en mer reagera på obehagliga upplevelser? </a:t>
            </a:r>
          </a:p>
          <a:p>
            <a:r>
              <a:rPr lang="sv-SE" dirty="0" smtClean="0"/>
              <a:t>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47517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71600" y="764704"/>
            <a:ext cx="7715200" cy="3960440"/>
          </a:xfrm>
        </p:spPr>
        <p:txBody>
          <a:bodyPr>
            <a:normAutofit/>
          </a:bodyPr>
          <a:lstStyle/>
          <a:p>
            <a:pPr algn="l"/>
            <a:r>
              <a:rPr lang="sv-SE" dirty="0" smtClean="0">
                <a:solidFill>
                  <a:srgbClr val="00B050"/>
                </a:solidFill>
              </a:rPr>
              <a:t>PTSD</a:t>
            </a:r>
            <a:r>
              <a:rPr lang="sv-SE" dirty="0" smtClean="0">
                <a:solidFill>
                  <a:srgbClr val="002060"/>
                </a:solidFill>
              </a:rPr>
              <a:t/>
            </a:r>
            <a:br>
              <a:rPr lang="sv-SE" dirty="0" smtClean="0">
                <a:solidFill>
                  <a:srgbClr val="002060"/>
                </a:solidFill>
              </a:rPr>
            </a:br>
            <a:r>
              <a:rPr lang="sv-SE" dirty="0" smtClean="0">
                <a:solidFill>
                  <a:srgbClr val="002060"/>
                </a:solidFill>
              </a:rPr>
              <a:t/>
            </a:r>
            <a:br>
              <a:rPr lang="sv-SE" dirty="0" smtClean="0">
                <a:solidFill>
                  <a:srgbClr val="002060"/>
                </a:solidFill>
              </a:rPr>
            </a:br>
            <a:r>
              <a:rPr lang="sv-SE" sz="3600" b="0" dirty="0">
                <a:solidFill>
                  <a:schemeClr val="accent4">
                    <a:lumMod val="50000"/>
                  </a:schemeClr>
                </a:solidFill>
              </a:rPr>
              <a:t>Att själv ha </a:t>
            </a:r>
            <a:r>
              <a:rPr lang="sv-SE" sz="3600" b="1" i="1" dirty="0" smtClean="0">
                <a:solidFill>
                  <a:schemeClr val="accent4">
                    <a:lumMod val="50000"/>
                  </a:schemeClr>
                </a:solidFill>
              </a:rPr>
              <a:t>utsatts för</a:t>
            </a:r>
            <a:r>
              <a:rPr lang="sv-SE" sz="3600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sv-SE" sz="3600" b="1" i="1" dirty="0" smtClean="0">
                <a:solidFill>
                  <a:schemeClr val="accent4">
                    <a:lumMod val="50000"/>
                  </a:schemeClr>
                </a:solidFill>
              </a:rPr>
              <a:t>bevittnat</a:t>
            </a:r>
            <a:r>
              <a:rPr lang="sv-SE" sz="3600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sv-SE" sz="3600" b="1" i="1" dirty="0" smtClean="0">
                <a:solidFill>
                  <a:schemeClr val="accent4">
                    <a:lumMod val="50000"/>
                  </a:schemeClr>
                </a:solidFill>
              </a:rPr>
              <a:t>underrättats </a:t>
            </a:r>
            <a:r>
              <a:rPr lang="sv-SE" sz="3600" b="0" i="1" dirty="0" smtClean="0">
                <a:solidFill>
                  <a:schemeClr val="accent4">
                    <a:lumMod val="50000"/>
                  </a:schemeClr>
                </a:solidFill>
              </a:rPr>
              <a:t>om </a:t>
            </a:r>
            <a:r>
              <a:rPr lang="sv-SE" sz="3600" b="0" dirty="0" smtClean="0">
                <a:solidFill>
                  <a:schemeClr val="accent4">
                    <a:lumMod val="50000"/>
                  </a:schemeClr>
                </a:solidFill>
              </a:rPr>
              <a:t>och/eller </a:t>
            </a:r>
            <a:r>
              <a:rPr lang="sv-SE" sz="3600" b="1" i="1" dirty="0">
                <a:solidFill>
                  <a:schemeClr val="accent4">
                    <a:lumMod val="50000"/>
                  </a:schemeClr>
                </a:solidFill>
              </a:rPr>
              <a:t>konfronterats med </a:t>
            </a:r>
            <a:r>
              <a:rPr lang="sv-SE" sz="3600" b="0" dirty="0" smtClean="0">
                <a:solidFill>
                  <a:schemeClr val="accent4">
                    <a:lumMod val="50000"/>
                  </a:schemeClr>
                </a:solidFill>
              </a:rPr>
              <a:t>potentiellt traumatiska händelser.</a:t>
            </a:r>
            <a:endParaRPr lang="sv-SE" sz="3600" b="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672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1296143"/>
          </a:xfrm>
        </p:spPr>
        <p:txBody>
          <a:bodyPr>
            <a:normAutofit/>
          </a:bodyPr>
          <a:lstStyle/>
          <a:p>
            <a:r>
              <a:rPr lang="sv-SE" sz="4000" b="1" i="1" cap="small" dirty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Att vara traumatiserad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3059832" y="2204864"/>
            <a:ext cx="4536504" cy="2592288"/>
          </a:xfrm>
        </p:spPr>
        <p:txBody>
          <a:bodyPr>
            <a:normAutofit fontScale="55000" lnSpcReduction="20000"/>
          </a:bodyPr>
          <a:lstStyle/>
          <a:p>
            <a:pPr marL="514350" indent="-514350" algn="l">
              <a:lnSpc>
                <a:spcPct val="160000"/>
              </a:lnSpc>
              <a:buFont typeface="+mj-lt"/>
              <a:buAutoNum type="arabicParenR"/>
            </a:pPr>
            <a:r>
              <a:rPr lang="sv-SE" sz="3600" b="1" dirty="0" smtClean="0">
                <a:solidFill>
                  <a:schemeClr val="accent3">
                    <a:lumMod val="50000"/>
                  </a:schemeClr>
                </a:solidFill>
              </a:rPr>
              <a:t> Återuppleva</a:t>
            </a:r>
          </a:p>
          <a:p>
            <a:pPr marL="514350" indent="-514350" algn="l">
              <a:lnSpc>
                <a:spcPct val="160000"/>
              </a:lnSpc>
              <a:buFont typeface="+mj-lt"/>
              <a:buAutoNum type="arabicParenR"/>
            </a:pPr>
            <a:r>
              <a:rPr lang="sv-SE" sz="3600" b="1" dirty="0" smtClean="0">
                <a:solidFill>
                  <a:schemeClr val="accent1">
                    <a:lumMod val="75000"/>
                  </a:schemeClr>
                </a:solidFill>
              </a:rPr>
              <a:t> Undvika</a:t>
            </a:r>
          </a:p>
          <a:p>
            <a:pPr algn="l">
              <a:lnSpc>
                <a:spcPct val="160000"/>
              </a:lnSpc>
            </a:pPr>
            <a:r>
              <a:rPr lang="sv-SE" sz="3600" b="1" dirty="0" smtClean="0">
                <a:solidFill>
                  <a:srgbClr val="703F8B"/>
                </a:solidFill>
              </a:rPr>
              <a:t>3</a:t>
            </a:r>
            <a:r>
              <a:rPr lang="sv-SE" sz="2900" b="1" dirty="0" smtClean="0">
                <a:solidFill>
                  <a:srgbClr val="703F8B"/>
                </a:solidFill>
              </a:rPr>
              <a:t>A</a:t>
            </a:r>
            <a:r>
              <a:rPr lang="sv-SE" sz="3600" b="1" dirty="0" smtClean="0">
                <a:solidFill>
                  <a:srgbClr val="703F8B"/>
                </a:solidFill>
              </a:rPr>
              <a:t>)   Förändrade tankar </a:t>
            </a:r>
          </a:p>
          <a:p>
            <a:pPr algn="l">
              <a:lnSpc>
                <a:spcPct val="160000"/>
              </a:lnSpc>
            </a:pPr>
            <a:r>
              <a:rPr lang="sv-SE" sz="3600" b="1" dirty="0" smtClean="0">
                <a:solidFill>
                  <a:schemeClr val="bg1">
                    <a:lumMod val="50000"/>
                  </a:schemeClr>
                </a:solidFill>
              </a:rPr>
              <a:t>3</a:t>
            </a:r>
            <a:r>
              <a:rPr lang="sv-SE" sz="2900" b="1" dirty="0" smtClean="0">
                <a:solidFill>
                  <a:schemeClr val="bg1">
                    <a:lumMod val="50000"/>
                  </a:schemeClr>
                </a:solidFill>
              </a:rPr>
              <a:t>B</a:t>
            </a:r>
            <a:r>
              <a:rPr lang="sv-SE" sz="3600" b="1" dirty="0" smtClean="0">
                <a:solidFill>
                  <a:schemeClr val="bg1">
                    <a:lumMod val="50000"/>
                  </a:schemeClr>
                </a:solidFill>
              </a:rPr>
              <a:t>)   Förändrade känslor</a:t>
            </a:r>
          </a:p>
          <a:p>
            <a:pPr algn="l">
              <a:lnSpc>
                <a:spcPct val="160000"/>
              </a:lnSpc>
            </a:pPr>
            <a:r>
              <a:rPr lang="sv-SE" sz="3600" b="1" dirty="0" smtClean="0">
                <a:solidFill>
                  <a:schemeClr val="accent6">
                    <a:lumMod val="50000"/>
                  </a:schemeClr>
                </a:solidFill>
              </a:rPr>
              <a:t>4)     Överspändhet / </a:t>
            </a:r>
            <a:r>
              <a:rPr lang="sv-SE" sz="3600" b="1" dirty="0">
                <a:solidFill>
                  <a:schemeClr val="accent6">
                    <a:lumMod val="50000"/>
                  </a:schemeClr>
                </a:solidFill>
              </a:rPr>
              <a:t>S</a:t>
            </a:r>
            <a:r>
              <a:rPr lang="sv-SE" sz="3600" b="1" dirty="0" smtClean="0">
                <a:solidFill>
                  <a:schemeClr val="accent6">
                    <a:lumMod val="50000"/>
                  </a:schemeClr>
                </a:solidFill>
              </a:rPr>
              <a:t>tress</a:t>
            </a:r>
          </a:p>
          <a:p>
            <a:pPr marL="514350" indent="-514350">
              <a:buFont typeface="+mj-lt"/>
              <a:buAutoNum type="arabicParenR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0310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45232" y="709925"/>
            <a:ext cx="8229600" cy="1143000"/>
          </a:xfrm>
        </p:spPr>
        <p:txBody>
          <a:bodyPr>
            <a:normAutofit/>
          </a:bodyPr>
          <a:lstStyle/>
          <a:p>
            <a:r>
              <a:rPr lang="sv-SE" sz="2400" b="1" i="1" cap="small" dirty="0" smtClean="0">
                <a:solidFill>
                  <a:schemeClr val="accent3">
                    <a:lumMod val="50000"/>
                  </a:schemeClr>
                </a:solidFill>
              </a:rPr>
              <a:t>1)   </a:t>
            </a:r>
            <a:r>
              <a:rPr lang="sv-SE" sz="4000" b="1" i="1" cap="small" dirty="0" smtClean="0">
                <a:solidFill>
                  <a:schemeClr val="accent3">
                    <a:lumMod val="50000"/>
                  </a:schemeClr>
                </a:solidFill>
              </a:rPr>
              <a:t>Återuppleva trauma</a:t>
            </a:r>
            <a:endParaRPr lang="sv-SE" sz="1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86172" y="1844824"/>
            <a:ext cx="3669804" cy="597743"/>
          </a:xfrm>
        </p:spPr>
        <p:txBody>
          <a:bodyPr>
            <a:norm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sv-SE" sz="1400" b="0" dirty="0" smtClean="0">
                <a:solidFill>
                  <a:schemeClr val="accent3">
                    <a:lumMod val="50000"/>
                  </a:schemeClr>
                </a:solidFill>
              </a:rPr>
              <a:t>Smärtsamma minnesbilder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860032" y="1268760"/>
            <a:ext cx="3579091" cy="597743"/>
          </a:xfrm>
        </p:spPr>
        <p:txBody>
          <a:bodyPr>
            <a:norm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sv-SE" sz="1400" b="0" dirty="0" smtClean="0">
                <a:solidFill>
                  <a:schemeClr val="accent3">
                    <a:lumMod val="50000"/>
                  </a:schemeClr>
                </a:solidFill>
              </a:rPr>
              <a:t>Mardrömmar</a:t>
            </a:r>
            <a:endParaRPr lang="sv-SE" sz="1400" b="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924933"/>
            <a:ext cx="2054693" cy="1331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531670"/>
            <a:ext cx="1152128" cy="1329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ruta 7"/>
          <p:cNvSpPr txBox="1"/>
          <p:nvPr/>
        </p:nvSpPr>
        <p:spPr>
          <a:xfrm>
            <a:off x="4330016" y="3697287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sv-SE" sz="1400" dirty="0" smtClean="0">
                <a:solidFill>
                  <a:schemeClr val="accent3">
                    <a:lumMod val="50000"/>
                  </a:schemeClr>
                </a:solidFill>
              </a:rPr>
              <a:t>Flashbacks</a:t>
            </a:r>
            <a:endParaRPr lang="sv-SE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077072"/>
            <a:ext cx="1800200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036" y="4077072"/>
            <a:ext cx="2400267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C:\Users\163463\AppData\Local\Microsoft\Windows\Temporary Internet Files\Content.IE5\BKINKP1A\MC900440522[1].wmf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916832"/>
            <a:ext cx="1896196" cy="1339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914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711051"/>
            <a:ext cx="7772400" cy="845741"/>
          </a:xfrm>
        </p:spPr>
        <p:txBody>
          <a:bodyPr>
            <a:normAutofit/>
          </a:bodyPr>
          <a:lstStyle/>
          <a:p>
            <a:r>
              <a:rPr lang="sv-SE" sz="2400" b="1" i="1" cap="small" dirty="0" smtClean="0">
                <a:solidFill>
                  <a:schemeClr val="accent3">
                    <a:lumMod val="50000"/>
                  </a:schemeClr>
                </a:solidFill>
              </a:rPr>
              <a:t>1)   </a:t>
            </a:r>
            <a:r>
              <a:rPr lang="sv-SE" sz="4000" b="1" i="1" cap="small" dirty="0" smtClean="0">
                <a:solidFill>
                  <a:schemeClr val="accent3">
                    <a:lumMod val="50000"/>
                  </a:schemeClr>
                </a:solidFill>
              </a:rPr>
              <a:t>Återuppleva trauma</a:t>
            </a:r>
            <a:endParaRPr lang="sv-SE" sz="1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336104" y="2924944"/>
            <a:ext cx="7772400" cy="434550"/>
          </a:xfrm>
        </p:spPr>
        <p:txBody>
          <a:bodyPr>
            <a:norm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sv-SE" sz="1400" b="0" dirty="0" smtClean="0">
                <a:solidFill>
                  <a:schemeClr val="accent3">
                    <a:lumMod val="50000"/>
                  </a:schemeClr>
                </a:solidFill>
              </a:rPr>
              <a:t>Fysiska reaktioner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4294967295"/>
          </p:nvPr>
        </p:nvSpPr>
        <p:spPr>
          <a:xfrm>
            <a:off x="5148064" y="1966417"/>
            <a:ext cx="3579812" cy="59848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sv-SE" sz="1400" b="0" dirty="0" smtClean="0">
                <a:solidFill>
                  <a:schemeClr val="accent3">
                    <a:lumMod val="50000"/>
                  </a:schemeClr>
                </a:solidFill>
              </a:rPr>
              <a:t>Återupprepad lek</a:t>
            </a:r>
            <a:endParaRPr lang="sv-SE" sz="1400" b="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2" name="Bildobjekt 11" descr="Stres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670" y="3393926"/>
            <a:ext cx="1619250" cy="1619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http://www.artandplaytherapytraining.com.au/thumbnaillarge/image007.jpg"/>
          <p:cNvPicPr>
            <a:picLocks noChangeAspect="1" noChangeArrowheads="1"/>
          </p:cNvPicPr>
          <p:nvPr/>
        </p:nvPicPr>
        <p:blipFill>
          <a:blip r:embed="rId3" cstate="email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512"/>
                    </a14:imgEffect>
                    <a14:imgEffect>
                      <a14:saturation sat="8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159" y="2348880"/>
            <a:ext cx="3083201" cy="205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891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S-mall-regionhus-inifrån">
  <a:themeElements>
    <a:clrScheme name="Region Skån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AC81A"/>
      </a:accent1>
      <a:accent2>
        <a:srgbClr val="ED0025"/>
      </a:accent2>
      <a:accent3>
        <a:srgbClr val="9D156A"/>
      </a:accent3>
      <a:accent4>
        <a:srgbClr val="B33177"/>
      </a:accent4>
      <a:accent5>
        <a:srgbClr val="FF6500"/>
      </a:accent5>
      <a:accent6>
        <a:srgbClr val="C2002D"/>
      </a:accent6>
      <a:hlink>
        <a:srgbClr val="049048"/>
      </a:hlink>
      <a:folHlink>
        <a:srgbClr val="959C28"/>
      </a:folHlink>
    </a:clrScheme>
    <a:fontScheme name="Tom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_RS-mall-hudklinik">
  <a:themeElements>
    <a:clrScheme name="Region Skån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AC81A"/>
      </a:accent1>
      <a:accent2>
        <a:srgbClr val="ED0025"/>
      </a:accent2>
      <a:accent3>
        <a:srgbClr val="9D156A"/>
      </a:accent3>
      <a:accent4>
        <a:srgbClr val="B33177"/>
      </a:accent4>
      <a:accent5>
        <a:srgbClr val="FF6500"/>
      </a:accent5>
      <a:accent6>
        <a:srgbClr val="C2002D"/>
      </a:accent6>
      <a:hlink>
        <a:srgbClr val="049048"/>
      </a:hlink>
      <a:folHlink>
        <a:srgbClr val="959C28"/>
      </a:folHlink>
    </a:clrScheme>
    <a:fontScheme name="Tom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RS-mall-filmsalong">
  <a:themeElements>
    <a:clrScheme name="Region Skån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AC81A"/>
      </a:accent1>
      <a:accent2>
        <a:srgbClr val="ED0025"/>
      </a:accent2>
      <a:accent3>
        <a:srgbClr val="9D156A"/>
      </a:accent3>
      <a:accent4>
        <a:srgbClr val="B33177"/>
      </a:accent4>
      <a:accent5>
        <a:srgbClr val="FF6500"/>
      </a:accent5>
      <a:accent6>
        <a:srgbClr val="C2002D"/>
      </a:accent6>
      <a:hlink>
        <a:srgbClr val="049048"/>
      </a:hlink>
      <a:folHlink>
        <a:srgbClr val="959C28"/>
      </a:folHlink>
    </a:clrScheme>
    <a:fontScheme name="Tom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RS-mall-forskning">
  <a:themeElements>
    <a:clrScheme name="Region Skån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AC81A"/>
      </a:accent1>
      <a:accent2>
        <a:srgbClr val="ED0025"/>
      </a:accent2>
      <a:accent3>
        <a:srgbClr val="9D156A"/>
      </a:accent3>
      <a:accent4>
        <a:srgbClr val="B33177"/>
      </a:accent4>
      <a:accent5>
        <a:srgbClr val="FF6500"/>
      </a:accent5>
      <a:accent6>
        <a:srgbClr val="C2002D"/>
      </a:accent6>
      <a:hlink>
        <a:srgbClr val="049048"/>
      </a:hlink>
      <a:folHlink>
        <a:srgbClr val="959C28"/>
      </a:folHlink>
    </a:clrScheme>
    <a:fontScheme name="Tom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_Framsida-gul-bild">
  <a:themeElements>
    <a:clrScheme name="Region Skån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AC81A"/>
      </a:accent1>
      <a:accent2>
        <a:srgbClr val="ED0025"/>
      </a:accent2>
      <a:accent3>
        <a:srgbClr val="9D156A"/>
      </a:accent3>
      <a:accent4>
        <a:srgbClr val="B33177"/>
      </a:accent4>
      <a:accent5>
        <a:srgbClr val="FF6500"/>
      </a:accent5>
      <a:accent6>
        <a:srgbClr val="C2002D"/>
      </a:accent6>
      <a:hlink>
        <a:srgbClr val="049048"/>
      </a:hlink>
      <a:folHlink>
        <a:srgbClr val="959C28"/>
      </a:folHlink>
    </a:clrScheme>
    <a:fontScheme name="Tom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_Presentationssidor">
  <a:themeElements>
    <a:clrScheme name="Region Skån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AC81A"/>
      </a:accent1>
      <a:accent2>
        <a:srgbClr val="ED0025"/>
      </a:accent2>
      <a:accent3>
        <a:srgbClr val="9D156A"/>
      </a:accent3>
      <a:accent4>
        <a:srgbClr val="B33177"/>
      </a:accent4>
      <a:accent5>
        <a:srgbClr val="FF6500"/>
      </a:accent5>
      <a:accent6>
        <a:srgbClr val="C2002D"/>
      </a:accent6>
      <a:hlink>
        <a:srgbClr val="049048"/>
      </a:hlink>
      <a:folHlink>
        <a:srgbClr val="959C28"/>
      </a:folHlink>
    </a:clrScheme>
    <a:fontScheme name="Tom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2_Presentationssidor">
  <a:themeElements>
    <a:clrScheme name="Region Skån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AC81A"/>
      </a:accent1>
      <a:accent2>
        <a:srgbClr val="ED0025"/>
      </a:accent2>
      <a:accent3>
        <a:srgbClr val="9D156A"/>
      </a:accent3>
      <a:accent4>
        <a:srgbClr val="B33177"/>
      </a:accent4>
      <a:accent5>
        <a:srgbClr val="FF6500"/>
      </a:accent5>
      <a:accent6>
        <a:srgbClr val="C2002D"/>
      </a:accent6>
      <a:hlink>
        <a:srgbClr val="049048"/>
      </a:hlink>
      <a:folHlink>
        <a:srgbClr val="959C28"/>
      </a:folHlink>
    </a:clrScheme>
    <a:fontScheme name="Tom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3_Presentationssidor">
  <a:themeElements>
    <a:clrScheme name="Region Skån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AC81A"/>
      </a:accent1>
      <a:accent2>
        <a:srgbClr val="ED0025"/>
      </a:accent2>
      <a:accent3>
        <a:srgbClr val="9D156A"/>
      </a:accent3>
      <a:accent4>
        <a:srgbClr val="B33177"/>
      </a:accent4>
      <a:accent5>
        <a:srgbClr val="FF6500"/>
      </a:accent5>
      <a:accent6>
        <a:srgbClr val="C2002D"/>
      </a:accent6>
      <a:hlink>
        <a:srgbClr val="049048"/>
      </a:hlink>
      <a:folHlink>
        <a:srgbClr val="959C28"/>
      </a:folHlink>
    </a:clrScheme>
    <a:fontScheme name="Tom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RS-mall-regionhus-inifrån">
  <a:themeElements>
    <a:clrScheme name="Region Skån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AC81A"/>
      </a:accent1>
      <a:accent2>
        <a:srgbClr val="ED0025"/>
      </a:accent2>
      <a:accent3>
        <a:srgbClr val="9D156A"/>
      </a:accent3>
      <a:accent4>
        <a:srgbClr val="B33177"/>
      </a:accent4>
      <a:accent5>
        <a:srgbClr val="FF6500"/>
      </a:accent5>
      <a:accent6>
        <a:srgbClr val="C2002D"/>
      </a:accent6>
      <a:hlink>
        <a:srgbClr val="049048"/>
      </a:hlink>
      <a:folHlink>
        <a:srgbClr val="959C28"/>
      </a:folHlink>
    </a:clrScheme>
    <a:fontScheme name="Tom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RS-mall-mikroskop">
  <a:themeElements>
    <a:clrScheme name="Region Skån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AC81A"/>
      </a:accent1>
      <a:accent2>
        <a:srgbClr val="ED0025"/>
      </a:accent2>
      <a:accent3>
        <a:srgbClr val="9D156A"/>
      </a:accent3>
      <a:accent4>
        <a:srgbClr val="B33177"/>
      </a:accent4>
      <a:accent5>
        <a:srgbClr val="FF6500"/>
      </a:accent5>
      <a:accent6>
        <a:srgbClr val="C2002D"/>
      </a:accent6>
      <a:hlink>
        <a:srgbClr val="049048"/>
      </a:hlink>
      <a:folHlink>
        <a:srgbClr val="959C28"/>
      </a:folHlink>
    </a:clrScheme>
    <a:fontScheme name="Tom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RS-mall-regionhuset">
  <a:themeElements>
    <a:clrScheme name="Region Skån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AC81A"/>
      </a:accent1>
      <a:accent2>
        <a:srgbClr val="ED0025"/>
      </a:accent2>
      <a:accent3>
        <a:srgbClr val="9D156A"/>
      </a:accent3>
      <a:accent4>
        <a:srgbClr val="B33177"/>
      </a:accent4>
      <a:accent5>
        <a:srgbClr val="FF6500"/>
      </a:accent5>
      <a:accent6>
        <a:srgbClr val="C2002D"/>
      </a:accent6>
      <a:hlink>
        <a:srgbClr val="049048"/>
      </a:hlink>
      <a:folHlink>
        <a:srgbClr val="959C28"/>
      </a:folHlink>
    </a:clrScheme>
    <a:fontScheme name="Tom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RS-mall-sköterska">
  <a:themeElements>
    <a:clrScheme name="Region Skån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AC81A"/>
      </a:accent1>
      <a:accent2>
        <a:srgbClr val="ED0025"/>
      </a:accent2>
      <a:accent3>
        <a:srgbClr val="9D156A"/>
      </a:accent3>
      <a:accent4>
        <a:srgbClr val="B33177"/>
      </a:accent4>
      <a:accent5>
        <a:srgbClr val="FF6500"/>
      </a:accent5>
      <a:accent6>
        <a:srgbClr val="C2002D"/>
      </a:accent6>
      <a:hlink>
        <a:srgbClr val="049048"/>
      </a:hlink>
      <a:folHlink>
        <a:srgbClr val="959C28"/>
      </a:folHlink>
    </a:clrScheme>
    <a:fontScheme name="Tom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RS-mall-centralstation">
  <a:themeElements>
    <a:clrScheme name="Region Skån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AC81A"/>
      </a:accent1>
      <a:accent2>
        <a:srgbClr val="ED0025"/>
      </a:accent2>
      <a:accent3>
        <a:srgbClr val="9D156A"/>
      </a:accent3>
      <a:accent4>
        <a:srgbClr val="B33177"/>
      </a:accent4>
      <a:accent5>
        <a:srgbClr val="FF6500"/>
      </a:accent5>
      <a:accent6>
        <a:srgbClr val="C2002D"/>
      </a:accent6>
      <a:hlink>
        <a:srgbClr val="049048"/>
      </a:hlink>
      <a:folHlink>
        <a:srgbClr val="959C28"/>
      </a:folHlink>
    </a:clrScheme>
    <a:fontScheme name="Tom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_RS-mall-kurator">
  <a:themeElements>
    <a:clrScheme name="Region Skån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AC81A"/>
      </a:accent1>
      <a:accent2>
        <a:srgbClr val="ED0025"/>
      </a:accent2>
      <a:accent3>
        <a:srgbClr val="9D156A"/>
      </a:accent3>
      <a:accent4>
        <a:srgbClr val="B33177"/>
      </a:accent4>
      <a:accent5>
        <a:srgbClr val="FF6500"/>
      </a:accent5>
      <a:accent6>
        <a:srgbClr val="C2002D"/>
      </a:accent6>
      <a:hlink>
        <a:srgbClr val="049048"/>
      </a:hlink>
      <a:folHlink>
        <a:srgbClr val="959C28"/>
      </a:folHlink>
    </a:clrScheme>
    <a:fontScheme name="Tom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_RS-mall-utställning">
  <a:themeElements>
    <a:clrScheme name="Region Skån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AC81A"/>
      </a:accent1>
      <a:accent2>
        <a:srgbClr val="ED0025"/>
      </a:accent2>
      <a:accent3>
        <a:srgbClr val="9D156A"/>
      </a:accent3>
      <a:accent4>
        <a:srgbClr val="B33177"/>
      </a:accent4>
      <a:accent5>
        <a:srgbClr val="FF6500"/>
      </a:accent5>
      <a:accent6>
        <a:srgbClr val="C2002D"/>
      </a:accent6>
      <a:hlink>
        <a:srgbClr val="049048"/>
      </a:hlink>
      <a:folHlink>
        <a:srgbClr val="959C28"/>
      </a:folHlink>
    </a:clrScheme>
    <a:fontScheme name="Tom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_RS-mall-kirurgi">
  <a:themeElements>
    <a:clrScheme name="Region Skån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AC81A"/>
      </a:accent1>
      <a:accent2>
        <a:srgbClr val="ED0025"/>
      </a:accent2>
      <a:accent3>
        <a:srgbClr val="9D156A"/>
      </a:accent3>
      <a:accent4>
        <a:srgbClr val="B33177"/>
      </a:accent4>
      <a:accent5>
        <a:srgbClr val="FF6500"/>
      </a:accent5>
      <a:accent6>
        <a:srgbClr val="C2002D"/>
      </a:accent6>
      <a:hlink>
        <a:srgbClr val="049048"/>
      </a:hlink>
      <a:folHlink>
        <a:srgbClr val="959C28"/>
      </a:folHlink>
    </a:clrScheme>
    <a:fontScheme name="Tom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7AA326537333644821ACC020A42B860" ma:contentTypeVersion="0" ma:contentTypeDescription="Skapa ett nytt dokument." ma:contentTypeScope="" ma:versionID="c21bca18adc23f01e03fc2de75c65ad7">
  <xsd:schema xmlns:xsd="http://www.w3.org/2001/XMLSchema" xmlns:p="http://schemas.microsoft.com/office/2006/metadata/properties" targetNamespace="http://schemas.microsoft.com/office/2006/metadata/properties" ma:root="true" ma:fieldsID="0972d9b87414d3d716947ba00104245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 ma:readOnly="true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5290FAF6-79A1-4DF4-899D-333ACAA8E68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7BF535B-1650-4D3F-9C65-57D2F110433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RS_ppt-mall_gul.potx</Template>
  <TotalTime>2170</TotalTime>
  <Words>617</Words>
  <Application>Microsoft Office PowerPoint</Application>
  <PresentationFormat>Bildspel på skärmen (4:3)</PresentationFormat>
  <Paragraphs>154</Paragraphs>
  <Slides>22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16</vt:i4>
      </vt:variant>
      <vt:variant>
        <vt:lpstr>Bildrubriker</vt:lpstr>
      </vt:variant>
      <vt:variant>
        <vt:i4>22</vt:i4>
      </vt:variant>
    </vt:vector>
  </HeadingPairs>
  <TitlesOfParts>
    <vt:vector size="42" baseType="lpstr">
      <vt:lpstr>Arial</vt:lpstr>
      <vt:lpstr>Courier New</vt:lpstr>
      <vt:lpstr>Wingdings</vt:lpstr>
      <vt:lpstr>ヒラギノ角ゴ Pro W3</vt:lpstr>
      <vt:lpstr>RS-mall-regionhus-inifrån</vt:lpstr>
      <vt:lpstr>1_RS-mall-regionhus-inifrån</vt:lpstr>
      <vt:lpstr>1_RS-mall-mikroskop</vt:lpstr>
      <vt:lpstr>1_RS-mall-regionhuset</vt:lpstr>
      <vt:lpstr>1_RS-mall-sköterska</vt:lpstr>
      <vt:lpstr>1_RS-mall-centralstation</vt:lpstr>
      <vt:lpstr>1_RS-mall-kurator</vt:lpstr>
      <vt:lpstr>1_RS-mall-utställning</vt:lpstr>
      <vt:lpstr>1_RS-mall-kirurgi</vt:lpstr>
      <vt:lpstr>1_RS-mall-hudklinik</vt:lpstr>
      <vt:lpstr>RS-mall-filmsalong</vt:lpstr>
      <vt:lpstr>RS-mall-forskning</vt:lpstr>
      <vt:lpstr>1_Framsida-gul-bild</vt:lpstr>
      <vt:lpstr>1_Presentationssidor</vt:lpstr>
      <vt:lpstr>2_Presentationssidor</vt:lpstr>
      <vt:lpstr>3_Presentationssidor</vt:lpstr>
      <vt:lpstr>Psykoedukation</vt:lpstr>
      <vt:lpstr>potentiellt traumatiserande händelser</vt:lpstr>
      <vt:lpstr>Fler typer av potentiellt traumatiserande händelser så kallade icke-interpersonella</vt:lpstr>
      <vt:lpstr>  </vt:lpstr>
      <vt:lpstr>NORMALA REAKTIONER PÅ ONORMALA HÄNDELSER</vt:lpstr>
      <vt:lpstr>PTSD  Att själv ha utsatts för, bevittnat, underrättats om och/eller konfronterats med potentiellt traumatiska händelser.</vt:lpstr>
      <vt:lpstr>Att vara traumatiserad</vt:lpstr>
      <vt:lpstr>1)   Återuppleva trauma</vt:lpstr>
      <vt:lpstr>1)   Återuppleva trauma</vt:lpstr>
      <vt:lpstr>Triggers / påminnelser</vt:lpstr>
      <vt:lpstr>2)   Undvika trauma</vt:lpstr>
      <vt:lpstr>2)   Undvika trauma</vt:lpstr>
      <vt:lpstr>3a)   Förändrade negativa tankar </vt:lpstr>
      <vt:lpstr>3B)   Förändrade negativa känslor</vt:lpstr>
      <vt:lpstr>4)   Överspändhet / Stress</vt:lpstr>
      <vt:lpstr>Kroppen</vt:lpstr>
      <vt:lpstr>Råd för bättre Sömn</vt:lpstr>
      <vt:lpstr>Hantera Tankar</vt:lpstr>
      <vt:lpstr>Ta hand om dina Känslor</vt:lpstr>
      <vt:lpstr>Drömmar</vt:lpstr>
      <vt:lpstr>Mardrömmar</vt:lpstr>
      <vt:lpstr>Hantera Mardrömmar</vt:lpstr>
    </vt:vector>
  </TitlesOfParts>
  <Company>Grafisk designer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Grafisk designer</dc:creator>
  <cp:lastModifiedBy>Jonsson Anna M</cp:lastModifiedBy>
  <cp:revision>74</cp:revision>
  <dcterms:created xsi:type="dcterms:W3CDTF">2006-12-05T08:06:33Z</dcterms:created>
  <dcterms:modified xsi:type="dcterms:W3CDTF">2015-11-06T13:59:00Z</dcterms:modified>
</cp:coreProperties>
</file>