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tl="1" removePersonalInfoOnSave="1" strictFirstAndLastChars="0" saveSubsetFonts="1">
  <p:sldMasterIdLst>
    <p:sldMasterId id="2147483733" r:id="rId1"/>
  </p:sldMasterIdLst>
  <p:notesMasterIdLst>
    <p:notesMasterId r:id="rId26"/>
  </p:notesMasterIdLst>
  <p:sldIdLst>
    <p:sldId id="256" r:id="rId2"/>
    <p:sldId id="285" r:id="rId3"/>
    <p:sldId id="264" r:id="rId4"/>
    <p:sldId id="257" r:id="rId5"/>
    <p:sldId id="265" r:id="rId6"/>
    <p:sldId id="275" r:id="rId7"/>
    <p:sldId id="274" r:id="rId8"/>
    <p:sldId id="266" r:id="rId9"/>
    <p:sldId id="267" r:id="rId10"/>
    <p:sldId id="277" r:id="rId11"/>
    <p:sldId id="258" r:id="rId12"/>
    <p:sldId id="284" r:id="rId13"/>
    <p:sldId id="259" r:id="rId14"/>
    <p:sldId id="286" r:id="rId15"/>
    <p:sldId id="262" r:id="rId16"/>
    <p:sldId id="287" r:id="rId17"/>
    <p:sldId id="261" r:id="rId18"/>
    <p:sldId id="276" r:id="rId19"/>
    <p:sldId id="289" r:id="rId20"/>
    <p:sldId id="263" r:id="rId21"/>
    <p:sldId id="281" r:id="rId22"/>
    <p:sldId id="288" r:id="rId23"/>
    <p:sldId id="280" r:id="rId24"/>
    <p:sldId id="283" r:id="rId25"/>
  </p:sldIdLst>
  <p:sldSz cx="8961438" cy="6721475"/>
  <p:notesSz cx="6808788" cy="9940925"/>
  <p:defaultTextStyle>
    <a:defPPr algn="r" rtl="1">
      <a:defRPr lang="prs"/>
    </a:defPPr>
    <a:lvl1pPr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1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>
          <p15:clr>
            <a:srgbClr val="A4A3A4"/>
          </p15:clr>
        </p15:guide>
        <p15:guide id="2" orient="horz" pos="475">
          <p15:clr>
            <a:srgbClr val="A4A3A4"/>
          </p15:clr>
        </p15:guide>
        <p15:guide id="3" orient="horz" pos="421">
          <p15:clr>
            <a:srgbClr val="A4A3A4"/>
          </p15:clr>
        </p15:guide>
        <p15:guide id="4" orient="horz" pos="3742">
          <p15:clr>
            <a:srgbClr val="A4A3A4"/>
          </p15:clr>
        </p15:guide>
        <p15:guide id="5" pos="185">
          <p15:clr>
            <a:srgbClr val="A4A3A4"/>
          </p15:clr>
        </p15:guide>
        <p15:guide id="6" pos="5461">
          <p15:clr>
            <a:srgbClr val="A4A3A4"/>
          </p15:clr>
        </p15:guide>
        <p15:guide id="7" pos="3907">
          <p15:clr>
            <a:srgbClr val="A4A3A4"/>
          </p15:clr>
        </p15:guide>
        <p15:guide id="8" orient="horz" pos="3635">
          <p15:clr>
            <a:srgbClr val="A4A3A4"/>
          </p15:clr>
        </p15:guide>
        <p15:guide id="9" orient="horz" pos="698">
          <p15:clr>
            <a:srgbClr val="A4A3A4"/>
          </p15:clr>
        </p15:guide>
        <p15:guide id="10" orient="horz" pos="4089">
          <p15:clr>
            <a:srgbClr val="A4A3A4"/>
          </p15:clr>
        </p15:guide>
        <p15:guide id="11" orient="horz" pos="671">
          <p15:clr>
            <a:srgbClr val="A4A3A4"/>
          </p15:clr>
        </p15:guide>
        <p15:guide id="12" orient="horz" pos="3803">
          <p15:clr>
            <a:srgbClr val="A4A3A4"/>
          </p15:clr>
        </p15:guide>
        <p15:guide id="13" pos="389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93" autoAdjust="0"/>
    <p:restoredTop sz="95232" autoAdjust="0"/>
  </p:normalViewPr>
  <p:slideViewPr>
    <p:cSldViewPr snapToGrid="0">
      <p:cViewPr varScale="1">
        <p:scale>
          <a:sx n="76" d="100"/>
          <a:sy n="76" d="100"/>
        </p:scale>
        <p:origin x="-1200" y="-90"/>
      </p:cViewPr>
      <p:guideLst>
        <p:guide orient="horz" pos="618"/>
        <p:guide orient="horz" pos="475"/>
        <p:guide orient="horz" pos="421"/>
        <p:guide orient="horz" pos="3742"/>
        <p:guide orient="horz" pos="3635"/>
        <p:guide orient="horz" pos="698"/>
        <p:guide orient="horz" pos="4089"/>
        <p:guide orient="horz" pos="671"/>
        <p:guide orient="horz" pos="3803"/>
        <p:guide pos="185"/>
        <p:guide pos="5461"/>
        <p:guide pos="3907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r>
              <a:rPr lang="sv-SE" smtClean="0"/>
              <a:t>2016-04-18</a:t>
            </a:r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prs"/>
              <a:t>Click to edit Master text styles</a:t>
            </a:r>
          </a:p>
          <a:p>
            <a:pPr lvl="1" rtl="1"/>
            <a:r>
              <a:rPr lang="prs"/>
              <a:t>Second level</a:t>
            </a:r>
          </a:p>
          <a:p>
            <a:pPr lvl="2" rtl="1"/>
            <a:r>
              <a:rPr lang="prs"/>
              <a:t>Third level</a:t>
            </a:r>
          </a:p>
          <a:p>
            <a:pPr lvl="3" rtl="1"/>
            <a:r>
              <a:rPr lang="prs"/>
              <a:t>Fourth level</a:t>
            </a:r>
          </a:p>
          <a:p>
            <a:pPr lvl="4" rtl="1"/>
            <a:r>
              <a:rPr lang="pr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fld id="{723EF66E-19A1-4AC8-A000-D07CFC09E812}" type="slidenum">
              <a:rPr lang="sv-SE" smtClean="0"/>
              <a:pPr rtl="1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24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23EF66E-19A1-4AC8-A000-D07CFC09E812}" type="slidenum">
              <a:rPr lang="sv-SE" smtClean="0"/>
              <a:pPr rtl="1"/>
              <a:t>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60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23EF66E-19A1-4AC8-A000-D07CFC09E812}" type="slidenum">
              <a:rPr lang="sv-SE" smtClean="0"/>
              <a:pPr rtl="1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84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723EF66E-19A1-4AC8-A000-D07CFC09E812}" type="slidenum">
              <a:rPr lang="sv-SE" smtClean="0"/>
              <a:pPr rtl="1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865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599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think-cell Slide" r:id="rId4" imgW="270" imgH="270" progId="">
                  <p:embed/>
                </p:oleObj>
              </mc:Choice>
              <mc:Fallback>
                <p:oleObj name="think-cell Slide" r:id="rId4" imgW="270" imgH="270" progId="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4527512"/>
            <a:ext cx="5168901" cy="215444"/>
          </a:xfrm>
        </p:spPr>
        <p:txBody>
          <a:bodyPr wrap="square" rtlCol="1">
            <a:spAutoFit/>
          </a:bodyPr>
          <a:lstStyle>
            <a:lvl1pPr algn="r" rtl="1">
              <a:defRPr sz="1400">
                <a:solidFill>
                  <a:schemeClr val="tx1"/>
                </a:solidFill>
              </a:defRPr>
            </a:lvl1pPr>
          </a:lstStyle>
          <a:p>
            <a:pPr rtl="1"/>
            <a:r>
              <a:rPr lang="prs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4809514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algn="r" rtl="1">
              <a:defRPr lang="en-GB" sz="1400" dirty="0">
                <a:solidFill>
                  <a:schemeClr val="tx1"/>
                </a:solidFill>
              </a:defRPr>
            </a:lvl1pPr>
          </a:lstStyle>
          <a:p>
            <a:pPr lvl="0" rtl="1"/>
            <a:r>
              <a:rPr lang="prs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3622290"/>
            <a:ext cx="5172084" cy="523220"/>
          </a:xfrm>
        </p:spPr>
        <p:txBody>
          <a:bodyPr rtlCol="1" anchor="b" anchorCtr="0"/>
          <a:lstStyle>
            <a:lvl1pPr algn="r" rtl="1">
              <a:defRPr sz="3400" b="0" cap="none" baseline="0">
                <a:solidFill>
                  <a:srgbClr val="E6460A"/>
                </a:solidFill>
              </a:defRPr>
            </a:lvl1pPr>
          </a:lstStyle>
          <a:p>
            <a:pPr rtl="1"/>
            <a:r>
              <a:rPr lang="prs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7388"/>
            <a:ext cx="8374608" cy="318686"/>
          </a:xfrm>
        </p:spPr>
        <p:txBody>
          <a:bodyPr rtlCol="1"/>
          <a:lstStyle>
            <a:lvl1pPr algn="r" rtl="1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1"/>
            <a:r>
              <a:rPr lang="prs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3477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ctr" rtl="1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>
              <a:defRPr/>
            </a:pPr>
            <a:fld id="{7F347C52-E49B-4AE3-9F3B-4526700C009D}" type="slidenum">
              <a:rPr lang="en-US" smtClean="0"/>
              <a:pPr rtl="1">
                <a:defRPr/>
              </a:pPr>
              <a:t>‹#›</a:t>
            </a:fld>
            <a:r>
              <a:rPr lang="prs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7453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r" rtl="1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293361" y="783241"/>
            <a:ext cx="8375977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algn="r" rtl="1"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 rtl="1"/>
            <a:r>
              <a:rPr lang="pr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8375650" cy="500062"/>
          </a:xfrm>
        </p:spPr>
        <p:txBody>
          <a:bodyPr rtlCol="1" anchor="b" anchorCtr="0"/>
          <a:lstStyle>
            <a:lvl1pPr marL="615950" indent="-615950" algn="r" defTabSz="627063" rtl="1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prs" sz="1000">
                <a:ea typeface="Verdana" pitchFamily="34" charset="0"/>
                <a:cs typeface="Verdana" pitchFamily="34" charset="0"/>
              </a:rPr>
              <a:t>	Not:	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prs" sz="100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prs" sz="1000">
                <a:ea typeface="Verdana" pitchFamily="34" charset="0"/>
                <a:cs typeface="Verdana" pitchFamily="34" charset="0"/>
              </a:rPr>
              <a:t>	Källa:	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8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3688" y="416847"/>
            <a:ext cx="5764876" cy="318686"/>
          </a:xfrm>
        </p:spPr>
        <p:txBody>
          <a:bodyPr rtlCol="1"/>
          <a:lstStyle>
            <a:lvl1pPr algn="r" rtl="1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1"/>
            <a:r>
              <a:rPr lang="prs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47539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ctr" rtl="1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>
              <a:defRPr/>
            </a:pPr>
            <a:fld id="{7F347C52-E49B-4AE3-9F3B-4526700C009D}" type="slidenum">
              <a:rPr lang="en-US" smtClean="0"/>
              <a:pPr rtl="1">
                <a:defRPr/>
              </a:pPr>
              <a:t>‹#›</a:t>
            </a:fld>
            <a:r>
              <a:rPr lang="prs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4355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r" rtl="1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/>
            <a:endParaRPr lang="en-US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172200" y="0"/>
            <a:ext cx="2789237" cy="5888735"/>
          </a:xfrm>
        </p:spPr>
        <p:txBody>
          <a:bodyPr rtlCol="1"/>
          <a:lstStyle/>
          <a:p>
            <a:pPr rtl="1"/>
            <a:r>
              <a:rPr lang="prs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293361" y="783301"/>
            <a:ext cx="5764539" cy="2769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algn="r" rtl="1">
              <a:defRPr lang="en-US" sz="1800" i="0" dirty="0" smtClean="0">
                <a:solidFill>
                  <a:schemeClr val="tx1"/>
                </a:solidFill>
              </a:defRPr>
            </a:lvl1pPr>
          </a:lstStyle>
          <a:p>
            <a:pPr lvl="0" rtl="1"/>
            <a:r>
              <a:rPr lang="pr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93688" y="5940691"/>
            <a:ext cx="5781797" cy="500062"/>
          </a:xfrm>
        </p:spPr>
        <p:txBody>
          <a:bodyPr rtlCol="1" anchor="b" anchorCtr="0"/>
          <a:lstStyle>
            <a:lvl1pPr marL="615950" indent="-615950" algn="r" defTabSz="627063" rtl="1">
              <a:lnSpc>
                <a:spcPts val="900"/>
              </a:lnSpc>
              <a:spcAft>
                <a:spcPts val="0"/>
              </a:spcAft>
              <a:tabLst>
                <a:tab pos="469900" algn="r"/>
                <a:tab pos="627063" algn="l"/>
              </a:tabLst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prs" sz="1000">
                <a:ea typeface="Verdana" pitchFamily="34" charset="0"/>
                <a:cs typeface="Verdana" pitchFamily="34" charset="0"/>
              </a:rPr>
              <a:t>	Not:	xxxxxx</a:t>
            </a:r>
            <a:endParaRPr lang="sv-SE" sz="1000" dirty="0" smtClean="0">
              <a:ea typeface="Verdana" pitchFamily="34" charset="0"/>
              <a:cs typeface="Verdana" pitchFamily="34" charset="0"/>
            </a:endParaRPr>
          </a:p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prs" sz="100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15950" lvl="0" indent="-615950" defTabSz="627063" rtl="1">
              <a:lnSpc>
                <a:spcPts val="1000"/>
              </a:lnSpc>
              <a:spcAft>
                <a:spcPts val="0"/>
              </a:spcAft>
              <a:tabLst>
                <a:tab pos="469900" algn="r"/>
                <a:tab pos="627063" algn="l"/>
              </a:tabLst>
            </a:pPr>
            <a:r>
              <a:rPr lang="prs" sz="1000">
                <a:ea typeface="Verdana" pitchFamily="34" charset="0"/>
                <a:cs typeface="Verdana" pitchFamily="34" charset="0"/>
              </a:rPr>
              <a:t>	Källa:	xxxx</a:t>
            </a:r>
            <a:endParaRPr lang="sv-SE" sz="10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4730" y="416847"/>
            <a:ext cx="5907633" cy="318686"/>
          </a:xfrm>
        </p:spPr>
        <p:txBody>
          <a:bodyPr rtlCol="1"/>
          <a:lstStyle>
            <a:lvl1pPr algn="r" rtl="1">
              <a:lnSpc>
                <a:spcPts val="2400"/>
              </a:lnSpc>
              <a:defRPr sz="2200">
                <a:solidFill>
                  <a:srgbClr val="E6460A"/>
                </a:solidFill>
              </a:defRPr>
            </a:lvl1pPr>
          </a:lstStyle>
          <a:p>
            <a:pPr rtl="1"/>
            <a:r>
              <a:rPr lang="prs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1654299"/>
          </a:xfrm>
        </p:spPr>
        <p:txBody>
          <a:bodyPr rtlCol="1">
            <a:spAutoFit/>
          </a:bodyPr>
          <a:lstStyle>
            <a:lvl1pPr algn="r" rtl="1">
              <a:spcBef>
                <a:spcPts val="1800"/>
              </a:spcBef>
              <a:spcAft>
                <a:spcPts val="0"/>
              </a:spcAft>
              <a:defRPr sz="2000"/>
            </a:lvl1pPr>
            <a:lvl2pPr algn="r" rtl="1">
              <a:spcBef>
                <a:spcPts val="600"/>
              </a:spcBef>
              <a:spcAft>
                <a:spcPts val="0"/>
              </a:spcAft>
              <a:defRPr sz="2000"/>
            </a:lvl2pPr>
            <a:lvl3pPr algn="r" rtl="1">
              <a:defRPr sz="2000"/>
            </a:lvl3pPr>
            <a:lvl4pPr algn="r" rtl="1">
              <a:spcAft>
                <a:spcPts val="0"/>
              </a:spcAft>
              <a:defRPr sz="2000"/>
            </a:lvl4pPr>
            <a:lvl5pPr algn="r" rtl="1">
              <a:spcAft>
                <a:spcPts val="0"/>
              </a:spcAft>
              <a:defRPr sz="2000"/>
            </a:lvl5pPr>
          </a:lstStyle>
          <a:p>
            <a:pPr lvl="0" rtl="1"/>
            <a:r>
              <a:rPr lang="prs"/>
              <a:t>Click to edit Master text styles</a:t>
            </a:r>
          </a:p>
          <a:p>
            <a:pPr lvl="1" rtl="1"/>
            <a:r>
              <a:rPr lang="prs"/>
              <a:t>Second level</a:t>
            </a:r>
          </a:p>
          <a:p>
            <a:pPr lvl="2" rtl="1"/>
            <a:r>
              <a:rPr lang="prs"/>
              <a:t>Third level</a:t>
            </a:r>
          </a:p>
          <a:p>
            <a:pPr lvl="3" rtl="1"/>
            <a:r>
              <a:rPr lang="prs"/>
              <a:t>Fourth level</a:t>
            </a:r>
          </a:p>
          <a:p>
            <a:pPr lvl="4" rtl="1"/>
            <a:r>
              <a:rPr lang="prs"/>
              <a:t>Fifth level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828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ctr" rtl="1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>
              <a:defRPr/>
            </a:pPr>
            <a:fld id="{7F347C52-E49B-4AE3-9F3B-4526700C009D}" type="slidenum">
              <a:rPr lang="en-US" smtClean="0"/>
              <a:pPr rtl="1">
                <a:defRPr/>
              </a:pPr>
              <a:t>‹#›</a:t>
            </a:fld>
            <a:r>
              <a:rPr lang="prs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5804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r" rtl="1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64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689098" y="5011020"/>
            <a:ext cx="5168901" cy="215444"/>
          </a:xfrm>
        </p:spPr>
        <p:txBody>
          <a:bodyPr wrap="square" rtlCol="1">
            <a:spAutoFit/>
          </a:bodyPr>
          <a:lstStyle>
            <a:lvl1pPr algn="r" rtl="1">
              <a:defRPr sz="1400">
                <a:solidFill>
                  <a:schemeClr val="bg1"/>
                </a:solidFill>
              </a:defRPr>
            </a:lvl1pPr>
          </a:lstStyle>
          <a:p>
            <a:pPr rtl="1"/>
            <a:r>
              <a:rPr lang="prs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689099" y="5287412"/>
            <a:ext cx="5173664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algn="r" rtl="1"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 rtl="1"/>
            <a:r>
              <a:rPr lang="prs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689099" y="4207105"/>
            <a:ext cx="5172084" cy="523220"/>
          </a:xfrm>
        </p:spPr>
        <p:txBody>
          <a:bodyPr rtlCol="1" anchor="b" anchorCtr="0"/>
          <a:lstStyle>
            <a:lvl1pPr algn="r" rtl="1">
              <a:defRPr sz="3400" b="0" cap="none" baseline="0">
                <a:solidFill>
                  <a:schemeClr val="bg1"/>
                </a:solidFill>
              </a:defRPr>
            </a:lvl1pPr>
          </a:lstStyle>
          <a:p>
            <a:pPr rtl="1"/>
            <a:r>
              <a:rPr lang="prs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5181284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8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294730" y="426063"/>
            <a:ext cx="5902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b" anchorCtr="0" compatLnSpc="1">
            <a:prstTxWarp prst="textNoShape">
              <a:avLst/>
            </a:prstTxWarp>
            <a:spAutoFit/>
          </a:bodyPr>
          <a:lstStyle/>
          <a:p>
            <a:pPr lvl="0" rtl="1">
              <a:lnSpc>
                <a:spcPts val="2400"/>
              </a:lnSpc>
            </a:pPr>
            <a:r>
              <a:rPr lang="prs"/>
              <a:t>Click to edit Master title style</a:t>
            </a:r>
            <a:endParaRPr lang="en-US" dirty="0" smtClean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293208" y="6451351"/>
            <a:ext cx="398834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ctr" rtl="1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>
              <a:defRPr/>
            </a:pPr>
            <a:fld id="{7F347C52-E49B-4AE3-9F3B-4526700C009D}" type="slidenum">
              <a:rPr lang="en-US" smtClean="0"/>
              <a:pPr rtl="1">
                <a:defRPr/>
              </a:pPr>
              <a:t>‹#›</a:t>
            </a:fld>
            <a:r>
              <a:rPr lang="prs"/>
              <a:t> </a:t>
            </a:r>
            <a:endParaRPr lang="en-US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4730" y="1098550"/>
            <a:ext cx="837460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</a:bodyPr>
          <a:lstStyle/>
          <a:p>
            <a:pPr lvl="0" rtl="1"/>
            <a:r>
              <a:rPr lang="prs"/>
              <a:t>Click to edit Master text styles</a:t>
            </a:r>
          </a:p>
          <a:p>
            <a:pPr lvl="1" rtl="1"/>
            <a:r>
              <a:rPr lang="prs"/>
              <a:t>Second level</a:t>
            </a:r>
          </a:p>
          <a:p>
            <a:pPr lvl="2" rtl="1"/>
            <a:r>
              <a:rPr lang="prs"/>
              <a:t>Third level</a:t>
            </a:r>
          </a:p>
          <a:p>
            <a:pPr lvl="3" rtl="1"/>
            <a:r>
              <a:rPr lang="prs"/>
              <a:t>Fourth level</a:t>
            </a:r>
          </a:p>
          <a:p>
            <a:pPr lvl="4" rtl="1"/>
            <a:r>
              <a:rPr lang="prs"/>
              <a:t>Fifth level</a:t>
            </a:r>
            <a:endParaRPr lang="en-US" dirty="0" smtClean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3534" y="6451351"/>
            <a:ext cx="3959860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1" anchor="t" anchorCtr="0" compatLnSpc="1">
            <a:prstTxWarp prst="textNoShape">
              <a:avLst/>
            </a:prstTxWarp>
          </a:bodyPr>
          <a:lstStyle>
            <a:lvl1pPr algn="r" rtl="1">
              <a:def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895255" rtl="1" eaLnBrk="1" fontAlgn="base" hangingPunct="1">
        <a:spcBef>
          <a:spcPct val="0"/>
        </a:spcBef>
        <a:spcAft>
          <a:spcPct val="0"/>
        </a:spcAft>
        <a:defRPr lang="en-US" sz="2200" b="1" dirty="0" smtClean="0">
          <a:solidFill>
            <a:srgbClr val="E6460A"/>
          </a:solidFill>
          <a:latin typeface="Georgia" pitchFamily="18" charset="0"/>
          <a:ea typeface="+mj-ea"/>
          <a:cs typeface="Georgia" pitchFamily="18" charset="0"/>
        </a:defRPr>
      </a:lvl1pPr>
      <a:lvl2pPr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151"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303"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454"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607" algn="r" defTabSz="895255" rtl="1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r" defTabSz="895255" rtl="1" eaLnBrk="1" fontAlgn="base" hangingPunct="1">
        <a:spcBef>
          <a:spcPct val="0"/>
        </a:spcBef>
        <a:spcAft>
          <a:spcPts val="300"/>
        </a:spcAft>
        <a:buClr>
          <a:schemeClr val="tx2"/>
        </a:buClr>
        <a:defRPr sz="1600">
          <a:solidFill>
            <a:schemeClr val="tx1"/>
          </a:solidFill>
          <a:latin typeface="Franklin Gothic Book" panose="020B0503020102020204" pitchFamily="34" charset="0"/>
          <a:ea typeface="+mn-ea"/>
          <a:cs typeface="Franklin Gothic Book" panose="020B0503020102020204" pitchFamily="34" charset="0"/>
        </a:defRPr>
      </a:lvl1pPr>
      <a:lvl2pPr marL="193655" indent="-192067" algn="r" defTabSz="895255" rtl="1" eaLnBrk="1" fontAlgn="base" hangingPunct="1">
        <a:spcBef>
          <a:spcPct val="0"/>
        </a:spcBef>
        <a:spcAft>
          <a:spcPts val="300"/>
        </a:spcAft>
        <a:buClr>
          <a:schemeClr val="tx1"/>
        </a:buClr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2pPr>
      <a:lvl3pPr marL="361950" indent="-180975" algn="r" defTabSz="895255" rtl="1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–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3pPr>
      <a:lvl4pPr marL="534988" indent="-173038" algn="r" defTabSz="895255" rtl="1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pitchFamily="34" charset="0"/>
        <a:buChar char="•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4pPr>
      <a:lvl5pPr marL="715963" indent="-180975" algn="r" defTabSz="895255" rtl="1" eaLnBrk="1" fontAlgn="base" hangingPunct="1">
        <a:spcBef>
          <a:spcPct val="0"/>
        </a:spcBef>
        <a:spcAft>
          <a:spcPts val="300"/>
        </a:spcAft>
        <a:buClr>
          <a:schemeClr val="tx1"/>
        </a:buClr>
        <a:buFont typeface="Arial" charset="0"/>
        <a:buChar char="-"/>
        <a:defRPr sz="1600">
          <a:solidFill>
            <a:schemeClr val="tx1"/>
          </a:solidFill>
          <a:latin typeface="Franklin Gothic Book" panose="020B0503020102020204" pitchFamily="34" charset="0"/>
          <a:cs typeface="Franklin Gothic Book" panose="020B0503020102020204" pitchFamily="34" charset="0"/>
        </a:defRPr>
      </a:lvl5pPr>
      <a:lvl6pPr marL="1203197" indent="-130162" algn="r" defTabSz="895255" rtl="1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60349" indent="-130162" algn="r" defTabSz="895255" rtl="1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17501" indent="-130162" algn="r" defTabSz="895255" rtl="1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574652" indent="-130162" algn="r" defTabSz="895255" rtl="1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r" defTabSz="91430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5.pn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png"/><Relationship Id="rId5" Type="http://schemas.openxmlformats.org/officeDocument/2006/relationships/image" Target="../media/image31.e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0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hyperlink" Target="http://www.google.com/url?sa=i&amp;source=images&amp;cd=&amp;cad=rja&amp;docid=OWniMnMEPG6VMM&amp;tbnid=RFPNuKWempq37M:&amp;ved=0CAgQjRwwAA&amp;url=http://c91prao.wikispaces.com/Al-Mammar+Noor&amp;ei=BNpzUpTLG-K84ATyp4C4Bw&amp;psig=AFQjCNEJhZOOMky8Pid7kz9K_8xeHrRtCQ&amp;ust=138341056448021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hyperlink" Target="http://www.google.com/url?sa=i&amp;rct=j&amp;q=&amp;esrc=s&amp;frm=1&amp;source=images&amp;cd=&amp;cad=rja&amp;docid=hxDc95ny-m85eM&amp;tbnid=l6qg_IV8nQcuLM:&amp;ved=0CAUQjRw&amp;url=http://testbb.kf.se/Butiker/Apotek-Hjartat/&amp;ei=6dpzUo6PGpKk4ATKtYHgDA&amp;psig=AFQjCNHJh40YOnd7at9VKjibeXgWYW7Fsw&amp;ust=1383410692989794" TargetMode="Externa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89098" y="4527512"/>
            <a:ext cx="5168901" cy="215444"/>
          </a:xfrm>
        </p:spPr>
        <p:txBody>
          <a:bodyPr rtlCol="1"/>
          <a:lstStyle/>
          <a:p>
            <a:pPr rtl="1"/>
            <a:r>
              <a:rPr lang="prs" dirty="0">
                <a:latin typeface="Franklin Gothic Book" panose="020B0503020102020204" pitchFamily="34" charset="0"/>
              </a:rPr>
              <a:t>معرفی سیستم مراقبت بهداشتی </a:t>
            </a:r>
            <a:r>
              <a:rPr lang="fa-IR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سویدن</a:t>
            </a:r>
            <a:endParaRPr lang="prs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 rtlCol="1"/>
          <a:lstStyle/>
          <a:p>
            <a:pPr rtl="1"/>
            <a:r>
              <a:rPr lang="prs"/>
              <a:t>مارس </a:t>
            </a:r>
            <a:r>
              <a:rPr lang="prs">
                <a:latin typeface="Franklin Gothic Book" panose="020B0503020102020204" pitchFamily="34" charset="0"/>
              </a:rPr>
              <a:t>2016</a:t>
            </a:r>
            <a:endParaRPr lang="sv-SE" dirty="0">
              <a:latin typeface="Franklin Gothic Book" panose="020B05030201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89098" y="3622291"/>
            <a:ext cx="5870467" cy="523220"/>
          </a:xfrm>
        </p:spPr>
        <p:txBody>
          <a:bodyPr rtlCol="1"/>
          <a:lstStyle/>
          <a:p>
            <a:pPr rtl="1"/>
            <a:r>
              <a:rPr lang="prs" dirty="0"/>
              <a:t>مراقبت بهداشتی برای پناهجویان  </a:t>
            </a:r>
            <a:endParaRPr lang="sv-SE" sz="20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18882" y="6391275"/>
            <a:ext cx="3942556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1" anchor="t" anchorCtr="0">
            <a:noAutofit/>
          </a:bodyPr>
          <a:lstStyle/>
          <a:p>
            <a:pPr rtl="1">
              <a:lnSpc>
                <a:spcPct val="115000"/>
              </a:lnSpc>
              <a:spcAft>
                <a:spcPts val="0"/>
              </a:spcAft>
            </a:pPr>
            <a:r>
              <a:rPr lang="prs" sz="1100" dirty="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prs" sz="1100" b="1" strike="noStrike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prs" sz="1100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2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730" y="416846"/>
            <a:ext cx="8356901" cy="385011"/>
          </a:xfrm>
        </p:spPr>
        <p:txBody>
          <a:bodyPr rtlCol="1"/>
          <a:lstStyle/>
          <a:p>
            <a:pPr rtl="1"/>
            <a:r>
              <a:rPr lang="prs" dirty="0"/>
              <a:t>دستور جلسه‌ ارائه امروز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1"/>
          <a:lstStyle/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قوانین کلی در مورد سیستم مراقبت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endParaRPr lang="sv-SE" dirty="0">
              <a:solidFill>
                <a:srgbClr val="FF0000"/>
              </a:solidFill>
            </a:endParaRPr>
          </a:p>
          <a:p>
            <a:pPr marL="458788" lvl="1" indent="-457200" rtl="1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حقوق پناهجویان در زمینه مراقبت بهداشتی 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b="1" dirty="0"/>
              <a:t>چکاپ طبی</a:t>
            </a: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مراقبت از خود و خدمات اطلاعات 1177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سیستم مراقبت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endParaRPr lang="prs" dirty="0">
              <a:solidFill>
                <a:srgbClr val="FF0000"/>
              </a:solidFill>
            </a:endParaRPr>
          </a:p>
          <a:p>
            <a:pPr lvl="2" rtl="1"/>
            <a:r>
              <a:rPr lang="prs" dirty="0"/>
              <a:t>مراکز مراقبت بهداشتی محلی</a:t>
            </a:r>
          </a:p>
          <a:p>
            <a:pPr lvl="2" rtl="1"/>
            <a:r>
              <a:rPr lang="prs" dirty="0"/>
              <a:t>شفاخانه ها</a:t>
            </a:r>
          </a:p>
          <a:p>
            <a:pPr lvl="2" rtl="1"/>
            <a:r>
              <a:rPr lang="prs" dirty="0"/>
              <a:t>سایر خدمات (مثل خدمات دندان پزشکی)</a:t>
            </a:r>
          </a:p>
          <a:p>
            <a:pPr lvl="2" rt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17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7831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427756"/>
            <a:ext cx="8485163" cy="307777"/>
          </a:xfrm>
        </p:spPr>
        <p:txBody>
          <a:bodyPr rtlCol="1"/>
          <a:lstStyle/>
          <a:p>
            <a:pPr rtl="1"/>
            <a:r>
              <a:rPr lang="prs" dirty="0"/>
              <a:t>چکاپ طبی سرآغاز دسترسی به مراقبت های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r>
              <a:rPr lang="prs" dirty="0" smtClean="0"/>
              <a:t> </a:t>
            </a:r>
            <a:r>
              <a:rPr lang="prs" dirty="0"/>
              <a:t>است.</a:t>
            </a:r>
            <a:endParaRPr lang="sv-SE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چکاپ طبی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800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رسیدن به </a:t>
            </a:r>
            <a:r>
              <a:rPr lang="fa-IR" sz="1800" kern="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سویدن</a:t>
            </a:r>
            <a:endParaRPr lang="sv-SE" sz="1800" kern="0" dirty="0">
              <a:solidFill>
                <a:srgbClr val="FF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شماره تلیفون 1177- برای مشاوره در خصوص مراقبت از خود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مراکز مراقبت بهداشتی محلی</a:t>
            </a:r>
          </a:p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(مراقبت اصلی)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شفاخانه ها</a:t>
            </a:r>
          </a:p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(مراقبت ثانویه)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5400000">
            <a:off x="711238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1" y="186771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3847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ounded Rectangle 27"/>
          <p:cNvSpPr/>
          <p:nvPr/>
        </p:nvSpPr>
        <p:spPr>
          <a:xfrm>
            <a:off x="3135781" y="1503384"/>
            <a:ext cx="2700553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5991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02308" y="3818735"/>
            <a:ext cx="1020055" cy="498480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زمان و مکان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1255718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74608" cy="615553"/>
          </a:xfrm>
        </p:spPr>
        <p:txBody>
          <a:bodyPr rtlCol="1"/>
          <a:lstStyle/>
          <a:p>
            <a:pPr rtl="1"/>
            <a:r>
              <a:rPr lang="prs"/>
              <a:t>وقتی نوبت شما شود نامه ای دریافت خواهید کرد،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prs"/>
              <a:t>و حتماً باید سر وقت و به موقع تشریف بیاورید.</a:t>
            </a:r>
            <a:endParaRPr lang="en-GB" dirty="0"/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09420" y="4583941"/>
            <a:ext cx="1041252" cy="258996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کارت LMA خود را بیاورید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15991" y="1164564"/>
            <a:ext cx="2369820" cy="256209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b="1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مرحله 1 - نامه دریافت کنید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3135783" y="1164564"/>
            <a:ext cx="2700552" cy="256209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مرحله 2 - چکاپ طبی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4425609" y="2079145"/>
            <a:ext cx="1270341" cy="54975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400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آزمایش خون و چکاپ بدنی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4425609" y="3387226"/>
            <a:ext cx="1270341" cy="54975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400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گفتگو با یک پرستار متخصص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4425609" y="4708683"/>
            <a:ext cx="1243671" cy="54975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بدون هزینه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24165" y="1503384"/>
            <a:ext cx="2531959" cy="419100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4455452" y="3466670"/>
            <a:ext cx="3256209" cy="264429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5992837" y="1155970"/>
            <a:ext cx="2873351" cy="264867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مرحله 3 - در صورت نیاز تماس بگیرید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 Placeholder 2"/>
          <p:cNvSpPr txBox="1">
            <a:spLocks/>
          </p:cNvSpPr>
          <p:nvPr/>
        </p:nvSpPr>
        <p:spPr>
          <a:xfrm>
            <a:off x="7546104" y="1837787"/>
            <a:ext cx="1309688" cy="54975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رفتن به داکتر - تنها در صورت نیاز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 Placeholder 2"/>
          <p:cNvSpPr txBox="1">
            <a:spLocks/>
          </p:cNvSpPr>
          <p:nvPr/>
        </p:nvSpPr>
        <p:spPr>
          <a:xfrm>
            <a:off x="7329268" y="3162945"/>
            <a:ext cx="1526858" cy="818212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rs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هیچ اطلاعاتی به </a:t>
            </a:r>
            <a:r>
              <a:rPr lang="sv-SE" sz="14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Migrations-        verket </a:t>
            </a:r>
            <a:r>
              <a:rPr lang="prs" sz="14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هاجران </a:t>
            </a:r>
            <a:r>
              <a:rPr lang="prs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نرسیده است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 Placeholder 2"/>
          <p:cNvSpPr txBox="1">
            <a:spLocks/>
          </p:cNvSpPr>
          <p:nvPr/>
        </p:nvSpPr>
        <p:spPr>
          <a:xfrm>
            <a:off x="7546104" y="4400735"/>
            <a:ext cx="1216896" cy="847037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4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کمک بیشتر بعد از دریافت اجازه اقامت</a:t>
            </a:r>
            <a:endParaRPr lang="sv-SE" sz="14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000" y="1732228"/>
            <a:ext cx="1821709" cy="1489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1033" y="3692823"/>
            <a:ext cx="685029" cy="680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01095" y="4560558"/>
            <a:ext cx="884716" cy="581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25377" y="2080703"/>
            <a:ext cx="1124774" cy="594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09648" y="3391715"/>
            <a:ext cx="1140503" cy="723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51757" y="4504033"/>
            <a:ext cx="782378" cy="7572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36564" y="3159839"/>
            <a:ext cx="828888" cy="67390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64307" y="1833036"/>
            <a:ext cx="973403" cy="79586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C7E2EE"/>
              </a:clrFrom>
              <a:clrTo>
                <a:srgbClr val="C7E2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7999" y="4373750"/>
            <a:ext cx="806018" cy="7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84468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32562" y="1095703"/>
            <a:ext cx="7827667" cy="49433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Franklin Gothic Book" panose="020B0503020102020204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427756"/>
            <a:ext cx="8374608" cy="307777"/>
          </a:xfrm>
        </p:spPr>
        <p:txBody>
          <a:bodyPr rtlCol="1"/>
          <a:lstStyle/>
          <a:p>
            <a:pPr rtl="1"/>
            <a:r>
              <a:rPr lang="prs" dirty="0"/>
              <a:t>چکاپ طبی رایگان است و بر فرآیند پناهجویی شما تأثیر ندارد - تنها برای </a:t>
            </a:r>
            <a:r>
              <a:rPr lang="fa-IR" dirty="0" smtClean="0">
                <a:solidFill>
                  <a:srgbClr val="FF0000"/>
                </a:solidFill>
              </a:rPr>
              <a:t>صحت</a:t>
            </a:r>
            <a:r>
              <a:rPr lang="prs" dirty="0" smtClean="0"/>
              <a:t> </a:t>
            </a:r>
            <a:r>
              <a:rPr lang="prs" dirty="0"/>
              <a:t>شماست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1589649" y="1379818"/>
            <a:ext cx="6316393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>
              <a:spcBef>
                <a:spcPts val="0"/>
              </a:spcBef>
            </a:pPr>
            <a:r>
              <a:rPr lang="prs" sz="1500" kern="0" dirty="0">
                <a:latin typeface="Franklin Gothic Book" panose="020B0503020102020204" pitchFamily="34" charset="0"/>
              </a:rPr>
              <a:t>چکاپ های طبی رایگان و بدون هزینه هستند </a:t>
            </a:r>
          </a:p>
          <a:p>
            <a:pPr lvl="1" rtl="1">
              <a:spcBef>
                <a:spcPts val="0"/>
              </a:spcBef>
            </a:pPr>
            <a:r>
              <a:rPr lang="prs" sz="1500" kern="0" dirty="0">
                <a:latin typeface="Franklin Gothic Book" panose="020B0503020102020204" pitchFamily="34" charset="0"/>
              </a:rPr>
              <a:t>وقتی نوبت شما شود نامه ای دریافت خواهید کرد </a:t>
            </a:r>
            <a:r>
              <a:rPr lang="en-US" sz="1500" kern="0" dirty="0" smtClean="0">
                <a:latin typeface="Franklin Gothic Book" panose="020B0503020102020204" pitchFamily="34" charset="0"/>
              </a:rPr>
              <a:t/>
            </a:r>
            <a:br>
              <a:rPr lang="en-US" sz="1500" kern="0" dirty="0" smtClean="0">
                <a:latin typeface="Franklin Gothic Book" panose="020B0503020102020204" pitchFamily="34" charset="0"/>
              </a:rPr>
            </a:br>
            <a:r>
              <a:rPr lang="prs" sz="1500" kern="0" dirty="0">
                <a:latin typeface="Franklin Gothic Book" panose="020B0503020102020204" pitchFamily="34" charset="0"/>
              </a:rPr>
              <a:t>(اطفال و خانواده ها در اولویت هستند)</a:t>
            </a:r>
          </a:p>
          <a:p>
            <a:pPr lvl="1" rtl="1">
              <a:spcBef>
                <a:spcPts val="0"/>
              </a:spcBef>
            </a:pPr>
            <a:r>
              <a:rPr lang="prs" sz="1500" kern="0" dirty="0">
                <a:latin typeface="Franklin Gothic Book" panose="020B0503020102020204" pitchFamily="34" charset="0"/>
              </a:rPr>
              <a:t>باید سروقت و به موقع تشریف بیاورید - در غیر این صورت مترجم و جلسه ای نخواهید داشت</a:t>
            </a:r>
          </a:p>
          <a:p>
            <a:pPr lvl="1" rtl="1">
              <a:spcBef>
                <a:spcPts val="0"/>
              </a:spcBef>
            </a:pPr>
            <a:r>
              <a:rPr lang="prs" sz="1500" kern="0" dirty="0">
                <a:latin typeface="Franklin Gothic Book" panose="020B0503020102020204" pitchFamily="34" charset="0"/>
              </a:rPr>
              <a:t>اگر امروز بیمار شدید، لطفاً با مرکز مراقبت های بهداشتی محلی خود تماس بگیرید</a:t>
            </a:r>
            <a:endParaRPr lang="sv-SE" sz="1500" kern="0" dirty="0">
              <a:latin typeface="Franklin Gothic Book" panose="020B050302010202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1719394" y="3021651"/>
            <a:ext cx="6179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>
              <a:spcBef>
                <a:spcPts val="0"/>
              </a:spcBef>
            </a:pPr>
            <a:r>
              <a:rPr lang="prs" sz="1500" kern="0" dirty="0">
                <a:latin typeface="Franklin Gothic Book" panose="020B0503020102020204" pitchFamily="34" charset="0"/>
              </a:rPr>
              <a:t>پرستاران متخصص مسئول انجام چکاپ طبی هستند و گفتگویی درباره سوابق و نیازهای طبی شما خواهند داشت.</a:t>
            </a:r>
          </a:p>
          <a:p>
            <a:pPr lvl="1" rtl="1">
              <a:spcBef>
                <a:spcPts val="0"/>
              </a:spcBef>
            </a:pPr>
            <a:r>
              <a:rPr lang="prs" sz="1500" kern="0" dirty="0">
                <a:latin typeface="Franklin Gothic Book" panose="020B0503020102020204" pitchFamily="34" charset="0"/>
              </a:rPr>
              <a:t>چکاپ شامل آزمایش خون هم می شود.</a:t>
            </a:r>
          </a:p>
          <a:p>
            <a:pPr lvl="1" rtl="1">
              <a:spcBef>
                <a:spcPts val="0"/>
              </a:spcBef>
            </a:pPr>
            <a:r>
              <a:rPr lang="prs" sz="1500" kern="0" dirty="0">
                <a:latin typeface="Franklin Gothic Book" panose="020B0503020102020204" pitchFamily="34" charset="0"/>
              </a:rPr>
              <a:t>رفتن به داکتر تنها در صورت نیاز برای بررسی بیشتر مجاز است</a:t>
            </a:r>
            <a:endParaRPr lang="sv-SE" sz="1500" kern="0" dirty="0">
              <a:latin typeface="Franklin Gothic Book" panose="020B0503020102020204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1719394" y="4305694"/>
            <a:ext cx="6179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>
              <a:spcBef>
                <a:spcPts val="0"/>
              </a:spcBef>
            </a:pPr>
            <a:r>
              <a:rPr lang="prs" sz="1500" kern="0" dirty="0">
                <a:latin typeface="Franklin Gothic Book" panose="020B0503020102020204" pitchFamily="34" charset="0"/>
              </a:rPr>
              <a:t>اگر زبان </a:t>
            </a:r>
            <a:r>
              <a:rPr lang="fa-IR" sz="1500" kern="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سوید</a:t>
            </a:r>
            <a:r>
              <a:rPr lang="prs" sz="1500" kern="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ی </a:t>
            </a:r>
            <a:r>
              <a:rPr lang="prs" sz="1500" kern="0" dirty="0">
                <a:latin typeface="Franklin Gothic Book" panose="020B0503020102020204" pitchFamily="34" charset="0"/>
              </a:rPr>
              <a:t>بلد نیستید، حق دارید یک مترجم شفاهی داشته باشید، آنها نیز به سوگندنامه رازدارى‌ قسم خورده اند.</a:t>
            </a:r>
            <a:endParaRPr lang="sv-SE" sz="1500" kern="0" dirty="0">
              <a:latin typeface="Franklin Gothic Book" panose="020B0503020102020204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1719394" y="5153404"/>
            <a:ext cx="6179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/>
            <a:r>
              <a:rPr lang="prs" sz="1500" dirty="0">
                <a:latin typeface="Franklin Gothic Book" panose="020B0503020102020204" pitchFamily="34" charset="0"/>
              </a:rPr>
              <a:t>آژانس مهاجرت </a:t>
            </a:r>
            <a:r>
              <a:rPr lang="fa-IR" sz="15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سویدن</a:t>
            </a:r>
            <a:r>
              <a:rPr lang="prs" sz="1500" dirty="0" smtClean="0">
                <a:latin typeface="Franklin Gothic Book" panose="020B0503020102020204" pitchFamily="34" charset="0"/>
              </a:rPr>
              <a:t> </a:t>
            </a:r>
            <a:r>
              <a:rPr lang="prs" sz="1500" dirty="0">
                <a:latin typeface="Franklin Gothic Book" panose="020B0503020102020204" pitchFamily="34" charset="0"/>
              </a:rPr>
              <a:t>نتایج چکاپ طبی را به کسی نخواهد داد. نتایج آزمایشهای بهداشتی بر فرصت ماندن شما در </a:t>
            </a:r>
            <a:r>
              <a:rPr lang="fa-IR" sz="150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سویدن</a:t>
            </a:r>
            <a:r>
              <a:rPr lang="prs" sz="1500" dirty="0" smtClean="0">
                <a:latin typeface="Franklin Gothic Book" panose="020B0503020102020204" pitchFamily="34" charset="0"/>
              </a:rPr>
              <a:t> </a:t>
            </a:r>
            <a:r>
              <a:rPr lang="prs" sz="1500" dirty="0">
                <a:latin typeface="Franklin Gothic Book" panose="020B0503020102020204" pitchFamily="34" charset="0"/>
              </a:rPr>
              <a:t>تأثیری ندارد.</a:t>
            </a:r>
            <a:endParaRPr lang="en-US" sz="1500" dirty="0">
              <a:latin typeface="Franklin Gothic Book" panose="020B0503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97" y="1655733"/>
            <a:ext cx="830856" cy="6793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620" y="3046478"/>
            <a:ext cx="1124774" cy="5940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55" y="4134100"/>
            <a:ext cx="1140503" cy="7230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562" y="5153404"/>
            <a:ext cx="828888" cy="6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 rtlCol="1"/>
          <a:lstStyle/>
          <a:p>
            <a:pPr rtl="1"/>
            <a:r>
              <a:rPr lang="prs"/>
              <a:t>اگر مشکلات طبی دارید 1177 توصیه های خودمراقبتی زیادی برای شما دارد - آنها میتوانند شما را راهنمایی کنند که به چه مراکزی بروید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39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2" y="2926105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چکاپ طبی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800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رسیدن به </a:t>
            </a:r>
            <a:r>
              <a:rPr lang="fa-IR" sz="1800" kern="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سویدن</a:t>
            </a:r>
            <a:endParaRPr lang="sv-SE" sz="1800" kern="0" dirty="0">
              <a:solidFill>
                <a:srgbClr val="FF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شماره تلیفون 1177- برای مشاوره در خصوص مراقبت از خود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مراکز مراقبت بهداشتی محلی</a:t>
            </a:r>
          </a:p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(مراقبت اصلی)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شفاخانه ها</a:t>
            </a:r>
          </a:p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(مراقبت ثانویه)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1"/>
          <a:lstStyle/>
          <a:p>
            <a:pPr rtl="1"/>
            <a:r>
              <a:rPr lang="prs"/>
              <a:t>کانال های پرسش و پاسخ، اطلاعاتی و خودیاری 24 ساعته و 7 روز هفته با توصیه هایی ضروری در خدمت شما هستند</a:t>
            </a:r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 rtlCol="1"/>
          <a:lstStyle/>
          <a:p>
            <a:pPr rtl="1"/>
            <a:r>
              <a:rPr lang="prs"/>
              <a:t>1177.Se - ویب سایت اطلاعات مراقبت های بهداشتی را به زبان خودتان دارد</a:t>
            </a:r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8276" r="58712" b="12337"/>
          <a:stretch/>
        </p:blipFill>
        <p:spPr bwMode="auto">
          <a:xfrm>
            <a:off x="5012318" y="1593930"/>
            <a:ext cx="3773832" cy="302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253394" y="2508231"/>
            <a:ext cx="5122106" cy="1456241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Myriad Pro" pitchFamily="34" charset="0"/>
              </a:rPr>
              <a:t>www.1177.se</a:t>
            </a:r>
            <a:endParaRPr lang="en-US" sz="5400" dirty="0">
              <a:latin typeface="Myriad Pro" pitchFamily="34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75" y="1688812"/>
            <a:ext cx="4398681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/>
            <a:r>
              <a:rPr lang="prs" sz="16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تلیفون 1177 </a:t>
            </a:r>
          </a:p>
          <a:p>
            <a:pPr lvl="2" rtl="1"/>
            <a:r>
              <a:rPr lang="pr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ساعته در طول روز</a:t>
            </a:r>
          </a:p>
          <a:p>
            <a:pPr lvl="2" rtl="1"/>
            <a:r>
              <a:rPr lang="pr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برای کسب اطلاعات کلینیک ها و توصیه های مراقبت های بهداشتی، برای برقراری تماس در مورد نیازهای خاص خودتان</a:t>
            </a:r>
          </a:p>
          <a:p>
            <a:pPr lvl="2" rtl="1"/>
            <a:r>
              <a:rPr lang="pr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پرستاران به زبان </a:t>
            </a:r>
            <a:r>
              <a:rPr lang="fa-IR" sz="1600" kern="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سویدن</a:t>
            </a:r>
            <a:r>
              <a:rPr lang="prs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ی </a:t>
            </a:r>
            <a:r>
              <a:rPr lang="pr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و انگلیسی صحبت میکنند</a:t>
            </a:r>
            <a:endParaRPr lang="en-US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endParaRPr lang="en-US" sz="1600" b="1" kern="0" dirty="0" smtClean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prs" sz="1600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ویب سایت </a:t>
            </a:r>
            <a:r>
              <a:rPr lang="en-US" sz="1600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www.1177.se</a:t>
            </a:r>
            <a:endParaRPr lang="prs" sz="1600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rtl="1"/>
            <a:r>
              <a:rPr lang="pr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توصیه در مورد بیماری ها و مرض ها و اطلاعاتی در مورد سیستم مراقبت بهداشتی </a:t>
            </a:r>
            <a:r>
              <a:rPr lang="fa-IR" sz="1600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سویدن</a:t>
            </a:r>
            <a:endParaRPr lang="prs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rtl="1"/>
            <a:r>
              <a:rPr lang="prs" sz="1600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شما میتوانید در بخش "زبان های دیگر" این توصیه ها را به زبان های دیگر مطالعه کنید</a:t>
            </a:r>
            <a:endParaRPr lang="sv-SE" sz="1600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427756"/>
            <a:ext cx="8485163" cy="307777"/>
          </a:xfrm>
        </p:spPr>
        <p:txBody>
          <a:bodyPr rtlCol="1"/>
          <a:lstStyle/>
          <a:p>
            <a:pPr rtl="1"/>
            <a:r>
              <a:rPr lang="prs"/>
              <a:t>مراکز مراقبت های بهداشتی محلی اولین محل برای گرفتن کمک است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40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3" y="4011628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چکاپ طبی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800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رسیدن به </a:t>
            </a:r>
            <a:r>
              <a:rPr lang="fa-IR" sz="1800" kern="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سویدن</a:t>
            </a:r>
            <a:endParaRPr lang="sv-SE" sz="1800" kern="0" dirty="0">
              <a:solidFill>
                <a:srgbClr val="FF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شماره تلیفون 1177- برای مشاوره در خصوص مراقبت از خود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مراکز مراقبت بهداشتی محلی</a:t>
            </a:r>
          </a:p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(مراقبت اصلی)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شفاخانه ها</a:t>
            </a:r>
          </a:p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(مراقبت ثانویه)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52701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532562" y="1175657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6126"/>
            <a:ext cx="8432710" cy="615553"/>
          </a:xfrm>
        </p:spPr>
        <p:txBody>
          <a:bodyPr rtlCol="1"/>
          <a:lstStyle/>
          <a:p>
            <a:pPr rtl="1"/>
            <a:r>
              <a:rPr lang="prs"/>
              <a:t>مرکز مراقبت بهداشتی محلی - 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prs"/>
              <a:t>انتخاب اصلی در صورت نیاز به کمک طبی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16022" y="1392701"/>
            <a:ext cx="5321210" cy="4570482"/>
          </a:xfrm>
        </p:spPr>
        <p:txBody>
          <a:bodyPr rtlCol="1"/>
          <a:lstStyle/>
          <a:p>
            <a:pPr lvl="1" rtl="1"/>
            <a:r>
              <a:rPr lang="prs" sz="1800" dirty="0">
                <a:ea typeface="Verdana" panose="020B0604030504040204" pitchFamily="34" charset="0"/>
                <a:cs typeface="Verdana" panose="020B0604030504040204" pitchFamily="34" charset="0"/>
              </a:rPr>
              <a:t>مرکز مراقبت بهداشتی محلی، در صورت نیاز به کمک طبی انتخاب اصلی است</a:t>
            </a:r>
            <a: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v-SE" sz="18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r>
              <a:rPr lang="prs" sz="1800" dirty="0">
                <a:ea typeface="Verdana" panose="020B0604030504040204" pitchFamily="34" charset="0"/>
                <a:cs typeface="Verdana" panose="020B0604030504040204" pitchFamily="34" charset="0"/>
              </a:rPr>
              <a:t>اگر زبان </a:t>
            </a:r>
            <a:r>
              <a:rPr lang="fa-IR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سوید</a:t>
            </a:r>
            <a:r>
              <a:rPr lang="prs" sz="18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ی </a:t>
            </a:r>
            <a:r>
              <a:rPr lang="prs" sz="1800" dirty="0">
                <a:ea typeface="Verdana" panose="020B0604030504040204" pitchFamily="34" charset="0"/>
                <a:cs typeface="Verdana" panose="020B0604030504040204" pitchFamily="34" charset="0"/>
              </a:rPr>
              <a:t>بلد نیستید باید یک مترجم شفاهی داشته باشید (که او هم باید به سوگندنامه رازدارى‌ قسم خورده باشد).</a:t>
            </a:r>
          </a:p>
          <a:p>
            <a:pPr lvl="1" rtl="1"/>
            <a:endParaRPr lang="sv-SE" sz="1800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r>
              <a:rPr lang="prs" sz="1800" dirty="0">
                <a:ea typeface="Verdana" panose="020B0604030504040204" pitchFamily="34" charset="0"/>
                <a:cs typeface="Verdana" panose="020B0604030504040204" pitchFamily="34" charset="0"/>
              </a:rPr>
              <a:t>برای تعیین وقت ملاقات با مرکز مراقبت بهداشتی محلی تماس بگیرید - برخی کلینیک ها بدون‌ وقت قبلى بیمار میپذیرند.‌</a:t>
            </a:r>
            <a:endParaRPr lang="sv-SE" sz="1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r>
              <a:rPr lang="prs" sz="1800" dirty="0">
                <a:ea typeface="Verdana" panose="020B0604030504040204" pitchFamily="34" charset="0"/>
                <a:cs typeface="Verdana" panose="020B0604030504040204" pitchFamily="34" charset="0"/>
              </a:rPr>
              <a:t>باید سروقت بیاید و هرگز تأخیر نداشته باشید </a:t>
            </a:r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rtl="1"/>
            <a:r>
              <a:rPr lang="prs" sz="1800" dirty="0">
                <a:ea typeface="Verdana" panose="020B0604030504040204" pitchFamily="34" charset="0"/>
                <a:cs typeface="Verdana" panose="020B0604030504040204" pitchFamily="34" charset="0"/>
              </a:rPr>
              <a:t>کارت LMA خود را با خود بیاورید </a:t>
            </a:r>
          </a:p>
          <a:p>
            <a:pPr lvl="1" rtl="1"/>
            <a:endParaRPr lang="sv-SE" sz="1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80274" y="3730964"/>
            <a:ext cx="608648" cy="596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917" y="1252192"/>
            <a:ext cx="873363" cy="937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852" y="2623633"/>
            <a:ext cx="1153492" cy="74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2112" y="4555796"/>
            <a:ext cx="584973" cy="581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113" y="5423054"/>
            <a:ext cx="772971" cy="5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prs"/>
              <a:t>اطلاعاتی در مورد مرکز مراقبت های بهداشتی محلی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9" name="Platshållare för innehåll 2"/>
          <p:cNvSpPr txBox="1">
            <a:spLocks/>
          </p:cNvSpPr>
          <p:nvPr/>
        </p:nvSpPr>
        <p:spPr>
          <a:xfrm>
            <a:off x="3536725" y="2090406"/>
            <a:ext cx="5012169" cy="2375296"/>
          </a:xfrm>
          <a:prstGeom prst="rect">
            <a:avLst/>
          </a:prstGeom>
        </p:spPr>
        <p:txBody>
          <a:bodyPr rtlCol="1">
            <a:noAutofit/>
          </a:bodyPr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2000" b="1" kern="0">
                <a:latin typeface="Franklin Gothic Book" panose="020B0503020102020204" pitchFamily="34" charset="0"/>
              </a:rPr>
              <a:t>نام</a:t>
            </a:r>
            <a:endParaRPr lang="sv-SE" sz="2000" b="1" kern="0" dirty="0" smtClean="0">
              <a:latin typeface="Franklin Gothic Book" panose="020B0503020102020204" pitchFamily="34" charset="0"/>
            </a:endParaRPr>
          </a:p>
          <a:p>
            <a:pPr rtl="1"/>
            <a:r>
              <a:rPr lang="prs" sz="2000" kern="0">
                <a:latin typeface="Franklin Gothic Book" panose="020B0503020102020204" pitchFamily="34" charset="0"/>
              </a:rPr>
              <a:t>[Lägg till namn på Vårdcentralen]</a:t>
            </a:r>
          </a:p>
          <a:p>
            <a:pPr rtl="1"/>
            <a:endParaRPr lang="sv-SE" sz="2000" kern="0" dirty="0" smtClean="0">
              <a:latin typeface="Franklin Gothic Book" panose="020B0503020102020204" pitchFamily="34" charset="0"/>
            </a:endParaRPr>
          </a:p>
          <a:p>
            <a:pPr rtl="1"/>
            <a:r>
              <a:rPr lang="prs" sz="2000" b="1" kern="0">
                <a:latin typeface="Franklin Gothic Book" panose="020B0503020102020204" pitchFamily="34" charset="0"/>
              </a:rPr>
              <a:t>آدرس</a:t>
            </a:r>
          </a:p>
          <a:p>
            <a:pPr rtl="1"/>
            <a:r>
              <a:rPr lang="prs" sz="2000" kern="0">
                <a:latin typeface="Franklin Gothic Book" panose="020B0503020102020204" pitchFamily="34" charset="0"/>
              </a:rPr>
              <a:t>[Lägg till adress här]</a:t>
            </a:r>
          </a:p>
          <a:p>
            <a:pPr rtl="1"/>
            <a:endParaRPr lang="sv-SE" sz="2000" kern="0" dirty="0" smtClean="0">
              <a:latin typeface="Franklin Gothic Book" panose="020B0503020102020204" pitchFamily="34" charset="0"/>
            </a:endParaRPr>
          </a:p>
          <a:p>
            <a:pPr rtl="1"/>
            <a:r>
              <a:rPr lang="prs" sz="2000" b="1" kern="0">
                <a:latin typeface="Franklin Gothic Book" panose="020B0503020102020204" pitchFamily="34" charset="0"/>
              </a:rPr>
              <a:t>تلیفون</a:t>
            </a:r>
            <a:endParaRPr lang="sv-SE" sz="2000" b="1" kern="0" dirty="0" smtClean="0">
              <a:latin typeface="Franklin Gothic Book" panose="020B0503020102020204" pitchFamily="34" charset="0"/>
            </a:endParaRPr>
          </a:p>
          <a:p>
            <a:pPr rtl="1"/>
            <a:r>
              <a:rPr lang="prs" sz="1800" kern="0">
                <a:latin typeface="Franklin Gothic Book" panose="020B0503020102020204" pitchFamily="34" charset="0"/>
              </a:rPr>
              <a:t>[Lägg till telefonnummer]</a:t>
            </a:r>
          </a:p>
          <a:p>
            <a:pPr rtl="1"/>
            <a:r>
              <a:rPr lang="prs" sz="1800" kern="0">
                <a:latin typeface="Franklin Gothic Book" panose="020B0503020102020204" pitchFamily="34" charset="0"/>
              </a:rPr>
              <a:t>[Lägg till öppettider för telefon]</a:t>
            </a:r>
            <a:endParaRPr lang="sv-SE" sz="1800" u="sng" kern="0" dirty="0" smtClean="0">
              <a:latin typeface="Franklin Gothic Book" panose="020B0503020102020204" pitchFamily="34" charset="0"/>
            </a:endParaRPr>
          </a:p>
          <a:p>
            <a:pPr marL="457200" lvl="1" indent="0" rtl="1">
              <a:buFontTx/>
              <a:buNone/>
            </a:pPr>
            <a:endParaRPr lang="sv-SE" sz="1800" kern="0" dirty="0" smtClean="0">
              <a:latin typeface="Franklin Gothic Book" panose="020B05030201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65774" y="1910678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>
          <a:xfrm>
            <a:off x="5759082" y="1672913"/>
            <a:ext cx="2789812" cy="282845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kern="0">
                <a:solidFill>
                  <a:srgbClr val="000000"/>
                </a:solidFill>
                <a:latin typeface="Calibri" panose="020F0502020204030204" pitchFamily="34" charset="0"/>
              </a:rPr>
              <a:t>LÄGG IN LOKAL INFORMATION</a:t>
            </a:r>
            <a:endParaRPr lang="sv-S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t="19569" b="4649"/>
          <a:stretch/>
        </p:blipFill>
        <p:spPr>
          <a:xfrm>
            <a:off x="293361" y="2377440"/>
            <a:ext cx="3243364" cy="244258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665774" y="1672913"/>
            <a:ext cx="2804547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Isosceles Triangle 39"/>
          <p:cNvSpPr/>
          <p:nvPr/>
        </p:nvSpPr>
        <p:spPr>
          <a:xfrm rot="10800000">
            <a:off x="1562731" y="1029315"/>
            <a:ext cx="5748670" cy="5837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9" y="119980"/>
            <a:ext cx="8485163" cy="615553"/>
          </a:xfrm>
        </p:spPr>
        <p:txBody>
          <a:bodyPr rtlCol="1"/>
          <a:lstStyle/>
          <a:p>
            <a:pPr rtl="1"/>
            <a:r>
              <a:rPr lang="prs"/>
              <a:t>شفاخانه ها - </a:t>
            </a:r>
            <a:r>
              <a:rPr lang="sv-SE" dirty="0"/>
              <a:t/>
            </a:r>
            <a:br>
              <a:rPr lang="sv-SE" dirty="0"/>
            </a:br>
            <a:r>
              <a:rPr lang="prs"/>
              <a:t>برای کسب اطلاعات در مورد شرایط و مراقبت های بستری که به تخصص های جانبی نیاز دارد</a:t>
            </a:r>
            <a:endParaRPr lang="sv-SE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62733" y="1720793"/>
            <a:ext cx="5749424" cy="4072268"/>
            <a:chOff x="225847" y="861656"/>
            <a:chExt cx="3881948" cy="10139557"/>
          </a:xfrm>
        </p:grpSpPr>
        <p:sp>
          <p:nvSpPr>
            <p:cNvPr id="27" name="Rounded Rectangle 26"/>
            <p:cNvSpPr/>
            <p:nvPr/>
          </p:nvSpPr>
          <p:spPr>
            <a:xfrm>
              <a:off x="225847" y="3452459"/>
              <a:ext cx="3881438" cy="2322513"/>
            </a:xfrm>
            <a:prstGeom prst="roundRect">
              <a:avLst>
                <a:gd name="adj" fmla="val 8922"/>
              </a:avLst>
            </a:prstGeom>
            <a:noFill/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5847" y="861656"/>
              <a:ext cx="3881948" cy="2322513"/>
            </a:xfrm>
            <a:prstGeom prst="roundRect">
              <a:avLst>
                <a:gd name="adj" fmla="val 9567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25847" y="8678700"/>
              <a:ext cx="3881438" cy="2322513"/>
            </a:xfrm>
            <a:prstGeom prst="roundRect">
              <a:avLst>
                <a:gd name="adj" fmla="val 4277"/>
              </a:avLst>
            </a:prstGeom>
            <a:noFill/>
            <a:ln w="12700">
              <a:solidFill>
                <a:schemeClr val="accent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25847" y="6043262"/>
              <a:ext cx="3881438" cy="2322662"/>
            </a:xfrm>
            <a:prstGeom prst="roundRect">
              <a:avLst>
                <a:gd name="adj" fmla="val 7312"/>
              </a:avLst>
            </a:prstGeom>
            <a:noFill/>
            <a:ln w="12700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 anchorCtr="0"/>
            <a:lstStyle/>
            <a:p>
              <a:pPr algn="ctr" rtl="1"/>
              <a:endParaRPr lang="sv-S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Arrow Connector 30"/>
            <p:cNvCxnSpPr>
              <a:stCxn id="28" idx="2"/>
              <a:endCxn id="27" idx="0"/>
            </p:cNvCxnSpPr>
            <p:nvPr/>
          </p:nvCxnSpPr>
          <p:spPr>
            <a:xfrm flipH="1">
              <a:off x="2166566" y="3184169"/>
              <a:ext cx="255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7" idx="2"/>
              <a:endCxn id="30" idx="0"/>
            </p:cNvCxnSpPr>
            <p:nvPr/>
          </p:nvCxnSpPr>
          <p:spPr>
            <a:xfrm>
              <a:off x="2166566" y="5774972"/>
              <a:ext cx="0" cy="26829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0" idx="2"/>
              <a:endCxn id="29" idx="0"/>
            </p:cNvCxnSpPr>
            <p:nvPr/>
          </p:nvCxnSpPr>
          <p:spPr>
            <a:xfrm>
              <a:off x="2166566" y="8365924"/>
              <a:ext cx="0" cy="31277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711241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7230504" y="5007211"/>
            <a:ext cx="932773" cy="63892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178454" y="1990822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چکاپ طبی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716029" y="1100671"/>
            <a:ext cx="1747320" cy="350033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sz="1800" kern="0" dirty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رسیدن به </a:t>
            </a:r>
            <a:r>
              <a:rPr lang="fa-IR" sz="1800" kern="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سویدن</a:t>
            </a:r>
            <a:endParaRPr lang="sv-SE" sz="1800" kern="0" dirty="0">
              <a:solidFill>
                <a:srgbClr val="FF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178454" y="3020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شماره تلیفون 1177- برای مشاوره در خصوص مراقبت از خود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178454" y="4080245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مراکز مراقبت بهداشتی محلی</a:t>
            </a:r>
          </a:p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(مراقبت اصلی)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178454" y="5154073"/>
            <a:ext cx="2544605" cy="368899"/>
          </a:xfrm>
          <a:prstGeom prst="rect">
            <a:avLst/>
          </a:prstGeom>
        </p:spPr>
        <p:txBody>
          <a:bodyPr vert="horz" lIns="0" tIns="0" rIns="0" bIns="0" rtlCol="1" anchor="ctr" anchorCtr="0"/>
          <a:lstStyle>
            <a:lvl1pPr marL="0" indent="0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شفاخانه ها</a:t>
            </a:r>
          </a:p>
          <a:p>
            <a:pPr algn="ctr" rtl="1"/>
            <a:r>
              <a:rPr lang="prs" sz="1800" b="1" kern="0">
                <a:solidFill>
                  <a:srgbClr val="00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(مراقبت ثانویه)</a:t>
            </a:r>
            <a:endParaRPr lang="sv-SE" sz="1800" kern="0" dirty="0">
              <a:solidFill>
                <a:srgbClr val="000000"/>
              </a:solidFill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prs"/>
              <a:t>هدف ارائه و مطالب امروز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4730" y="1935861"/>
            <a:ext cx="5008790" cy="3308598"/>
          </a:xfrm>
        </p:spPr>
        <p:txBody>
          <a:bodyPr rtlCol="1"/>
          <a:lstStyle/>
          <a:p>
            <a:pPr lvl="1" rtl="1"/>
            <a:r>
              <a:rPr lang="prs" dirty="0"/>
              <a:t>معرفی سیستم مراقبت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endParaRPr lang="sv-SE" dirty="0" smtClean="0">
              <a:solidFill>
                <a:srgbClr val="FF0000"/>
              </a:solidFill>
            </a:endParaRPr>
          </a:p>
          <a:p>
            <a:pPr lvl="1" rtl="1"/>
            <a:endParaRPr lang="sv-SE" dirty="0"/>
          </a:p>
          <a:p>
            <a:pPr lvl="1" rtl="1"/>
            <a:r>
              <a:rPr lang="prs" dirty="0"/>
              <a:t>اطلاع از حقوق پناهجویان در مسئله مراقبت بهداشتی</a:t>
            </a:r>
            <a:endParaRPr lang="sv-SE" dirty="0" smtClean="0"/>
          </a:p>
          <a:p>
            <a:pPr lvl="1" rtl="1"/>
            <a:endParaRPr lang="sv-SE" dirty="0"/>
          </a:p>
          <a:p>
            <a:pPr lvl="1" rtl="1"/>
            <a:r>
              <a:rPr lang="prs" dirty="0"/>
              <a:t>دعوت به شرکت در چکاپ طبی</a:t>
            </a:r>
            <a:endParaRPr lang="sv-SE" dirty="0" smtClean="0"/>
          </a:p>
          <a:p>
            <a:pPr lvl="1" rtl="1"/>
            <a:endParaRPr lang="sv-SE" dirty="0"/>
          </a:p>
          <a:p>
            <a:pPr lvl="1" rtl="1"/>
            <a:endParaRPr lang="sv-SE" dirty="0" smtClean="0"/>
          </a:p>
          <a:p>
            <a:pPr lvl="1" rtl="1"/>
            <a:r>
              <a:rPr lang="prs" i="1" dirty="0"/>
              <a:t>امروز سؤالات شخصی یا مشاوره در مورد مشکلات طبی </a:t>
            </a:r>
            <a:r>
              <a:rPr lang="prs" i="1" u="sng" dirty="0"/>
              <a:t>مجاز نخواهد بود</a:t>
            </a:r>
            <a:endParaRPr lang="sv-SE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874"/>
          <a:stretch/>
        </p:blipFill>
        <p:spPr>
          <a:xfrm>
            <a:off x="5184648" y="1935861"/>
            <a:ext cx="3282341" cy="27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2430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02082" y="1159992"/>
            <a:ext cx="7827667" cy="48634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323557"/>
            <a:ext cx="8244359" cy="576775"/>
          </a:xfrm>
        </p:spPr>
        <p:txBody>
          <a:bodyPr rtlCol="1"/>
          <a:lstStyle/>
          <a:p>
            <a:pPr rtl="1"/>
            <a:r>
              <a:rPr lang="prs" spc="-30" dirty="0"/>
              <a:t>شفاخانه ها - </a:t>
            </a:r>
            <a:r>
              <a:rPr lang="sv-SE" spc="-30" dirty="0" smtClean="0"/>
              <a:t/>
            </a:r>
            <a:br>
              <a:rPr lang="sv-SE" spc="-30" dirty="0" smtClean="0"/>
            </a:br>
            <a:r>
              <a:rPr lang="prs" spc="-30" dirty="0"/>
              <a:t>برای کسب اطلاعات در مورد شرایط و مراقبت های بستری که به تخصص های جانبی نیاز دارد</a:t>
            </a:r>
            <a:endParaRPr lang="sv-SE" spc="-3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61615" y="1650471"/>
            <a:ext cx="5558496" cy="4724370"/>
          </a:xfrm>
        </p:spPr>
        <p:txBody>
          <a:bodyPr rtlCol="1"/>
          <a:lstStyle/>
          <a:p>
            <a:pPr lvl="1" rtl="1"/>
            <a:r>
              <a:rPr lang="prs" dirty="0"/>
              <a:t>اگر یک بیماری شدید یا جراحت حاد دارید، لطفاً به کلینیک عاجل در شفاخانه بروید</a:t>
            </a:r>
          </a:p>
          <a:p>
            <a:pPr lvl="1" rtl="1"/>
            <a:endParaRPr lang="en-US" sz="1400" dirty="0"/>
          </a:p>
          <a:p>
            <a:pPr lvl="1" rtl="1"/>
            <a:r>
              <a:rPr lang="prs" dirty="0"/>
              <a:t>اگر به کمک عاجل نیاز ندارید، ممکن است مدت انتظار طولانی شود، </a:t>
            </a:r>
            <a:r>
              <a:rPr lang="prs" dirty="0" smtClean="0"/>
              <a:t>و </a:t>
            </a:r>
            <a:r>
              <a:rPr lang="prs" dirty="0"/>
              <a:t>تا 8 ساعت طول بکشد</a:t>
            </a:r>
            <a:endParaRPr lang="en-US" dirty="0" smtClean="0"/>
          </a:p>
          <a:p>
            <a:pPr lvl="1" rtl="1"/>
            <a:endParaRPr lang="en-US" sz="1400" dirty="0"/>
          </a:p>
          <a:p>
            <a:pPr lvl="1" rtl="1"/>
            <a:r>
              <a:rPr lang="prs" dirty="0"/>
              <a:t>بازدیدهای شفاخانه چندین برابر بازدیدهای مرکز مراقبت بهداشتی محلی هزینه دارد</a:t>
            </a:r>
          </a:p>
          <a:p>
            <a:pPr lvl="1" rtl="1"/>
            <a:endParaRPr lang="en-US" sz="1400" dirty="0" smtClean="0"/>
          </a:p>
          <a:p>
            <a:pPr lvl="1" rtl="1"/>
            <a:r>
              <a:rPr lang="prs" dirty="0"/>
              <a:t>در یک موقعیت عاجل و خطرناک - </a:t>
            </a:r>
            <a:r>
              <a:rPr lang="prs" b="1" dirty="0"/>
              <a:t>لطفاً با 112 تماس بگیرید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prs" b="1" dirty="0"/>
              <a:t>پولیس، اطفاییه و آمبولانس</a:t>
            </a:r>
          </a:p>
          <a:p>
            <a:pPr lvl="1" rtl="1"/>
            <a:r>
              <a:rPr lang="prs" dirty="0"/>
              <a:t>آمبولانس های </a:t>
            </a:r>
            <a:r>
              <a:rPr lang="fa-IR" dirty="0" smtClean="0">
                <a:solidFill>
                  <a:srgbClr val="FF0000"/>
                </a:solidFill>
              </a:rPr>
              <a:t>سوید</a:t>
            </a:r>
            <a:r>
              <a:rPr lang="prs" dirty="0" smtClean="0">
                <a:solidFill>
                  <a:srgbClr val="FF0000"/>
                </a:solidFill>
              </a:rPr>
              <a:t>ی </a:t>
            </a:r>
            <a:r>
              <a:rPr lang="prs" dirty="0"/>
              <a:t>واحدهای طبی پیشرفته ای هستند</a:t>
            </a:r>
          </a:p>
          <a:p>
            <a:pPr lvl="1" rtl="1"/>
            <a:endParaRPr lang="en-US" b="1" dirty="0" smtClean="0"/>
          </a:p>
          <a:p>
            <a:pPr lvl="1" rtl="1"/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182" y="1410651"/>
            <a:ext cx="1007788" cy="1005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2219" y="2721126"/>
            <a:ext cx="857715" cy="874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9585" y="4941263"/>
            <a:ext cx="862983" cy="749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3403" y="3900817"/>
            <a:ext cx="755347" cy="7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1"/>
          <a:lstStyle/>
          <a:p>
            <a:pPr rtl="1"/>
            <a:r>
              <a:rPr lang="prs"/>
              <a:t>هزینه خدمات مراقبت های بهداشتی را تنها بزرگسالان بدون طفل و در طول فرآیند پناهجویی باید پرداخت کنند.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rtlCol="1"/>
          <a:lstStyle/>
          <a:p>
            <a:pPr rtl="1"/>
            <a:r>
              <a:rPr lang="prs"/>
              <a:t>هزینه مراقبت های بهداشتی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r>
              <a:rPr lang="prs"/>
              <a:t>	*	هزینه آمبولانس/ بازدیدهای ER ممکن است بر اساس تصمیمات مسئولان منطقه ای متفاوت باشد	</a:t>
            </a:r>
            <a:endParaRPr lang="sv-SE" dirty="0"/>
          </a:p>
        </p:txBody>
      </p:sp>
      <p:sp>
        <p:nvSpPr>
          <p:cNvPr id="11" name="Platshållare för innehåll 2"/>
          <p:cNvSpPr txBox="1">
            <a:spLocks/>
          </p:cNvSpPr>
          <p:nvPr/>
        </p:nvSpPr>
        <p:spPr>
          <a:xfrm>
            <a:off x="2672253" y="1623681"/>
            <a:ext cx="5954360" cy="232141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prs" sz="1600" dirty="0" smtClean="0">
                <a:latin typeface="Franklin Gothic Book" panose="020B0503020102020204" pitchFamily="34" charset="0"/>
              </a:rPr>
              <a:t>اطفال (کمتر از 18 سال): 	رایگان</a:t>
            </a:r>
            <a:endParaRPr lang="sv-SE" sz="1600" dirty="0" smtClean="0">
              <a:latin typeface="Franklin Gothic Book" panose="020B0503020102020204" pitchFamily="34" charset="0"/>
            </a:endParaRPr>
          </a:p>
          <a:p>
            <a:pPr rtl="1"/>
            <a:r>
              <a:rPr lang="prs" sz="1600" dirty="0">
                <a:latin typeface="Franklin Gothic Book" panose="020B0503020102020204" pitchFamily="34" charset="0"/>
              </a:rPr>
              <a:t>مرکز مراقبت های بهداشتی برای بزرگسالان:	داکتر	50 کرون</a:t>
            </a:r>
          </a:p>
          <a:p>
            <a:pPr marL="0" indent="0" rtl="1">
              <a:buNone/>
            </a:pPr>
            <a:r>
              <a:rPr lang="prs" sz="2000" dirty="0">
                <a:latin typeface="Franklin Gothic Book" panose="020B0503020102020204" pitchFamily="34" charset="0"/>
              </a:rPr>
              <a:t>				</a:t>
            </a:r>
            <a:r>
              <a:rPr lang="prs" sz="1600" dirty="0">
                <a:latin typeface="Franklin Gothic Book" panose="020B0503020102020204" pitchFamily="34" charset="0"/>
              </a:rPr>
              <a:t>پرستار	25 کرون</a:t>
            </a:r>
          </a:p>
          <a:p>
            <a:pPr rtl="1"/>
            <a:endParaRPr lang="sv-SE" sz="1600" dirty="0" smtClean="0">
              <a:latin typeface="Franklin Gothic Book" panose="020B0503020102020204" pitchFamily="34" charset="0"/>
            </a:endParaRPr>
          </a:p>
          <a:p>
            <a:pPr rtl="1"/>
            <a:r>
              <a:rPr lang="prs" sz="1600" dirty="0">
                <a:latin typeface="Franklin Gothic Book" panose="020B0503020102020204" pitchFamily="34" charset="0"/>
              </a:rPr>
              <a:t>شفاخانه/آمبولانس*		</a:t>
            </a:r>
            <a:r>
              <a:rPr lang="sv-SE" sz="1600" dirty="0" smtClean="0">
                <a:latin typeface="Franklin Gothic Book" panose="020B0503020102020204" pitchFamily="34" charset="0"/>
              </a:rPr>
              <a:t>	</a:t>
            </a:r>
            <a:r>
              <a:rPr lang="prs" sz="1600" dirty="0" smtClean="0">
                <a:latin typeface="Franklin Gothic Book" panose="020B0503020102020204" pitchFamily="34" charset="0"/>
              </a:rPr>
              <a:t>بازدید</a:t>
            </a:r>
            <a:r>
              <a:rPr lang="prs" sz="1600" dirty="0">
                <a:latin typeface="Franklin Gothic Book" panose="020B0503020102020204" pitchFamily="34" charset="0"/>
              </a:rPr>
              <a:t>	200 کرون</a:t>
            </a:r>
            <a:endParaRPr lang="sv-SE" sz="1600" dirty="0">
              <a:latin typeface="Franklin Gothic Book" panose="020B0503020102020204" pitchFamily="34" charset="0"/>
            </a:endParaRPr>
          </a:p>
          <a:p>
            <a:pPr rtl="1"/>
            <a:endParaRPr lang="sv-SE" sz="1600" dirty="0" smtClean="0">
              <a:latin typeface="Franklin Gothic Book" panose="020B0503020102020204" pitchFamily="34" charset="0"/>
            </a:endParaRPr>
          </a:p>
          <a:p>
            <a:pPr rtl="1"/>
            <a:endParaRPr lang="sv-SE" sz="1600" dirty="0" smtClean="0">
              <a:latin typeface="Franklin Gothic Book" panose="020B0503020102020204" pitchFamily="34" charset="0"/>
            </a:endParaRPr>
          </a:p>
          <a:p>
            <a:pPr rtl="1"/>
            <a:r>
              <a:rPr lang="prs" sz="1600" dirty="0">
                <a:latin typeface="Franklin Gothic Book" panose="020B0503020102020204" pitchFamily="34" charset="0"/>
              </a:rPr>
              <a:t>مراقبت از زنان باردار	</a:t>
            </a:r>
            <a:r>
              <a:rPr lang="sv-SE" sz="1600" dirty="0" smtClean="0">
                <a:latin typeface="Franklin Gothic Book" panose="020B0503020102020204" pitchFamily="34" charset="0"/>
              </a:rPr>
              <a:t>	</a:t>
            </a:r>
            <a:r>
              <a:rPr lang="prs" sz="1600" dirty="0" smtClean="0">
                <a:latin typeface="Franklin Gothic Book" panose="020B0503020102020204" pitchFamily="34" charset="0"/>
              </a:rPr>
              <a:t>رایگان</a:t>
            </a:r>
            <a:endParaRPr lang="sv-SE" sz="1600" dirty="0" smtClean="0">
              <a:latin typeface="Franklin Gothic Book" panose="020B0503020102020204" pitchFamily="34" charset="0"/>
            </a:endParaRPr>
          </a:p>
          <a:p>
            <a:pPr rtl="1"/>
            <a:r>
              <a:rPr lang="prs" sz="1600" dirty="0">
                <a:latin typeface="Franklin Gothic Book" panose="020B0503020102020204" pitchFamily="34" charset="0"/>
              </a:rPr>
              <a:t>مشاوره، سقط جنین		</a:t>
            </a:r>
            <a:r>
              <a:rPr lang="sv-SE" sz="1600" dirty="0" smtClean="0">
                <a:latin typeface="Franklin Gothic Book" panose="020B0503020102020204" pitchFamily="34" charset="0"/>
              </a:rPr>
              <a:t>	</a:t>
            </a:r>
            <a:r>
              <a:rPr lang="prs" sz="1600" dirty="0" smtClean="0">
                <a:latin typeface="Franklin Gothic Book" panose="020B0503020102020204" pitchFamily="34" charset="0"/>
              </a:rPr>
              <a:t>رایگان</a:t>
            </a:r>
            <a:endParaRPr lang="sv-SE" sz="1600" dirty="0" smtClean="0">
              <a:latin typeface="Franklin Gothic Book" panose="020B0503020102020204" pitchFamily="34" charset="0"/>
            </a:endParaRPr>
          </a:p>
          <a:p>
            <a:pPr rtl="1"/>
            <a:r>
              <a:rPr lang="prs" sz="1600" dirty="0">
                <a:latin typeface="Franklin Gothic Book" panose="020B0503020102020204" pitchFamily="34" charset="0"/>
              </a:rPr>
              <a:t>تولد طفل		</a:t>
            </a:r>
            <a:r>
              <a:rPr lang="sv-SE" sz="1600" dirty="0" smtClean="0">
                <a:latin typeface="Franklin Gothic Book" panose="020B0503020102020204" pitchFamily="34" charset="0"/>
              </a:rPr>
              <a:t>	</a:t>
            </a:r>
            <a:r>
              <a:rPr lang="prs" sz="1600" dirty="0" smtClean="0">
                <a:latin typeface="Franklin Gothic Book" panose="020B0503020102020204" pitchFamily="34" charset="0"/>
              </a:rPr>
              <a:t>رایگان</a:t>
            </a:r>
            <a:endParaRPr lang="sv-SE" sz="1600" dirty="0" smtClean="0">
              <a:latin typeface="Franklin Gothic Book" panose="020B0503020102020204" pitchFamily="34" charset="0"/>
            </a:endParaRPr>
          </a:p>
          <a:p>
            <a:pPr marL="457200" lvl="1" indent="0" rtl="1">
              <a:buFont typeface="Arial" panose="020B0604020202020204" pitchFamily="34" charset="0"/>
              <a:buNone/>
            </a:pPr>
            <a:endParaRPr lang="sv-SE" sz="1800" dirty="0" smtClean="0"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694" y="2211186"/>
            <a:ext cx="2310939" cy="22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prs"/>
              <a:t>دستور جلسه‌ ارائه امروز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74608" cy="4732065"/>
          </a:xfrm>
        </p:spPr>
        <p:txBody>
          <a:bodyPr rtlCol="1"/>
          <a:lstStyle/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قوانین کلی در مورد سیستم مراقبت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endParaRPr lang="sv-SE" dirty="0">
              <a:solidFill>
                <a:srgbClr val="FF0000"/>
              </a:solidFill>
            </a:endParaRPr>
          </a:p>
          <a:p>
            <a:pPr marL="458788" lvl="1" indent="-457200" rtl="1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حقوق پناهجویان در زمینه مراقبت بهداشتی 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چکاپ طبی</a:t>
            </a: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مراقبت از خود و خدمات اطلاعات 1177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b="1" dirty="0"/>
              <a:t>سیستم مراقبت بهداشتی </a:t>
            </a:r>
            <a:r>
              <a:rPr lang="fa-IR" b="1" dirty="0" smtClean="0">
                <a:solidFill>
                  <a:srgbClr val="FF0000"/>
                </a:solidFill>
              </a:rPr>
              <a:t>سویدن</a:t>
            </a:r>
            <a:endParaRPr lang="prs" b="1" dirty="0">
              <a:solidFill>
                <a:srgbClr val="FF0000"/>
              </a:solidFill>
            </a:endParaRPr>
          </a:p>
          <a:p>
            <a:pPr lvl="2" rtl="1"/>
            <a:r>
              <a:rPr lang="prs" dirty="0"/>
              <a:t>مراکز مراقبت بهداشتی محلی</a:t>
            </a:r>
          </a:p>
          <a:p>
            <a:pPr lvl="2" rtl="1"/>
            <a:r>
              <a:rPr lang="prs" dirty="0"/>
              <a:t>شفاخانه ها</a:t>
            </a:r>
          </a:p>
          <a:p>
            <a:pPr lvl="2" rtl="1"/>
            <a:r>
              <a:rPr lang="prs" b="1" dirty="0"/>
              <a:t>سایر خدمات (مثل خدمات دندان پزشکی)</a:t>
            </a:r>
          </a:p>
          <a:p>
            <a:pPr lvl="2" rt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87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19980"/>
            <a:ext cx="8341270" cy="615553"/>
          </a:xfrm>
        </p:spPr>
        <p:txBody>
          <a:bodyPr rtlCol="1"/>
          <a:lstStyle/>
          <a:p>
            <a:pPr rtl="1"/>
            <a:r>
              <a:rPr lang="prs"/>
              <a:t>سایر خدمات ضروری مثل دندانپزشکی و داروها نیز موجود است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40090" y="1240457"/>
            <a:ext cx="5956796" cy="1384995"/>
          </a:xfrm>
        </p:spPr>
        <p:txBody>
          <a:bodyPr rtlCol="1"/>
          <a:lstStyle/>
          <a:p>
            <a:pPr rtl="1"/>
            <a:r>
              <a:rPr lang="prs" b="1" dirty="0"/>
              <a:t>خدمات دندانپزشکی</a:t>
            </a:r>
          </a:p>
          <a:p>
            <a:pPr lvl="1" rtl="1"/>
            <a:r>
              <a:rPr lang="prs" dirty="0"/>
              <a:t>برای اطفال زیر 18 سال رایگان است</a:t>
            </a:r>
          </a:p>
          <a:p>
            <a:pPr lvl="1" rtl="1"/>
            <a:r>
              <a:rPr lang="prs" dirty="0"/>
              <a:t>بزرگسالانی که نیاز عاجل دارند حق دارند صبر نکنند، مثل آسیب های شدید روحی و شکستن دندان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540090" y="2642276"/>
            <a:ext cx="5928661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b="1" kern="0" dirty="0">
                <a:latin typeface="Franklin Gothic Book" panose="020B0503020102020204" pitchFamily="34" charset="0"/>
              </a:rPr>
              <a:t>داروخانه‌</a:t>
            </a:r>
          </a:p>
          <a:p>
            <a:pPr lvl="1" rtl="1"/>
            <a:r>
              <a:rPr lang="prs" kern="0" dirty="0">
                <a:latin typeface="Franklin Gothic Book" panose="020B0503020102020204" pitchFamily="34" charset="0"/>
              </a:rPr>
              <a:t>دارو و سایر محصولات طبی عرضه میکند</a:t>
            </a:r>
          </a:p>
          <a:p>
            <a:pPr lvl="1" rtl="1"/>
            <a:r>
              <a:rPr lang="prs" kern="0" dirty="0">
                <a:latin typeface="Franklin Gothic Book" panose="020B0503020102020204" pitchFamily="34" charset="0"/>
              </a:rPr>
              <a:t>پول داروهای تجویزی داکترها باید پرداخت و جمع آوری شود</a:t>
            </a:r>
          </a:p>
          <a:p>
            <a:pPr lvl="2" rtl="1"/>
            <a:r>
              <a:rPr lang="prs" kern="0" dirty="0">
                <a:latin typeface="Franklin Gothic Book" panose="020B0503020102020204" pitchFamily="34" charset="0"/>
              </a:rPr>
              <a:t>داروهای تجویزشده	</a:t>
            </a:r>
            <a:r>
              <a:rPr lang="prs" kern="0" dirty="0" smtClean="0">
                <a:latin typeface="Franklin Gothic Book" panose="020B0503020102020204" pitchFamily="34" charset="0"/>
              </a:rPr>
              <a:t>50 </a:t>
            </a:r>
            <a:r>
              <a:rPr lang="prs" kern="0" dirty="0">
                <a:latin typeface="Franklin Gothic Book" panose="020B0503020102020204" pitchFamily="34" charset="0"/>
              </a:rPr>
              <a:t>کرون</a:t>
            </a:r>
            <a:endParaRPr lang="en-US" kern="0" dirty="0" smtClean="0">
              <a:latin typeface="Franklin Gothic Book" panose="020B0503020102020204" pitchFamily="34" charset="0"/>
            </a:endParaRPr>
          </a:p>
          <a:p>
            <a:pPr lvl="2" rtl="1"/>
            <a:r>
              <a:rPr lang="prs" kern="0" dirty="0">
                <a:latin typeface="Franklin Gothic Book" panose="020B0503020102020204" pitchFamily="34" charset="0"/>
              </a:rPr>
              <a:t>داروهای تجویزنشده 	قیمت کلی </a:t>
            </a:r>
          </a:p>
          <a:p>
            <a:pPr lvl="3" rtl="1"/>
            <a:r>
              <a:rPr lang="prs" kern="0" dirty="0">
                <a:latin typeface="Franklin Gothic Book" panose="020B0503020102020204" pitchFamily="34" charset="0"/>
              </a:rPr>
              <a:t>مثل اسپری بینی، مسکن یا آرام بخش</a:t>
            </a:r>
            <a:endParaRPr lang="en-US" kern="0" dirty="0">
              <a:latin typeface="Franklin Gothic Book" panose="020B0503020102020204" pitchFamily="34" charset="0"/>
            </a:endParaRPr>
          </a:p>
        </p:txBody>
      </p:sp>
      <p:pic>
        <p:nvPicPr>
          <p:cNvPr id="10" name="Picture 4" descr="http://c91prao.wikispaces.com/file/view/Kronans_Droghandel_logo.jpg/183096783/Kronans_Droghandel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95" y="4260763"/>
            <a:ext cx="807445" cy="3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testbb.kf.se/Global/Bromma%20Blocks/2011%20butiksbilder/logga_608x357pxl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b="29512"/>
          <a:stretch/>
        </p:blipFill>
        <p:spPr bwMode="auto">
          <a:xfrm>
            <a:off x="785419" y="4290945"/>
            <a:ext cx="703801" cy="20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20" y="3637190"/>
            <a:ext cx="1011797" cy="708258"/>
          </a:xfrm>
          <a:prstGeom prst="rect">
            <a:avLst/>
          </a:prstGeom>
        </p:spPr>
      </p:pic>
      <p:pic>
        <p:nvPicPr>
          <p:cNvPr id="15" name="Bildobjekt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82"/>
          <a:stretch/>
        </p:blipFill>
        <p:spPr>
          <a:xfrm>
            <a:off x="676503" y="3849835"/>
            <a:ext cx="773645" cy="37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994" y="5099244"/>
            <a:ext cx="1258229" cy="552807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540090" y="4924014"/>
            <a:ext cx="5928661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b="1" kern="0" dirty="0">
                <a:latin typeface="Franklin Gothic Book" panose="020B0503020102020204" pitchFamily="34" charset="0"/>
              </a:rPr>
              <a:t>عینک طبی</a:t>
            </a:r>
          </a:p>
          <a:p>
            <a:pPr lvl="1" rtl="1"/>
            <a:r>
              <a:rPr lang="prs" kern="0" dirty="0">
                <a:latin typeface="Franklin Gothic Book" panose="020B0503020102020204" pitchFamily="34" charset="0"/>
              </a:rPr>
              <a:t>لطفاً برای مراجعه به عینک ساز با Migrationsverket تماس بگیرید</a:t>
            </a:r>
            <a:endParaRPr lang="en-US" kern="0" dirty="0">
              <a:latin typeface="Franklin Gothic Book" panose="020B0503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2450" y="1075174"/>
            <a:ext cx="8233550" cy="5084466"/>
          </a:xfrm>
          <a:prstGeom prst="rect">
            <a:avLst/>
          </a:prstGeom>
          <a:noFill/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2136" y="1372871"/>
            <a:ext cx="1094715" cy="10224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2136" y="2658800"/>
            <a:ext cx="1094715" cy="97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4555" y="2767029"/>
            <a:ext cx="4080664" cy="677108"/>
          </a:xfrm>
        </p:spPr>
        <p:txBody>
          <a:bodyPr rtlCol="1"/>
          <a:lstStyle/>
          <a:p>
            <a:pPr rtl="1"/>
            <a:r>
              <a:rPr lang="prs" sz="4400" dirty="0">
                <a:solidFill>
                  <a:schemeClr val="tx1"/>
                </a:solidFill>
              </a:rPr>
              <a:t>سؤالات</a:t>
            </a:r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2389" y="1575195"/>
            <a:ext cx="2457450" cy="3476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0" y="6305550"/>
            <a:ext cx="2859882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4"/>
          <a:stretch/>
        </p:blipFill>
        <p:spPr bwMode="auto">
          <a:xfrm>
            <a:off x="1945482" y="6305550"/>
            <a:ext cx="7029450" cy="42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018882" y="6391275"/>
            <a:ext cx="4800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1" anchor="t" anchorCtr="0">
            <a:noAutofit/>
          </a:bodyPr>
          <a:lstStyle/>
          <a:p>
            <a:pPr rtl="1">
              <a:lnSpc>
                <a:spcPct val="115000"/>
              </a:lnSpc>
              <a:spcAft>
                <a:spcPts val="0"/>
              </a:spcAft>
            </a:pPr>
            <a:r>
              <a:rPr lang="prs" sz="1100">
                <a:solidFill>
                  <a:srgbClr val="FFFFFF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Finns även tillgänglig digitalt på </a:t>
            </a:r>
            <a:r>
              <a:rPr lang="prs" sz="1100" b="1" strike="noStrike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www.uppdragpsykiskhalsa.se</a:t>
            </a:r>
            <a:r>
              <a:rPr lang="prs" sz="110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9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prs"/>
              <a:t>فیلم معرفی</a:t>
            </a:r>
            <a:endParaRPr lang="sv-SE" dirty="0"/>
          </a:p>
        </p:txBody>
      </p:sp>
      <p:pic>
        <p:nvPicPr>
          <p:cNvPr id="10" name="Picture 8" descr="http://www.clipartbest.com/cliparts/jix/o55/jixo55R6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34" y="2267866"/>
            <a:ext cx="3645400" cy="25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2374900" y="2032000"/>
            <a:ext cx="4267200" cy="2880303"/>
          </a:xfrm>
          <a:prstGeom prst="rect">
            <a:avLst/>
          </a:prstGeom>
          <a:solidFill>
            <a:schemeClr val="bg1">
              <a:alpha val="72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730" y="416847"/>
            <a:ext cx="8280103" cy="318686"/>
          </a:xfrm>
        </p:spPr>
        <p:txBody>
          <a:bodyPr rtlCol="1"/>
          <a:lstStyle/>
          <a:p>
            <a:pPr rtl="1"/>
            <a:r>
              <a:rPr lang="prs" dirty="0"/>
              <a:t>دستور جلسه‌ ارائه امروز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08094" cy="4732065"/>
          </a:xfrm>
        </p:spPr>
        <p:txBody>
          <a:bodyPr rtlCol="1"/>
          <a:lstStyle/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قوانین کلی در مورد سیستم مراقبت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endParaRPr lang="sv-SE" dirty="0" smtClean="0">
              <a:solidFill>
                <a:srgbClr val="FF0000"/>
              </a:solidFill>
            </a:endParaRP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 smtClean="0"/>
              <a:t>حقوق </a:t>
            </a:r>
            <a:r>
              <a:rPr lang="prs" dirty="0"/>
              <a:t>پناهجویان در زمینه مراقبت بهداشتی 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چکاپ طبی</a:t>
            </a: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مراقبت از خود و خدمات اطلاعات 1177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سیستم مراقبت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endParaRPr lang="prs" dirty="0">
              <a:solidFill>
                <a:srgbClr val="FF0000"/>
              </a:solidFill>
            </a:endParaRPr>
          </a:p>
          <a:p>
            <a:pPr lvl="2" rtl="1"/>
            <a:r>
              <a:rPr lang="prs" dirty="0"/>
              <a:t>مراکز مراقبت بهداشتی محلی</a:t>
            </a:r>
          </a:p>
          <a:p>
            <a:pPr lvl="2" rtl="1"/>
            <a:r>
              <a:rPr lang="prs" dirty="0"/>
              <a:t>شفاخانه ها</a:t>
            </a:r>
          </a:p>
          <a:p>
            <a:pPr lvl="2" rtl="1"/>
            <a:r>
              <a:rPr lang="prs" dirty="0"/>
              <a:t>سایر خدمات (مثل خدمات دندان پزشکی)</a:t>
            </a:r>
          </a:p>
          <a:p>
            <a:pPr lvl="2" rt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9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730" y="416847"/>
            <a:ext cx="8289433" cy="318686"/>
          </a:xfrm>
        </p:spPr>
        <p:txBody>
          <a:bodyPr rtlCol="1"/>
          <a:lstStyle/>
          <a:p>
            <a:pPr rtl="1"/>
            <a:r>
              <a:rPr lang="prs" dirty="0"/>
              <a:t>دستور جلسه‌ ارائه امروز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26756" cy="4732065"/>
          </a:xfrm>
        </p:spPr>
        <p:txBody>
          <a:bodyPr rtlCol="1"/>
          <a:lstStyle/>
          <a:p>
            <a:pPr marL="458788" lvl="1" indent="-457200" rtl="1">
              <a:buFont typeface="+mj-lt"/>
              <a:buAutoNum type="arabicPeriod"/>
            </a:pPr>
            <a:r>
              <a:rPr lang="prs" b="1" dirty="0"/>
              <a:t>قوانین کلی در مورد سیستم مراقبت بهداشتی </a:t>
            </a:r>
            <a:r>
              <a:rPr lang="fa-IR" b="1" dirty="0" smtClean="0">
                <a:solidFill>
                  <a:srgbClr val="FF0000"/>
                </a:solidFill>
              </a:rPr>
              <a:t>سویدن</a:t>
            </a:r>
            <a:endParaRPr lang="sv-SE" b="1" dirty="0" smtClean="0">
              <a:solidFill>
                <a:srgbClr val="FF0000"/>
              </a:solidFill>
            </a:endParaRPr>
          </a:p>
          <a:p>
            <a:pPr marL="458788" lvl="1" indent="-457200" rtl="1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حقوق پناهجویان در زمینه مراقبت بهداشتی 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چکاپ طبی</a:t>
            </a: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مراقبت از خود و خدمات اطلاعات 1177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سیستم مراقبت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endParaRPr lang="prs" dirty="0">
              <a:solidFill>
                <a:srgbClr val="FF0000"/>
              </a:solidFill>
            </a:endParaRPr>
          </a:p>
          <a:p>
            <a:pPr lvl="2" rtl="1"/>
            <a:r>
              <a:rPr lang="prs" dirty="0"/>
              <a:t>مراکز مراقبت بهداشتی محلی</a:t>
            </a:r>
          </a:p>
          <a:p>
            <a:pPr lvl="2" rtl="1"/>
            <a:r>
              <a:rPr lang="prs" dirty="0"/>
              <a:t>شفاخانه ها</a:t>
            </a:r>
          </a:p>
          <a:p>
            <a:pPr lvl="2" rtl="1"/>
            <a:r>
              <a:rPr lang="prs" dirty="0"/>
              <a:t>سایر خدمات (مثل خدمات دندان پزشکی)</a:t>
            </a:r>
          </a:p>
          <a:p>
            <a:pPr lvl="2" rt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6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1"/>
          <a:lstStyle/>
          <a:p>
            <a:pPr rtl="1"/>
            <a:r>
              <a:rPr lang="prs" dirty="0"/>
              <a:t>ویژگی های خاصی در سیستم مراقبت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r>
              <a:rPr lang="prs" dirty="0" smtClean="0"/>
              <a:t> </a:t>
            </a:r>
            <a:r>
              <a:rPr lang="prs" dirty="0"/>
              <a:t>از جمله در نقشها و قوانین آن وجود دارد.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r>
              <a:rPr lang="prs"/>
              <a:t>	*	اگر عاجل و خطرآفرین نیست - به 112 تلیفون کنید</a:t>
            </a:r>
            <a:endParaRPr lang="sv-SE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293535" y="1638189"/>
            <a:ext cx="525105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  <a:spAutoFit/>
          </a:bodyPr>
          <a:lstStyle>
            <a:lvl1pPr marL="0" indent="0" algn="r" defTabSz="895255" rtl="1" eaLnBrk="1" fontAlgn="base" hangingPunct="1"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r" defTabSz="895255" rtl="1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r" defTabSz="895255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r" defTabSz="895255" rtl="1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r" defTabSz="895255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rtl="1">
              <a:spcBef>
                <a:spcPts val="0"/>
              </a:spcBef>
            </a:pPr>
            <a:r>
              <a:rPr lang="prs" sz="1800" kern="0" dirty="0">
                <a:latin typeface="Franklin Gothic Book" panose="020B0503020102020204" pitchFamily="34" charset="0"/>
              </a:rPr>
              <a:t>پرستان نقش بسیار مهمی دارند و بسیار باسواد هستند.</a:t>
            </a:r>
          </a:p>
          <a:p>
            <a:pPr lvl="1" rt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 rtl="1">
              <a:spcBef>
                <a:spcPts val="0"/>
              </a:spcBef>
            </a:pPr>
            <a:r>
              <a:rPr lang="prs" sz="1800" kern="0" dirty="0">
                <a:latin typeface="Franklin Gothic Book" panose="020B0503020102020204" pitchFamily="34" charset="0"/>
              </a:rPr>
              <a:t>وقت شناسی بسیار ضروری است - در غیراین صورت نوبت به بیماران دیگر میرسد.</a:t>
            </a:r>
          </a:p>
          <a:p>
            <a:pPr lvl="1" rt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 rtl="1">
              <a:spcBef>
                <a:spcPts val="0"/>
              </a:spcBef>
            </a:pPr>
            <a:r>
              <a:rPr lang="prs" sz="1800" kern="0" dirty="0">
                <a:latin typeface="Franklin Gothic Book" panose="020B0503020102020204" pitchFamily="34" charset="0"/>
              </a:rPr>
              <a:t>قبل از شفاخانه به مرکز مراقبت بهداشتی خود بروید*</a:t>
            </a:r>
          </a:p>
          <a:p>
            <a:pPr lvl="1" rt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 rtl="1">
              <a:spcBef>
                <a:spcPts val="0"/>
              </a:spcBef>
            </a:pPr>
            <a:r>
              <a:rPr lang="prs" sz="1800" kern="0" dirty="0">
                <a:latin typeface="Franklin Gothic Book" panose="020B0503020102020204" pitchFamily="34" charset="0"/>
              </a:rPr>
              <a:t>پرستان و داکتران به سوگندنامه رازدارى‌ قسم خورده اند.</a:t>
            </a:r>
          </a:p>
          <a:p>
            <a:pPr lvl="1" rt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 rtl="1">
              <a:spcBef>
                <a:spcPts val="0"/>
              </a:spcBef>
            </a:pPr>
            <a:r>
              <a:rPr lang="prs" sz="1800" kern="0" dirty="0">
                <a:latin typeface="Franklin Gothic Book" panose="020B0503020102020204" pitchFamily="34" charset="0"/>
              </a:rPr>
              <a:t>اگر زبان </a:t>
            </a:r>
            <a:r>
              <a:rPr lang="fa-IR" sz="1800" kern="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سوید</a:t>
            </a:r>
            <a:r>
              <a:rPr lang="prs" sz="1800" kern="0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ی </a:t>
            </a:r>
            <a:r>
              <a:rPr lang="prs" sz="1800" kern="0" dirty="0">
                <a:latin typeface="Franklin Gothic Book" panose="020B0503020102020204" pitchFamily="34" charset="0"/>
              </a:rPr>
              <a:t>بلد نیستید باید یک مترجم شفاهی داشته باشید </a:t>
            </a:r>
            <a:r>
              <a:rPr lang="sv-SE" sz="1800" kern="0" dirty="0" smtClean="0">
                <a:latin typeface="Franklin Gothic Book" panose="020B0503020102020204" pitchFamily="34" charset="0"/>
              </a:rPr>
              <a:t/>
            </a:r>
            <a:br>
              <a:rPr lang="sv-SE" sz="1800" kern="0" dirty="0" smtClean="0">
                <a:latin typeface="Franklin Gothic Book" panose="020B0503020102020204" pitchFamily="34" charset="0"/>
              </a:rPr>
            </a:br>
            <a:r>
              <a:rPr lang="prs" sz="1800" kern="0" dirty="0" smtClean="0">
                <a:latin typeface="Franklin Gothic Book" panose="020B0503020102020204" pitchFamily="34" charset="0"/>
              </a:rPr>
              <a:t>(</a:t>
            </a:r>
            <a:r>
              <a:rPr lang="prs" sz="1800" kern="0" dirty="0">
                <a:latin typeface="Franklin Gothic Book" panose="020B0503020102020204" pitchFamily="34" charset="0"/>
              </a:rPr>
              <a:t>که او هم باید به سوگندنامه رازدارى‌ قسم خورده باشد).</a:t>
            </a:r>
          </a:p>
          <a:p>
            <a:pPr lvl="1" rtl="1">
              <a:spcBef>
                <a:spcPts val="0"/>
              </a:spcBef>
            </a:pPr>
            <a:endParaRPr lang="en-US" sz="1800" kern="0" dirty="0">
              <a:latin typeface="Franklin Gothic Book" panose="020B0503020102020204" pitchFamily="34" charset="0"/>
            </a:endParaRPr>
          </a:p>
          <a:p>
            <a:pPr lvl="1" rtl="1">
              <a:spcBef>
                <a:spcPts val="0"/>
              </a:spcBef>
            </a:pPr>
            <a:r>
              <a:rPr lang="prs" sz="1800" kern="0" dirty="0">
                <a:latin typeface="Franklin Gothic Book" panose="020B0503020102020204" pitchFamily="34" charset="0"/>
              </a:rPr>
              <a:t>دسترسی به آنتی بیوتیک تنها در ایستگاه MRSA ممکن است</a:t>
            </a:r>
            <a:endParaRPr lang="sv-SE" sz="1800" kern="0" dirty="0">
              <a:latin typeface="Franklin Gothic Book" panose="020B05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1510" y="2130785"/>
            <a:ext cx="2231063" cy="31697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9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730" y="416847"/>
            <a:ext cx="8326756" cy="318686"/>
          </a:xfrm>
        </p:spPr>
        <p:txBody>
          <a:bodyPr rtlCol="1"/>
          <a:lstStyle/>
          <a:p>
            <a:pPr rtl="1"/>
            <a:r>
              <a:rPr lang="prs" dirty="0"/>
              <a:t>دستور جلسه‌ ارائه امروز</a:t>
            </a: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4730" y="1108075"/>
            <a:ext cx="8354748" cy="4732065"/>
          </a:xfrm>
        </p:spPr>
        <p:txBody>
          <a:bodyPr rtlCol="1"/>
          <a:lstStyle/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قوانین کلی در مورد سیستم مراقبت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endParaRPr lang="sv-SE" dirty="0">
              <a:solidFill>
                <a:srgbClr val="FF0000"/>
              </a:solidFill>
            </a:endParaRPr>
          </a:p>
          <a:p>
            <a:pPr marL="458788" lvl="1" indent="-457200" rtl="1">
              <a:buFont typeface="+mj-lt"/>
              <a:buAutoNum type="arabicPeriod"/>
            </a:pPr>
            <a:endParaRPr lang="sv-SE" b="1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b="1" dirty="0"/>
              <a:t>حقوق پناهجویان در زمینه مراقبت بهداشتی 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چکاپ طبی</a:t>
            </a: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endParaRPr lang="sv-SE" dirty="0" smtClean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مراقبت از خود و خدمات اطلاعات 1177</a:t>
            </a:r>
          </a:p>
          <a:p>
            <a:pPr marL="458788" lvl="1" indent="-457200" rtl="1">
              <a:buFont typeface="+mj-lt"/>
              <a:buAutoNum type="arabicPeriod"/>
            </a:pPr>
            <a:endParaRPr lang="sv-SE" dirty="0"/>
          </a:p>
          <a:p>
            <a:pPr marL="458788" lvl="1" indent="-457200" rtl="1">
              <a:buFont typeface="+mj-lt"/>
              <a:buAutoNum type="arabicPeriod"/>
            </a:pPr>
            <a:r>
              <a:rPr lang="prs" dirty="0"/>
              <a:t>سیستم مراقبت بهداشتی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endParaRPr lang="prs" dirty="0">
              <a:solidFill>
                <a:srgbClr val="FF0000"/>
              </a:solidFill>
            </a:endParaRPr>
          </a:p>
          <a:p>
            <a:pPr lvl="2" rtl="1"/>
            <a:r>
              <a:rPr lang="prs" dirty="0"/>
              <a:t>مراکز مراقبت بهداشتی محلی</a:t>
            </a:r>
          </a:p>
          <a:p>
            <a:pPr lvl="2" rtl="1"/>
            <a:r>
              <a:rPr lang="prs" dirty="0"/>
              <a:t>شفاخانه ها</a:t>
            </a:r>
          </a:p>
          <a:p>
            <a:pPr lvl="2" rtl="1"/>
            <a:r>
              <a:rPr lang="prs" dirty="0"/>
              <a:t>سایر خدمات (مثل خدمات دندان پزشکی)</a:t>
            </a:r>
          </a:p>
          <a:p>
            <a:pPr lvl="2" rt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04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 bwMode="auto">
          <a:xfrm>
            <a:off x="294730" y="240163"/>
            <a:ext cx="837460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1" anchor="b" anchorCtr="0" compatLnSpc="1">
            <a:prstTxWarp prst="textNoShape">
              <a:avLst/>
            </a:prstTxWarp>
            <a:spAutoFit/>
          </a:bodyPr>
          <a:lstStyle/>
          <a:p>
            <a:pPr lvl="0" defTabSz="895255"/>
            <a:r>
              <a:rPr lang="ar-AE" sz="3400" kern="0" dirty="0" smtClean="0">
                <a:solidFill>
                  <a:srgbClr val="E6460A"/>
                </a:solidFill>
                <a:latin typeface="Georgia" pitchFamily="18" charset="0"/>
                <a:ea typeface="+mj-ea"/>
                <a:cs typeface="Georgia" pitchFamily="18" charset="0"/>
              </a:rPr>
              <a:t>منطقه ها باید مراقبت هایی ارائه دهند که پناهجویان بزرگسال را در انتظار نگذارد</a:t>
            </a:r>
            <a:endParaRPr kumimoji="0" lang="sv-SE" sz="3400" b="0" i="0" u="none" strike="noStrike" kern="0" cap="none" spc="0" normalizeH="0" baseline="0" noProof="0" dirty="0">
              <a:ln>
                <a:noFill/>
              </a:ln>
              <a:solidFill>
                <a:srgbClr val="E6460A"/>
              </a:solidFill>
              <a:effectLst/>
              <a:uLnTx/>
              <a:uFillTx/>
              <a:latin typeface="Georgia" pitchFamily="18" charset="0"/>
              <a:ea typeface="+mj-ea"/>
              <a:cs typeface="Georgia" pitchFamily="18" charset="0"/>
            </a:endParaRPr>
          </a:p>
        </p:txBody>
      </p:sp>
      <p:sp>
        <p:nvSpPr>
          <p:cNvPr id="26" name="Text Placeholder 28"/>
          <p:cNvSpPr>
            <a:spLocks noGrp="1"/>
          </p:cNvSpPr>
          <p:nvPr>
            <p:ph type="body" sz="quarter" idx="4294967295"/>
          </p:nvPr>
        </p:nvSpPr>
        <p:spPr>
          <a:xfrm>
            <a:off x="293361" y="1333770"/>
            <a:ext cx="8375977" cy="276999"/>
          </a:xfrm>
          <a:prstGeom prst="rect">
            <a:avLst/>
          </a:prstGeom>
        </p:spPr>
        <p:txBody>
          <a:bodyPr/>
          <a:lstStyle/>
          <a:p>
            <a:r>
              <a:rPr lang="ar-AE" dirty="0" smtClean="0"/>
              <a:t>مسئولیت های منطقه ای پناهجویان بزرگسال بیشتر از 18 سال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869716" y="2261458"/>
            <a:ext cx="4799621" cy="353233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1202106" y="4807580"/>
            <a:ext cx="1041252" cy="2589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ar-A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بزرگسالان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0" y="2868948"/>
            <a:ext cx="1804451" cy="180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 Placeholder 2"/>
          <p:cNvSpPr txBox="1">
            <a:spLocks/>
          </p:cNvSpPr>
          <p:nvPr/>
        </p:nvSpPr>
        <p:spPr>
          <a:xfrm>
            <a:off x="4379810" y="2176621"/>
            <a:ext cx="3645106" cy="5018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9837" y="2397907"/>
            <a:ext cx="497758" cy="539094"/>
          </a:xfrm>
          <a:prstGeom prst="rect">
            <a:avLst/>
          </a:prstGeom>
        </p:spPr>
      </p:pic>
      <p:sp>
        <p:nvSpPr>
          <p:cNvPr id="33" name="Text Placeholder 2"/>
          <p:cNvSpPr txBox="1">
            <a:spLocks/>
          </p:cNvSpPr>
          <p:nvPr/>
        </p:nvSpPr>
        <p:spPr>
          <a:xfrm>
            <a:off x="4543866" y="2397907"/>
            <a:ext cx="3991144" cy="4860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/>
            <a:r>
              <a:rPr lang="ar-AE" b="1" kern="0" dirty="0" smtClean="0">
                <a:latin typeface="Franklin Gothic Book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منطقه ها باید مراقبت هایی ارائه دهند </a:t>
            </a:r>
            <a:r>
              <a:rPr lang="ar-AE" kern="0" dirty="0" smtClean="0">
                <a:latin typeface="Franklin Gothic Book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(که توسط کارمندان بخش طبی مشخص شده) </a:t>
            </a:r>
            <a:r>
              <a:rPr lang="ar-AE" b="1" kern="0" dirty="0" smtClean="0">
                <a:latin typeface="Franklin Gothic Book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که پناهجویان بزرگسال را در انتظار نگذارد، از جمله:</a:t>
            </a:r>
            <a:endParaRPr lang="sv-SE" kern="0" dirty="0">
              <a:latin typeface="Franklin Gothic Book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>
          <a:xfrm>
            <a:off x="5156958" y="3121683"/>
            <a:ext cx="3339927" cy="381171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/>
            <a:r>
              <a:rPr lang="ar-A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ارائه دارو برای بیماران عاجل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5156958" y="3437925"/>
            <a:ext cx="3339927" cy="37744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/>
            <a:r>
              <a:rPr lang="ar-A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کمک های طبی پایه ای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5156959" y="3836362"/>
            <a:ext cx="3311792" cy="35581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/>
            <a:r>
              <a:rPr lang="ar-A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دسترسی/حمل و نقل به مراکز مراقبت بهداشتی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5156959" y="4193701"/>
            <a:ext cx="3283656" cy="336096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/>
            <a:r>
              <a:rPr lang="ar-A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مراقبت در طول بارداری یا حاملگی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5156958" y="4551040"/>
            <a:ext cx="3246061" cy="3363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/>
            <a:r>
              <a:rPr lang="ar-AE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سقط جنین و جلوگيرى‌ از آبستنی یا بارداری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4720079" y="5070277"/>
            <a:ext cx="3682940" cy="48609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l" defTabSz="895160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l" defTabSz="89516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/>
            <a:r>
              <a:rPr lang="ar-AE" b="1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حقوق شخصی - تمام کارمندان بخش طبی به سوگندنامه رازدارى‌ قسم خورده اند.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Picture 39" descr="grav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3" y="4216327"/>
            <a:ext cx="348311" cy="34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2" descr="bus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3" y="3828208"/>
            <a:ext cx="347103" cy="3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4" descr="hjälpmed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12" y="3437925"/>
            <a:ext cx="347103" cy="3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8" descr="medic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42" y="3077185"/>
            <a:ext cx="333373" cy="33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9488" y="2485393"/>
            <a:ext cx="1672608" cy="22231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91961" y="3077185"/>
            <a:ext cx="373063" cy="3334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 cstate="print"/>
          <a:srcRect l="6011" r="4478"/>
          <a:stretch/>
        </p:blipFill>
        <p:spPr>
          <a:xfrm>
            <a:off x="4691961" y="3437925"/>
            <a:ext cx="373063" cy="34926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/>
          <a:srcRect l="5113" r="4017"/>
          <a:stretch/>
        </p:blipFill>
        <p:spPr>
          <a:xfrm>
            <a:off x="4691961" y="3824456"/>
            <a:ext cx="373381" cy="35540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2" cstate="print"/>
          <a:srcRect l="3655" t="3835" r="3777" b="5863"/>
          <a:stretch/>
        </p:blipFill>
        <p:spPr>
          <a:xfrm>
            <a:off x="4691961" y="4208335"/>
            <a:ext cx="373428" cy="35719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91961" y="4611352"/>
            <a:ext cx="373063" cy="3257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49837" y="4997134"/>
            <a:ext cx="544270" cy="5081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30" y="120521"/>
            <a:ext cx="8374608" cy="615553"/>
          </a:xfrm>
        </p:spPr>
        <p:txBody>
          <a:bodyPr rtlCol="1"/>
          <a:lstStyle/>
          <a:p>
            <a:pPr rtl="1"/>
            <a:r>
              <a:rPr lang="prs" dirty="0"/>
              <a:t>هر منطقه باید به همان اندازه به اطفال پناهجو خدمات دهد که به اطفال </a:t>
            </a:r>
            <a:r>
              <a:rPr lang="fa-IR" dirty="0" smtClean="0">
                <a:solidFill>
                  <a:srgbClr val="FF0000"/>
                </a:solidFill>
              </a:rPr>
              <a:t>سویدن</a:t>
            </a:r>
            <a:r>
              <a:rPr lang="prs" dirty="0" smtClean="0"/>
              <a:t>ی </a:t>
            </a:r>
            <a:r>
              <a:rPr lang="prs" dirty="0"/>
              <a:t>خدمات میدهد.</a:t>
            </a:r>
            <a:endParaRPr lang="sv-S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293361" y="783241"/>
            <a:ext cx="8375977" cy="276999"/>
          </a:xfrm>
        </p:spPr>
        <p:txBody>
          <a:bodyPr rtlCol="1"/>
          <a:lstStyle/>
          <a:p>
            <a:pPr rtl="1"/>
            <a:r>
              <a:rPr lang="prs"/>
              <a:t>مسئولیت های منطقه ای پناهجویان اطفال کمتر از 18 سال</a:t>
            </a:r>
            <a:endParaRPr lang="sv-SE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2"/>
          </p:nvPr>
        </p:nvSpPr>
        <p:spPr/>
        <p:txBody>
          <a:bodyPr rtlCol="1"/>
          <a:lstStyle/>
          <a:p>
            <a:pPr rtl="1"/>
            <a:endParaRPr lang="sv-SE"/>
          </a:p>
        </p:txBody>
      </p:sp>
      <p:sp>
        <p:nvSpPr>
          <p:cNvPr id="6" name="Rounded Rectangle 5"/>
          <p:cNvSpPr/>
          <p:nvPr/>
        </p:nvSpPr>
        <p:spPr>
          <a:xfrm>
            <a:off x="3869717" y="2160718"/>
            <a:ext cx="4533302" cy="2355329"/>
          </a:xfrm>
          <a:prstGeom prst="roundRect">
            <a:avLst>
              <a:gd name="adj" fmla="val 9661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 rtl="1"/>
            <a:endParaRPr lang="sv-SE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379810" y="1278880"/>
            <a:ext cx="3645106" cy="501829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endParaRPr lang="sv-SE" sz="1400" b="1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1202106" y="4257051"/>
            <a:ext cx="1041252" cy="258996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 rtl="1"/>
            <a:r>
              <a:rPr lang="prs" b="1" ker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اطفال </a:t>
            </a:r>
            <a:endParaRPr lang="sv-SE" b="1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4817355" y="2406085"/>
            <a:ext cx="3361780" cy="1419847"/>
          </a:xfrm>
          <a:prstGeom prst="rect">
            <a:avLst/>
          </a:prstGeom>
        </p:spPr>
        <p:txBody>
          <a:bodyPr vert="horz" lIns="0" tIns="0" rIns="0" bIns="0" rtlCol="1" anchor="t" anchorCtr="0"/>
          <a:lstStyle>
            <a:lvl1pPr marL="0" indent="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34" indent="-192047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12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31" indent="-173020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887" indent="-180956" algn="r" defTabSz="895160" rtl="1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accent4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070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173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276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379" indent="-130148" algn="r" defTabSz="895160" rtl="1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rtl="1"/>
            <a:r>
              <a:rPr lang="prs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اطفال</a:t>
            </a:r>
            <a:r>
              <a:rPr lang="prs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و نوجوانان </a:t>
            </a:r>
            <a:r>
              <a:rPr lang="prs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مطابق شرایط یکسانی </a:t>
            </a:r>
            <a:r>
              <a:rPr lang="prs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با اطفال/نوجوانان ساکن </a:t>
            </a:r>
            <a:r>
              <a:rPr lang="fa-IR" kern="0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سویدن</a:t>
            </a:r>
            <a:r>
              <a:rPr lang="prs" kern="0" dirty="0" smtClean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rs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خدمات طبی و دندان پزشکی دریافت می کنند.</a:t>
            </a:r>
          </a:p>
          <a:p>
            <a:pPr rtl="1"/>
            <a:endParaRPr lang="en-US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rtl="1"/>
            <a:r>
              <a:rPr lang="prs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تمام خدمات طبی و دندان پزشکی برای اطفال </a:t>
            </a:r>
            <a:r>
              <a:rPr lang="prs" b="1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رایگان </a:t>
            </a:r>
            <a:r>
              <a:rPr lang="prs" kern="0" dirty="0"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است.</a:t>
            </a:r>
            <a:endParaRPr lang="sv-SE" kern="0" dirty="0"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164" y="1983152"/>
            <a:ext cx="1922852" cy="2273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1196" y="2441572"/>
            <a:ext cx="663127" cy="604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1196" y="3575272"/>
            <a:ext cx="683108" cy="6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KL_mall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KL_mall" id="{F51252A8-ABD8-4BBC-99BF-B21C4FD4F9EB}" vid="{00100721-A95F-4E19-982A-99E23CF2C4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SKL_mall</Template>
  <TotalTime>0</TotalTime>
  <Words>1209</Words>
  <Application>Microsoft Office PowerPoint</Application>
  <PresentationFormat>Custom</PresentationFormat>
  <Paragraphs>233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SKL_mall</vt:lpstr>
      <vt:lpstr>think-cell Slide</vt:lpstr>
      <vt:lpstr>مراقبت بهداشتی برای پناهجویان  </vt:lpstr>
      <vt:lpstr>هدف ارائه و مطالب امروز</vt:lpstr>
      <vt:lpstr>فیلم معرفی</vt:lpstr>
      <vt:lpstr>دستور جلسه‌ ارائه امروز</vt:lpstr>
      <vt:lpstr>دستور جلسه‌ ارائه امروز</vt:lpstr>
      <vt:lpstr>ویژگی های خاصی در سیستم مراقبت بهداشتی سویدن از جمله در نقشها و قوانین آن وجود دارد.</vt:lpstr>
      <vt:lpstr>دستور جلسه‌ ارائه امروز</vt:lpstr>
      <vt:lpstr>PowerPoint Presentation</vt:lpstr>
      <vt:lpstr>هر منطقه باید به همان اندازه به اطفال پناهجو خدمات دهد که به اطفال سویدنی خدمات میدهد.</vt:lpstr>
      <vt:lpstr>دستور جلسه‌ ارائه امروز</vt:lpstr>
      <vt:lpstr>چکاپ طبی سرآغاز دسترسی به مراقبت های بهداشتی سویدن است.</vt:lpstr>
      <vt:lpstr>وقتی نوبت شما شود نامه ای دریافت خواهید کرد،  و حتماً باید سر وقت و به موقع تشریف بیاورید.</vt:lpstr>
      <vt:lpstr>چکاپ طبی رایگان است و بر فرآیند پناهجویی شما تأثیر ندارد - تنها برای صحت شماست</vt:lpstr>
      <vt:lpstr>اگر مشکلات طبی دارید 1177 توصیه های خودمراقبتی زیادی برای شما دارد - آنها میتوانند شما را راهنمایی کنند که به چه مراکزی بروید</vt:lpstr>
      <vt:lpstr>کانال های پرسش و پاسخ، اطلاعاتی و خودیاری 24 ساعته و 7 روز هفته با توصیه هایی ضروری در خدمت شما هستند</vt:lpstr>
      <vt:lpstr>مراکز مراقبت های بهداشتی محلی اولین محل برای گرفتن کمک است</vt:lpstr>
      <vt:lpstr>مرکز مراقبت بهداشتی محلی -   انتخاب اصلی در صورت نیاز به کمک طبی</vt:lpstr>
      <vt:lpstr>اطلاعاتی در مورد مرکز مراقبت های بهداشتی محلی</vt:lpstr>
      <vt:lpstr>شفاخانه ها -  برای کسب اطلاعات در مورد شرایط و مراقبت های بستری که به تخصص های جانبی نیاز دارد</vt:lpstr>
      <vt:lpstr>شفاخانه ها -  برای کسب اطلاعات در مورد شرایط و مراقبت های بستری که به تخصص های جانبی نیاز دارد</vt:lpstr>
      <vt:lpstr>هزینه خدمات مراقبت های بهداشتی را تنها بزرگسالان بدون طفل و در طول فرآیند پناهجویی باید پرداخت کنند.</vt:lpstr>
      <vt:lpstr>دستور جلسه‌ ارائه امروز</vt:lpstr>
      <vt:lpstr>سایر خدمات ضروری مثل دندانپزشکی و داروها نیز موجود است</vt:lpstr>
      <vt:lpstr>سؤالات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2016-01-29T13:51:32Z</dcterms:created>
  <dcterms:modified xsi:type="dcterms:W3CDTF">2016-05-31T12:18:38Z</dcterms:modified>
</cp:coreProperties>
</file>