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733" r:id="rId1"/>
  </p:sldMasterIdLst>
  <p:notesMasterIdLst>
    <p:notesMasterId r:id="rId26"/>
  </p:notesMasterIdLst>
  <p:sldIdLst>
    <p:sldId id="256" r:id="rId2"/>
    <p:sldId id="285" r:id="rId3"/>
    <p:sldId id="264" r:id="rId4"/>
    <p:sldId id="257" r:id="rId5"/>
    <p:sldId id="265" r:id="rId6"/>
    <p:sldId id="275" r:id="rId7"/>
    <p:sldId id="274" r:id="rId8"/>
    <p:sldId id="266" r:id="rId9"/>
    <p:sldId id="267" r:id="rId10"/>
    <p:sldId id="277" r:id="rId11"/>
    <p:sldId id="258" r:id="rId12"/>
    <p:sldId id="284" r:id="rId13"/>
    <p:sldId id="259" r:id="rId14"/>
    <p:sldId id="290" r:id="rId15"/>
    <p:sldId id="262" r:id="rId16"/>
    <p:sldId id="291" r:id="rId17"/>
    <p:sldId id="261" r:id="rId18"/>
    <p:sldId id="276" r:id="rId19"/>
    <p:sldId id="292" r:id="rId20"/>
    <p:sldId id="263" r:id="rId21"/>
    <p:sldId id="281" r:id="rId22"/>
    <p:sldId id="288" r:id="rId23"/>
    <p:sldId id="280" r:id="rId24"/>
    <p:sldId id="283" r:id="rId25"/>
  </p:sldIdLst>
  <p:sldSz cx="8961438" cy="6721475"/>
  <p:notesSz cx="6808788" cy="9940925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 autoAdjust="0"/>
    <p:restoredTop sz="95232" autoAdjust="0"/>
  </p:normalViewPr>
  <p:slideViewPr>
    <p:cSldViewPr snapToGrid="0">
      <p:cViewPr varScale="1">
        <p:scale>
          <a:sx n="65" d="100"/>
          <a:sy n="65" d="100"/>
        </p:scale>
        <p:origin x="1196" y="48"/>
      </p:cViewPr>
      <p:guideLst>
        <p:guide orient="horz" pos="618"/>
        <p:guide orient="horz" pos="475"/>
        <p:guide orient="horz" pos="421"/>
        <p:guide orient="horz" pos="3742"/>
        <p:guide pos="185"/>
        <p:guide pos="5461"/>
        <p:guide pos="3907"/>
        <p:guide orient="horz" pos="3635"/>
        <p:guide orient="horz" pos="698"/>
        <p:guide orient="horz" pos="4089"/>
        <p:guide orient="horz" pos="671"/>
        <p:guide orient="horz" pos="3803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0055-30BE-44E1-8033-32776DAB1F63}" type="datetimeFigureOut">
              <a:rPr lang="sv-SE" smtClean="0"/>
              <a:t>2016-08-17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F66E-19A1-4AC8-A000-D07CFC09E8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2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660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8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86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</a:t>
            </a:r>
            <a:r>
              <a:rPr lang="sv-SE" baseline="0" dirty="0" smtClean="0"/>
              <a:t> att informera om lokala tolkningar vad som inkluderas i stöd som erbjuds avseende bl.a. transport och hjälpmedel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F66E-19A1-4AC8-A000-D07CFC09E81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9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9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7512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95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22290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rgbClr val="E6460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7453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837565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4355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588873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5781797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v-SE" sz="1000" dirty="0" smtClean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00" dirty="0" err="1" smtClean="0">
                <a:ea typeface="Verdana" pitchFamily="34" charset="0"/>
                <a:cs typeface="Verdana" pitchFamily="34" charset="0"/>
              </a:rPr>
              <a:t>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>
            <a:sp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5804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4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79853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rgbClr val="E6460A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27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hyperlink" Target="http://www.google.com/url?sa=i&amp;source=images&amp;cd=&amp;cad=rja&amp;docid=OWniMnMEPG6VMM&amp;tbnid=RFPNuKWempq37M:&amp;ved=0CAgQjRwwAA&amp;url=http://c91prao.wikispaces.com/Al-Mammar%2BNoor&amp;ei=BNpzUpTLG-K84ATyp4C4Bw&amp;psig=AFQjCNEJhZOOMky8Pid7kz9K_8xeHrRtCQ&amp;ust=138341056448021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7.png"/><Relationship Id="rId4" Type="http://schemas.openxmlformats.org/officeDocument/2006/relationships/hyperlink" Target="http://www.google.com/url?sa=i&amp;rct=j&amp;q=&amp;esrc=s&amp;frm=1&amp;source=images&amp;cd=&amp;cad=rja&amp;docid=hxDc95ny-m85eM&amp;tbnid=l6qg_IV8nQcuLM:&amp;ved=0CAUQjRw&amp;url=http://testbb.kf.se/Butiker/Apotek-Hjartat/&amp;ei=6dpzUo6PGpKk4ATKtYHgDA&amp;psig=AFQjCNHJh40YOnd7at9VKjibeXgWYW7Fsw&amp;ust=1383410692989794" TargetMode="External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9098" y="4527512"/>
            <a:ext cx="5168901" cy="215444"/>
          </a:xfrm>
        </p:spPr>
        <p:txBody>
          <a:bodyPr/>
          <a:lstStyle/>
          <a:p>
            <a:r>
              <a:rPr lang="sv-SE" dirty="0" smtClean="0">
                <a:latin typeface="Franklin Gothic Book" panose="020B0503020102020204" pitchFamily="34" charset="0"/>
              </a:rPr>
              <a:t>Introduktion till hälso- och sjukvården i Sverige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April </a:t>
            </a:r>
            <a:r>
              <a:rPr lang="sv-SE" dirty="0" smtClean="0">
                <a:latin typeface="Franklin Gothic Book" panose="020B0503020102020204" pitchFamily="34" charset="0"/>
              </a:rPr>
              <a:t>2016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89098" y="3099071"/>
            <a:ext cx="5870467" cy="1046440"/>
          </a:xfrm>
        </p:spPr>
        <p:txBody>
          <a:bodyPr/>
          <a:lstStyle/>
          <a:p>
            <a:r>
              <a:rPr lang="sv-SE" dirty="0" smtClean="0"/>
              <a:t>Hälso- och sjukvård </a:t>
            </a:r>
            <a:br>
              <a:rPr lang="sv-SE" dirty="0" smtClean="0"/>
            </a:br>
            <a:r>
              <a:rPr lang="sv-SE" dirty="0" smtClean="0"/>
              <a:t>för nyanlända </a:t>
            </a:r>
            <a:endParaRPr lang="sv-SE" sz="20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sv-SE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sv-SE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385816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/>
              <a:t>Generella principer i svensk hälso- och sjukvård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Landstingets skyldigheter att erbjuda nyanlända 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b="1" dirty="0"/>
              <a:t>Hälsoundersökning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Egenvård och rådgivning via 1177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Svensk hälso- och sjukvård</a:t>
            </a:r>
          </a:p>
          <a:p>
            <a:pPr lvl="2"/>
            <a:r>
              <a:rPr lang="sv-SE" dirty="0"/>
              <a:t>Vårdcentraler</a:t>
            </a:r>
          </a:p>
          <a:p>
            <a:pPr lvl="2"/>
            <a:r>
              <a:rPr lang="sv-SE" dirty="0"/>
              <a:t>Sjukhus</a:t>
            </a:r>
          </a:p>
          <a:p>
            <a:pPr lvl="2"/>
            <a:r>
              <a:rPr lang="sv-SE" dirty="0"/>
              <a:t>Övriga tjänster (t.ex. tandvård)</a:t>
            </a:r>
          </a:p>
        </p:txBody>
      </p:sp>
    </p:spTree>
    <p:extLst>
      <p:ext uri="{BB962C8B-B14F-4D97-AF65-F5344CB8AC3E}">
        <p14:creationId xmlns:p14="http://schemas.microsoft.com/office/powerpoint/2010/main" val="198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3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/>
          <a:lstStyle/>
          <a:p>
            <a:r>
              <a:rPr lang="sv-SE" dirty="0" smtClean="0"/>
              <a:t>Hälsoundersökningen är vägen in i den svenska hälso- och sjukvården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Hälsoundersökning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491437" y="1029315"/>
            <a:ext cx="1918638" cy="4213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Ankomst till Sverige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för egenvårdsråd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Vårdcentral (primärvård)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Sjukhus (slutenvård)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711238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1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84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135781" y="1503384"/>
            <a:ext cx="2700553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991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02308" y="3818735"/>
            <a:ext cx="1278982" cy="4984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 och plats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255718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/>
          <a:lstStyle/>
          <a:p>
            <a:r>
              <a:rPr lang="en-GB" dirty="0" err="1" smtClean="0"/>
              <a:t>Kallelse</a:t>
            </a:r>
            <a:r>
              <a:rPr lang="en-GB" dirty="0" smtClean="0"/>
              <a:t> </a:t>
            </a:r>
            <a:r>
              <a:rPr lang="en-GB" dirty="0" err="1" smtClean="0"/>
              <a:t>skickas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med </a:t>
            </a:r>
            <a:r>
              <a:rPr lang="en-GB" dirty="0" err="1" smtClean="0"/>
              <a:t>brev</a:t>
            </a:r>
            <a:r>
              <a:rPr lang="en-GB" dirty="0" smtClean="0"/>
              <a:t> </a:t>
            </a:r>
            <a:r>
              <a:rPr lang="en-GB" dirty="0" err="1" smtClean="0"/>
              <a:t>när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tid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hälsoundersökning</a:t>
            </a:r>
            <a:r>
              <a:rPr lang="en-GB" dirty="0" smtClean="0"/>
              <a:t> – </a:t>
            </a:r>
            <a:r>
              <a:rPr lang="en-GB" dirty="0" err="1" smtClean="0"/>
              <a:t>viktigt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komma</a:t>
            </a:r>
            <a:r>
              <a:rPr lang="en-GB" dirty="0" smtClean="0"/>
              <a:t> i </a:t>
            </a:r>
            <a:r>
              <a:rPr lang="en-GB" dirty="0" err="1" smtClean="0"/>
              <a:t>tid</a:t>
            </a:r>
            <a:endParaRPr lang="en-GB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09420" y="4583941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 med LMA-kort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15991" y="972360"/>
            <a:ext cx="2369820" cy="25620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Steg 1 – Motta brev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135783" y="972360"/>
            <a:ext cx="2700552" cy="25620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Steg 2 - Hälsoundersökning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425609" y="2079145"/>
            <a:ext cx="1270341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Provtagning och fysisk undersökning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5609" y="3437822"/>
            <a:ext cx="1270341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Hälsossamtal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sjuksköterska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425609" y="4708683"/>
            <a:ext cx="1633406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Kostnadsfritt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165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4455452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228915" y="963766"/>
            <a:ext cx="2637273" cy="2648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Steg 3 – Fortsatt kontakt endast vid behov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546104" y="1837787"/>
            <a:ext cx="1309688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Remiss till läkare – vid behov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549765" y="2893289"/>
            <a:ext cx="1414753" cy="54975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Ingen information skickas till Migrations-verket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7546104" y="4344463"/>
            <a:ext cx="1216896" cy="84703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Ytterligare vård ges vid behov efter uppehålls-tillstånd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00" y="1732228"/>
            <a:ext cx="1821709" cy="148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033" y="3692823"/>
            <a:ext cx="685029" cy="6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095" y="4560558"/>
            <a:ext cx="884716" cy="581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377" y="2080703"/>
            <a:ext cx="1124774" cy="5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9648" y="3391715"/>
            <a:ext cx="1140503" cy="723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1757" y="4504033"/>
            <a:ext cx="782378" cy="757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564" y="3159839"/>
            <a:ext cx="828888" cy="6739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7" y="1833036"/>
            <a:ext cx="973403" cy="795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clrChange>
              <a:clrFrom>
                <a:srgbClr val="C7E2EE"/>
              </a:clrFrom>
              <a:clrTo>
                <a:srgbClr val="C7E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999" y="4373750"/>
            <a:ext cx="806018" cy="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844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2562" y="1095703"/>
            <a:ext cx="7827667" cy="4943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/>
          <a:lstStyle/>
          <a:p>
            <a:r>
              <a:rPr lang="sv-SE" dirty="0" smtClean="0"/>
              <a:t>Hälsoundersökningen är </a:t>
            </a:r>
            <a:r>
              <a:rPr lang="sv-SE" dirty="0" err="1" smtClean="0"/>
              <a:t>gratid</a:t>
            </a:r>
            <a:r>
              <a:rPr lang="sv-SE" dirty="0" smtClean="0"/>
              <a:t> och påverkar inte ditt asylärende – endast till för en bättre hälsa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719393" y="1379818"/>
            <a:ext cx="66408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Hälsoundersökningen är gratis</a:t>
            </a:r>
          </a:p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Du kommer motta en kallelse via post när det är din tur </a:t>
            </a:r>
            <a:br>
              <a:rPr lang="sv-SE" sz="1600" kern="0" dirty="0" smtClean="0">
                <a:latin typeface="Franklin Gothic Book" panose="020B0503020102020204" pitchFamily="34" charset="0"/>
              </a:rPr>
            </a:br>
            <a:r>
              <a:rPr lang="sv-SE" sz="1600" kern="0" dirty="0" smtClean="0">
                <a:latin typeface="Franklin Gothic Book" panose="020B0503020102020204" pitchFamily="34" charset="0"/>
              </a:rPr>
              <a:t>(barn och familjer är prioriterade)</a:t>
            </a:r>
          </a:p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Viktigt att komma i tid – annars ingen tolk/inget besök</a:t>
            </a:r>
          </a:p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Om du blir sjuk idag, kontakta närmsta vårdcentral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19394" y="2895039"/>
            <a:ext cx="61797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Hälsoundersökningen genomförs av sjuksköterskor och omfattar ett hälsosamtal om din medicinska historia och dina behov</a:t>
            </a:r>
          </a:p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Provtagning genomförs för att kolla efter smittsamma sjukdomar</a:t>
            </a:r>
          </a:p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Remiss till läkare för vidare undersökning görs vid behov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719394" y="4249422"/>
            <a:ext cx="6179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sv-SE" sz="1600" kern="0" dirty="0" smtClean="0">
                <a:latin typeface="Franklin Gothic Book" panose="020B0503020102020204" pitchFamily="34" charset="0"/>
              </a:rPr>
              <a:t>Du har rätt till tolk om du inte förstår svenska – tolkar har också tystnadsplikt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719394" y="5153404"/>
            <a:ext cx="6179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sv-SE" sz="1600" dirty="0" smtClean="0">
                <a:latin typeface="Franklin Gothic Book" panose="020B0503020102020204" pitchFamily="34" charset="0"/>
              </a:rPr>
              <a:t>Migrationsverket kommer inte få ta del av resultaten från hälsoundersökningen. Hälsoundersökningen påverkar inte ditt asylärende eller möjligheterna att få stanna i Sverige.</a:t>
            </a:r>
            <a:endParaRPr lang="sv-SE" sz="1600" dirty="0">
              <a:latin typeface="Franklin Gothic Book" panose="020B05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7" y="1655733"/>
            <a:ext cx="830856" cy="679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0" y="3046478"/>
            <a:ext cx="1124774" cy="594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55" y="4134100"/>
            <a:ext cx="1140503" cy="723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2" y="5153404"/>
            <a:ext cx="828888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/>
          <a:lstStyle/>
          <a:p>
            <a:r>
              <a:rPr lang="sv-SE" dirty="0" smtClean="0"/>
              <a:t>Kontakta gärna 1177 för egenvårdsråd eller råd om hur du ska söka hjälp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Hälsoundersökning</a:t>
            </a:r>
            <a:endParaRPr lang="sv-SE" sz="1800" b="1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491437" y="1029315"/>
            <a:ext cx="1918638" cy="4213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Ankomst till Sverige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för egenvårdsråd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Vårdcentral (primärvård)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Sjukhus (slutenvård)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711239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7230502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Egenvårdsråd och vårdinformation finns tillgängligt 24/7 genom 1177 på nätet eller via telefon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/>
          <a:lstStyle/>
          <a:p>
            <a:r>
              <a:rPr lang="sv-SE" dirty="0" smtClean="0"/>
              <a:t>Information om 1177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8276" r="58712" b="12337"/>
          <a:stretch/>
        </p:blipFill>
        <p:spPr bwMode="auto">
          <a:xfrm>
            <a:off x="5012318" y="1593930"/>
            <a:ext cx="3773832" cy="30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253394" y="2508231"/>
            <a:ext cx="5122106" cy="1456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Myriad Pro" pitchFamily="34" charset="0"/>
              </a:rPr>
              <a:t>www.1177.se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75" y="1688812"/>
            <a:ext cx="439868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sv-SE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via telefon</a:t>
            </a:r>
          </a:p>
          <a:p>
            <a:pPr lvl="2"/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Tillgänglig dygnet-runt</a:t>
            </a:r>
          </a:p>
          <a:p>
            <a:pPr lvl="2"/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rådgivning och information om sökvägar</a:t>
            </a:r>
          </a:p>
          <a:p>
            <a:pPr lvl="2"/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Prata på svenska och engelska</a:t>
            </a:r>
          </a:p>
          <a:p>
            <a:pPr lvl="1"/>
            <a:endParaRPr lang="sv-SE" sz="1600" b="1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Hemsida www.1177.se</a:t>
            </a:r>
          </a:p>
          <a:p>
            <a:pPr lvl="2"/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Egenvårdsråd och information om svensk hälso- och sjukvård</a:t>
            </a:r>
          </a:p>
          <a:p>
            <a:pPr lvl="2"/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“</a:t>
            </a:r>
            <a:r>
              <a:rPr lang="sv-SE" sz="1600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kern="0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Languages</a:t>
            </a:r>
            <a:r>
              <a:rPr lang="sv-SE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finns egenvårdsråd på flera språk</a:t>
            </a:r>
            <a:endParaRPr lang="sv-SE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427756"/>
            <a:ext cx="8485163" cy="307777"/>
          </a:xfrm>
        </p:spPr>
        <p:txBody>
          <a:bodyPr/>
          <a:lstStyle/>
          <a:p>
            <a:r>
              <a:rPr lang="sv-SE" dirty="0" smtClean="0"/>
              <a:t>Vårdcentralen är första platsen att vända sig till för hjälp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Hälsoundersökning</a:t>
            </a:r>
            <a:endParaRPr lang="sv-SE" sz="1800" b="1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491437" y="1029315"/>
            <a:ext cx="1918638" cy="4213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Ankomst till Sverige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för egenvårdsråd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Vårdcentral (primärvård)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Sjukhus (slutenvård)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711240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>
            <a:off x="7230503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5270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2562" y="1175657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6126"/>
            <a:ext cx="8432710" cy="615553"/>
          </a:xfrm>
        </p:spPr>
        <p:txBody>
          <a:bodyPr/>
          <a:lstStyle/>
          <a:p>
            <a:r>
              <a:rPr lang="sv-SE" dirty="0" smtClean="0"/>
              <a:t>Din vårdcentral– </a:t>
            </a:r>
            <a:br>
              <a:rPr lang="sv-SE" dirty="0" smtClean="0"/>
            </a:br>
            <a:r>
              <a:rPr lang="sv-SE" dirty="0" smtClean="0"/>
              <a:t>förstahandsvalet vid behov av medicinsk hjälp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6021" y="1322535"/>
            <a:ext cx="5622385" cy="4647426"/>
          </a:xfrm>
        </p:spPr>
        <p:txBody>
          <a:bodyPr/>
          <a:lstStyle/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Den lokala vårdcentralen är förstahandsvalet när du behöver hjälp av vårdpersonal</a:t>
            </a:r>
            <a:b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Om du inte förstår svenska har du rätt till en tolk</a:t>
            </a:r>
          </a:p>
          <a:p>
            <a:pPr lvl="1"/>
            <a:endParaRPr lang="sv-SE" sz="18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sv-SE" sz="180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Kontakta din vårdcentral för att boka en tid – vissa har även öppen mottagning med </a:t>
            </a:r>
            <a:r>
              <a:rPr lang="sv-S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drop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-in tider</a:t>
            </a:r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Det är viktigt att komma i tid och inte vara sen</a:t>
            </a:r>
          </a:p>
          <a:p>
            <a:pPr marL="1588" lvl="1" indent="0">
              <a:buNone/>
            </a:pP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Ta med ditt LMA-kort</a:t>
            </a:r>
          </a:p>
          <a:p>
            <a:pPr lv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274" y="3730964"/>
            <a:ext cx="608648" cy="59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17" y="1252192"/>
            <a:ext cx="873363" cy="937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52" y="2623633"/>
            <a:ext cx="1153492" cy="74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112" y="4555796"/>
            <a:ext cx="584973" cy="581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13" y="5262909"/>
            <a:ext cx="772971" cy="5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om din lokala vårdcentral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3536725" y="2090406"/>
            <a:ext cx="5012169" cy="2375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b="1" kern="0" dirty="0" smtClean="0">
                <a:latin typeface="Franklin Gothic Book" panose="020B0503020102020204" pitchFamily="34" charset="0"/>
              </a:rPr>
              <a:t>Namn</a:t>
            </a:r>
          </a:p>
          <a:p>
            <a:r>
              <a:rPr lang="sv-SE" sz="2000" kern="0" dirty="0" smtClean="0">
                <a:latin typeface="Franklin Gothic Book" panose="020B0503020102020204" pitchFamily="34" charset="0"/>
              </a:rPr>
              <a:t>[Lägg till namn på Vårdcentralen]</a:t>
            </a:r>
          </a:p>
          <a:p>
            <a:endParaRPr lang="sv-SE" sz="2000" kern="0" dirty="0" smtClean="0">
              <a:latin typeface="Franklin Gothic Book" panose="020B0503020102020204" pitchFamily="34" charset="0"/>
            </a:endParaRPr>
          </a:p>
          <a:p>
            <a:r>
              <a:rPr lang="sv-SE" sz="2000" b="1" kern="0" dirty="0" smtClean="0">
                <a:latin typeface="Franklin Gothic Book" panose="020B0503020102020204" pitchFamily="34" charset="0"/>
              </a:rPr>
              <a:t>Adress</a:t>
            </a:r>
          </a:p>
          <a:p>
            <a:r>
              <a:rPr lang="sv-SE" sz="2000" kern="0" dirty="0" smtClean="0">
                <a:latin typeface="Franklin Gothic Book" panose="020B0503020102020204" pitchFamily="34" charset="0"/>
              </a:rPr>
              <a:t>[Lägg till adress här]</a:t>
            </a:r>
          </a:p>
          <a:p>
            <a:endParaRPr lang="sv-SE" sz="2000" kern="0" dirty="0" smtClean="0">
              <a:latin typeface="Franklin Gothic Book" panose="020B0503020102020204" pitchFamily="34" charset="0"/>
            </a:endParaRPr>
          </a:p>
          <a:p>
            <a:r>
              <a:rPr lang="sv-SE" sz="2000" b="1" kern="0" dirty="0" smtClean="0">
                <a:latin typeface="Franklin Gothic Book" panose="020B0503020102020204" pitchFamily="34" charset="0"/>
              </a:rPr>
              <a:t>Telefon</a:t>
            </a:r>
          </a:p>
          <a:p>
            <a:r>
              <a:rPr lang="sv-SE" sz="1800" kern="0" dirty="0" smtClean="0">
                <a:latin typeface="Franklin Gothic Book" panose="020B0503020102020204" pitchFamily="34" charset="0"/>
              </a:rPr>
              <a:t>[Lägg till telefonnummer]</a:t>
            </a:r>
          </a:p>
          <a:p>
            <a:r>
              <a:rPr lang="sv-SE" sz="1800" kern="0" dirty="0" smtClean="0">
                <a:latin typeface="Franklin Gothic Book" panose="020B0503020102020204" pitchFamily="34" charset="0"/>
              </a:rPr>
              <a:t>[Lägg till öppettider för telefon]</a:t>
            </a:r>
            <a:endParaRPr lang="sv-SE" sz="1800" u="sng" kern="0" dirty="0" smtClean="0">
              <a:latin typeface="Franklin Gothic Book" panose="020B0503020102020204" pitchFamily="34" charset="0"/>
            </a:endParaRPr>
          </a:p>
          <a:p>
            <a:pPr marL="457200" lvl="1" indent="0">
              <a:buFontTx/>
              <a:buNone/>
            </a:pPr>
            <a:endParaRPr lang="sv-SE" sz="1800" kern="0" dirty="0" smtClean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5774" y="1910678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759082" y="1672913"/>
            <a:ext cx="2789812" cy="2828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LÄGG IN LOKAL INFORMATION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569" b="4649"/>
          <a:stretch/>
        </p:blipFill>
        <p:spPr>
          <a:xfrm>
            <a:off x="293361" y="2377440"/>
            <a:ext cx="3243364" cy="24425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665774" y="1672913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/>
          <a:lstStyle/>
          <a:p>
            <a:r>
              <a:rPr lang="sv-SE" dirty="0" smtClean="0"/>
              <a:t>Sjukhus – För akut vård och behov som kräver en subspecialiserad läkare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Hälsoundersökning</a:t>
            </a:r>
            <a:endParaRPr lang="sv-SE" sz="1800" b="1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491437" y="1029315"/>
            <a:ext cx="1918638" cy="4213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Ankomst till Sverige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 för egenvårdsråd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Vårdcentral (primärvård)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Sjukhus (slutenvård)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711241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>
            <a:off x="7230504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Målsättningar med dagens presentation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730" y="1935861"/>
            <a:ext cx="5008790" cy="3924151"/>
          </a:xfrm>
        </p:spPr>
        <p:txBody>
          <a:bodyPr/>
          <a:lstStyle/>
          <a:p>
            <a:pPr lvl="1"/>
            <a:r>
              <a:rPr lang="sv-SE" dirty="0" smtClean="0"/>
              <a:t>Introducera hälso- och sjukvården i Sverige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Informera om landstingens skyldigheter att erbjuda asylsökande vård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Uppmuntra deltagande i Hälsoundersökning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r>
              <a:rPr lang="sv-SE" i="1" dirty="0" smtClean="0"/>
              <a:t>Det </a:t>
            </a:r>
            <a:r>
              <a:rPr lang="sv-SE" i="1" u="sng" dirty="0" smtClean="0"/>
              <a:t>kommer inte </a:t>
            </a:r>
            <a:r>
              <a:rPr lang="sv-SE" i="1" dirty="0" smtClean="0"/>
              <a:t>ges möjlighet till personliga frågor eller medicinsk konsultation i samband med dagens presentation</a:t>
            </a:r>
            <a:endParaRPr lang="sv-S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4"/>
          <a:stretch/>
        </p:blipFill>
        <p:spPr>
          <a:xfrm>
            <a:off x="5303520" y="1935861"/>
            <a:ext cx="3163469" cy="27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43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2082" y="1159992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666708" cy="615553"/>
          </a:xfrm>
        </p:spPr>
        <p:txBody>
          <a:bodyPr/>
          <a:lstStyle/>
          <a:p>
            <a:r>
              <a:rPr lang="sv-SE" dirty="0"/>
              <a:t>Sjukhus – För akut vård och behov som kräver en subspecialiserad läkare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61615" y="1244896"/>
            <a:ext cx="6081926" cy="4693593"/>
          </a:xfrm>
        </p:spPr>
        <p:txBody>
          <a:bodyPr/>
          <a:lstStyle/>
          <a:p>
            <a:pPr lvl="1"/>
            <a:r>
              <a:rPr lang="sv-SE" dirty="0" smtClean="0"/>
              <a:t>Om du är allvarligt sjuk eller i behov av akut vård – vänligen uppsök akutmottagningen vid närmsta sjukhus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Om dina behov inte bedöms som akuta kan du behöva vänta länge på att få hjälp, uppemot 8 timmar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Sjukhusbesök kostar dig många gånger mer än att besöka närmsta vårdcentral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Om det är livshotande – vänligen ring 112 för ambulans, polis eller brandförsvar</a:t>
            </a:r>
            <a:endParaRPr lang="sv-SE" b="1" dirty="0" smtClean="0"/>
          </a:p>
          <a:p>
            <a:pPr lvl="1"/>
            <a:r>
              <a:rPr lang="sv-SE" dirty="0" smtClean="0"/>
              <a:t>Observera att i Sverige är ambulanser avancerade mobila medicinska enheter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182" y="1410651"/>
            <a:ext cx="1007788" cy="10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219" y="2601445"/>
            <a:ext cx="857715" cy="87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6951" y="4793227"/>
            <a:ext cx="862983" cy="74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03" y="3633100"/>
            <a:ext cx="755347" cy="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Kostnaderna för vård är reglerade för vuxna och gratis för barn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 smtClean="0"/>
              <a:t>Kostnader för vård på olika nivåer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	*	Kostnader för ambulans och akutbesök kan variera beroende på landsting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3389705" y="1623681"/>
            <a:ext cx="5954360" cy="232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>
                <a:latin typeface="Franklin Gothic Book" panose="020B0503020102020204" pitchFamily="34" charset="0"/>
              </a:rPr>
              <a:t>Barn (under 18 år):	 	gratis</a:t>
            </a: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Vårdcentralsbesök för vuxna: 	doktor	50 kr</a:t>
            </a:r>
          </a:p>
          <a:p>
            <a:pPr marL="0" indent="0">
              <a:buNone/>
            </a:pPr>
            <a:r>
              <a:rPr lang="sv-SE" sz="2000" dirty="0" smtClean="0">
                <a:latin typeface="Franklin Gothic Book" panose="020B0503020102020204" pitchFamily="34" charset="0"/>
              </a:rPr>
              <a:t>				</a:t>
            </a:r>
            <a:r>
              <a:rPr lang="sv-SE" sz="2000" dirty="0" err="1" smtClean="0">
                <a:latin typeface="Franklin Gothic Book" panose="020B0503020102020204" pitchFamily="34" charset="0"/>
              </a:rPr>
              <a:t>ssk</a:t>
            </a:r>
            <a:r>
              <a:rPr lang="sv-SE" sz="2000" dirty="0" smtClean="0">
                <a:latin typeface="Franklin Gothic Book" panose="020B0503020102020204" pitchFamily="34" charset="0"/>
              </a:rPr>
              <a:t>	25 kr</a:t>
            </a:r>
          </a:p>
          <a:p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Sjukhus/ambulans*		besök	200 kr</a:t>
            </a:r>
            <a:endParaRPr lang="sv-SE" sz="2000" dirty="0">
              <a:latin typeface="Franklin Gothic Book" panose="020B0503020102020204" pitchFamily="34" charset="0"/>
            </a:endParaRPr>
          </a:p>
          <a:p>
            <a:endParaRPr lang="sv-SE" sz="800" dirty="0" smtClean="0">
              <a:latin typeface="Franklin Gothic Book" panose="020B0503020102020204" pitchFamily="34" charset="0"/>
            </a:endParaRPr>
          </a:p>
          <a:p>
            <a:endParaRPr lang="sv-SE" sz="2000" dirty="0" smtClean="0">
              <a:latin typeface="Franklin Gothic Book" panose="020B0503020102020204" pitchFamily="34" charset="0"/>
            </a:endParaRP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Mödravård			gratis</a:t>
            </a: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Abort, rådgivning		gratis</a:t>
            </a:r>
          </a:p>
          <a:p>
            <a:r>
              <a:rPr lang="sv-SE" sz="2000" dirty="0" smtClean="0">
                <a:latin typeface="Franklin Gothic Book" panose="020B0503020102020204" pitchFamily="34" charset="0"/>
              </a:rPr>
              <a:t>Förlossning			gratis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94" y="2211186"/>
            <a:ext cx="2310939" cy="2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385816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/>
              <a:t>Generella principer i svensk hälso- och sjukvård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Landstingets skyldigheter att erbjuda nyanlända 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Hälsoundersökning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Egenvård och rådgivning via 1177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Svensk hälso- och sjukvård</a:t>
            </a:r>
          </a:p>
          <a:p>
            <a:pPr lvl="2"/>
            <a:r>
              <a:rPr lang="sv-SE" dirty="0"/>
              <a:t>Vårdcentraler</a:t>
            </a:r>
          </a:p>
          <a:p>
            <a:pPr lvl="2"/>
            <a:r>
              <a:rPr lang="sv-SE" dirty="0"/>
              <a:t>Sjukhus</a:t>
            </a:r>
          </a:p>
          <a:p>
            <a:pPr lvl="2"/>
            <a:r>
              <a:rPr lang="sv-SE" b="1" dirty="0"/>
              <a:t>Övriga tjänster (t.ex. tandvård)</a:t>
            </a:r>
          </a:p>
        </p:txBody>
      </p:sp>
    </p:spTree>
    <p:extLst>
      <p:ext uri="{BB962C8B-B14F-4D97-AF65-F5344CB8AC3E}">
        <p14:creationId xmlns:p14="http://schemas.microsoft.com/office/powerpoint/2010/main" val="3558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41270" cy="615553"/>
          </a:xfrm>
        </p:spPr>
        <p:txBody>
          <a:bodyPr/>
          <a:lstStyle/>
          <a:p>
            <a:r>
              <a:rPr lang="sv-SE" dirty="0" smtClean="0"/>
              <a:t>Övriga vårdtjänster som tandvård och apotek finns tillgängliga för asylsökande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0090" y="1240457"/>
            <a:ext cx="6095910" cy="1384995"/>
          </a:xfrm>
        </p:spPr>
        <p:txBody>
          <a:bodyPr/>
          <a:lstStyle/>
          <a:p>
            <a:r>
              <a:rPr lang="sv-SE" b="1" dirty="0" smtClean="0"/>
              <a:t>Tandvård</a:t>
            </a:r>
          </a:p>
          <a:p>
            <a:pPr lvl="1"/>
            <a:r>
              <a:rPr lang="sv-SE" dirty="0" smtClean="0"/>
              <a:t>Gratis för barn och unga under 18 år</a:t>
            </a:r>
          </a:p>
          <a:p>
            <a:pPr lvl="1"/>
            <a:r>
              <a:rPr lang="sv-SE" dirty="0" smtClean="0"/>
              <a:t>Vuxna har rätt till vård som inte kan anstå, t.ex. Trauma och tandlossning</a:t>
            </a:r>
            <a:endParaRPr lang="sv-SE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40090" y="2642276"/>
            <a:ext cx="609591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kern="0" dirty="0" smtClean="0">
                <a:latin typeface="Franklin Gothic Book" panose="020B0503020102020204" pitchFamily="34" charset="0"/>
              </a:rPr>
              <a:t>Apotek</a:t>
            </a:r>
          </a:p>
          <a:p>
            <a:pPr lvl="1"/>
            <a:r>
              <a:rPr lang="sv-SE" kern="0" dirty="0" smtClean="0">
                <a:latin typeface="Franklin Gothic Book" panose="020B0503020102020204" pitchFamily="34" charset="0"/>
              </a:rPr>
              <a:t>Erbjuder receptfria läkemedel och andra varor</a:t>
            </a:r>
          </a:p>
          <a:p>
            <a:pPr lvl="1"/>
            <a:r>
              <a:rPr lang="sv-SE" kern="0" dirty="0" smtClean="0">
                <a:latin typeface="Franklin Gothic Book" panose="020B0503020102020204" pitchFamily="34" charset="0"/>
              </a:rPr>
              <a:t>Läkemedel som förskrivits av läkare kan hämtas ut:</a:t>
            </a:r>
          </a:p>
          <a:p>
            <a:pPr lvl="1"/>
            <a:r>
              <a:rPr lang="sv-SE" kern="0" dirty="0" smtClean="0">
                <a:latin typeface="Franklin Gothic Book" panose="020B0503020102020204" pitchFamily="34" charset="0"/>
              </a:rPr>
              <a:t>Kostnad</a:t>
            </a:r>
          </a:p>
          <a:p>
            <a:pPr lvl="2"/>
            <a:r>
              <a:rPr lang="sv-SE" kern="0" dirty="0" smtClean="0">
                <a:latin typeface="Franklin Gothic Book" panose="020B0503020102020204" pitchFamily="34" charset="0"/>
              </a:rPr>
              <a:t>Läkemedel på recept		50 kr</a:t>
            </a:r>
          </a:p>
          <a:p>
            <a:pPr lvl="2"/>
            <a:r>
              <a:rPr lang="sv-SE" kern="0" dirty="0" smtClean="0">
                <a:latin typeface="Franklin Gothic Book" panose="020B0503020102020204" pitchFamily="34" charset="0"/>
              </a:rPr>
              <a:t>Receptfria läkemedel	 	Fullpris </a:t>
            </a:r>
          </a:p>
          <a:p>
            <a:pPr lvl="3"/>
            <a:r>
              <a:rPr lang="sv-SE" kern="0" dirty="0" smtClean="0">
                <a:latin typeface="Franklin Gothic Book" panose="020B0503020102020204" pitchFamily="34" charset="0"/>
              </a:rPr>
              <a:t>T.ex. nässpray, huvudvärkstabletter</a:t>
            </a:r>
            <a:endParaRPr lang="sv-SE" kern="0" dirty="0">
              <a:latin typeface="Franklin Gothic Book" panose="020B0503020102020204" pitchFamily="34" charset="0"/>
            </a:endParaRPr>
          </a:p>
        </p:txBody>
      </p:sp>
      <p:pic>
        <p:nvPicPr>
          <p:cNvPr id="10" name="Picture 4" descr="http://c91prao.wikispaces.com/file/view/Kronans_Droghandel_logo.jpg/183096783/Kronans_Droghandel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5" y="4260763"/>
            <a:ext cx="807445" cy="3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estbb.kf.se/Global/Bromma%20Blocks/2011%20butiksbilder/logga_608x357pxl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9512"/>
          <a:stretch/>
        </p:blipFill>
        <p:spPr bwMode="auto">
          <a:xfrm>
            <a:off x="785419" y="4290945"/>
            <a:ext cx="703801" cy="2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0" y="3637190"/>
            <a:ext cx="1011797" cy="708258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676503" y="3849835"/>
            <a:ext cx="773645" cy="3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994" y="5296543"/>
            <a:ext cx="1258229" cy="55280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40090" y="5121313"/>
            <a:ext cx="609591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kern="0" dirty="0" smtClean="0">
                <a:latin typeface="Franklin Gothic Book" panose="020B0503020102020204" pitchFamily="34" charset="0"/>
              </a:rPr>
              <a:t>Glasögon</a:t>
            </a:r>
          </a:p>
          <a:p>
            <a:pPr lvl="1"/>
            <a:r>
              <a:rPr lang="sv-SE" kern="0" dirty="0" smtClean="0">
                <a:latin typeface="Franklin Gothic Book" panose="020B0503020102020204" pitchFamily="34" charset="0"/>
              </a:rPr>
              <a:t>Vänligen kontakta Migrationsverket för remiss till optiker</a:t>
            </a:r>
            <a:endParaRPr lang="sv-SE" kern="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50" y="1075174"/>
            <a:ext cx="8233550" cy="5084466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136" y="1372871"/>
            <a:ext cx="1094715" cy="1022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136" y="2658800"/>
            <a:ext cx="1094715" cy="9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554" y="2767029"/>
            <a:ext cx="5172084" cy="677108"/>
          </a:xfrm>
        </p:spPr>
        <p:txBody>
          <a:bodyPr/>
          <a:lstStyle/>
          <a:p>
            <a:r>
              <a:rPr lang="sv-SE" sz="4400" dirty="0" smtClean="0">
                <a:solidFill>
                  <a:schemeClr val="tx1"/>
                </a:solidFill>
              </a:rPr>
              <a:t>Frågor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389" y="1575195"/>
            <a:ext cx="2457450" cy="347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sv-SE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sv-SE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Film</a:t>
            </a:r>
            <a:endParaRPr lang="sv-SE" dirty="0"/>
          </a:p>
        </p:txBody>
      </p:sp>
      <p:pic>
        <p:nvPicPr>
          <p:cNvPr id="10" name="Picture 8" descr="http://www.clipartbest.com/cliparts/jix/o55/jixo55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34" y="2267866"/>
            <a:ext cx="3645400" cy="2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2374900" y="2032000"/>
            <a:ext cx="4267200" cy="2880303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Generella principer i svensk hälso- och sjukvård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Landstingets skyldigheter att erbjuda nyanlända 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Hälsoundersökning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Egenvård och rådgivning via 1177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 smtClean="0"/>
          </a:p>
          <a:p>
            <a:pPr marL="458788" lvl="1" indent="-457200">
              <a:buFont typeface="+mj-lt"/>
              <a:buAutoNum type="arabicPeriod"/>
            </a:pPr>
            <a:r>
              <a:rPr lang="sv-SE" dirty="0" smtClean="0"/>
              <a:t>Svensk hälso- och sjukvård</a:t>
            </a:r>
          </a:p>
          <a:p>
            <a:pPr lvl="2"/>
            <a:r>
              <a:rPr lang="sv-SE" dirty="0" smtClean="0"/>
              <a:t>Vårdcentraler</a:t>
            </a:r>
          </a:p>
          <a:p>
            <a:pPr lvl="2"/>
            <a:r>
              <a:rPr lang="sv-SE" dirty="0" smtClean="0"/>
              <a:t>Sjukhus</a:t>
            </a:r>
          </a:p>
          <a:p>
            <a:pPr lvl="2"/>
            <a:r>
              <a:rPr lang="sv-SE" dirty="0" smtClean="0"/>
              <a:t>Övriga tjänster (t.ex. tandvård)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b="1" dirty="0"/>
              <a:t>Generella principer i svensk hälso- och sjukvård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Landstingets skyldigheter att erbjuda nyanlända 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Hälsoundersökning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Egenvård och rådgivning via 1177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Svensk hälso- och sjukvård</a:t>
            </a:r>
          </a:p>
          <a:p>
            <a:pPr lvl="2"/>
            <a:r>
              <a:rPr lang="sv-SE" dirty="0"/>
              <a:t>Vårdcentraler</a:t>
            </a:r>
          </a:p>
          <a:p>
            <a:pPr lvl="2"/>
            <a:r>
              <a:rPr lang="sv-SE" dirty="0"/>
              <a:t>Sjukhus</a:t>
            </a:r>
          </a:p>
          <a:p>
            <a:pPr lvl="2"/>
            <a:r>
              <a:rPr lang="sv-SE" dirty="0"/>
              <a:t>Övriga tjänster (t.ex. tandvård)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Det finns ett antal saker som särskiljer svensk hälso- och sjukvård, bland annat personalens roller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	*	</a:t>
            </a:r>
            <a:r>
              <a:rPr lang="sv-SE" dirty="0" smtClean="0"/>
              <a:t>Såvida det inte är livshotande – ring då till 112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3535" y="1638189"/>
            <a:ext cx="525105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800" kern="0" dirty="0" err="1" smtClean="0">
                <a:latin typeface="Franklin Gothic Book" panose="020B0503020102020204" pitchFamily="34" charset="0"/>
              </a:rPr>
              <a:t>Sjuksköterskor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har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en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central roll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och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har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en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högre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akademisk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examen</a:t>
            </a:r>
            <a:endParaRPr lang="en-US" sz="1800" kern="0" dirty="0" smtClean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err="1" smtClean="0">
                <a:latin typeface="Franklin Gothic Book" panose="020B0503020102020204" pitchFamily="34" charset="0"/>
              </a:rPr>
              <a:t>Att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hålla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tiden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är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viktigt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–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annars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behöver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andra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patienter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få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gå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före</a:t>
            </a:r>
            <a:endParaRPr lang="en-US" sz="1800" kern="0" dirty="0" smtClean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err="1" smtClean="0">
                <a:latin typeface="Franklin Gothic Book" panose="020B0503020102020204" pitchFamily="34" charset="0"/>
              </a:rPr>
              <a:t>Besök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först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och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främst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din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vårdcentral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innan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du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åker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till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ett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sjukhus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*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err="1" smtClean="0">
                <a:latin typeface="Franklin Gothic Book" panose="020B0503020102020204" pitchFamily="34" charset="0"/>
              </a:rPr>
              <a:t>Sjuksköterskor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och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läkare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har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tystnadsplikt</a:t>
            </a:r>
            <a:endParaRPr lang="en-US" sz="1800" kern="0" dirty="0" smtClean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kern="0" dirty="0" smtClean="0">
                <a:latin typeface="Franklin Gothic Book" panose="020B0503020102020204" pitchFamily="34" charset="0"/>
              </a:rPr>
              <a:t>Om du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inte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förstår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svenska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har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du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rätt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till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en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tolk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(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som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också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har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800" kern="0" dirty="0" err="1" smtClean="0">
                <a:latin typeface="Franklin Gothic Book" panose="020B0503020102020204" pitchFamily="34" charset="0"/>
              </a:rPr>
              <a:t>tystnadsplikt</a:t>
            </a:r>
            <a:r>
              <a:rPr lang="en-US" sz="1800" kern="0" dirty="0" smtClean="0">
                <a:latin typeface="Franklin Gothic Book" panose="020B0503020102020204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sv-SE" sz="1800" kern="0" dirty="0" smtClean="0">
                <a:latin typeface="Franklin Gothic Book" panose="020B0503020102020204" pitchFamily="34" charset="0"/>
              </a:rPr>
              <a:t>Tillgången till antibiotika är begränsad för att stoppa resistenta bakterier (MRSA)</a:t>
            </a:r>
            <a:endParaRPr lang="sv-SE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10" y="2130785"/>
            <a:ext cx="2231063" cy="3169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385816"/>
          </a:xfrm>
        </p:spPr>
        <p:txBody>
          <a:bodyPr/>
          <a:lstStyle/>
          <a:p>
            <a:pPr marL="458788" lvl="1" indent="-457200">
              <a:buFont typeface="+mj-lt"/>
              <a:buAutoNum type="arabicPeriod"/>
            </a:pPr>
            <a:r>
              <a:rPr lang="sv-SE" dirty="0"/>
              <a:t>Generella principer i svensk hälso- och sjukvård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b="1" dirty="0"/>
              <a:t>Landstingets skyldigheter att erbjuda nyanlända vård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Hälsoundersökning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Egenvård och rådgivning via 1177</a:t>
            </a:r>
          </a:p>
          <a:p>
            <a:pPr marL="458788" lvl="1" indent="-457200">
              <a:buFont typeface="+mj-lt"/>
              <a:buAutoNum type="arabicPeriod"/>
            </a:pPr>
            <a:endParaRPr lang="sv-SE" dirty="0"/>
          </a:p>
          <a:p>
            <a:pPr marL="458788" lvl="1" indent="-457200">
              <a:buFont typeface="+mj-lt"/>
              <a:buAutoNum type="arabicPeriod"/>
            </a:pPr>
            <a:r>
              <a:rPr lang="sv-SE" dirty="0"/>
              <a:t>Svensk hälso- och sjukvård</a:t>
            </a:r>
          </a:p>
          <a:p>
            <a:pPr lvl="2"/>
            <a:r>
              <a:rPr lang="sv-SE" dirty="0"/>
              <a:t>Vårdcentraler</a:t>
            </a:r>
          </a:p>
          <a:p>
            <a:pPr lvl="2"/>
            <a:r>
              <a:rPr lang="sv-SE" dirty="0"/>
              <a:t>Sjukhus</a:t>
            </a:r>
          </a:p>
          <a:p>
            <a:pPr lvl="2"/>
            <a:r>
              <a:rPr lang="sv-SE" dirty="0"/>
              <a:t>Övriga tjänster (t.ex. tandvård)</a:t>
            </a:r>
          </a:p>
        </p:txBody>
      </p:sp>
    </p:spTree>
    <p:extLst>
      <p:ext uri="{BB962C8B-B14F-4D97-AF65-F5344CB8AC3E}">
        <p14:creationId xmlns:p14="http://schemas.microsoft.com/office/powerpoint/2010/main" val="32704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2562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"/>
          <p:cNvSpPr txBox="1">
            <a:spLocks/>
          </p:cNvSpPr>
          <p:nvPr/>
        </p:nvSpPr>
        <p:spPr>
          <a:xfrm>
            <a:off x="5156959" y="2659520"/>
            <a:ext cx="3246060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Akuta läkemedel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156959" y="2975761"/>
            <a:ext cx="3246060" cy="3774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Akuta hjälpmedel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156959" y="3374198"/>
            <a:ext cx="2854960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Sjukresor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156959" y="3731537"/>
            <a:ext cx="2854960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 mödravård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156958" y="4088876"/>
            <a:ext cx="3246061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Abort och preventivmedel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961" y="2615021"/>
            <a:ext cx="373063" cy="333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6011" r="4478"/>
          <a:stretch/>
        </p:blipFill>
        <p:spPr>
          <a:xfrm>
            <a:off x="4691961" y="2975761"/>
            <a:ext cx="373063" cy="349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5113" r="4017"/>
          <a:stretch/>
        </p:blipFill>
        <p:spPr>
          <a:xfrm>
            <a:off x="4691961" y="3362292"/>
            <a:ext cx="373381" cy="35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l="3655" t="3835" r="3777" b="5863"/>
          <a:stretch/>
        </p:blipFill>
        <p:spPr>
          <a:xfrm>
            <a:off x="4691961" y="3746171"/>
            <a:ext cx="373428" cy="357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1961" y="4149188"/>
            <a:ext cx="373063" cy="325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Landstingen är skyldiga att erbjuda vuxna asylsökande vård som inte kan anstå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Landstingens</a:t>
            </a:r>
            <a:r>
              <a:rPr lang="en-US" dirty="0" smtClean="0"/>
              <a:t> </a:t>
            </a:r>
            <a:r>
              <a:rPr lang="en-US" dirty="0" err="1" smtClean="0"/>
              <a:t>skyldigheter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erbjuda</a:t>
            </a:r>
            <a:r>
              <a:rPr lang="en-US" dirty="0" smtClean="0"/>
              <a:t> </a:t>
            </a:r>
            <a:r>
              <a:rPr lang="en-US" dirty="0" err="1" smtClean="0"/>
              <a:t>vård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vuxna</a:t>
            </a:r>
            <a:r>
              <a:rPr lang="en-US" dirty="0" smtClean="0"/>
              <a:t> </a:t>
            </a:r>
            <a:r>
              <a:rPr lang="en-US" dirty="0" err="1" smtClean="0"/>
              <a:t>personer</a:t>
            </a:r>
            <a:r>
              <a:rPr lang="en-US" dirty="0" smtClean="0"/>
              <a:t> </a:t>
            </a:r>
            <a:r>
              <a:rPr lang="en-US" dirty="0" err="1" smtClean="0"/>
              <a:t>över</a:t>
            </a:r>
            <a:r>
              <a:rPr lang="en-US" dirty="0" smtClean="0"/>
              <a:t> 18 </a:t>
            </a:r>
            <a:r>
              <a:rPr lang="en-US" dirty="0" err="1" smtClean="0"/>
              <a:t>år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6" y="1710929"/>
            <a:ext cx="4799621" cy="353233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Vuxna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0" y="2318419"/>
            <a:ext cx="1804451" cy="1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379810" y="1626092"/>
            <a:ext cx="3645106" cy="5018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837" y="1847378"/>
            <a:ext cx="497758" cy="53909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720078" y="1847378"/>
            <a:ext cx="3814931" cy="486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Landsting är skyldiga att erbjuda vuxna asylsökande vård som inte kan anstå 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(enligt vårdpersonalens bedömning) 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inklusive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720079" y="4519748"/>
            <a:ext cx="3682940" cy="486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Tystnadsplikt – sjuksköterskor och läkare har tystnadsplikt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488" y="1934864"/>
            <a:ext cx="1672608" cy="22231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9837" y="4446605"/>
            <a:ext cx="544270" cy="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/>
          <a:lstStyle/>
          <a:p>
            <a:r>
              <a:rPr lang="sv-SE" dirty="0" smtClean="0"/>
              <a:t>Landstingen måste erbjuda barn och unga under 18 år vård på samma villkor som alla andra barn och unga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/>
          <a:lstStyle/>
          <a:p>
            <a:r>
              <a:rPr lang="en-US" dirty="0" err="1"/>
              <a:t>Landstingens</a:t>
            </a:r>
            <a:r>
              <a:rPr lang="en-US" dirty="0"/>
              <a:t> </a:t>
            </a:r>
            <a:r>
              <a:rPr lang="en-US" dirty="0" err="1"/>
              <a:t>skyldigheter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erbjuda</a:t>
            </a:r>
            <a:r>
              <a:rPr lang="en-US" dirty="0"/>
              <a:t> </a:t>
            </a:r>
            <a:r>
              <a:rPr lang="en-US" dirty="0" err="1"/>
              <a:t>vård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smtClean="0"/>
              <a:t>barn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unga</a:t>
            </a:r>
            <a:r>
              <a:rPr lang="en-US" dirty="0" smtClean="0"/>
              <a:t> under </a:t>
            </a:r>
            <a:r>
              <a:rPr lang="en-US" dirty="0"/>
              <a:t>18 </a:t>
            </a:r>
            <a:r>
              <a:rPr lang="en-US" dirty="0" err="1"/>
              <a:t>år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7" y="2160718"/>
            <a:ext cx="4533302" cy="235532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79810" y="1278880"/>
            <a:ext cx="3645106" cy="5018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sv-SE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817355" y="2406085"/>
            <a:ext cx="3361780" cy="14198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 </a:t>
            </a:r>
            <a:r>
              <a:rPr lang="sv-SE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 unga </a:t>
            </a:r>
            <a:r>
              <a:rPr lang="sv-SE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18 år som söker asyl har rätt 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 hälso- </a:t>
            </a:r>
            <a:r>
              <a:rPr lang="sv-SE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 sjukvård, samt tandvård på samma villkor</a:t>
            </a:r>
          </a:p>
          <a:p>
            <a:pPr>
              <a:spcAft>
                <a:spcPts val="0"/>
              </a:spcAft>
            </a:pPr>
            <a:r>
              <a:rPr lang="sv-SE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 alla andra barn och </a:t>
            </a:r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unga</a:t>
            </a:r>
          </a:p>
          <a:p>
            <a:pPr>
              <a:spcAft>
                <a:spcPts val="0"/>
              </a:spcAft>
            </a:pPr>
            <a:endParaRPr lang="en-US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man är under 18 år behöver man inte betala för vården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4" y="1983152"/>
            <a:ext cx="1922852" cy="227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96" y="2441572"/>
            <a:ext cx="663127" cy="60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196" y="3575272"/>
            <a:ext cx="683108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_mall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L_mall" id="{F51252A8-ABD8-4BBC-99BF-B21C4FD4F9EB}" vid="{00100721-A95F-4E19-982A-99E23CF2C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SKL_mall</Template>
  <TotalTime>0</TotalTime>
  <Words>966</Words>
  <Application>Microsoft Office PowerPoint</Application>
  <PresentationFormat>Anpassad</PresentationFormat>
  <Paragraphs>228</Paragraphs>
  <Slides>24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Georgia</vt:lpstr>
      <vt:lpstr>Myriad Pro</vt:lpstr>
      <vt:lpstr>Times New Roman</vt:lpstr>
      <vt:lpstr>Verdana</vt:lpstr>
      <vt:lpstr>SKL_mall</vt:lpstr>
      <vt:lpstr>think-cell Slide</vt:lpstr>
      <vt:lpstr>Hälso- och sjukvård  för nyanlända </vt:lpstr>
      <vt:lpstr>Målsättningar med dagens presentation</vt:lpstr>
      <vt:lpstr>Film</vt:lpstr>
      <vt:lpstr>Agenda</vt:lpstr>
      <vt:lpstr>Agenda</vt:lpstr>
      <vt:lpstr>Det finns ett antal saker som särskiljer svensk hälso- och sjukvård, bland annat personalens roller</vt:lpstr>
      <vt:lpstr>Agenda</vt:lpstr>
      <vt:lpstr>Landstingen är skyldiga att erbjuda vuxna asylsökande vård som inte kan anstå</vt:lpstr>
      <vt:lpstr>Landstingen måste erbjuda barn och unga under 18 år vård på samma villkor som alla andra barn och unga</vt:lpstr>
      <vt:lpstr>Agenda</vt:lpstr>
      <vt:lpstr>Hälsoundersökningen är vägen in i den svenska hälso- och sjukvården</vt:lpstr>
      <vt:lpstr>Kallelse skickas ut med brev när det är tid för hälsoundersökning – viktigt att komma i tid</vt:lpstr>
      <vt:lpstr>Hälsoundersökningen är gratid och påverkar inte ditt asylärende – endast till för en bättre hälsa</vt:lpstr>
      <vt:lpstr>Kontakta gärna 1177 för egenvårdsråd eller råd om hur du ska söka hjälp</vt:lpstr>
      <vt:lpstr>Egenvårdsråd och vårdinformation finns tillgängligt 24/7 genom 1177 på nätet eller via telefon</vt:lpstr>
      <vt:lpstr>Vårdcentralen är första platsen att vända sig till för hjälp</vt:lpstr>
      <vt:lpstr>Din vårdcentral–  förstahandsvalet vid behov av medicinsk hjälp</vt:lpstr>
      <vt:lpstr>Information om din lokala vårdcentral</vt:lpstr>
      <vt:lpstr>Sjukhus – För akut vård och behov som kräver en subspecialiserad läkare</vt:lpstr>
      <vt:lpstr>Sjukhus – För akut vård och behov som kräver en subspecialiserad läkare</vt:lpstr>
      <vt:lpstr>Kostnaderna för vård är reglerade för vuxna och gratis för barn</vt:lpstr>
      <vt:lpstr>Agenda</vt:lpstr>
      <vt:lpstr>Övriga vårdtjänster som tandvård och apotek finns tillgängliga för asylsökande</vt:lpstr>
      <vt:lpstr>Frågor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2016-01-29T13:51:32Z</dcterms:created>
  <dcterms:modified xsi:type="dcterms:W3CDTF">2016-08-17T14:02:47Z</dcterms:modified>
</cp:coreProperties>
</file>