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tl="1" removePersonalInfoOnSave="1" strictFirstAndLastChars="0" saveSubsetFonts="1">
  <p:sldMasterIdLst>
    <p:sldMasterId id="2147483733" r:id="rId1"/>
  </p:sldMasterIdLst>
  <p:notesMasterIdLst>
    <p:notesMasterId r:id="rId26"/>
  </p:notesMasterIdLst>
  <p:sldIdLst>
    <p:sldId id="256" r:id="rId2"/>
    <p:sldId id="285" r:id="rId3"/>
    <p:sldId id="264" r:id="rId4"/>
    <p:sldId id="257" r:id="rId5"/>
    <p:sldId id="265" r:id="rId6"/>
    <p:sldId id="275" r:id="rId7"/>
    <p:sldId id="274" r:id="rId8"/>
    <p:sldId id="266" r:id="rId9"/>
    <p:sldId id="267" r:id="rId10"/>
    <p:sldId id="277" r:id="rId11"/>
    <p:sldId id="258" r:id="rId12"/>
    <p:sldId id="284" r:id="rId13"/>
    <p:sldId id="259" r:id="rId14"/>
    <p:sldId id="286" r:id="rId15"/>
    <p:sldId id="262" r:id="rId16"/>
    <p:sldId id="287" r:id="rId17"/>
    <p:sldId id="261" r:id="rId18"/>
    <p:sldId id="276" r:id="rId19"/>
    <p:sldId id="289" r:id="rId20"/>
    <p:sldId id="263" r:id="rId21"/>
    <p:sldId id="281" r:id="rId22"/>
    <p:sldId id="288" r:id="rId23"/>
    <p:sldId id="280" r:id="rId24"/>
    <p:sldId id="283" r:id="rId25"/>
  </p:sldIdLst>
  <p:sldSz cx="8961438" cy="6721475"/>
  <p:notesSz cx="6808788" cy="9940925"/>
  <p:defaultTextStyle>
    <a:defPPr algn="r" rtl="1">
      <a:defRPr lang="ar-SY"/>
    </a:defPPr>
    <a:lvl1pPr algn="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orient="horz" pos="475">
          <p15:clr>
            <a:srgbClr val="A4A3A4"/>
          </p15:clr>
        </p15:guide>
        <p15:guide id="3" orient="horz" pos="421">
          <p15:clr>
            <a:srgbClr val="A4A3A4"/>
          </p15:clr>
        </p15:guide>
        <p15:guide id="4" orient="horz" pos="3742">
          <p15:clr>
            <a:srgbClr val="A4A3A4"/>
          </p15:clr>
        </p15:guide>
        <p15:guide id="5" pos="185">
          <p15:clr>
            <a:srgbClr val="A4A3A4"/>
          </p15:clr>
        </p15:guide>
        <p15:guide id="6" pos="5461">
          <p15:clr>
            <a:srgbClr val="A4A3A4"/>
          </p15:clr>
        </p15:guide>
        <p15:guide id="7" pos="3907">
          <p15:clr>
            <a:srgbClr val="A4A3A4"/>
          </p15:clr>
        </p15:guide>
        <p15:guide id="8" orient="horz" pos="3635">
          <p15:clr>
            <a:srgbClr val="A4A3A4"/>
          </p15:clr>
        </p15:guide>
        <p15:guide id="9" orient="horz" pos="698">
          <p15:clr>
            <a:srgbClr val="A4A3A4"/>
          </p15:clr>
        </p15:guide>
        <p15:guide id="10" orient="horz" pos="4089">
          <p15:clr>
            <a:srgbClr val="A4A3A4"/>
          </p15:clr>
        </p15:guide>
        <p15:guide id="11" orient="horz" pos="671">
          <p15:clr>
            <a:srgbClr val="A4A3A4"/>
          </p15:clr>
        </p15:guide>
        <p15:guide id="12" orient="horz" pos="3803">
          <p15:clr>
            <a:srgbClr val="A4A3A4"/>
          </p15:clr>
        </p15:guide>
        <p15:guide id="13" pos="38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379" autoAdjust="0"/>
    <p:restoredTop sz="95232" autoAdjust="0"/>
  </p:normalViewPr>
  <p:slideViewPr>
    <p:cSldViewPr snapToGrid="0">
      <p:cViewPr varScale="1">
        <p:scale>
          <a:sx n="86" d="100"/>
          <a:sy n="86" d="100"/>
        </p:scale>
        <p:origin x="1728" y="72"/>
      </p:cViewPr>
      <p:guideLst>
        <p:guide orient="horz" pos="618"/>
        <p:guide orient="horz" pos="475"/>
        <p:guide orient="horz" pos="421"/>
        <p:guide orient="horz" pos="3742"/>
        <p:guide pos="185"/>
        <p:guide pos="5461"/>
        <p:guide pos="3907"/>
        <p:guide orient="horz" pos="3635"/>
        <p:guide orient="horz" pos="698"/>
        <p:guide orient="horz" pos="4089"/>
        <p:guide orient="horz" pos="671"/>
        <p:guide orient="horz" pos="3803"/>
        <p:guide pos="38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r>
              <a:rPr lang="sv-SE" smtClean="0"/>
              <a:t>2016-04-18</a:t>
            </a:r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Y"/>
              <a:t>Click to edit Master text styles</a:t>
            </a:r>
          </a:p>
          <a:p>
            <a:pPr lvl="1" rtl="1"/>
            <a:r>
              <a:rPr lang="ar-SY"/>
              <a:t>Second level</a:t>
            </a:r>
          </a:p>
          <a:p>
            <a:pPr lvl="2" rtl="1"/>
            <a:r>
              <a:rPr lang="ar-SY"/>
              <a:t>Third level</a:t>
            </a:r>
          </a:p>
          <a:p>
            <a:pPr lvl="3" rtl="1"/>
            <a:r>
              <a:rPr lang="ar-SY"/>
              <a:t>Fourth level</a:t>
            </a:r>
          </a:p>
          <a:p>
            <a:pPr lvl="4" rtl="1"/>
            <a:r>
              <a:rPr lang="ar-SY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fld id="{723EF66E-19A1-4AC8-A000-D07CFC09E812}" type="slidenum">
              <a:rPr lang="sv-SE" smtClean="0"/>
              <a:pPr rtl="1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24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23EF66E-19A1-4AC8-A000-D07CFC09E812}" type="slidenum">
              <a:rPr lang="sv-SE" smtClean="0"/>
              <a:pPr rtl="1"/>
              <a:t>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604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723EF66E-19A1-4AC8-A000-D07CFC09E812}" type="slidenum">
              <a:rPr lang="sv-SE" smtClean="0"/>
              <a:pPr rtl="1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003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723EF66E-19A1-4AC8-A000-D07CFC09E812}" type="slidenum">
              <a:rPr lang="sv-SE" smtClean="0"/>
              <a:pPr rtl="1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048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723EF66E-19A1-4AC8-A000-D07CFC09E812}" type="slidenum">
              <a:rPr lang="sv-SE" smtClean="0"/>
              <a:pPr rtl="1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285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723EF66E-19A1-4AC8-A000-D07CFC09E812}" type="slidenum">
              <a:rPr lang="sv-SE" smtClean="0"/>
              <a:pPr rtl="1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7753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723EF66E-19A1-4AC8-A000-D07CFC09E812}" type="slidenum">
              <a:rPr lang="sv-SE" smtClean="0"/>
              <a:pPr rtl="1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5814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723EF66E-19A1-4AC8-A000-D07CFC09E812}" type="slidenum">
              <a:rPr lang="sv-SE" smtClean="0"/>
              <a:pPr rtl="1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1788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723EF66E-19A1-4AC8-A000-D07CFC09E812}" type="slidenum">
              <a:rPr lang="sv-SE" smtClean="0"/>
              <a:pPr rtl="1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1270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723EF66E-19A1-4AC8-A000-D07CFC09E812}" type="slidenum">
              <a:rPr lang="sv-SE" smtClean="0"/>
              <a:pPr rtl="1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4922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723EF66E-19A1-4AC8-A000-D07CFC09E812}" type="slidenum">
              <a:rPr lang="sv-SE" smtClean="0"/>
              <a:pPr rtl="1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7716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723EF66E-19A1-4AC8-A000-D07CFC09E812}" type="slidenum">
              <a:rPr lang="sv-SE" smtClean="0"/>
              <a:pPr rtl="1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695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723EF66E-19A1-4AC8-A000-D07CFC09E812}" type="slidenum">
              <a:rPr lang="sv-SE" smtClean="0"/>
              <a:pPr rtl="1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1503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723EF66E-19A1-4AC8-A000-D07CFC09E812}" type="slidenum">
              <a:rPr lang="sv-SE" smtClean="0"/>
              <a:pPr rtl="1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5104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723EF66E-19A1-4AC8-A000-D07CFC09E812}" type="slidenum">
              <a:rPr lang="sv-SE" smtClean="0"/>
              <a:pPr rtl="1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6113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723EF66E-19A1-4AC8-A000-D07CFC09E812}" type="slidenum">
              <a:rPr lang="sv-SE" smtClean="0"/>
              <a:pPr rtl="1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563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723EF66E-19A1-4AC8-A000-D07CFC09E812}" type="slidenum">
              <a:rPr lang="sv-SE" smtClean="0"/>
              <a:pPr rtl="1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2100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723EF66E-19A1-4AC8-A000-D07CFC09E812}" type="slidenum">
              <a:rPr lang="sv-SE" smtClean="0"/>
              <a:pPr rtl="1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9552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23EF66E-19A1-4AC8-A000-D07CFC09E812}" type="slidenum">
              <a:rPr lang="sv-SE" smtClean="0"/>
              <a:pPr rtl="1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84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23EF66E-19A1-4AC8-A000-D07CFC09E812}" type="slidenum">
              <a:rPr lang="sv-SE" smtClean="0"/>
              <a:pPr rtl="1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8657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723EF66E-19A1-4AC8-A000-D07CFC09E812}" type="slidenum">
              <a:rPr lang="sv-SE" smtClean="0"/>
              <a:pPr rtl="1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11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723EF66E-19A1-4AC8-A000-D07CFC09E812}" type="slidenum">
              <a:rPr lang="sv-SE" smtClean="0"/>
              <a:pPr rtl="1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4684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723EF66E-19A1-4AC8-A000-D07CFC09E812}" type="slidenum">
              <a:rPr lang="sv-SE" smtClean="0"/>
              <a:pPr rtl="1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5971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ar-SY"/>
              <a:t>Viktigt att informera om lokala tolkningar vad som inkluderas i stöd som erbjuds avseende bl.a. transport och hjälpmedel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23EF66E-19A1-4AC8-A000-D07CFC09E812}" type="slidenum">
              <a:rPr lang="sv-SE" smtClean="0"/>
              <a:pPr rtl="1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4999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723EF66E-19A1-4AC8-A000-D07CFC09E812}" type="slidenum">
              <a:rPr lang="sv-SE" smtClean="0"/>
              <a:pPr rtl="1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176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5997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4527512"/>
            <a:ext cx="5168901" cy="215444"/>
          </a:xfrm>
        </p:spPr>
        <p:txBody>
          <a:bodyPr wrap="square" rtlCol="1">
            <a:spAutoFit/>
          </a:bodyPr>
          <a:lstStyle>
            <a:lvl1pPr algn="r" rtl="1">
              <a:defRPr sz="1400">
                <a:solidFill>
                  <a:schemeClr val="tx1"/>
                </a:solidFill>
              </a:defRPr>
            </a:lvl1pPr>
          </a:lstStyle>
          <a:p>
            <a:pPr rtl="1"/>
            <a:r>
              <a:rPr lang="ar-SY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4809514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algn="r" rtl="1">
              <a:defRPr lang="en-GB" sz="1400" dirty="0">
                <a:solidFill>
                  <a:schemeClr val="tx1"/>
                </a:solidFill>
              </a:defRPr>
            </a:lvl1pPr>
          </a:lstStyle>
          <a:p>
            <a:pPr lvl="0" rtl="1"/>
            <a:r>
              <a:rPr lang="ar-SY"/>
              <a:t>Datum</a:t>
            </a:r>
            <a:endParaRPr lang="en-GB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3622290"/>
            <a:ext cx="5172084" cy="523220"/>
          </a:xfrm>
        </p:spPr>
        <p:txBody>
          <a:bodyPr rtlCol="1" anchor="b" anchorCtr="0"/>
          <a:lstStyle>
            <a:lvl1pPr algn="r" rtl="1">
              <a:defRPr sz="3400" b="0" cap="none" baseline="0">
                <a:solidFill>
                  <a:srgbClr val="E6460A"/>
                </a:solidFill>
              </a:defRPr>
            </a:lvl1pPr>
          </a:lstStyle>
          <a:p>
            <a:pPr rtl="1"/>
            <a:r>
              <a:rPr lang="ar-SY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3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0" y="417388"/>
            <a:ext cx="8374608" cy="318686"/>
          </a:xfrm>
        </p:spPr>
        <p:txBody>
          <a:bodyPr rtlCol="1"/>
          <a:lstStyle>
            <a:lvl1pPr algn="r" rtl="1">
              <a:lnSpc>
                <a:spcPts val="2400"/>
              </a:lnSpc>
              <a:defRPr sz="2200">
                <a:solidFill>
                  <a:srgbClr val="E6460A"/>
                </a:solidFill>
              </a:defRPr>
            </a:lvl1pPr>
          </a:lstStyle>
          <a:p>
            <a:pPr rtl="1"/>
            <a:r>
              <a:rPr lang="ar-SY"/>
              <a:t>Click to edit Master title style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3477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1" anchor="t" anchorCtr="0" compatLnSpc="1">
            <a:prstTxWarp prst="textNoShape">
              <a:avLst/>
            </a:prstTxWarp>
          </a:bodyPr>
          <a:lstStyle>
            <a:lvl1pPr algn="ctr" rtl="1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1">
              <a:defRPr/>
            </a:pPr>
            <a:fld id="{7F347C52-E49B-4AE3-9F3B-4526700C009D}" type="slidenum">
              <a:rPr lang="en-US" smtClean="0"/>
              <a:pPr rtl="1">
                <a:defRPr/>
              </a:pPr>
              <a:t>‹#›</a:t>
            </a:fld>
            <a:r>
              <a:rPr lang="ar-SY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7453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1" anchor="t" anchorCtr="0" compatLnSpc="1">
            <a:prstTxWarp prst="textNoShape">
              <a:avLst/>
            </a:prstTxWarp>
          </a:bodyPr>
          <a:lstStyle>
            <a:lvl1pPr algn="r" rtl="1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1"/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  <p:custDataLst>
              <p:tags r:id="rId1"/>
            </p:custDataLst>
          </p:nvPr>
        </p:nvSpPr>
        <p:spPr>
          <a:xfrm>
            <a:off x="293361" y="783241"/>
            <a:ext cx="8375977" cy="276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algn="r" rtl="1">
              <a:defRPr lang="en-US" sz="1800" i="0" dirty="0" smtClean="0">
                <a:solidFill>
                  <a:schemeClr val="tx1"/>
                </a:solidFill>
              </a:defRPr>
            </a:lvl1pPr>
          </a:lstStyle>
          <a:p>
            <a:pPr lvl="0" rtl="1"/>
            <a:r>
              <a:rPr lang="ar-SY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93688" y="5940691"/>
            <a:ext cx="8375650" cy="500062"/>
          </a:xfrm>
        </p:spPr>
        <p:txBody>
          <a:bodyPr rtlCol="1" anchor="b" anchorCtr="0"/>
          <a:lstStyle>
            <a:lvl1pPr marL="615950" indent="-615950" algn="r" defTabSz="627063" rtl="1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 rtl="1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ar-SY" sz="1000">
                <a:ea typeface="Verdana" pitchFamily="34" charset="0"/>
                <a:cs typeface="Verdana" pitchFamily="34" charset="0"/>
              </a:rPr>
              <a:t>	Not:	xxxxxx</a:t>
            </a:r>
            <a:endParaRPr lang="sv-SE" sz="1000" dirty="0" smtClean="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 rtl="1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ar-SY" sz="100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 rtl="1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ar-SY" sz="1000">
                <a:ea typeface="Verdana" pitchFamily="34" charset="0"/>
                <a:cs typeface="Verdana" pitchFamily="34" charset="0"/>
              </a:rPr>
              <a:t>	Källa:	xxxx</a:t>
            </a:r>
            <a:endParaRPr lang="sv-SE" sz="1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8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3688" y="416847"/>
            <a:ext cx="5764876" cy="318686"/>
          </a:xfrm>
        </p:spPr>
        <p:txBody>
          <a:bodyPr rtlCol="1"/>
          <a:lstStyle>
            <a:lvl1pPr algn="r" rtl="1">
              <a:lnSpc>
                <a:spcPts val="2400"/>
              </a:lnSpc>
              <a:defRPr sz="2200">
                <a:solidFill>
                  <a:srgbClr val="E6460A"/>
                </a:solidFill>
              </a:defRPr>
            </a:lvl1pPr>
          </a:lstStyle>
          <a:p>
            <a:pPr rtl="1"/>
            <a:r>
              <a:rPr lang="ar-SY"/>
              <a:t>Click to edit Master title style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47539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1" anchor="t" anchorCtr="0" compatLnSpc="1">
            <a:prstTxWarp prst="textNoShape">
              <a:avLst/>
            </a:prstTxWarp>
          </a:bodyPr>
          <a:lstStyle>
            <a:lvl1pPr algn="ctr" rtl="1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1">
              <a:defRPr/>
            </a:pPr>
            <a:fld id="{7F347C52-E49B-4AE3-9F3B-4526700C009D}" type="slidenum">
              <a:rPr lang="en-US" smtClean="0"/>
              <a:pPr rtl="1">
                <a:defRPr/>
              </a:pPr>
              <a:t>‹#›</a:t>
            </a:fld>
            <a:r>
              <a:rPr lang="ar-SY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4355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1" anchor="t" anchorCtr="0" compatLnSpc="1">
            <a:prstTxWarp prst="textNoShape">
              <a:avLst/>
            </a:prstTxWarp>
          </a:bodyPr>
          <a:lstStyle>
            <a:lvl1pPr algn="r" rtl="1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1"/>
            <a:endParaRPr lang="en-US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9"/>
          </p:nvPr>
        </p:nvSpPr>
        <p:spPr>
          <a:xfrm>
            <a:off x="6172200" y="0"/>
            <a:ext cx="2789237" cy="5888735"/>
          </a:xfrm>
        </p:spPr>
        <p:txBody>
          <a:bodyPr rtlCol="1"/>
          <a:lstStyle/>
          <a:p>
            <a:pPr rtl="1"/>
            <a:r>
              <a:rPr lang="ar-SY"/>
              <a:t>Click icon to add picture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0"/>
            <p:custDataLst>
              <p:tags r:id="rId1"/>
            </p:custDataLst>
          </p:nvPr>
        </p:nvSpPr>
        <p:spPr>
          <a:xfrm>
            <a:off x="293361" y="783301"/>
            <a:ext cx="5764539" cy="276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algn="r" rtl="1">
              <a:defRPr lang="en-US" sz="1800" i="0" dirty="0" smtClean="0">
                <a:solidFill>
                  <a:schemeClr val="tx1"/>
                </a:solidFill>
              </a:defRPr>
            </a:lvl1pPr>
          </a:lstStyle>
          <a:p>
            <a:pPr lvl="0" rtl="1"/>
            <a:r>
              <a:rPr lang="ar-SY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93688" y="5940691"/>
            <a:ext cx="5781797" cy="500062"/>
          </a:xfrm>
        </p:spPr>
        <p:txBody>
          <a:bodyPr rtlCol="1" anchor="b" anchorCtr="0"/>
          <a:lstStyle>
            <a:lvl1pPr marL="615950" indent="-615950" algn="r" defTabSz="627063" rtl="1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 rtl="1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ar-SY" sz="1000">
                <a:ea typeface="Verdana" pitchFamily="34" charset="0"/>
                <a:cs typeface="Verdana" pitchFamily="34" charset="0"/>
              </a:rPr>
              <a:t>	Not:	xxxxxx</a:t>
            </a:r>
            <a:endParaRPr lang="sv-SE" sz="1000" dirty="0" smtClean="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 rtl="1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ar-SY" sz="100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 rtl="1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ar-SY" sz="1000">
                <a:ea typeface="Verdana" pitchFamily="34" charset="0"/>
                <a:cs typeface="Verdana" pitchFamily="34" charset="0"/>
              </a:rPr>
              <a:t>	Källa:	xxxx</a:t>
            </a:r>
            <a:endParaRPr lang="sv-SE" sz="1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5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0" y="416847"/>
            <a:ext cx="5907633" cy="318686"/>
          </a:xfrm>
        </p:spPr>
        <p:txBody>
          <a:bodyPr rtlCol="1"/>
          <a:lstStyle>
            <a:lvl1pPr algn="r" rtl="1">
              <a:lnSpc>
                <a:spcPts val="2400"/>
              </a:lnSpc>
              <a:defRPr sz="2200">
                <a:solidFill>
                  <a:srgbClr val="E6460A"/>
                </a:solidFill>
              </a:defRPr>
            </a:lvl1pPr>
          </a:lstStyle>
          <a:p>
            <a:pPr rtl="1"/>
            <a:r>
              <a:rPr lang="ar-SY"/>
              <a:t>Click to edit Master title style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1654299"/>
          </a:xfrm>
        </p:spPr>
        <p:txBody>
          <a:bodyPr rtlCol="1">
            <a:spAutoFit/>
          </a:bodyPr>
          <a:lstStyle>
            <a:lvl1pPr algn="r" rtl="1">
              <a:spcBef>
                <a:spcPts val="1800"/>
              </a:spcBef>
              <a:spcAft>
                <a:spcPts val="0"/>
              </a:spcAft>
              <a:defRPr sz="2000"/>
            </a:lvl1pPr>
            <a:lvl2pPr algn="r" rtl="1">
              <a:spcBef>
                <a:spcPts val="600"/>
              </a:spcBef>
              <a:spcAft>
                <a:spcPts val="0"/>
              </a:spcAft>
              <a:defRPr sz="2000"/>
            </a:lvl2pPr>
            <a:lvl3pPr algn="r" rtl="1">
              <a:defRPr sz="2000"/>
            </a:lvl3pPr>
            <a:lvl4pPr algn="r" rtl="1">
              <a:spcAft>
                <a:spcPts val="0"/>
              </a:spcAft>
              <a:defRPr sz="2000"/>
            </a:lvl4pPr>
            <a:lvl5pPr algn="r" rtl="1">
              <a:spcAft>
                <a:spcPts val="0"/>
              </a:spcAft>
              <a:defRPr sz="2000"/>
            </a:lvl5pPr>
          </a:lstStyle>
          <a:p>
            <a:pPr lvl="0" rtl="1"/>
            <a:r>
              <a:rPr lang="ar-SY"/>
              <a:t>Click to edit Master text styles</a:t>
            </a:r>
          </a:p>
          <a:p>
            <a:pPr lvl="1" rtl="1"/>
            <a:r>
              <a:rPr lang="ar-SY"/>
              <a:t>Second level</a:t>
            </a:r>
          </a:p>
          <a:p>
            <a:pPr lvl="2" rtl="1"/>
            <a:r>
              <a:rPr lang="ar-SY"/>
              <a:t>Third level</a:t>
            </a:r>
          </a:p>
          <a:p>
            <a:pPr lvl="3" rtl="1"/>
            <a:r>
              <a:rPr lang="ar-SY"/>
              <a:t>Fourth level</a:t>
            </a:r>
          </a:p>
          <a:p>
            <a:pPr lvl="4" rtl="1"/>
            <a:r>
              <a:rPr lang="ar-SY"/>
              <a:t>Fifth level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1" anchor="t" anchorCtr="0" compatLnSpc="1">
            <a:prstTxWarp prst="textNoShape">
              <a:avLst/>
            </a:prstTxWarp>
          </a:bodyPr>
          <a:lstStyle>
            <a:lvl1pPr algn="ctr" rtl="1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1">
              <a:defRPr/>
            </a:pPr>
            <a:fld id="{7F347C52-E49B-4AE3-9F3B-4526700C009D}" type="slidenum">
              <a:rPr lang="en-US" smtClean="0"/>
              <a:pPr rtl="1">
                <a:defRPr/>
              </a:pPr>
              <a:t>‹#›</a:t>
            </a:fld>
            <a:r>
              <a:rPr lang="ar-SY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5804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1" anchor="t" anchorCtr="0" compatLnSpc="1">
            <a:prstTxWarp prst="textNoShape">
              <a:avLst/>
            </a:prstTxWarp>
          </a:bodyPr>
          <a:lstStyle>
            <a:lvl1pPr algn="r" rtl="1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5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64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ram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5011020"/>
            <a:ext cx="5168901" cy="215444"/>
          </a:xfrm>
        </p:spPr>
        <p:txBody>
          <a:bodyPr wrap="square" rtlCol="1">
            <a:spAutoFit/>
          </a:bodyPr>
          <a:lstStyle>
            <a:lvl1pPr algn="r" rtl="1">
              <a:defRPr sz="1400">
                <a:solidFill>
                  <a:schemeClr val="bg1"/>
                </a:solidFill>
              </a:defRPr>
            </a:lvl1pPr>
          </a:lstStyle>
          <a:p>
            <a:pPr rtl="1"/>
            <a:r>
              <a:rPr lang="ar-SY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5287412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algn="r" rtl="1"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 rtl="1"/>
            <a:r>
              <a:rPr lang="ar-SY"/>
              <a:t>Datum</a:t>
            </a:r>
            <a:endParaRPr lang="en-GB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4207105"/>
            <a:ext cx="5172084" cy="523220"/>
          </a:xfrm>
        </p:spPr>
        <p:txBody>
          <a:bodyPr rtlCol="1" anchor="b" anchorCtr="0"/>
          <a:lstStyle>
            <a:lvl1pPr algn="r" rtl="1">
              <a:defRPr sz="3400" b="0" cap="none" baseline="0">
                <a:solidFill>
                  <a:schemeClr val="bg1"/>
                </a:solidFill>
              </a:defRPr>
            </a:lvl1pPr>
          </a:lstStyle>
          <a:p>
            <a:pPr rtl="1"/>
            <a:r>
              <a:rPr lang="ar-SY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5181284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1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294730" y="426063"/>
            <a:ext cx="5902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b" anchorCtr="0" compatLnSpc="1">
            <a:prstTxWarp prst="textNoShape">
              <a:avLst/>
            </a:prstTxWarp>
            <a:spAutoFit/>
          </a:bodyPr>
          <a:lstStyle/>
          <a:p>
            <a:pPr lvl="0" rtl="1">
              <a:lnSpc>
                <a:spcPts val="2400"/>
              </a:lnSpc>
            </a:pPr>
            <a:r>
              <a:rPr lang="ar-SY"/>
              <a:t>Click to edit Master title style</a:t>
            </a:r>
            <a:endParaRPr lang="en-US" dirty="0" smtClean="0"/>
          </a:p>
        </p:txBody>
      </p: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351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1" anchor="t" anchorCtr="0" compatLnSpc="1">
            <a:prstTxWarp prst="textNoShape">
              <a:avLst/>
            </a:prstTxWarp>
          </a:bodyPr>
          <a:lstStyle>
            <a:lvl1pPr algn="ctr" rtl="1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1">
              <a:defRPr/>
            </a:pPr>
            <a:fld id="{7F347C52-E49B-4AE3-9F3B-4526700C009D}" type="slidenum">
              <a:rPr lang="en-US" smtClean="0"/>
              <a:pPr rtl="1">
                <a:defRPr/>
              </a:pPr>
              <a:t>‹#›</a:t>
            </a:fld>
            <a:r>
              <a:rPr lang="ar-SY"/>
              <a:t> </a:t>
            </a:r>
            <a:endParaRPr lang="en-US" dirty="0"/>
          </a:p>
        </p:txBody>
      </p:sp>
      <p:sp>
        <p:nvSpPr>
          <p:cNvPr id="308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4730" y="1098550"/>
            <a:ext cx="8374608" cy="167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</a:bodyPr>
          <a:lstStyle/>
          <a:p>
            <a:pPr lvl="0" rtl="1"/>
            <a:r>
              <a:rPr lang="ar-SY"/>
              <a:t>Click to edit Master text styles</a:t>
            </a:r>
          </a:p>
          <a:p>
            <a:pPr lvl="1" rtl="1"/>
            <a:r>
              <a:rPr lang="ar-SY"/>
              <a:t>Second level</a:t>
            </a:r>
          </a:p>
          <a:p>
            <a:pPr lvl="2" rtl="1"/>
            <a:r>
              <a:rPr lang="ar-SY"/>
              <a:t>Third level</a:t>
            </a:r>
          </a:p>
          <a:p>
            <a:pPr lvl="3" rtl="1"/>
            <a:r>
              <a:rPr lang="ar-SY"/>
              <a:t>Fourth level</a:t>
            </a:r>
          </a:p>
          <a:p>
            <a:pPr lvl="4" rtl="1"/>
            <a:r>
              <a:rPr lang="ar-SY"/>
              <a:t>Fifth level</a:t>
            </a:r>
            <a:endParaRPr lang="en-US" dirty="0" smtClean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351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1" anchor="t" anchorCtr="0" compatLnSpc="1">
            <a:prstTxWarp prst="textNoShape">
              <a:avLst/>
            </a:prstTxWarp>
          </a:bodyPr>
          <a:lstStyle>
            <a:lvl1pPr algn="r" rtl="1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895255" rtl="1" eaLnBrk="1" fontAlgn="base" hangingPunct="1">
        <a:spcBef>
          <a:spcPct val="0"/>
        </a:spcBef>
        <a:spcAft>
          <a:spcPct val="0"/>
        </a:spcAft>
        <a:defRPr lang="en-US" sz="2200" b="1" dirty="0" smtClean="0">
          <a:solidFill>
            <a:srgbClr val="E6460A"/>
          </a:solidFill>
          <a:latin typeface="Georgia" pitchFamily="18" charset="0"/>
          <a:ea typeface="+mj-ea"/>
          <a:cs typeface="Georgia" pitchFamily="18" charset="0"/>
        </a:defRPr>
      </a:lvl1pPr>
      <a:lvl2pPr algn="r" defTabSz="895255" rtl="1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r" defTabSz="895255" rtl="1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r" defTabSz="895255" rtl="1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r" defTabSz="895255" rtl="1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151" algn="r" defTabSz="895255" rtl="1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303" algn="r" defTabSz="895255" rtl="1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454" algn="r" defTabSz="895255" rtl="1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607" algn="r" defTabSz="895255" rtl="1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r" defTabSz="895255" rtl="1" eaLnBrk="1" fontAlgn="base" hangingPunct="1">
        <a:spcBef>
          <a:spcPct val="0"/>
        </a:spcBef>
        <a:spcAft>
          <a:spcPts val="300"/>
        </a:spcAft>
        <a:buClr>
          <a:schemeClr val="tx2"/>
        </a:buClr>
        <a:defRPr sz="1600">
          <a:solidFill>
            <a:schemeClr val="tx1"/>
          </a:solidFill>
          <a:latin typeface="Franklin Gothic Book" panose="020B0503020102020204" pitchFamily="34" charset="0"/>
          <a:ea typeface="+mn-ea"/>
          <a:cs typeface="Franklin Gothic Book" panose="020B0503020102020204" pitchFamily="34" charset="0"/>
        </a:defRPr>
      </a:lvl1pPr>
      <a:lvl2pPr marL="193655" indent="-192067" algn="r" defTabSz="895255" rtl="1" eaLnBrk="1" fontAlgn="base" hangingPunct="1">
        <a:spcBef>
          <a:spcPct val="0"/>
        </a:spcBef>
        <a:spcAft>
          <a:spcPts val="300"/>
        </a:spcAft>
        <a:buClr>
          <a:schemeClr val="tx1"/>
        </a:buClr>
        <a:buChar char="•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2pPr>
      <a:lvl3pPr marL="361950" indent="-180975" algn="r" defTabSz="895255" rtl="1" eaLnBrk="1" fontAlgn="base" hangingPunct="1">
        <a:spcBef>
          <a:spcPct val="0"/>
        </a:spcBef>
        <a:spcAft>
          <a:spcPts val="30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3pPr>
      <a:lvl4pPr marL="534988" indent="-173038" algn="r" defTabSz="895255" rtl="1" eaLnBrk="1" fontAlgn="base" hangingPunct="1">
        <a:spcBef>
          <a:spcPct val="0"/>
        </a:spcBef>
        <a:spcAft>
          <a:spcPts val="300"/>
        </a:spcAft>
        <a:buClr>
          <a:schemeClr val="tx1"/>
        </a:buClr>
        <a:buFont typeface="Arial" pitchFamily="34" charset="0"/>
        <a:buChar char="•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4pPr>
      <a:lvl5pPr marL="715963" indent="-180975" algn="r" defTabSz="895255" rtl="1" eaLnBrk="1" fontAlgn="base" hangingPunct="1">
        <a:spcBef>
          <a:spcPct val="0"/>
        </a:spcBef>
        <a:spcAft>
          <a:spcPts val="300"/>
        </a:spcAft>
        <a:buClr>
          <a:schemeClr val="tx1"/>
        </a:buClr>
        <a:buFont typeface="Arial" charset="0"/>
        <a:buChar char="-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5pPr>
      <a:lvl6pPr marL="1203197" indent="-130162" algn="r" defTabSz="895255" rtl="1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60349" indent="-130162" algn="r" defTabSz="895255" rtl="1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17501" indent="-130162" algn="r" defTabSz="895255" rtl="1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574652" indent="-130162" algn="r" defTabSz="895255" rtl="1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r" defTabSz="91430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r" defTabSz="91430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r" defTabSz="91430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r" defTabSz="91430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r" defTabSz="91430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r" defTabSz="91430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r" defTabSz="91430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r" defTabSz="91430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r" defTabSz="91430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emf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0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3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://www.google.com/url?sa=i&amp;source=images&amp;cd=&amp;cad=rja&amp;docid=OWniMnMEPG6VMM&amp;tbnid=RFPNuKWempq37M:&amp;ved=0CAgQjRwwAA&amp;url=http://c91prao.wikispaces.com/Al-Mammar+Noor&amp;ei=BNpzUpTLG-K84ATyp4C4Bw&amp;psig=AFQjCNEJhZOOMky8Pid7kz9K_8xeHrRtCQ&amp;ust=1383410564480217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hyperlink" Target="http://www.google.com/url?sa=i&amp;rct=j&amp;q=&amp;esrc=s&amp;frm=1&amp;source=images&amp;cd=&amp;cad=rja&amp;docid=hxDc95ny-m85eM&amp;tbnid=l6qg_IV8nQcuLM:&amp;ved=0CAUQjRw&amp;url=http://testbb.kf.se/Butiker/Apotek-Hjartat/&amp;ei=6dpzUo6PGpKk4ATKtYHgDA&amp;psig=AFQjCNHJh40YOnd7at9VKjibeXgWYW7Fsw&amp;ust=1383410692989794" TargetMode="External"/><Relationship Id="rId10" Type="http://schemas.openxmlformats.org/officeDocument/2006/relationships/image" Target="../media/image50.png"/><Relationship Id="rId4" Type="http://schemas.openxmlformats.org/officeDocument/2006/relationships/image" Target="../media/image45.jpe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tags" Target="../tags/tag7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89098" y="4527512"/>
            <a:ext cx="5168901" cy="215444"/>
          </a:xfrm>
        </p:spPr>
        <p:txBody>
          <a:bodyPr rtlCol="1"/>
          <a:lstStyle/>
          <a:p>
            <a:pPr rtl="1"/>
            <a:r>
              <a:rPr lang="ar-SY">
                <a:latin typeface="Franklin Gothic Book" panose="020B0503020102020204" pitchFamily="34" charset="0"/>
              </a:rPr>
              <a:t>مقدمة حول نظام الرعاية الصحية السويدي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rtlCol="1"/>
          <a:lstStyle/>
          <a:p>
            <a:pPr rtl="1"/>
            <a:r>
              <a:rPr lang="ar-SY"/>
              <a:t>مارس </a:t>
            </a:r>
            <a:r>
              <a:rPr lang="ar-SY">
                <a:latin typeface="Franklin Gothic Book" panose="020B0503020102020204" pitchFamily="34" charset="0"/>
              </a:rPr>
              <a:t>2016</a:t>
            </a:r>
            <a:endParaRPr lang="sv-SE" dirty="0">
              <a:latin typeface="Franklin Gothic Book" panose="020B05030201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89098" y="3622291"/>
            <a:ext cx="5870467" cy="523220"/>
          </a:xfrm>
        </p:spPr>
        <p:txBody>
          <a:bodyPr rtlCol="1"/>
          <a:lstStyle/>
          <a:p>
            <a:pPr rtl="1"/>
            <a:r>
              <a:rPr lang="ar-SY"/>
              <a:t>الرعاية الصحية لطالبي اللجوء السياسي  </a:t>
            </a:r>
            <a:endParaRPr lang="sv-SE" sz="200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0" y="6305550"/>
            <a:ext cx="2859882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1945482" y="6305550"/>
            <a:ext cx="7029450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321423" y="6391275"/>
            <a:ext cx="547608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1" anchor="t" anchorCtr="0">
            <a:noAutofit/>
          </a:bodyPr>
          <a:lstStyle/>
          <a:p>
            <a:pPr rtl="1">
              <a:lnSpc>
                <a:spcPct val="115000"/>
              </a:lnSpc>
              <a:spcAft>
                <a:spcPts val="0"/>
              </a:spcAft>
            </a:pPr>
            <a:r>
              <a:rPr lang="ar-SY" sz="1100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Finns även tillgänglig digitalt på </a:t>
            </a:r>
            <a:r>
              <a:rPr lang="ar-SY" sz="1100" b="1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www.uppdragpsykiskhalsa.se</a:t>
            </a:r>
            <a:r>
              <a:rPr lang="ar-SY" sz="1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82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Y"/>
              <a:t>برنامج عرض اليوم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 rtlCol="1"/>
          <a:lstStyle/>
          <a:p>
            <a:pPr marL="458788" lvl="1" indent="-457200" rtl="1">
              <a:buFont typeface="+mj-lt"/>
              <a:buAutoNum type="arabicPeriod"/>
            </a:pPr>
            <a:r>
              <a:rPr lang="ar-SY"/>
              <a:t>المبادئ العامة الخاصة بالرعاية الصحية السويدية</a:t>
            </a:r>
            <a:endParaRPr lang="sv-SE" dirty="0"/>
          </a:p>
          <a:p>
            <a:pPr marL="458788" lvl="1" indent="-457200" rtl="1">
              <a:buFont typeface="+mj-lt"/>
              <a:buAutoNum type="arabicPeriod"/>
            </a:pPr>
            <a:endParaRPr lang="sv-SE" b="1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ar-SY"/>
              <a:t>حقوق طالبي اللجوء السياسي في الحصول على الرعاية الصحية </a:t>
            </a:r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ar-SY" b="1"/>
              <a:t>الفحص الطبي الشامل</a:t>
            </a:r>
            <a:endParaRPr lang="sv-SE" b="1" dirty="0" smtClean="0"/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ar-SY"/>
              <a:t>خدمات الرعاية الذاتية وخدمات المعلومات 1777</a:t>
            </a:r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ar-SY"/>
              <a:t>نظام الرعاية الصحية السويدي</a:t>
            </a:r>
          </a:p>
          <a:p>
            <a:pPr lvl="2" rtl="1"/>
            <a:r>
              <a:rPr lang="ar-SY"/>
              <a:t>مراكز الرعاية الصحية المحلي</a:t>
            </a:r>
          </a:p>
          <a:p>
            <a:pPr lvl="2" rtl="1"/>
            <a:r>
              <a:rPr lang="ar-SY"/>
              <a:t>المستشفيات</a:t>
            </a:r>
          </a:p>
          <a:p>
            <a:pPr lvl="2" rtl="1"/>
            <a:r>
              <a:rPr lang="ar-SY"/>
              <a:t>الخدمات الأخرى (بما في ذلك العناية بالأسنان)</a:t>
            </a:r>
          </a:p>
          <a:p>
            <a:pPr lvl="2" rt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17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78312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119980"/>
            <a:ext cx="8485163" cy="615553"/>
          </a:xfrm>
        </p:spPr>
        <p:txBody>
          <a:bodyPr rtlCol="1"/>
          <a:lstStyle/>
          <a:p>
            <a:pPr rtl="1"/>
            <a:r>
              <a:rPr lang="ar-SY" dirty="0"/>
              <a:t>يعد إجراء الفحص الطبي الشامل المرحلة التمهيدية للحصول على الرعاية الصحية السويدية</a:t>
            </a:r>
            <a:endParaRPr lang="sv-SE" dirty="0"/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ar-SY" sz="1800" b="1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الفحص الطبي الشامل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3716029" y="1100671"/>
            <a:ext cx="1747320" cy="350033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sz="1800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الوصول إلى السويد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ar-SY" sz="1800" b="1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1177 </a:t>
            </a:r>
            <a:r>
              <a:rPr lang="ar-SY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ar-SY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للمشورة </a:t>
            </a:r>
            <a:r>
              <a:rPr lang="ar-SY" sz="1800" b="1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المتعلقة بالرعاية الذاتية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ar-SY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مراكز الرعاية الصحية المحلية</a:t>
            </a:r>
          </a:p>
          <a:p>
            <a:pPr algn="ctr" rtl="1"/>
            <a:r>
              <a:rPr lang="ar-SY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(الرعاية الأولية)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ar-SY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المستشفيات</a:t>
            </a:r>
          </a:p>
          <a:p>
            <a:pPr algn="ctr" rtl="1"/>
            <a:r>
              <a:rPr lang="ar-SY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(الرعاية الثانوية)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5400000">
            <a:off x="711238" y="186771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30501" y="186771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3847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3135781" y="1503384"/>
            <a:ext cx="2700553" cy="419100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5991" y="1503384"/>
            <a:ext cx="2531959" cy="419100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02308" y="3818735"/>
            <a:ext cx="1278982" cy="498480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sz="14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الوقت والمكان</a:t>
            </a:r>
            <a:endParaRPr lang="sv-SE" sz="14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Isosceles Triangle 28"/>
          <p:cNvSpPr/>
          <p:nvPr/>
        </p:nvSpPr>
        <p:spPr>
          <a:xfrm rot="5400000">
            <a:off x="1255718" y="3466670"/>
            <a:ext cx="3256209" cy="26442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374608" cy="615553"/>
          </a:xfrm>
        </p:spPr>
        <p:txBody>
          <a:bodyPr rtlCol="1"/>
          <a:lstStyle/>
          <a:p>
            <a:pPr rtl="1"/>
            <a:r>
              <a:rPr lang="ar-SY" dirty="0"/>
              <a:t> ستتلقى خطابًا عندما يحين دورك،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ar-SY" dirty="0"/>
              <a:t>الحضور في الموعد المحدد أمر بالغ الأهمية</a:t>
            </a:r>
            <a:endParaRPr lang="en-GB" dirty="0"/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228600" y="4583940"/>
            <a:ext cx="1290918" cy="297342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sz="14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إحضار بطاقة قانون استقبال طالبي اللجوء (LMA) الخاصة بك</a:t>
            </a:r>
            <a:endParaRPr lang="sv-SE" sz="14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115991" y="1164564"/>
            <a:ext cx="2369820" cy="256209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ar-SY" b="1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الخطوة 1 - استلام الخطاب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3135783" y="1164564"/>
            <a:ext cx="2901946" cy="287718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ar-SY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الخطوة 2 - إجراء الفحص الطبي الشامل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4425609" y="2079145"/>
            <a:ext cx="1270341" cy="549755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sz="14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إجراء فحص الدم والفحص البدني الشامل</a:t>
            </a:r>
            <a:endParaRPr lang="sv-SE" sz="14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4425609" y="3387226"/>
            <a:ext cx="1270341" cy="549755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sz="14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إجراء محادثة مع ممرض مختص</a:t>
            </a:r>
            <a:endParaRPr lang="sv-SE" sz="14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4425609" y="4708683"/>
            <a:ext cx="1275944" cy="549755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sz="14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لا توجد تكاليف</a:t>
            </a:r>
            <a:endParaRPr lang="sv-SE" sz="14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324165" y="1503384"/>
            <a:ext cx="2531959" cy="419100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38" name="Isosceles Triangle 37"/>
          <p:cNvSpPr/>
          <p:nvPr/>
        </p:nvSpPr>
        <p:spPr>
          <a:xfrm rot="5400000">
            <a:off x="4455452" y="3466670"/>
            <a:ext cx="3256209" cy="26442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42" name="Text Placeholder 2"/>
          <p:cNvSpPr txBox="1">
            <a:spLocks/>
          </p:cNvSpPr>
          <p:nvPr/>
        </p:nvSpPr>
        <p:spPr>
          <a:xfrm>
            <a:off x="6228915" y="1155970"/>
            <a:ext cx="2637273" cy="264803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ar-SY" b="1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الخطوة 3 - الاتصال إن لزم الأمر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7436224" y="1837787"/>
            <a:ext cx="1358152" cy="549755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sz="14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الإحالة إلى الطبيب - إن لزم الأمر فقط</a:t>
            </a:r>
            <a:endParaRPr lang="sv-SE" sz="14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7315201" y="3162945"/>
            <a:ext cx="1479176" cy="549755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sz="14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لا يتم إرسال معلومات إلى مجلس الهجرة السويدي (Migrations-verket)</a:t>
            </a:r>
            <a:endParaRPr lang="sv-SE" sz="14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7301753" y="4344463"/>
            <a:ext cx="1461247" cy="847037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sz="14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يتوفر المزيد من المساعدة بعد الحصول على تصريح الإقامة</a:t>
            </a:r>
            <a:endParaRPr lang="sv-SE" sz="14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000" y="1732228"/>
            <a:ext cx="1821709" cy="1489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01033" y="3692823"/>
            <a:ext cx="685029" cy="680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01095" y="4560558"/>
            <a:ext cx="884716" cy="581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25377" y="2080703"/>
            <a:ext cx="1124774" cy="594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09648" y="3391715"/>
            <a:ext cx="1140503" cy="7230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51757" y="4504033"/>
            <a:ext cx="782378" cy="7572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28988" y="3159839"/>
            <a:ext cx="828888" cy="67390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6731" y="1833036"/>
            <a:ext cx="973403" cy="79586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C7E2EE"/>
              </a:clrFrom>
              <a:clrTo>
                <a:srgbClr val="C7E2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0423" y="4373750"/>
            <a:ext cx="806018" cy="7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84468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32562" y="1095703"/>
            <a:ext cx="7827667" cy="49433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374608" cy="615553"/>
          </a:xfrm>
        </p:spPr>
        <p:txBody>
          <a:bodyPr rtlCol="1"/>
          <a:lstStyle/>
          <a:p>
            <a:pPr rtl="1"/>
            <a:r>
              <a:rPr lang="ar-SY"/>
              <a:t>يكون إجراء الفحص الطبي الشامل مجانيًا ولا يؤثر على عملية طلب اللجوء الخاصة بك - فإن ذلك من أجل صحتك فقط</a:t>
            </a:r>
            <a:endParaRPr lang="sv-SE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1719394" y="1379818"/>
            <a:ext cx="620092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marL="0" indent="0" algn="r" defTabSz="895255" rtl="1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1">
              <a:spcBef>
                <a:spcPts val="0"/>
              </a:spcBef>
            </a:pPr>
            <a:r>
              <a:rPr lang="ar-SY" sz="1600" kern="0" dirty="0">
                <a:latin typeface="Franklin Gothic Book" panose="020B0503020102020204" pitchFamily="34" charset="0"/>
              </a:rPr>
              <a:t>الفحوصات الطبية الشاملة مجانية </a:t>
            </a:r>
          </a:p>
          <a:p>
            <a:pPr lvl="1" rtl="1">
              <a:spcBef>
                <a:spcPts val="0"/>
              </a:spcBef>
            </a:pPr>
            <a:r>
              <a:rPr lang="ar-SY" sz="1600" kern="0" dirty="0">
                <a:latin typeface="Franklin Gothic Book" panose="020B0503020102020204" pitchFamily="34" charset="0"/>
              </a:rPr>
              <a:t>ستتلقى خطابًا عندما يحين دورك </a:t>
            </a:r>
            <a:r>
              <a:rPr lang="en-US" sz="1600" kern="0" dirty="0" smtClean="0">
                <a:latin typeface="Franklin Gothic Book" panose="020B0503020102020204" pitchFamily="34" charset="0"/>
              </a:rPr>
              <a:t/>
            </a:r>
            <a:br>
              <a:rPr lang="en-US" sz="1600" kern="0" dirty="0" smtClean="0">
                <a:latin typeface="Franklin Gothic Book" panose="020B0503020102020204" pitchFamily="34" charset="0"/>
              </a:rPr>
            </a:br>
            <a:r>
              <a:rPr lang="ar-SY" sz="1600" kern="0" dirty="0">
                <a:latin typeface="Franklin Gothic Book" panose="020B0503020102020204" pitchFamily="34" charset="0"/>
              </a:rPr>
              <a:t>(يحظى الأطفال والعائلات بالأولوية)</a:t>
            </a:r>
          </a:p>
          <a:p>
            <a:pPr lvl="1" rtl="1">
              <a:spcBef>
                <a:spcPts val="0"/>
              </a:spcBef>
            </a:pPr>
            <a:r>
              <a:rPr lang="ar-SY" sz="1600" kern="0" dirty="0">
                <a:latin typeface="Franklin Gothic Book" panose="020B0503020102020204" pitchFamily="34" charset="0"/>
              </a:rPr>
              <a:t>الحضور في الموعد المحدد أمر بالغ الأهمية - وإلا لن يكون هناك مترجم/أو اجتماع</a:t>
            </a:r>
          </a:p>
          <a:p>
            <a:pPr lvl="1" rtl="1">
              <a:spcBef>
                <a:spcPts val="0"/>
              </a:spcBef>
            </a:pPr>
            <a:r>
              <a:rPr lang="ar-SY" sz="1600" kern="0" dirty="0">
                <a:latin typeface="Franklin Gothic Book" panose="020B0503020102020204" pitchFamily="34" charset="0"/>
              </a:rPr>
              <a:t>إذا كنت مريضًا اليوم، فيرجى الاتصال بمركز الرعاية الصحية المحلي الذي تتعامل معه</a:t>
            </a:r>
            <a:endParaRPr lang="sv-SE" sz="1600" kern="0" dirty="0">
              <a:latin typeface="Franklin Gothic Book" panose="020B0503020102020204" pitchFamily="34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1719394" y="2895039"/>
            <a:ext cx="61797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marL="0" indent="0" algn="r" defTabSz="895255" rtl="1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1">
              <a:spcBef>
                <a:spcPts val="0"/>
              </a:spcBef>
            </a:pPr>
            <a:r>
              <a:rPr lang="ar-SY" sz="1600" kern="0" dirty="0">
                <a:latin typeface="Franklin Gothic Book" panose="020B0503020102020204" pitchFamily="34" charset="0"/>
              </a:rPr>
              <a:t>يتولى ممرضون </a:t>
            </a:r>
            <a:r>
              <a:rPr lang="ar-EG" sz="1600" kern="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متخصصون</a:t>
            </a:r>
            <a:r>
              <a:rPr lang="ar-EG" sz="1600" kern="0" dirty="0" smtClean="0">
                <a:latin typeface="Franklin Gothic Book" panose="020B0503020102020204" pitchFamily="34" charset="0"/>
              </a:rPr>
              <a:t> </a:t>
            </a:r>
            <a:r>
              <a:rPr lang="ar-SY" sz="1600" kern="0" dirty="0" smtClean="0">
                <a:latin typeface="Franklin Gothic Book" panose="020B0503020102020204" pitchFamily="34" charset="0"/>
              </a:rPr>
              <a:t>مسؤولية </a:t>
            </a:r>
            <a:r>
              <a:rPr lang="ar-SY" sz="1600" kern="0" dirty="0">
                <a:latin typeface="Franklin Gothic Book" panose="020B0503020102020204" pitchFamily="34" charset="0"/>
              </a:rPr>
              <a:t>إجراء الفحص الطبي الشامل، ويتضمن ذلك إجراء محادثة حول تاريخك المرضي وتحديد احتياجاتك الطبية</a:t>
            </a:r>
          </a:p>
          <a:p>
            <a:pPr lvl="1" rtl="1">
              <a:spcBef>
                <a:spcPts val="0"/>
              </a:spcBef>
            </a:pPr>
            <a:r>
              <a:rPr lang="ar-SY" sz="1600" kern="0" dirty="0">
                <a:latin typeface="Franklin Gothic Book" panose="020B0503020102020204" pitchFamily="34" charset="0"/>
              </a:rPr>
              <a:t>كما يشمل الفحص الطبي الشامل أيضًا فحوصات الدم</a:t>
            </a:r>
          </a:p>
          <a:p>
            <a:pPr lvl="1" rtl="1">
              <a:spcBef>
                <a:spcPts val="0"/>
              </a:spcBef>
            </a:pPr>
            <a:r>
              <a:rPr lang="ar-SY" sz="1600" kern="0" dirty="0">
                <a:latin typeface="Franklin Gothic Book" panose="020B0503020102020204" pitchFamily="34" charset="0"/>
              </a:rPr>
              <a:t>لا تتم الإحالة إلى الطبيب إلا عند الضرورة لإجراء مزيد من الفحوصات</a:t>
            </a:r>
            <a:endParaRPr lang="sv-SE" sz="1600" kern="0" dirty="0">
              <a:latin typeface="Franklin Gothic Book" panose="020B0503020102020204" pitchFamily="34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1719394" y="4249422"/>
            <a:ext cx="617979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marL="0" indent="0" algn="r" defTabSz="895255" rtl="1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1">
              <a:spcBef>
                <a:spcPts val="0"/>
              </a:spcBef>
            </a:pPr>
            <a:r>
              <a:rPr lang="ar-EG" sz="1600" kern="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يحق لك </a:t>
            </a:r>
            <a:r>
              <a:rPr lang="ar-SY" sz="1600" kern="0" dirty="0" smtClean="0">
                <a:latin typeface="Franklin Gothic Book" panose="020B0503020102020204" pitchFamily="34" charset="0"/>
              </a:rPr>
              <a:t>طلب </a:t>
            </a:r>
            <a:r>
              <a:rPr lang="ar-SY" sz="1600" kern="0" dirty="0">
                <a:latin typeface="Franklin Gothic Book" panose="020B0503020102020204" pitchFamily="34" charset="0"/>
              </a:rPr>
              <a:t>وجود مترجم إن لم تكن تفهم اللغة السويدية - لقد أقسموا أيضًا يمين </a:t>
            </a:r>
            <a:r>
              <a:rPr lang="ar-EG" sz="1600" kern="0" dirty="0" smtClean="0">
                <a:latin typeface="Franklin Gothic Book" panose="020B0503020102020204" pitchFamily="34" charset="0"/>
              </a:rPr>
              <a:t>على </a:t>
            </a:r>
            <a:r>
              <a:rPr lang="ar-SY" sz="1600" kern="0" dirty="0" smtClean="0">
                <a:latin typeface="Franklin Gothic Book" panose="020B0503020102020204" pitchFamily="34" charset="0"/>
              </a:rPr>
              <a:t>الحفاظ </a:t>
            </a:r>
            <a:r>
              <a:rPr lang="ar-SY" sz="1600" kern="0" dirty="0">
                <a:latin typeface="Franklin Gothic Book" panose="020B0503020102020204" pitchFamily="34" charset="0"/>
              </a:rPr>
              <a:t>على الخصوصية</a:t>
            </a:r>
            <a:endParaRPr lang="sv-SE" sz="1600" kern="0" dirty="0">
              <a:latin typeface="Franklin Gothic Book" panose="020B0503020102020204" pitchFamily="34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1719394" y="5153404"/>
            <a:ext cx="61797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marL="0" indent="0" algn="r" defTabSz="895255" rtl="1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1"/>
            <a:r>
              <a:rPr lang="ar-SY" sz="1600" dirty="0">
                <a:latin typeface="Franklin Gothic Book" panose="020B0503020102020204" pitchFamily="34" charset="0"/>
              </a:rPr>
              <a:t>لن يتم تقديم نتائج الفحص الطبي الشامل إلى مجلس الهجرة السويدي. لن تؤثر نتائج الفحص الطبي على إمكانية إقامتك في السويد.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897" y="1655733"/>
            <a:ext cx="830856" cy="6793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620" y="3046478"/>
            <a:ext cx="1124774" cy="5940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55" y="4134100"/>
            <a:ext cx="1140503" cy="7230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562" y="5153404"/>
            <a:ext cx="828888" cy="6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119980"/>
            <a:ext cx="8485163" cy="615553"/>
          </a:xfrm>
        </p:spPr>
        <p:txBody>
          <a:bodyPr rtlCol="1"/>
          <a:lstStyle/>
          <a:p>
            <a:pPr rtl="1"/>
            <a:r>
              <a:rPr lang="ar-SY"/>
              <a:t>إذا كنت تعاني من مشاكل صحية، فهناك العديد من مشورات الرعاية الذاتية على 1177 - يمكنهم أيضًا توجيهك إلى المكان الذي يجب أن تذهب إليه</a:t>
            </a:r>
            <a:endParaRPr lang="sv-SE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Isosceles Triangle 41"/>
          <p:cNvSpPr/>
          <p:nvPr/>
        </p:nvSpPr>
        <p:spPr>
          <a:xfrm rot="5400000">
            <a:off x="711239" y="2926105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30502" y="2926105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ar-SY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الفحص الطبي الشامل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716029" y="1100671"/>
            <a:ext cx="1747320" cy="350033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sz="1800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الوصول إلى السويد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ar-SY" sz="1800" b="1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1177 </a:t>
            </a:r>
            <a:r>
              <a:rPr lang="ar-SY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ar-SY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للمشورة </a:t>
            </a:r>
            <a:r>
              <a:rPr lang="ar-SY" sz="1800" b="1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المتعلقة بالرعاية الذاتية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ar-SY" sz="1800" b="1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مراكز الرعاية الصحية المحلية</a:t>
            </a:r>
          </a:p>
          <a:p>
            <a:pPr algn="ctr" rtl="1"/>
            <a:r>
              <a:rPr lang="ar-SY" sz="1800" b="1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(الرعاية الأولية)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ar-SY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المستشفيات</a:t>
            </a:r>
          </a:p>
          <a:p>
            <a:pPr algn="ctr" rtl="1"/>
            <a:r>
              <a:rPr lang="ar-SY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(الرعاية الثانوية)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 rtlCol="1"/>
          <a:lstStyle/>
          <a:p>
            <a:pPr rtl="1"/>
            <a:r>
              <a:rPr lang="ar-SY" dirty="0"/>
              <a:t>تتوفر قنوات المعلومات والمساعدة الذاتية على مدار الساعة طوال أيام الأسبوع وتقدم المشورة الأساسية وقناة لطرح الأسئلة</a:t>
            </a:r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93361" y="783241"/>
            <a:ext cx="8375977" cy="276999"/>
          </a:xfrm>
        </p:spPr>
        <p:txBody>
          <a:bodyPr rtlCol="1"/>
          <a:lstStyle/>
          <a:p>
            <a:r>
              <a:rPr lang="sv-SE" dirty="0" smtClean="0"/>
              <a:t>1177.se </a:t>
            </a:r>
            <a:r>
              <a:rPr lang="ar-SY" dirty="0" smtClean="0"/>
              <a:t>- </a:t>
            </a:r>
            <a:r>
              <a:rPr lang="ar-SY" dirty="0"/>
              <a:t>موقع يوفر معلومات حول الرعاية الصحية بلغتك</a:t>
            </a:r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 rtlCol="1"/>
          <a:lstStyle/>
          <a:p>
            <a:pPr rtl="1"/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t="8276" r="58712" b="12337"/>
          <a:stretch/>
        </p:blipFill>
        <p:spPr bwMode="auto">
          <a:xfrm>
            <a:off x="5012318" y="1593930"/>
            <a:ext cx="3773832" cy="302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4253394" y="2508231"/>
            <a:ext cx="5122106" cy="145624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ar-SY" sz="5400" dirty="0">
                <a:latin typeface="Myriad Pro" pitchFamily="34" charset="0"/>
              </a:rPr>
              <a:t>www.1177.se</a:t>
            </a:r>
            <a:endParaRPr lang="en-US" sz="5400" dirty="0">
              <a:latin typeface="Myriad Pro" pitchFamily="34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234175" y="1688812"/>
            <a:ext cx="4398681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marL="0" indent="0" algn="r" defTabSz="895255" rtl="1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1"/>
            <a:r>
              <a:rPr lang="ar-SY" sz="1600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الهاتف 1177 </a:t>
            </a:r>
          </a:p>
          <a:p>
            <a:pPr lvl="2" rtl="1"/>
            <a:r>
              <a:rPr lang="ar-SY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أربعة وعشرون ساعة يوميًا</a:t>
            </a:r>
          </a:p>
          <a:p>
            <a:pPr lvl="2" rtl="1"/>
            <a:r>
              <a:rPr lang="ar-SY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للحصول على مشورة حول الرعاية الصحية ومعلومات حول العيادات التي يمكنك التواصل معها بشأن احتياجاتك الخاصة</a:t>
            </a:r>
          </a:p>
          <a:p>
            <a:pPr lvl="2" rtl="1"/>
            <a:r>
              <a:rPr lang="ar-SY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يتحدث الممرضون باللغة السويدية واللغة الإنجليزية</a:t>
            </a:r>
            <a:endParaRPr lang="en-US" sz="16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1"/>
            <a:endParaRPr lang="en-US" sz="1600" b="1" kern="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ar-SY" sz="1600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الموقع</a:t>
            </a:r>
            <a:r>
              <a:rPr lang="sv-SE" sz="1600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ar-SY" sz="1600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.1177.</a:t>
            </a:r>
            <a:r>
              <a:rPr lang="sv-SE" sz="1600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www</a:t>
            </a:r>
            <a:endParaRPr lang="ar-SY" sz="1600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rtl="1"/>
            <a:r>
              <a:rPr lang="ar-SY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مشورة حول الأمراض، ومعلومات حول نظام الرعاية الصحية السويدي</a:t>
            </a:r>
          </a:p>
          <a:p>
            <a:pPr lvl="2" rtl="1"/>
            <a:r>
              <a:rPr lang="ar-SY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ستجد المشورة متوفرة بعدة لغات تحت بند "لغات أخرى"</a:t>
            </a:r>
            <a:endParaRPr lang="sv-SE" sz="16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427756"/>
            <a:ext cx="8485163" cy="307777"/>
          </a:xfrm>
        </p:spPr>
        <p:txBody>
          <a:bodyPr rtlCol="1"/>
          <a:lstStyle/>
          <a:p>
            <a:pPr rtl="1"/>
            <a:r>
              <a:rPr lang="ar-SY"/>
              <a:t>إن مراكز الرعاية الصحية المحلية هي المكان الأول الذي يجب الذهاب إليه للحصول على المساعدة</a:t>
            </a:r>
            <a:endParaRPr lang="sv-SE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Isosceles Triangle 41"/>
          <p:cNvSpPr/>
          <p:nvPr/>
        </p:nvSpPr>
        <p:spPr>
          <a:xfrm rot="5400000">
            <a:off x="711240" y="401162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30503" y="401162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ar-SY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الفحص الطبي الشامل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716029" y="1100671"/>
            <a:ext cx="1747320" cy="350033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sz="1800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الوصول إلى السويد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ar-SY" sz="1800" b="1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1177 </a:t>
            </a:r>
            <a:r>
              <a:rPr lang="ar-SY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ar-SY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للمشورة </a:t>
            </a:r>
            <a:r>
              <a:rPr lang="ar-SY" sz="1800" b="1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المتعلقة بالرعاية الذاتية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ar-SY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مراكز الرعاية الصحية المحلية</a:t>
            </a:r>
          </a:p>
          <a:p>
            <a:pPr algn="ctr" rtl="1"/>
            <a:r>
              <a:rPr lang="ar-SY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(الرعاية الأولية)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ar-SY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المستشفيات</a:t>
            </a:r>
          </a:p>
          <a:p>
            <a:pPr algn="ctr" rtl="1"/>
            <a:r>
              <a:rPr lang="ar-SY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(الرعاية الثانوية)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52701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32562" y="1175657"/>
            <a:ext cx="7827667" cy="48634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6126"/>
            <a:ext cx="8432710" cy="615553"/>
          </a:xfrm>
        </p:spPr>
        <p:txBody>
          <a:bodyPr rtlCol="1"/>
          <a:lstStyle/>
          <a:p>
            <a:pPr rtl="1"/>
            <a:r>
              <a:rPr lang="ar-SY"/>
              <a:t>مركز الرعاية الصحية المحلي الذي تتعامل معه - 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ar-SY"/>
              <a:t>الخيار الرئيسي عند الحاجة إلى الحصول على المساعدة الطبية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16021" y="1322535"/>
            <a:ext cx="5622385" cy="4570482"/>
          </a:xfrm>
        </p:spPr>
        <p:txBody>
          <a:bodyPr rtlCol="1"/>
          <a:lstStyle/>
          <a:p>
            <a:pPr lvl="1" rtl="1"/>
            <a:r>
              <a:rPr lang="ar-SY" sz="1800" dirty="0">
                <a:ea typeface="Verdana" panose="020B0604030504040204" pitchFamily="34" charset="0"/>
                <a:cs typeface="Verdana" panose="020B0604030504040204" pitchFamily="34" charset="0"/>
              </a:rPr>
              <a:t>مركز الرعاية الصحية المحلي هو اختيارك الرئيسي إذا كنت بحاجة للحصول على المساعدة الطبية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1"/>
            <a:endParaRPr lang="sv-S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1"/>
            <a:r>
              <a:rPr lang="ar-SY" sz="1800" dirty="0">
                <a:ea typeface="Verdana" panose="020B0604030504040204" pitchFamily="34" charset="0"/>
                <a:cs typeface="Verdana" panose="020B0604030504040204" pitchFamily="34" charset="0"/>
              </a:rPr>
              <a:t>إذا لم تكن تفهم اللغة السويدية، فيحق لك طلب وجود مترجم (أقسم يمين </a:t>
            </a:r>
            <a:r>
              <a:rPr lang="ar-EG" sz="1800" dirty="0" smtClean="0">
                <a:solidFill>
                  <a:schemeClr val="bg2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على</a:t>
            </a:r>
            <a:r>
              <a:rPr lang="ar-EG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ar-SY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الحفاظ </a:t>
            </a:r>
            <a:r>
              <a:rPr lang="ar-SY" sz="1800" dirty="0">
                <a:ea typeface="Verdana" panose="020B0604030504040204" pitchFamily="34" charset="0"/>
                <a:cs typeface="Verdana" panose="020B0604030504040204" pitchFamily="34" charset="0"/>
              </a:rPr>
              <a:t>على الخصوصية)</a:t>
            </a:r>
          </a:p>
          <a:p>
            <a:pPr lvl="1" rtl="1"/>
            <a:endParaRPr lang="sv-SE" sz="1800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1"/>
            <a:r>
              <a:rPr lang="ar-SY" sz="1800" dirty="0">
                <a:ea typeface="Verdana" panose="020B0604030504040204" pitchFamily="34" charset="0"/>
                <a:cs typeface="Verdana" panose="020B0604030504040204" pitchFamily="34" charset="0"/>
              </a:rPr>
              <a:t>اتصل بمركز الرعاية الصحية المحلي الذي تتعامل معه لتحديد موعد - لدى بعض منهم عيادات لا تتطلب تحديد موعد سابق</a:t>
            </a:r>
            <a:endParaRPr lang="sv-S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1"/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1"/>
            <a:r>
              <a:rPr lang="ar-SY" sz="1800" dirty="0">
                <a:ea typeface="Verdana" panose="020B0604030504040204" pitchFamily="34" charset="0"/>
                <a:cs typeface="Verdana" panose="020B0604030504040204" pitchFamily="34" charset="0"/>
              </a:rPr>
              <a:t>من المهم الحضور في الموعد المحدد وألا تكون متأخرًا </a:t>
            </a:r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1"/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1"/>
            <a:r>
              <a:rPr lang="ar-SY" sz="1800" dirty="0">
                <a:ea typeface="Verdana" panose="020B0604030504040204" pitchFamily="34" charset="0"/>
                <a:cs typeface="Verdana" panose="020B0604030504040204" pitchFamily="34" charset="0"/>
              </a:rPr>
              <a:t>إحضار بطاقة قانون استقبال طالبي اللجوء (LMA) الخاصة بك معك </a:t>
            </a:r>
          </a:p>
          <a:p>
            <a:pPr lvl="1" rtl="1"/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0274" y="3730964"/>
            <a:ext cx="608648" cy="596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7917" y="1252192"/>
            <a:ext cx="873363" cy="937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852" y="2623633"/>
            <a:ext cx="1153492" cy="74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2112" y="4555796"/>
            <a:ext cx="584973" cy="5814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8113" y="5423054"/>
            <a:ext cx="772971" cy="5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Y"/>
              <a:t>معلومات حول مركز الرعاية الصحية المحلي الذي تتعامل معه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 rtlCol="1"/>
          <a:lstStyle/>
          <a:p>
            <a:pPr rtl="1"/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 rtlCol="1"/>
          <a:lstStyle/>
          <a:p>
            <a:pPr rtl="1"/>
            <a:endParaRPr lang="sv-SE"/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>
          <a:xfrm>
            <a:off x="3536725" y="2090406"/>
            <a:ext cx="5012169" cy="2375296"/>
          </a:xfrm>
          <a:prstGeom prst="rect">
            <a:avLst/>
          </a:prstGeom>
        </p:spPr>
        <p:txBody>
          <a:bodyPr rtlCol="1">
            <a:noAutofit/>
          </a:bodyPr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sz="2000" b="1" kern="0" dirty="0">
                <a:latin typeface="Franklin Gothic Book" panose="020B0503020102020204" pitchFamily="34" charset="0"/>
              </a:rPr>
              <a:t>الاسم</a:t>
            </a:r>
            <a:endParaRPr lang="sv-SE" sz="2000" b="1" kern="0" dirty="0" smtClean="0">
              <a:latin typeface="Franklin Gothic Book" panose="020B0503020102020204" pitchFamily="34" charset="0"/>
            </a:endParaRPr>
          </a:p>
          <a:p>
            <a:pPr rtl="1"/>
            <a:r>
              <a:rPr lang="ar-SY" sz="2000" kern="0" dirty="0">
                <a:latin typeface="Franklin Gothic Book" panose="020B0503020102020204" pitchFamily="34" charset="0"/>
              </a:rPr>
              <a:t>[</a:t>
            </a:r>
            <a:r>
              <a:rPr lang="ar-SY" sz="2000" kern="0" dirty="0" err="1">
                <a:latin typeface="Franklin Gothic Book" panose="020B0503020102020204" pitchFamily="34" charset="0"/>
              </a:rPr>
              <a:t>Lägg</a:t>
            </a:r>
            <a:r>
              <a:rPr lang="ar-SY" sz="2000" kern="0" dirty="0">
                <a:latin typeface="Franklin Gothic Book" panose="020B0503020102020204" pitchFamily="34" charset="0"/>
              </a:rPr>
              <a:t> </a:t>
            </a:r>
            <a:r>
              <a:rPr lang="ar-SY" sz="2000" kern="0" dirty="0" err="1">
                <a:latin typeface="Franklin Gothic Book" panose="020B0503020102020204" pitchFamily="34" charset="0"/>
              </a:rPr>
              <a:t>till</a:t>
            </a:r>
            <a:r>
              <a:rPr lang="ar-SY" sz="2000" kern="0" dirty="0">
                <a:latin typeface="Franklin Gothic Book" panose="020B0503020102020204" pitchFamily="34" charset="0"/>
              </a:rPr>
              <a:t> </a:t>
            </a:r>
            <a:r>
              <a:rPr lang="ar-SY" sz="2000" kern="0" dirty="0" err="1">
                <a:latin typeface="Franklin Gothic Book" panose="020B0503020102020204" pitchFamily="34" charset="0"/>
              </a:rPr>
              <a:t>namn</a:t>
            </a:r>
            <a:r>
              <a:rPr lang="ar-SY" sz="2000" kern="0" dirty="0">
                <a:latin typeface="Franklin Gothic Book" panose="020B0503020102020204" pitchFamily="34" charset="0"/>
              </a:rPr>
              <a:t> </a:t>
            </a:r>
            <a:r>
              <a:rPr lang="ar-SY" sz="2000" kern="0" dirty="0" err="1">
                <a:latin typeface="Franklin Gothic Book" panose="020B0503020102020204" pitchFamily="34" charset="0"/>
              </a:rPr>
              <a:t>på</a:t>
            </a:r>
            <a:r>
              <a:rPr lang="ar-SY" sz="2000" kern="0" dirty="0">
                <a:latin typeface="Franklin Gothic Book" panose="020B0503020102020204" pitchFamily="34" charset="0"/>
              </a:rPr>
              <a:t> </a:t>
            </a:r>
            <a:r>
              <a:rPr lang="ar-SY" sz="2000" kern="0" dirty="0" err="1">
                <a:latin typeface="Franklin Gothic Book" panose="020B0503020102020204" pitchFamily="34" charset="0"/>
              </a:rPr>
              <a:t>Vårdcentralen</a:t>
            </a:r>
            <a:r>
              <a:rPr lang="ar-SY" sz="2000" kern="0" dirty="0">
                <a:latin typeface="Franklin Gothic Book" panose="020B0503020102020204" pitchFamily="34" charset="0"/>
              </a:rPr>
              <a:t>]</a:t>
            </a:r>
          </a:p>
          <a:p>
            <a:pPr rtl="1"/>
            <a:endParaRPr lang="sv-SE" sz="2000" kern="0" dirty="0" smtClean="0">
              <a:latin typeface="Franklin Gothic Book" panose="020B0503020102020204" pitchFamily="34" charset="0"/>
            </a:endParaRPr>
          </a:p>
          <a:p>
            <a:pPr rtl="1"/>
            <a:r>
              <a:rPr lang="ar-SY" sz="2000" b="1" kern="0" dirty="0">
                <a:latin typeface="Franklin Gothic Book" panose="020B0503020102020204" pitchFamily="34" charset="0"/>
              </a:rPr>
              <a:t>العنوان</a:t>
            </a:r>
          </a:p>
          <a:p>
            <a:pPr rtl="1"/>
            <a:r>
              <a:rPr lang="ar-SY" sz="2000" kern="0" dirty="0">
                <a:latin typeface="Franklin Gothic Book" panose="020B0503020102020204" pitchFamily="34" charset="0"/>
              </a:rPr>
              <a:t>[</a:t>
            </a:r>
            <a:r>
              <a:rPr lang="ar-SY" sz="2000" kern="0" dirty="0" err="1">
                <a:latin typeface="Franklin Gothic Book" panose="020B0503020102020204" pitchFamily="34" charset="0"/>
              </a:rPr>
              <a:t>Lägg</a:t>
            </a:r>
            <a:r>
              <a:rPr lang="ar-SY" sz="2000" kern="0" dirty="0">
                <a:latin typeface="Franklin Gothic Book" panose="020B0503020102020204" pitchFamily="34" charset="0"/>
              </a:rPr>
              <a:t> </a:t>
            </a:r>
            <a:r>
              <a:rPr lang="ar-SY" sz="2000" kern="0" dirty="0" err="1">
                <a:latin typeface="Franklin Gothic Book" panose="020B0503020102020204" pitchFamily="34" charset="0"/>
              </a:rPr>
              <a:t>till</a:t>
            </a:r>
            <a:r>
              <a:rPr lang="ar-SY" sz="2000" kern="0" dirty="0">
                <a:latin typeface="Franklin Gothic Book" panose="020B0503020102020204" pitchFamily="34" charset="0"/>
              </a:rPr>
              <a:t> </a:t>
            </a:r>
            <a:r>
              <a:rPr lang="ar-SY" sz="2000" kern="0" dirty="0" err="1">
                <a:latin typeface="Franklin Gothic Book" panose="020B0503020102020204" pitchFamily="34" charset="0"/>
              </a:rPr>
              <a:t>adress</a:t>
            </a:r>
            <a:r>
              <a:rPr lang="ar-SY" sz="2000" kern="0" dirty="0">
                <a:latin typeface="Franklin Gothic Book" panose="020B0503020102020204" pitchFamily="34" charset="0"/>
              </a:rPr>
              <a:t> </a:t>
            </a:r>
            <a:r>
              <a:rPr lang="ar-SY" sz="2000" kern="0" dirty="0" err="1">
                <a:latin typeface="Franklin Gothic Book" panose="020B0503020102020204" pitchFamily="34" charset="0"/>
              </a:rPr>
              <a:t>här</a:t>
            </a:r>
            <a:r>
              <a:rPr lang="ar-SY" sz="2000" kern="0" dirty="0">
                <a:latin typeface="Franklin Gothic Book" panose="020B0503020102020204" pitchFamily="34" charset="0"/>
              </a:rPr>
              <a:t>]</a:t>
            </a:r>
          </a:p>
          <a:p>
            <a:pPr rtl="1"/>
            <a:endParaRPr lang="sv-SE" sz="2000" kern="0" dirty="0" smtClean="0">
              <a:latin typeface="Franklin Gothic Book" panose="020B0503020102020204" pitchFamily="34" charset="0"/>
            </a:endParaRPr>
          </a:p>
          <a:p>
            <a:pPr rtl="1"/>
            <a:r>
              <a:rPr lang="ar-SY" sz="2000" b="1" kern="0" dirty="0">
                <a:latin typeface="Franklin Gothic Book" panose="020B0503020102020204" pitchFamily="34" charset="0"/>
              </a:rPr>
              <a:t>الهاتف</a:t>
            </a:r>
            <a:endParaRPr lang="sv-SE" sz="2000" b="1" kern="0" dirty="0" smtClean="0">
              <a:latin typeface="Franklin Gothic Book" panose="020B0503020102020204" pitchFamily="34" charset="0"/>
            </a:endParaRPr>
          </a:p>
          <a:p>
            <a:pPr rtl="1"/>
            <a:r>
              <a:rPr lang="ar-SY" sz="1800" kern="0" dirty="0">
                <a:latin typeface="Franklin Gothic Book" panose="020B0503020102020204" pitchFamily="34" charset="0"/>
              </a:rPr>
              <a:t>[</a:t>
            </a:r>
            <a:r>
              <a:rPr lang="ar-SY" sz="1800" kern="0" dirty="0" err="1">
                <a:latin typeface="Franklin Gothic Book" panose="020B0503020102020204" pitchFamily="34" charset="0"/>
              </a:rPr>
              <a:t>Lägg</a:t>
            </a:r>
            <a:r>
              <a:rPr lang="ar-SY" sz="1800" kern="0" dirty="0">
                <a:latin typeface="Franklin Gothic Book" panose="020B0503020102020204" pitchFamily="34" charset="0"/>
              </a:rPr>
              <a:t> </a:t>
            </a:r>
            <a:r>
              <a:rPr lang="ar-SY" sz="1800" kern="0" dirty="0" err="1">
                <a:latin typeface="Franklin Gothic Book" panose="020B0503020102020204" pitchFamily="34" charset="0"/>
              </a:rPr>
              <a:t>till</a:t>
            </a:r>
            <a:r>
              <a:rPr lang="ar-SY" sz="1800" kern="0" dirty="0">
                <a:latin typeface="Franklin Gothic Book" panose="020B0503020102020204" pitchFamily="34" charset="0"/>
              </a:rPr>
              <a:t> </a:t>
            </a:r>
            <a:r>
              <a:rPr lang="ar-SY" sz="1800" kern="0" dirty="0" err="1">
                <a:latin typeface="Franklin Gothic Book" panose="020B0503020102020204" pitchFamily="34" charset="0"/>
              </a:rPr>
              <a:t>telefonnummer</a:t>
            </a:r>
            <a:r>
              <a:rPr lang="ar-SY" sz="1800" kern="0" dirty="0">
                <a:latin typeface="Franklin Gothic Book" panose="020B0503020102020204" pitchFamily="34" charset="0"/>
              </a:rPr>
              <a:t>]</a:t>
            </a:r>
          </a:p>
          <a:p>
            <a:pPr rtl="1"/>
            <a:r>
              <a:rPr lang="ar-SY" sz="1800" kern="0" dirty="0">
                <a:latin typeface="Franklin Gothic Book" panose="020B0503020102020204" pitchFamily="34" charset="0"/>
              </a:rPr>
              <a:t>[</a:t>
            </a:r>
            <a:r>
              <a:rPr lang="ar-SY" sz="1800" kern="0" dirty="0" err="1">
                <a:latin typeface="Franklin Gothic Book" panose="020B0503020102020204" pitchFamily="34" charset="0"/>
              </a:rPr>
              <a:t>Lägg</a:t>
            </a:r>
            <a:r>
              <a:rPr lang="ar-SY" sz="1800" kern="0" dirty="0">
                <a:latin typeface="Franklin Gothic Book" panose="020B0503020102020204" pitchFamily="34" charset="0"/>
              </a:rPr>
              <a:t> </a:t>
            </a:r>
            <a:r>
              <a:rPr lang="ar-SY" sz="1800" kern="0" dirty="0" err="1">
                <a:latin typeface="Franklin Gothic Book" panose="020B0503020102020204" pitchFamily="34" charset="0"/>
              </a:rPr>
              <a:t>till</a:t>
            </a:r>
            <a:r>
              <a:rPr lang="ar-SY" sz="1800" kern="0" dirty="0">
                <a:latin typeface="Franklin Gothic Book" panose="020B0503020102020204" pitchFamily="34" charset="0"/>
              </a:rPr>
              <a:t> </a:t>
            </a:r>
            <a:r>
              <a:rPr lang="ar-SY" sz="1800" kern="0" dirty="0" err="1">
                <a:latin typeface="Franklin Gothic Book" panose="020B0503020102020204" pitchFamily="34" charset="0"/>
              </a:rPr>
              <a:t>öppettider</a:t>
            </a:r>
            <a:r>
              <a:rPr lang="ar-SY" sz="1800" kern="0" dirty="0">
                <a:latin typeface="Franklin Gothic Book" panose="020B0503020102020204" pitchFamily="34" charset="0"/>
              </a:rPr>
              <a:t> </a:t>
            </a:r>
            <a:r>
              <a:rPr lang="ar-SY" sz="1800" kern="0" dirty="0" err="1">
                <a:latin typeface="Franklin Gothic Book" panose="020B0503020102020204" pitchFamily="34" charset="0"/>
              </a:rPr>
              <a:t>för</a:t>
            </a:r>
            <a:r>
              <a:rPr lang="ar-SY" sz="1800" kern="0" dirty="0">
                <a:latin typeface="Franklin Gothic Book" panose="020B0503020102020204" pitchFamily="34" charset="0"/>
              </a:rPr>
              <a:t> </a:t>
            </a:r>
            <a:r>
              <a:rPr lang="ar-SY" sz="1800" kern="0" dirty="0" err="1">
                <a:latin typeface="Franklin Gothic Book" panose="020B0503020102020204" pitchFamily="34" charset="0"/>
              </a:rPr>
              <a:t>telefon</a:t>
            </a:r>
            <a:r>
              <a:rPr lang="ar-SY" sz="1800" kern="0" dirty="0">
                <a:latin typeface="Franklin Gothic Book" panose="020B0503020102020204" pitchFamily="34" charset="0"/>
              </a:rPr>
              <a:t>]</a:t>
            </a:r>
            <a:endParaRPr lang="sv-SE" sz="1800" u="sng" kern="0" dirty="0" smtClean="0">
              <a:latin typeface="Franklin Gothic Book" panose="020B0503020102020204" pitchFamily="34" charset="0"/>
            </a:endParaRPr>
          </a:p>
          <a:p>
            <a:pPr marL="457200" lvl="1" indent="0" rtl="1">
              <a:buFontTx/>
              <a:buNone/>
            </a:pPr>
            <a:endParaRPr lang="sv-SE" sz="1800" kern="0" dirty="0" smtClean="0">
              <a:latin typeface="Franklin Gothic Book" panose="020B05030201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65774" y="1910678"/>
            <a:ext cx="280454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 txBox="1">
            <a:spLocks/>
          </p:cNvSpPr>
          <p:nvPr/>
        </p:nvSpPr>
        <p:spPr>
          <a:xfrm>
            <a:off x="5759082" y="1672913"/>
            <a:ext cx="2789812" cy="282845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kern="0">
                <a:solidFill>
                  <a:srgbClr val="000000"/>
                </a:solidFill>
                <a:latin typeface="Calibri" panose="020F0502020204030204" pitchFamily="34" charset="0"/>
              </a:rPr>
              <a:t>LÄGG IN LOKAL INFORMATION</a:t>
            </a:r>
            <a:endParaRPr lang="sv-SE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/>
          <a:srcRect t="19569" b="4649"/>
          <a:stretch/>
        </p:blipFill>
        <p:spPr>
          <a:xfrm>
            <a:off x="293361" y="2377440"/>
            <a:ext cx="3243364" cy="244258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665774" y="1672913"/>
            <a:ext cx="280454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119980"/>
            <a:ext cx="8485163" cy="615553"/>
          </a:xfrm>
        </p:spPr>
        <p:txBody>
          <a:bodyPr rtlCol="1"/>
          <a:lstStyle/>
          <a:p>
            <a:pPr rtl="1"/>
            <a:r>
              <a:rPr lang="ar-SY"/>
              <a:t>المستشفيات-  </a:t>
            </a:r>
            <a:r>
              <a:rPr lang="sv-SE" dirty="0"/>
              <a:t/>
            </a:r>
            <a:br>
              <a:rPr lang="sv-SE" dirty="0"/>
            </a:br>
            <a:r>
              <a:rPr lang="ar-SY"/>
              <a:t>للرعاية وجيزة للحالات الحادة والظروف التي تتطلب اختصاص فرعي</a:t>
            </a:r>
            <a:endParaRPr lang="sv-SE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Isosceles Triangle 41"/>
          <p:cNvSpPr/>
          <p:nvPr/>
        </p:nvSpPr>
        <p:spPr>
          <a:xfrm rot="5400000">
            <a:off x="711241" y="5007211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30504" y="5007211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ar-SY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الفحص الطبي الشامل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716029" y="1100671"/>
            <a:ext cx="1747320" cy="350033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sz="1800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الوصول إلى السويد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ar-SY" sz="1800" b="1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1177 </a:t>
            </a:r>
            <a:r>
              <a:rPr lang="ar-SY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sv-SE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ar-SY" sz="1800" b="1" kern="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للمشورة </a:t>
            </a:r>
            <a:r>
              <a:rPr lang="ar-SY" sz="1800" b="1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المتعلقة بالرعاية الذاتية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ar-SY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مراكز الرعاية الصحية المحلية</a:t>
            </a:r>
          </a:p>
          <a:p>
            <a:pPr algn="ctr" rtl="1"/>
            <a:r>
              <a:rPr lang="ar-SY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(الرعاية الأولية)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ar-SY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المستشفيات</a:t>
            </a:r>
          </a:p>
          <a:p>
            <a:pPr algn="ctr" rtl="1"/>
            <a:r>
              <a:rPr lang="ar-SY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(الرعاية الثانوية)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Y"/>
              <a:t>الهدف من عرض اليوم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4730" y="1935861"/>
            <a:ext cx="5008790" cy="3616375"/>
          </a:xfrm>
        </p:spPr>
        <p:txBody>
          <a:bodyPr rtlCol="1"/>
          <a:lstStyle/>
          <a:p>
            <a:pPr lvl="1" rtl="1"/>
            <a:r>
              <a:rPr lang="ar-SY" dirty="0"/>
              <a:t>إعطاء مقدمة حول الرعاية الصحية السويدية</a:t>
            </a:r>
            <a:endParaRPr lang="sv-SE" dirty="0" smtClean="0"/>
          </a:p>
          <a:p>
            <a:pPr lvl="1" rtl="1"/>
            <a:endParaRPr lang="sv-SE" dirty="0"/>
          </a:p>
          <a:p>
            <a:pPr lvl="1" rtl="1"/>
            <a:r>
              <a:rPr lang="ar-SY" dirty="0"/>
              <a:t>تقديم معلومات حول حقوق طالبي اللجوء السياسي </a:t>
            </a:r>
            <a:r>
              <a:rPr lang="ar-EG" dirty="0" smtClean="0"/>
              <a:t>من </a:t>
            </a:r>
            <a:r>
              <a:rPr lang="ar-EG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أجل </a:t>
            </a:r>
            <a:r>
              <a:rPr lang="ar-SY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الحصول</a:t>
            </a:r>
            <a:r>
              <a:rPr lang="ar-SY" dirty="0" smtClean="0"/>
              <a:t> </a:t>
            </a:r>
            <a:r>
              <a:rPr lang="ar-SY" dirty="0"/>
              <a:t>على الرعاية الصحية</a:t>
            </a:r>
            <a:endParaRPr lang="sv-SE" dirty="0" smtClean="0"/>
          </a:p>
          <a:p>
            <a:pPr lvl="1" rtl="1"/>
            <a:endParaRPr lang="sv-SE" dirty="0"/>
          </a:p>
          <a:p>
            <a:pPr lvl="1" rtl="1"/>
            <a:r>
              <a:rPr lang="ar-SY" dirty="0"/>
              <a:t>الدعوة للمشاركة في إجراء الفحص الطبي الشامل</a:t>
            </a:r>
            <a:endParaRPr lang="sv-SE" dirty="0" smtClean="0"/>
          </a:p>
          <a:p>
            <a:pPr lvl="1" rtl="1"/>
            <a:endParaRPr lang="sv-SE" dirty="0"/>
          </a:p>
          <a:p>
            <a:pPr lvl="1" rtl="1"/>
            <a:endParaRPr lang="sv-SE" dirty="0" smtClean="0"/>
          </a:p>
          <a:p>
            <a:pPr lvl="1" rtl="1"/>
            <a:r>
              <a:rPr lang="ar-SY" i="1" dirty="0"/>
              <a:t>اليوم </a:t>
            </a:r>
            <a:r>
              <a:rPr lang="en-GB" i="1" u="sng" dirty="0" err="1"/>
              <a:t>لن</a:t>
            </a:r>
            <a:r>
              <a:rPr lang="en-GB" i="1" u="sng" dirty="0"/>
              <a:t> </a:t>
            </a:r>
            <a:r>
              <a:rPr lang="ar-EG" i="1" u="sng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يُفسح</a:t>
            </a:r>
            <a:r>
              <a:rPr lang="ar-EG" i="1" u="sng" dirty="0" smtClean="0"/>
              <a:t> </a:t>
            </a:r>
            <a:r>
              <a:rPr lang="ar-EG" i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مجال</a:t>
            </a:r>
            <a:r>
              <a:rPr lang="ar-EG" i="1" dirty="0" smtClean="0"/>
              <a:t> </a:t>
            </a:r>
            <a:r>
              <a:rPr lang="en-GB" i="1" dirty="0" err="1" smtClean="0"/>
              <a:t>لطرح</a:t>
            </a:r>
            <a:r>
              <a:rPr lang="en-GB" i="1" dirty="0" smtClean="0"/>
              <a:t> </a:t>
            </a:r>
            <a:r>
              <a:rPr lang="en-GB" i="1" dirty="0" err="1"/>
              <a:t>أسئلة</a:t>
            </a:r>
            <a:r>
              <a:rPr lang="en-GB" i="1" dirty="0"/>
              <a:t> </a:t>
            </a:r>
            <a:r>
              <a:rPr lang="en-GB" i="1" dirty="0" err="1"/>
              <a:t>شخصية</a:t>
            </a:r>
            <a:r>
              <a:rPr lang="en-GB" i="1" dirty="0"/>
              <a:t> </a:t>
            </a:r>
            <a:r>
              <a:rPr lang="en-GB" i="1" dirty="0" err="1"/>
              <a:t>أو</a:t>
            </a:r>
            <a:r>
              <a:rPr lang="en-GB" i="1" dirty="0"/>
              <a:t> </a:t>
            </a:r>
            <a:r>
              <a:rPr lang="en-GB" i="1" dirty="0" err="1"/>
              <a:t>طلب</a:t>
            </a:r>
            <a:r>
              <a:rPr lang="en-GB" i="1" dirty="0"/>
              <a:t> </a:t>
            </a:r>
            <a:r>
              <a:rPr lang="en-GB" i="1" dirty="0" err="1"/>
              <a:t>مشورة</a:t>
            </a:r>
            <a:r>
              <a:rPr lang="en-GB" i="1" dirty="0"/>
              <a:t> </a:t>
            </a:r>
            <a:r>
              <a:rPr lang="en-GB" i="1" dirty="0" err="1"/>
              <a:t>حول</a:t>
            </a:r>
            <a:r>
              <a:rPr lang="en-GB" i="1" dirty="0"/>
              <a:t> </a:t>
            </a:r>
            <a:r>
              <a:rPr lang="en-GB" i="1" dirty="0" err="1"/>
              <a:t>المشاكل</a:t>
            </a:r>
            <a:r>
              <a:rPr lang="en-GB" i="1" dirty="0"/>
              <a:t> </a:t>
            </a:r>
            <a:r>
              <a:rPr lang="en-GB" i="1" dirty="0" err="1"/>
              <a:t>الصحية</a:t>
            </a:r>
            <a:endParaRPr lang="sv-SE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874"/>
          <a:stretch/>
        </p:blipFill>
        <p:spPr>
          <a:xfrm>
            <a:off x="5184648" y="1935861"/>
            <a:ext cx="3282341" cy="27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12430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502082" y="1159992"/>
            <a:ext cx="7827667" cy="48634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123129" cy="615553"/>
          </a:xfrm>
        </p:spPr>
        <p:txBody>
          <a:bodyPr rtlCol="1"/>
          <a:lstStyle/>
          <a:p>
            <a:pPr rtl="1"/>
            <a:r>
              <a:rPr lang="ar-SY" dirty="0"/>
              <a:t>المستشفيات- 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ar-SY" dirty="0"/>
              <a:t>للرعاية وجيزة للحالات الحادة والظروف التي تتطلب اختصاص فرعي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61615" y="1610130"/>
            <a:ext cx="5639385" cy="5001369"/>
          </a:xfrm>
        </p:spPr>
        <p:txBody>
          <a:bodyPr rtlCol="1"/>
          <a:lstStyle/>
          <a:p>
            <a:pPr lvl="1" rtl="1"/>
            <a:r>
              <a:rPr lang="ar-SY" dirty="0"/>
              <a:t>إذا كنت تعاني من مرض خطير أو إصابة حادة، فيرجى التوجه إلى عيادة الطوارئ في المستشفى</a:t>
            </a:r>
          </a:p>
          <a:p>
            <a:pPr lvl="1" rtl="1"/>
            <a:endParaRPr lang="en-US" dirty="0"/>
          </a:p>
          <a:p>
            <a:pPr lvl="1" rtl="1"/>
            <a:r>
              <a:rPr lang="ar-SY" dirty="0"/>
              <a:t>إذا لم تكن في حاجة للحصول على رعاية وجيزة للحالات الحادة، فقد يطول انتظارك، </a:t>
            </a:r>
            <a:r>
              <a:rPr lang="ar-SY" dirty="0" smtClean="0"/>
              <a:t>لما </a:t>
            </a:r>
            <a:r>
              <a:rPr lang="ar-SY" dirty="0"/>
              <a:t>يصل إلى 8 ساعات</a:t>
            </a:r>
            <a:endParaRPr lang="en-US" dirty="0" smtClean="0"/>
          </a:p>
          <a:p>
            <a:pPr lvl="1" rtl="1"/>
            <a:endParaRPr lang="en-US" dirty="0"/>
          </a:p>
          <a:p>
            <a:pPr lvl="1" rtl="1"/>
            <a:r>
              <a:rPr lang="ar-SY" dirty="0"/>
              <a:t>تكلف زيارات المستشفى تكاليف أكثر بكثير من مركز الرعاية الصحية المحلي</a:t>
            </a:r>
          </a:p>
          <a:p>
            <a:pPr lvl="1" rtl="1"/>
            <a:endParaRPr lang="en-US" dirty="0" smtClean="0"/>
          </a:p>
          <a:p>
            <a:pPr lvl="1" rtl="1"/>
            <a:r>
              <a:rPr lang="ar-SY" dirty="0"/>
              <a:t>في المواقف التي تهدد الحياة - </a:t>
            </a:r>
            <a:r>
              <a:rPr lang="ar-SY" b="1" dirty="0"/>
              <a:t>يرجى الاتصال برقم 112 لاستدعاء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ar-EG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الشرطة</a:t>
            </a:r>
            <a:r>
              <a:rPr lang="ar-SY" b="1" dirty="0" smtClean="0"/>
              <a:t>، </a:t>
            </a:r>
            <a:r>
              <a:rPr lang="ar-SY" b="1" dirty="0"/>
              <a:t>وإدارة إطفاء الحرائق، والإسعاف</a:t>
            </a:r>
          </a:p>
          <a:p>
            <a:pPr lvl="1" rtl="1"/>
            <a:r>
              <a:rPr lang="ar-SY" dirty="0"/>
              <a:t>تعد سيارات الإسعاف السويدية وحدات طبية متقدمة</a:t>
            </a:r>
          </a:p>
          <a:p>
            <a:pPr lvl="1" rtl="1"/>
            <a:endParaRPr lang="en-US" b="1" dirty="0" smtClean="0"/>
          </a:p>
          <a:p>
            <a:pPr lvl="1" rtl="1"/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182" y="1410651"/>
            <a:ext cx="1007788" cy="1005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2219" y="2721126"/>
            <a:ext cx="857715" cy="8749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9585" y="4941263"/>
            <a:ext cx="862983" cy="749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3403" y="3900817"/>
            <a:ext cx="755347" cy="7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 rtlCol="1"/>
          <a:lstStyle/>
          <a:p>
            <a:pPr rtl="1"/>
            <a:r>
              <a:rPr lang="ar-SY"/>
              <a:t>تقتصر تكلفة خدمات الرعاية الصحية على البالغين أثناء عملية اللجوء بينما تكون هذه الخدمات مجانية للأطفال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 rtlCol="1"/>
          <a:lstStyle/>
          <a:p>
            <a:pPr rtl="1"/>
            <a:r>
              <a:rPr lang="ar-SY" dirty="0"/>
              <a:t>تكلفة الرعاية الصحية</a:t>
            </a:r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 rtlCol="1"/>
          <a:lstStyle/>
          <a:p>
            <a:pPr rtl="1"/>
            <a:r>
              <a:rPr lang="ar-SY"/>
              <a:t>	*	قد تختلف تكلفة سيارة الإسعاف/زيارات غرفة الطوارئ باختلاف السلطة الإقليمية	</a:t>
            </a:r>
            <a:endParaRPr lang="sv-SE" dirty="0"/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2635624" y="1569893"/>
            <a:ext cx="6103324" cy="232141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Y" sz="1800" dirty="0">
                <a:latin typeface="Franklin Gothic Book" panose="020B0503020102020204" pitchFamily="34" charset="0"/>
              </a:rPr>
              <a:t>الأطفال (الذين تقل أعمارهم عن 18 عامًا): 	مجانية</a:t>
            </a:r>
            <a:endParaRPr lang="sv-SE" sz="1800" dirty="0" smtClean="0">
              <a:latin typeface="Franklin Gothic Book" panose="020B0503020102020204" pitchFamily="34" charset="0"/>
            </a:endParaRPr>
          </a:p>
          <a:p>
            <a:pPr rtl="1">
              <a:tabLst>
                <a:tab pos="3590925" algn="r"/>
                <a:tab pos="4397375" algn="r"/>
              </a:tabLst>
            </a:pPr>
            <a:r>
              <a:rPr lang="ar-SY" sz="1800" dirty="0">
                <a:latin typeface="Franklin Gothic Book" panose="020B0503020102020204" pitchFamily="34" charset="0"/>
              </a:rPr>
              <a:t>مركز الرعاية الصحية للبالغين:	</a:t>
            </a:r>
            <a:r>
              <a:rPr lang="ar-SY" sz="1800" dirty="0" smtClean="0">
                <a:latin typeface="Franklin Gothic Book" panose="020B0503020102020204" pitchFamily="34" charset="0"/>
              </a:rPr>
              <a:t>الطبيب</a:t>
            </a:r>
            <a:r>
              <a:rPr lang="sv-SE" sz="1800" dirty="0" smtClean="0">
                <a:latin typeface="Franklin Gothic Book" panose="020B0503020102020204" pitchFamily="34" charset="0"/>
              </a:rPr>
              <a:t>	</a:t>
            </a:r>
            <a:r>
              <a:rPr lang="ar-SY" sz="1800" dirty="0" smtClean="0">
                <a:latin typeface="Franklin Gothic Book" panose="020B0503020102020204" pitchFamily="34" charset="0"/>
              </a:rPr>
              <a:t>50 </a:t>
            </a:r>
            <a:r>
              <a:rPr lang="ar-SY" sz="1800" dirty="0">
                <a:latin typeface="Franklin Gothic Book" panose="020B0503020102020204" pitchFamily="34" charset="0"/>
              </a:rPr>
              <a:t>كرونا سويدية</a:t>
            </a:r>
          </a:p>
          <a:p>
            <a:pPr marL="0" indent="0" rtl="1">
              <a:buNone/>
              <a:tabLst>
                <a:tab pos="3590925" algn="r"/>
                <a:tab pos="4397375" algn="r"/>
              </a:tabLst>
            </a:pPr>
            <a:r>
              <a:rPr lang="ar-SY" sz="1800" dirty="0">
                <a:latin typeface="Franklin Gothic Book" panose="020B0503020102020204" pitchFamily="34" charset="0"/>
              </a:rPr>
              <a:t>	</a:t>
            </a:r>
            <a:r>
              <a:rPr lang="ar-SY" sz="1800" dirty="0" smtClean="0">
                <a:latin typeface="Franklin Gothic Book" panose="020B0503020102020204" pitchFamily="34" charset="0"/>
              </a:rPr>
              <a:t>الممرض</a:t>
            </a:r>
            <a:r>
              <a:rPr lang="ar-SY" sz="1800" dirty="0">
                <a:latin typeface="Franklin Gothic Book" panose="020B0503020102020204" pitchFamily="34" charset="0"/>
              </a:rPr>
              <a:t>	25 كرونا سويدية</a:t>
            </a:r>
          </a:p>
          <a:p>
            <a:pPr rtl="1">
              <a:tabLst>
                <a:tab pos="3590925" algn="r"/>
                <a:tab pos="4397375" algn="r"/>
              </a:tabLst>
            </a:pPr>
            <a:endParaRPr lang="sv-SE" sz="1800" dirty="0" smtClean="0">
              <a:latin typeface="Franklin Gothic Book" panose="020B0503020102020204" pitchFamily="34" charset="0"/>
            </a:endParaRPr>
          </a:p>
          <a:p>
            <a:pPr rtl="1">
              <a:tabLst>
                <a:tab pos="3590925" algn="r"/>
                <a:tab pos="4397375" algn="r"/>
              </a:tabLst>
            </a:pPr>
            <a:r>
              <a:rPr lang="ar-SY" sz="1800" dirty="0">
                <a:latin typeface="Franklin Gothic Book" panose="020B0503020102020204" pitchFamily="34" charset="0"/>
              </a:rPr>
              <a:t>المستشفى/الإسعاف*	</a:t>
            </a:r>
            <a:r>
              <a:rPr lang="ar-SY" sz="1800" dirty="0" smtClean="0">
                <a:latin typeface="Franklin Gothic Book" panose="020B0503020102020204" pitchFamily="34" charset="0"/>
              </a:rPr>
              <a:t>الزيارة</a:t>
            </a:r>
            <a:r>
              <a:rPr lang="ar-SY" sz="1800" dirty="0">
                <a:latin typeface="Franklin Gothic Book" panose="020B0503020102020204" pitchFamily="34" charset="0"/>
              </a:rPr>
              <a:t>	200 كرونا سويدية</a:t>
            </a:r>
            <a:endParaRPr lang="sv-SE" sz="1800" dirty="0">
              <a:latin typeface="Franklin Gothic Book" panose="020B0503020102020204" pitchFamily="34" charset="0"/>
            </a:endParaRPr>
          </a:p>
          <a:p>
            <a:pPr rtl="1"/>
            <a:endParaRPr lang="sv-SE" sz="800" dirty="0" smtClean="0">
              <a:latin typeface="Franklin Gothic Book" panose="020B0503020102020204" pitchFamily="34" charset="0"/>
            </a:endParaRPr>
          </a:p>
          <a:p>
            <a:pPr rtl="1"/>
            <a:endParaRPr lang="sv-SE" sz="2000" dirty="0" smtClean="0">
              <a:latin typeface="Franklin Gothic Book" panose="020B0503020102020204" pitchFamily="34" charset="0"/>
            </a:endParaRPr>
          </a:p>
          <a:p>
            <a:pPr rtl="1">
              <a:tabLst>
                <a:tab pos="3590925" algn="r"/>
              </a:tabLst>
            </a:pPr>
            <a:r>
              <a:rPr lang="ar-SY" sz="1800" dirty="0">
                <a:latin typeface="Franklin Gothic Book" panose="020B0503020102020204" pitchFamily="34" charset="0"/>
              </a:rPr>
              <a:t>الرعاية للمرأة الحامل	مجانية</a:t>
            </a:r>
            <a:endParaRPr lang="sv-SE" sz="1800" dirty="0" smtClean="0">
              <a:latin typeface="Franklin Gothic Book" panose="020B0503020102020204" pitchFamily="34" charset="0"/>
            </a:endParaRPr>
          </a:p>
          <a:p>
            <a:pPr rtl="1">
              <a:tabLst>
                <a:tab pos="3590925" algn="r"/>
              </a:tabLst>
            </a:pPr>
            <a:r>
              <a:rPr lang="ar-SY" sz="1800" dirty="0">
                <a:latin typeface="Franklin Gothic Book" panose="020B0503020102020204" pitchFamily="34" charset="0"/>
              </a:rPr>
              <a:t>الاستشارة، الإجهاض	</a:t>
            </a:r>
            <a:r>
              <a:rPr lang="ar-SY" sz="1800" dirty="0" smtClean="0">
                <a:latin typeface="Franklin Gothic Book" panose="020B0503020102020204" pitchFamily="34" charset="0"/>
              </a:rPr>
              <a:t>مجانية</a:t>
            </a:r>
            <a:endParaRPr lang="sv-SE" sz="1800" dirty="0" smtClean="0">
              <a:latin typeface="Franklin Gothic Book" panose="020B0503020102020204" pitchFamily="34" charset="0"/>
            </a:endParaRPr>
          </a:p>
          <a:p>
            <a:pPr rtl="1">
              <a:tabLst>
                <a:tab pos="3590925" algn="r"/>
              </a:tabLst>
            </a:pPr>
            <a:r>
              <a:rPr lang="ar-SY" sz="1800" dirty="0">
                <a:latin typeface="Franklin Gothic Book" panose="020B0503020102020204" pitchFamily="34" charset="0"/>
              </a:rPr>
              <a:t>الولادة		</a:t>
            </a:r>
            <a:r>
              <a:rPr lang="ar-SY" sz="1800" dirty="0" smtClean="0">
                <a:latin typeface="Franklin Gothic Book" panose="020B0503020102020204" pitchFamily="34" charset="0"/>
              </a:rPr>
              <a:t>مجانية</a:t>
            </a:r>
            <a:endParaRPr lang="sv-SE" sz="1800" dirty="0" smtClean="0">
              <a:latin typeface="Franklin Gothic Book" panose="020B0503020102020204" pitchFamily="34" charset="0"/>
            </a:endParaRPr>
          </a:p>
          <a:p>
            <a:pPr marL="457200" lvl="1" indent="0" rtl="1">
              <a:buFont typeface="Arial" panose="020B0604020202020204" pitchFamily="34" charset="0"/>
              <a:buNone/>
            </a:pPr>
            <a:endParaRPr lang="sv-SE" sz="1800" dirty="0" smtClean="0">
              <a:latin typeface="Franklin Gothic Book" panose="020B0503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694" y="2211186"/>
            <a:ext cx="2310939" cy="22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4730" y="416846"/>
            <a:ext cx="8284494" cy="376529"/>
          </a:xfrm>
        </p:spPr>
        <p:txBody>
          <a:bodyPr rtlCol="1"/>
          <a:lstStyle/>
          <a:p>
            <a:pPr rtl="1"/>
            <a:r>
              <a:rPr lang="ar-SY" dirty="0"/>
              <a:t>برنامج عرض اليوم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 rtlCol="1"/>
          <a:lstStyle/>
          <a:p>
            <a:pPr marL="458788" lvl="1" indent="-457200" rtl="1">
              <a:buFont typeface="+mj-lt"/>
              <a:buAutoNum type="arabicPeriod"/>
            </a:pPr>
            <a:r>
              <a:rPr lang="ar-SY" dirty="0"/>
              <a:t>المبادئ العامة الخاصة بالرعاية الصحية السويدية</a:t>
            </a:r>
            <a:endParaRPr lang="sv-SE" dirty="0"/>
          </a:p>
          <a:p>
            <a:pPr marL="458788" lvl="1" indent="-457200" rtl="1">
              <a:buFont typeface="+mj-lt"/>
              <a:buAutoNum type="arabicPeriod"/>
            </a:pPr>
            <a:endParaRPr lang="sv-SE" b="1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ar-SY" dirty="0"/>
              <a:t>حقوق طالبي اللجوء السياسي في الحصول على الرعاية الصحية </a:t>
            </a:r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ar-SY" dirty="0"/>
              <a:t>الفحص الطبي الشامل</a:t>
            </a: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ar-SY" dirty="0"/>
              <a:t>خدمات الرعاية الذاتية وخدمات المعلومات 1777</a:t>
            </a:r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ar-SY" b="1" dirty="0"/>
              <a:t>نظام الرعاية الصحية السويدي</a:t>
            </a:r>
          </a:p>
          <a:p>
            <a:pPr lvl="2" rtl="1"/>
            <a:r>
              <a:rPr lang="ar-SY" dirty="0"/>
              <a:t>مراكز الرعاية الصحية المحلية</a:t>
            </a:r>
          </a:p>
          <a:p>
            <a:pPr lvl="2" rtl="1"/>
            <a:r>
              <a:rPr lang="ar-SY" dirty="0"/>
              <a:t>المستشفيات</a:t>
            </a:r>
          </a:p>
          <a:p>
            <a:pPr lvl="2" rtl="1"/>
            <a:r>
              <a:rPr lang="ar-SY" b="1" dirty="0"/>
              <a:t>الخدمات الأخرى (بما في ذلك العناية بالأسنان)</a:t>
            </a:r>
          </a:p>
          <a:p>
            <a:pPr lvl="2" rt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87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341270" cy="615553"/>
          </a:xfrm>
        </p:spPr>
        <p:txBody>
          <a:bodyPr rtlCol="1"/>
          <a:lstStyle/>
          <a:p>
            <a:pPr rtl="1"/>
            <a:r>
              <a:rPr lang="ar-SY" dirty="0"/>
              <a:t>كما يمكن الحصول على خدمات أخرى مهمة مثل العناية بالأسنان وصرف الدواء من الصيدليات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40090" y="1240457"/>
            <a:ext cx="5918110" cy="1384995"/>
          </a:xfrm>
        </p:spPr>
        <p:txBody>
          <a:bodyPr rtlCol="1"/>
          <a:lstStyle/>
          <a:p>
            <a:pPr rtl="1"/>
            <a:r>
              <a:rPr lang="ar-SY" b="1" dirty="0"/>
              <a:t>العناية بالأسنان</a:t>
            </a:r>
          </a:p>
          <a:p>
            <a:pPr lvl="1" rtl="1"/>
            <a:r>
              <a:rPr lang="ar-SY" dirty="0"/>
              <a:t>مجاني للأطفال الذين تقل أعمارهم عن 18 عامًا</a:t>
            </a:r>
          </a:p>
          <a:p>
            <a:pPr lvl="1" rtl="1"/>
            <a:r>
              <a:rPr lang="ar-SY" dirty="0"/>
              <a:t>لدى البالغين حق الحصول على الرعاية للحالات الطارئة التي لا يمكنها الانتظار، على سبيل المثال، الإصابة والأسنان المخلخلة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540090" y="2642276"/>
            <a:ext cx="5877769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marL="0" indent="0" algn="r" defTabSz="895255" rtl="1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b="1" kern="0" dirty="0">
                <a:latin typeface="Franklin Gothic Book" panose="020B0503020102020204" pitchFamily="34" charset="0"/>
              </a:rPr>
              <a:t>الصيدلية</a:t>
            </a:r>
          </a:p>
          <a:p>
            <a:pPr lvl="1" rtl="1"/>
            <a:r>
              <a:rPr lang="ar-SY" kern="0" dirty="0">
                <a:latin typeface="Franklin Gothic Book" panose="020B0503020102020204" pitchFamily="34" charset="0"/>
              </a:rPr>
              <a:t>توفر الأدوية وغيرها من المنتجات الطبية</a:t>
            </a:r>
          </a:p>
          <a:p>
            <a:pPr lvl="1" rtl="1"/>
            <a:r>
              <a:rPr lang="ar-SY" kern="0" dirty="0">
                <a:latin typeface="Franklin Gothic Book" panose="020B0503020102020204" pitchFamily="34" charset="0"/>
              </a:rPr>
              <a:t>يمكن الدفع مقابل الأدوية التي وصفها الطبيب والحصول عليها</a:t>
            </a:r>
          </a:p>
          <a:p>
            <a:pPr lvl="2" rtl="1"/>
            <a:r>
              <a:rPr lang="ar-SY" kern="0" dirty="0">
                <a:latin typeface="Franklin Gothic Book" panose="020B0503020102020204" pitchFamily="34" charset="0"/>
              </a:rPr>
              <a:t>الدواء الموصوف		50 كرونا سويدية</a:t>
            </a:r>
            <a:endParaRPr lang="en-US" kern="0" dirty="0" smtClean="0">
              <a:latin typeface="Franklin Gothic Book" panose="020B0503020102020204" pitchFamily="34" charset="0"/>
            </a:endParaRPr>
          </a:p>
          <a:p>
            <a:pPr lvl="2" rtl="1"/>
            <a:r>
              <a:rPr lang="ar-SY" kern="0" dirty="0">
                <a:latin typeface="Franklin Gothic Book" panose="020B0503020102020204" pitchFamily="34" charset="0"/>
              </a:rPr>
              <a:t>الدواء غير الموصوف 	السعر بالكامل </a:t>
            </a:r>
          </a:p>
          <a:p>
            <a:pPr lvl="3" rtl="1"/>
            <a:r>
              <a:rPr lang="ar-SY" kern="0" dirty="0">
                <a:latin typeface="Franklin Gothic Book" panose="020B0503020102020204" pitchFamily="34" charset="0"/>
              </a:rPr>
              <a:t>على سبيل المثال، بخاخ الأنف ومسكنات الألم</a:t>
            </a:r>
            <a:endParaRPr lang="en-US" kern="0" dirty="0">
              <a:latin typeface="Franklin Gothic Book" panose="020B0503020102020204" pitchFamily="34" charset="0"/>
            </a:endParaRPr>
          </a:p>
        </p:txBody>
      </p:sp>
      <p:pic>
        <p:nvPicPr>
          <p:cNvPr id="10" name="Picture 4" descr="http://c91prao.wikispaces.com/file/view/Kronans_Droghandel_logo.jpg/183096783/Kronans_Droghandel_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95" y="4260763"/>
            <a:ext cx="807445" cy="3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testbb.kf.se/Global/Bromma%20Blocks/2011%20butiksbilder/logga_608x357pxl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5" b="29512"/>
          <a:stretch/>
        </p:blipFill>
        <p:spPr bwMode="auto">
          <a:xfrm>
            <a:off x="785419" y="4290945"/>
            <a:ext cx="703801" cy="20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objekt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20" y="3637190"/>
            <a:ext cx="1011797" cy="708258"/>
          </a:xfrm>
          <a:prstGeom prst="rect">
            <a:avLst/>
          </a:prstGeom>
        </p:spPr>
      </p:pic>
      <p:pic>
        <p:nvPicPr>
          <p:cNvPr id="15" name="Bildobjekt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82"/>
          <a:stretch/>
        </p:blipFill>
        <p:spPr>
          <a:xfrm>
            <a:off x="676503" y="3849835"/>
            <a:ext cx="773645" cy="371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5994" y="5099244"/>
            <a:ext cx="1258229" cy="552807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2540090" y="4924014"/>
            <a:ext cx="5904663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marL="0" indent="0" algn="r" defTabSz="895255" rtl="1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b="1" kern="0" dirty="0">
                <a:latin typeface="Franklin Gothic Book" panose="020B0503020102020204" pitchFamily="34" charset="0"/>
              </a:rPr>
              <a:t>النظارات الطبية</a:t>
            </a:r>
          </a:p>
          <a:p>
            <a:pPr lvl="1" rtl="1"/>
            <a:r>
              <a:rPr lang="ar-SY" kern="0" dirty="0">
                <a:latin typeface="Franklin Gothic Book" panose="020B0503020102020204" pitchFamily="34" charset="0"/>
              </a:rPr>
              <a:t>يرجى الاتصال بمجلس الهجرة السويدي (Migrationsverket) للإحالة إلى أخصائي البصريات</a:t>
            </a:r>
            <a:endParaRPr lang="en-US" kern="0" dirty="0">
              <a:latin typeface="Franklin Gothic Book" panose="020B0503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450" y="1075174"/>
            <a:ext cx="8233550" cy="5084466"/>
          </a:xfrm>
          <a:prstGeom prst="rect">
            <a:avLst/>
          </a:prstGeom>
          <a:noFill/>
          <a:ln w="127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2136" y="1372871"/>
            <a:ext cx="1094715" cy="10224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22136" y="2658800"/>
            <a:ext cx="1094715" cy="97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4555" y="2767029"/>
            <a:ext cx="3908128" cy="677108"/>
          </a:xfrm>
        </p:spPr>
        <p:txBody>
          <a:bodyPr rtlCol="1"/>
          <a:lstStyle/>
          <a:p>
            <a:pPr rtl="1"/>
            <a:r>
              <a:rPr lang="ar-SY" sz="4400" dirty="0">
                <a:solidFill>
                  <a:schemeClr val="tx1"/>
                </a:solidFill>
              </a:rPr>
              <a:t>أسئلة</a:t>
            </a:r>
            <a:endParaRPr lang="sv-SE" sz="4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12389" y="1575195"/>
            <a:ext cx="2457450" cy="3476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0" y="6305550"/>
            <a:ext cx="2859882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1945482" y="6305550"/>
            <a:ext cx="7029450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321423" y="6391275"/>
            <a:ext cx="547608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1" anchor="t" anchorCtr="0">
            <a:noAutofit/>
          </a:bodyPr>
          <a:lstStyle/>
          <a:p>
            <a:pPr rtl="1">
              <a:lnSpc>
                <a:spcPct val="115000"/>
              </a:lnSpc>
              <a:spcAft>
                <a:spcPts val="0"/>
              </a:spcAft>
            </a:pPr>
            <a:r>
              <a:rPr lang="ar-SY" sz="1100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Finns även tillgänglig digitalt på </a:t>
            </a:r>
            <a:r>
              <a:rPr lang="ar-SY" sz="1100" b="1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www.uppdragpsykiskhalsa.se</a:t>
            </a:r>
            <a:r>
              <a:rPr lang="ar-SY" sz="1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99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Y"/>
              <a:t>فيلم افتتاحي</a:t>
            </a:r>
            <a:endParaRPr lang="sv-SE" dirty="0"/>
          </a:p>
        </p:txBody>
      </p:sp>
      <p:pic>
        <p:nvPicPr>
          <p:cNvPr id="10" name="Picture 8" descr="http://www.clipartbest.com/cliparts/jix/o55/jixo55R6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34" y="2267866"/>
            <a:ext cx="3645400" cy="250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 flipH="1">
            <a:off x="2374900" y="2032000"/>
            <a:ext cx="4267200" cy="2880303"/>
          </a:xfrm>
          <a:prstGeom prst="rect">
            <a:avLst/>
          </a:prstGeom>
          <a:solidFill>
            <a:schemeClr val="bg1">
              <a:alpha val="72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Y"/>
              <a:t>برنامج عرض اليوم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 rtlCol="1"/>
          <a:lstStyle/>
          <a:p>
            <a:pPr marL="458788" lvl="1" indent="-457200" rtl="1">
              <a:buFont typeface="+mj-lt"/>
              <a:buAutoNum type="arabicPeriod"/>
            </a:pPr>
            <a:r>
              <a:rPr lang="ar-SY" dirty="0"/>
              <a:t>المبادئ العامة الخاصة بالرعاية الصحية السويدية</a:t>
            </a: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ar-SY" dirty="0"/>
              <a:t>حقوق طالبي اللجوء السياسي </a:t>
            </a:r>
            <a:r>
              <a:rPr lang="ar-EG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من أجل </a:t>
            </a:r>
            <a:r>
              <a:rPr lang="ar-SY" dirty="0" smtClean="0"/>
              <a:t>الحصول </a:t>
            </a:r>
            <a:r>
              <a:rPr lang="ar-SY" dirty="0"/>
              <a:t>على الرعاية الصحية </a:t>
            </a:r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ar-SY" dirty="0"/>
              <a:t>الفحص الطبي الشامل</a:t>
            </a: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ar-SY" dirty="0"/>
              <a:t>خدمات الرعاية الذاتية وخدمات المعلومات 1777</a:t>
            </a:r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ar-SY" dirty="0"/>
              <a:t>نظام الرعاية الصحية السويدي</a:t>
            </a:r>
          </a:p>
          <a:p>
            <a:pPr lvl="2" rtl="1"/>
            <a:r>
              <a:rPr lang="ar-SY" dirty="0"/>
              <a:t>مراكز الرعاية الصحية المحلية</a:t>
            </a:r>
          </a:p>
          <a:p>
            <a:pPr lvl="2" rtl="1"/>
            <a:r>
              <a:rPr lang="ar-SY" dirty="0"/>
              <a:t>المستشفيات</a:t>
            </a:r>
          </a:p>
          <a:p>
            <a:pPr lvl="2" rtl="1"/>
            <a:r>
              <a:rPr lang="ar-SY" dirty="0"/>
              <a:t>الخدمات الأخرى (بما في ذلك العناية بالأسنان)</a:t>
            </a:r>
          </a:p>
          <a:p>
            <a:pPr lvl="2" rt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9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Y" dirty="0"/>
              <a:t>برنامج عرض اليوم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 rtlCol="1"/>
          <a:lstStyle/>
          <a:p>
            <a:pPr marL="458788" lvl="1" indent="-457200" rtl="1">
              <a:buFont typeface="+mj-lt"/>
              <a:buAutoNum type="arabicPeriod"/>
            </a:pPr>
            <a:r>
              <a:rPr lang="ar-SY" b="1" dirty="0"/>
              <a:t>المبادئ العامة الخاصة بالرعاية الصحية السويدية</a:t>
            </a:r>
            <a:endParaRPr lang="sv-SE" b="1" dirty="0" smtClean="0"/>
          </a:p>
          <a:p>
            <a:pPr marL="458788" lvl="1" indent="-457200" rtl="1">
              <a:buFont typeface="+mj-lt"/>
              <a:buAutoNum type="arabicPeriod"/>
            </a:pPr>
            <a:endParaRPr lang="sv-SE" b="1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ar-SY" dirty="0"/>
              <a:t>حقوق طالبي اللجوء السياسي </a:t>
            </a:r>
            <a:r>
              <a:rPr lang="ar-EG" dirty="0" smtClean="0"/>
              <a:t>للحصول </a:t>
            </a:r>
            <a:r>
              <a:rPr lang="ar-SY" dirty="0" smtClean="0"/>
              <a:t>على </a:t>
            </a:r>
            <a:r>
              <a:rPr lang="ar-SY" dirty="0"/>
              <a:t>الرعاية الصحية </a:t>
            </a:r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ar-SY" dirty="0"/>
              <a:t>الفحص الطبي الشامل</a:t>
            </a: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ar-SY" dirty="0"/>
              <a:t>خدمات الرعاية الذاتية وخدمات المعلومات 1777</a:t>
            </a:r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ar-SY" dirty="0"/>
              <a:t>نظام الرعاية الصحية السويدي</a:t>
            </a:r>
          </a:p>
          <a:p>
            <a:pPr lvl="2" rtl="1"/>
            <a:r>
              <a:rPr lang="ar-SY" dirty="0"/>
              <a:t>مراكز الرعاية الصحية المحلية</a:t>
            </a:r>
          </a:p>
          <a:p>
            <a:pPr lvl="2" rtl="1"/>
            <a:r>
              <a:rPr lang="ar-SY" dirty="0"/>
              <a:t>المستشفيات</a:t>
            </a:r>
          </a:p>
          <a:p>
            <a:pPr lvl="2" rtl="1"/>
            <a:r>
              <a:rPr lang="ar-SY" dirty="0"/>
              <a:t>الخدمات الأخرى (بما في ذلك العناية بالأسنان)</a:t>
            </a:r>
          </a:p>
          <a:p>
            <a:pPr lvl="2" rt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46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 rtlCol="1"/>
          <a:lstStyle/>
          <a:p>
            <a:pPr rtl="1"/>
            <a:r>
              <a:rPr lang="ar-SY"/>
              <a:t>هناك عدة أشياء ينفرد بها نظام الرعاية الصحية السويدية بما في ذلك الأدوار والمبادئ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 rtlCol="1"/>
          <a:lstStyle/>
          <a:p>
            <a:pPr rtl="1"/>
            <a:endParaRPr lang="sv-S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 rtlCol="1"/>
          <a:lstStyle/>
          <a:p>
            <a:pPr rtl="1"/>
            <a:r>
              <a:rPr lang="ar-SY"/>
              <a:t>	*	ما لم يشكل الأمر تهديدًا للحياة - فمن ثم يرجى الاتصال 112</a:t>
            </a:r>
            <a:endParaRPr lang="sv-SE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293535" y="1638189"/>
            <a:ext cx="525105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marL="0" indent="0" algn="r" defTabSz="895255" rtl="1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1">
              <a:spcBef>
                <a:spcPts val="0"/>
              </a:spcBef>
            </a:pPr>
            <a:r>
              <a:rPr lang="ar-SY" sz="1800" kern="0" dirty="0">
                <a:latin typeface="Franklin Gothic Book" panose="020B0503020102020204" pitchFamily="34" charset="0"/>
              </a:rPr>
              <a:t>يلعب الممرضون دورًا </a:t>
            </a:r>
            <a:r>
              <a:rPr lang="ar-EG" sz="1800" kern="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مهما</a:t>
            </a:r>
            <a:r>
              <a:rPr lang="ar-EG" sz="1800" kern="0" dirty="0" smtClean="0">
                <a:latin typeface="Franklin Gothic Book" panose="020B0503020102020204" pitchFamily="34" charset="0"/>
              </a:rPr>
              <a:t> </a:t>
            </a:r>
            <a:r>
              <a:rPr lang="ar-SY" sz="1800" kern="0" dirty="0" smtClean="0">
                <a:latin typeface="Franklin Gothic Book" panose="020B0503020102020204" pitchFamily="34" charset="0"/>
              </a:rPr>
              <a:t>جدًا</a:t>
            </a:r>
            <a:r>
              <a:rPr lang="ar-SY" sz="1800" kern="0" dirty="0">
                <a:latin typeface="Franklin Gothic Book" panose="020B0503020102020204" pitchFamily="34" charset="0"/>
              </a:rPr>
              <a:t>، كما أنهم يتمتعون بدرجة عالية من التعليم</a:t>
            </a:r>
          </a:p>
          <a:p>
            <a:pPr lvl="1" rtl="1">
              <a:spcBef>
                <a:spcPts val="0"/>
              </a:spcBef>
            </a:pPr>
            <a:endParaRPr lang="en-US" sz="1800" kern="0" dirty="0">
              <a:latin typeface="Franklin Gothic Book" panose="020B0503020102020204" pitchFamily="34" charset="0"/>
            </a:endParaRPr>
          </a:p>
          <a:p>
            <a:pPr lvl="1" rtl="1">
              <a:spcBef>
                <a:spcPts val="0"/>
              </a:spcBef>
            </a:pPr>
            <a:r>
              <a:rPr lang="ar-SY" sz="1800" kern="0" dirty="0">
                <a:latin typeface="Franklin Gothic Book" panose="020B0503020102020204" pitchFamily="34" charset="0"/>
              </a:rPr>
              <a:t>يمثل عامل مراعاة الوقت أمرًا ضروريًا - وإلا سوف يحصل المرضى </a:t>
            </a:r>
            <a:r>
              <a:rPr lang="ar-EG" sz="1800" kern="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الآخرون</a:t>
            </a:r>
            <a:r>
              <a:rPr lang="ar-EG" sz="1800" kern="0" dirty="0" smtClean="0">
                <a:latin typeface="Franklin Gothic Book" panose="020B0503020102020204" pitchFamily="34" charset="0"/>
              </a:rPr>
              <a:t> </a:t>
            </a:r>
            <a:r>
              <a:rPr lang="ar-SY" sz="1800" kern="0" dirty="0" smtClean="0">
                <a:latin typeface="Franklin Gothic Book" panose="020B0503020102020204" pitchFamily="34" charset="0"/>
              </a:rPr>
              <a:t>على </a:t>
            </a:r>
            <a:r>
              <a:rPr lang="ar-SY" sz="1800" kern="0" dirty="0">
                <a:latin typeface="Franklin Gothic Book" panose="020B0503020102020204" pitchFamily="34" charset="0"/>
              </a:rPr>
              <a:t>الرعاية أولاً</a:t>
            </a:r>
          </a:p>
          <a:p>
            <a:pPr lvl="1" rtl="1">
              <a:spcBef>
                <a:spcPts val="0"/>
              </a:spcBef>
            </a:pPr>
            <a:endParaRPr lang="en-US" sz="1800" kern="0" dirty="0">
              <a:latin typeface="Franklin Gothic Book" panose="020B0503020102020204" pitchFamily="34" charset="0"/>
            </a:endParaRPr>
          </a:p>
          <a:p>
            <a:pPr lvl="1" rtl="1">
              <a:spcBef>
                <a:spcPts val="0"/>
              </a:spcBef>
            </a:pPr>
            <a:r>
              <a:rPr lang="ar-SY" sz="1800" kern="0" dirty="0">
                <a:latin typeface="Franklin Gothic Book" panose="020B0503020102020204" pitchFamily="34" charset="0"/>
              </a:rPr>
              <a:t>قم بزيارة مركز الرعاية الصحية الذي تتعامل معه قبل المستشفى*</a:t>
            </a:r>
          </a:p>
          <a:p>
            <a:pPr lvl="1" rtl="1">
              <a:spcBef>
                <a:spcPts val="0"/>
              </a:spcBef>
            </a:pPr>
            <a:endParaRPr lang="en-US" sz="1800" kern="0" dirty="0">
              <a:latin typeface="Franklin Gothic Book" panose="020B0503020102020204" pitchFamily="34" charset="0"/>
            </a:endParaRPr>
          </a:p>
          <a:p>
            <a:pPr lvl="1" rtl="1">
              <a:spcBef>
                <a:spcPts val="0"/>
              </a:spcBef>
            </a:pPr>
            <a:r>
              <a:rPr lang="ar-SY" sz="1800" kern="0" dirty="0">
                <a:latin typeface="Franklin Gothic Book" panose="020B0503020102020204" pitchFamily="34" charset="0"/>
              </a:rPr>
              <a:t>أقسم الممرضون والأطباء </a:t>
            </a:r>
            <a:r>
              <a:rPr lang="ar-SY" sz="1800" kern="0" dirty="0" smtClean="0">
                <a:latin typeface="Franklin Gothic Book" panose="020B0503020102020204" pitchFamily="34" charset="0"/>
              </a:rPr>
              <a:t>اليمين</a:t>
            </a:r>
            <a:r>
              <a:rPr lang="ar-EG" sz="1800" kern="0" dirty="0" smtClean="0">
                <a:latin typeface="Franklin Gothic Book" panose="020B0503020102020204" pitchFamily="34" charset="0"/>
              </a:rPr>
              <a:t> </a:t>
            </a:r>
            <a:r>
              <a:rPr lang="ar-EG" sz="1800" kern="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على</a:t>
            </a:r>
            <a:r>
              <a:rPr lang="ar-SY" sz="1800" kern="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ar-SY" sz="1800" kern="0" dirty="0" smtClean="0">
                <a:latin typeface="Franklin Gothic Book" panose="020B0503020102020204" pitchFamily="34" charset="0"/>
              </a:rPr>
              <a:t>الحفاظ </a:t>
            </a:r>
            <a:r>
              <a:rPr lang="ar-SY" sz="1800" kern="0" dirty="0">
                <a:latin typeface="Franklin Gothic Book" panose="020B0503020102020204" pitchFamily="34" charset="0"/>
              </a:rPr>
              <a:t>على الخصوصية</a:t>
            </a:r>
          </a:p>
          <a:p>
            <a:pPr lvl="1" rtl="1">
              <a:spcBef>
                <a:spcPts val="0"/>
              </a:spcBef>
            </a:pPr>
            <a:endParaRPr lang="en-US" sz="1800" kern="0" dirty="0">
              <a:latin typeface="Franklin Gothic Book" panose="020B0503020102020204" pitchFamily="34" charset="0"/>
            </a:endParaRPr>
          </a:p>
          <a:p>
            <a:pPr lvl="1" rtl="1">
              <a:spcBef>
                <a:spcPts val="0"/>
              </a:spcBef>
            </a:pPr>
            <a:r>
              <a:rPr lang="ar-SY" sz="1800" kern="0" dirty="0">
                <a:latin typeface="Franklin Gothic Book" panose="020B0503020102020204" pitchFamily="34" charset="0"/>
              </a:rPr>
              <a:t>إذا لم تكن تفهم اللغة السويدية، فيحق لك </a:t>
            </a:r>
            <a:r>
              <a:rPr lang="ar-EG" sz="1800" kern="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توفير</a:t>
            </a:r>
            <a:r>
              <a:rPr lang="ar-EG" sz="1800" kern="0" dirty="0" smtClean="0">
                <a:latin typeface="Franklin Gothic Book" panose="020B0503020102020204" pitchFamily="34" charset="0"/>
              </a:rPr>
              <a:t> </a:t>
            </a:r>
            <a:r>
              <a:rPr lang="ar-SY" sz="1800" kern="0" dirty="0" smtClean="0">
                <a:latin typeface="Franklin Gothic Book" panose="020B0503020102020204" pitchFamily="34" charset="0"/>
              </a:rPr>
              <a:t>مترجم </a:t>
            </a:r>
            <a:r>
              <a:rPr lang="ar-SY" sz="1800" kern="0" dirty="0">
                <a:latin typeface="Franklin Gothic Book" panose="020B0503020102020204" pitchFamily="34" charset="0"/>
              </a:rPr>
              <a:t>(أقسم أيضًا بدوره اليمين </a:t>
            </a:r>
            <a:r>
              <a:rPr lang="ar-EG" sz="1800" kern="0" dirty="0" smtClean="0">
                <a:latin typeface="Franklin Gothic Book" panose="020B0503020102020204" pitchFamily="34" charset="0"/>
              </a:rPr>
              <a:t> </a:t>
            </a:r>
            <a:r>
              <a:rPr lang="ar-EG" sz="1800" kern="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على</a:t>
            </a:r>
            <a:r>
              <a:rPr lang="ar-EG" sz="1800" kern="0" dirty="0" smtClean="0">
                <a:latin typeface="Franklin Gothic Book" panose="020B0503020102020204" pitchFamily="34" charset="0"/>
              </a:rPr>
              <a:t> </a:t>
            </a:r>
            <a:r>
              <a:rPr lang="ar-SY" sz="1800" kern="0" dirty="0" smtClean="0">
                <a:latin typeface="Franklin Gothic Book" panose="020B0503020102020204" pitchFamily="34" charset="0"/>
              </a:rPr>
              <a:t>الحفاظ </a:t>
            </a:r>
            <a:r>
              <a:rPr lang="ar-SY" sz="1800" kern="0" dirty="0">
                <a:latin typeface="Franklin Gothic Book" panose="020B0503020102020204" pitchFamily="34" charset="0"/>
              </a:rPr>
              <a:t>على الخصوصية)</a:t>
            </a:r>
          </a:p>
          <a:p>
            <a:pPr lvl="1" rtl="1">
              <a:spcBef>
                <a:spcPts val="0"/>
              </a:spcBef>
            </a:pPr>
            <a:endParaRPr lang="en-US" sz="1800" kern="0" dirty="0">
              <a:latin typeface="Franklin Gothic Book" panose="020B0503020102020204" pitchFamily="34" charset="0"/>
            </a:endParaRPr>
          </a:p>
          <a:p>
            <a:pPr lvl="1" rtl="1">
              <a:spcBef>
                <a:spcPts val="0"/>
              </a:spcBef>
            </a:pPr>
            <a:r>
              <a:rPr lang="ar-SY" sz="1800" kern="0" dirty="0">
                <a:latin typeface="Franklin Gothic Book" panose="020B0503020102020204" pitchFamily="34" charset="0"/>
              </a:rPr>
              <a:t>الحصول على المضاد الحيوي مقصور على القضاء على بكتيريا المكورات العنقودية الذهبية المقاومة للميثيسيلين (MRSA)</a:t>
            </a:r>
            <a:endParaRPr lang="sv-SE" sz="1800" kern="0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1510" y="2130785"/>
            <a:ext cx="2231063" cy="3169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9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Y" dirty="0"/>
              <a:t>برنامج عرض اليوم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 rtlCol="1"/>
          <a:lstStyle/>
          <a:p>
            <a:pPr marL="458788" lvl="1" indent="-457200" rtl="1">
              <a:buFont typeface="+mj-lt"/>
              <a:buAutoNum type="arabicPeriod"/>
            </a:pPr>
            <a:r>
              <a:rPr lang="ar-SY" dirty="0"/>
              <a:t>المبادئ العامة الخاصة بالرعاية الصحية السويدية</a:t>
            </a:r>
            <a:endParaRPr lang="sv-SE" dirty="0"/>
          </a:p>
          <a:p>
            <a:pPr marL="458788" lvl="1" indent="-457200" rtl="1">
              <a:buFont typeface="+mj-lt"/>
              <a:buAutoNum type="arabicPeriod"/>
            </a:pPr>
            <a:endParaRPr lang="sv-SE" b="1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ar-SY" b="1" dirty="0"/>
              <a:t>حقوق طالبي اللجوء السياسي </a:t>
            </a:r>
            <a:r>
              <a:rPr lang="ar-EG" b="1" dirty="0" smtClean="0"/>
              <a:t>ل</a:t>
            </a:r>
            <a:r>
              <a:rPr lang="ar-SY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لحصول</a:t>
            </a:r>
            <a:r>
              <a:rPr lang="ar-SY" b="1" dirty="0" smtClean="0"/>
              <a:t> </a:t>
            </a:r>
            <a:r>
              <a:rPr lang="ar-SY" b="1" dirty="0"/>
              <a:t>على الرعاية الصحية </a:t>
            </a:r>
          </a:p>
          <a:p>
            <a:pPr marL="458788" lvl="1" indent="-457200" rtl="1">
              <a:buFont typeface="+mj-lt"/>
              <a:buAutoNum type="arabicPeriod"/>
            </a:pPr>
            <a:endParaRPr lang="sv-SE" dirty="0"/>
          </a:p>
          <a:p>
            <a:pPr marL="458788" lvl="1" indent="-457200" rtl="1">
              <a:buFont typeface="+mj-lt"/>
              <a:buAutoNum type="arabicPeriod"/>
            </a:pPr>
            <a:r>
              <a:rPr lang="ar-SY" dirty="0"/>
              <a:t>الفحص الطبي الشامل</a:t>
            </a: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ar-SY" dirty="0"/>
              <a:t>خدمات الرعاية الذاتية وخدمات المعلومات 1777</a:t>
            </a:r>
          </a:p>
          <a:p>
            <a:pPr marL="458788" lvl="1" indent="-457200" rtl="1">
              <a:buFont typeface="+mj-lt"/>
              <a:buAutoNum type="arabicPeriod"/>
            </a:pPr>
            <a:endParaRPr lang="sv-SE" dirty="0"/>
          </a:p>
          <a:p>
            <a:pPr marL="458788" lvl="1" indent="-457200" rtl="1">
              <a:buFont typeface="+mj-lt"/>
              <a:buAutoNum type="arabicPeriod"/>
            </a:pPr>
            <a:r>
              <a:rPr lang="ar-SY" dirty="0"/>
              <a:t>نظام الرعاية الصحية السويدي</a:t>
            </a:r>
          </a:p>
          <a:p>
            <a:pPr lvl="2" rtl="1"/>
            <a:r>
              <a:rPr lang="ar-SY" dirty="0"/>
              <a:t>مراكز الرعاية الصحية المحلي</a:t>
            </a:r>
          </a:p>
          <a:p>
            <a:pPr lvl="2" rtl="1"/>
            <a:r>
              <a:rPr lang="ar-SY" dirty="0"/>
              <a:t>المستشفيات</a:t>
            </a:r>
          </a:p>
          <a:p>
            <a:pPr lvl="2" rtl="1"/>
            <a:r>
              <a:rPr lang="ar-SY" dirty="0"/>
              <a:t>الخدمات الأخرى (بما في ذلك العناية بالأسنان)</a:t>
            </a:r>
          </a:p>
          <a:p>
            <a:pPr lvl="2" rt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04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73630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 rtlCol="1"/>
          <a:lstStyle/>
          <a:p>
            <a:pPr rtl="1"/>
            <a:r>
              <a:rPr lang="ar-SY" dirty="0"/>
              <a:t>يجب أن توفر الأقاليم الرعاية التي لا يمكن الانتظار للحصول عليها لطالبي اللجوء السياسي البالغين</a:t>
            </a:r>
            <a:endParaRPr lang="sv-SE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9"/>
          </p:nvPr>
        </p:nvSpPr>
        <p:spPr/>
        <p:txBody>
          <a:bodyPr rtlCol="1"/>
          <a:lstStyle/>
          <a:p>
            <a:pPr rtl="1"/>
            <a:r>
              <a:rPr lang="ar-SY" dirty="0"/>
              <a:t>المسؤوليات الإقليمية لطالبي اللجوء السياسي البالغين الذين تزيد أعمارهم عن 18 عامًا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/>
        <p:txBody>
          <a:bodyPr rtlCol="1"/>
          <a:lstStyle/>
          <a:p>
            <a:pPr rtl="1"/>
            <a:endParaRPr lang="sv-SE"/>
          </a:p>
        </p:txBody>
      </p:sp>
      <p:sp>
        <p:nvSpPr>
          <p:cNvPr id="6" name="Rounded Rectangle 5"/>
          <p:cNvSpPr/>
          <p:nvPr/>
        </p:nvSpPr>
        <p:spPr>
          <a:xfrm>
            <a:off x="3869716" y="1710929"/>
            <a:ext cx="4799621" cy="3532339"/>
          </a:xfrm>
          <a:prstGeom prst="roundRect">
            <a:avLst>
              <a:gd name="adj" fmla="val 9661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02106" y="4257051"/>
            <a:ext cx="1041252" cy="258996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ar-SY" b="1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البالغون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0" y="2318419"/>
            <a:ext cx="1804451" cy="180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4379810" y="1626092"/>
            <a:ext cx="3645106" cy="501829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9837" y="1847378"/>
            <a:ext cx="497758" cy="539094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4720078" y="1847378"/>
            <a:ext cx="3814931" cy="486096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يجب أن توفر الأقاليم الرعاية التي لا يمكن الانتظار للحصول عليها </a:t>
            </a:r>
            <a:r>
              <a:rPr lang="ar-SY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(كما هو محدد من قبل الطاقم الطبي)</a:t>
            </a:r>
            <a:r>
              <a:rPr lang="ar-SY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v-S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ar-SY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بما </a:t>
            </a:r>
            <a:r>
              <a:rPr lang="ar-SY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في ذلك: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156959" y="2571155"/>
            <a:ext cx="3246060" cy="336350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الأدوية التي لا يمكن الانتظار للحصول عليها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156959" y="2887396"/>
            <a:ext cx="3246060" cy="377448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المساعدات الطبية الأساسية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5768788" y="3285833"/>
            <a:ext cx="2635623" cy="336350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توفير إمكانية الوصول/وسائل النقل للحصول على الرعاية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156958" y="3696960"/>
            <a:ext cx="3274347" cy="336350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الرعاية أثناء فترة الحمل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5156958" y="4000511"/>
            <a:ext cx="3246061" cy="336350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الإجهاض ومنع الحمل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720079" y="4519748"/>
            <a:ext cx="3682940" cy="486096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حق الخصوصية - أقسم جميع الطاقم الطبي يمين </a:t>
            </a:r>
            <a:r>
              <a:rPr lang="ar-EG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على </a:t>
            </a:r>
            <a:r>
              <a:rPr lang="ar-SY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الحفاظ </a:t>
            </a:r>
            <a:r>
              <a:rPr lang="ar-SY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على الخصوصية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Picture 39" descr="gravi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13" y="3665798"/>
            <a:ext cx="348311" cy="34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2" descr="bus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13" y="3277679"/>
            <a:ext cx="347103" cy="3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4" descr="hjälpmede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12" y="2887396"/>
            <a:ext cx="347103" cy="3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8" descr="medici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42" y="2526656"/>
            <a:ext cx="333373" cy="33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9488" y="1934864"/>
            <a:ext cx="1672608" cy="2223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91961" y="2526656"/>
            <a:ext cx="373063" cy="3334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 cstate="print"/>
          <a:srcRect l="6011" r="4478"/>
          <a:stretch/>
        </p:blipFill>
        <p:spPr>
          <a:xfrm>
            <a:off x="4691961" y="2887396"/>
            <a:ext cx="373063" cy="3492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/>
          <a:srcRect l="5113" r="4017"/>
          <a:stretch/>
        </p:blipFill>
        <p:spPr>
          <a:xfrm>
            <a:off x="4691961" y="3273927"/>
            <a:ext cx="373381" cy="3554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7" cstate="print"/>
          <a:srcRect l="3655" t="3835" r="3777" b="5863"/>
          <a:stretch/>
        </p:blipFill>
        <p:spPr>
          <a:xfrm>
            <a:off x="4691961" y="3657806"/>
            <a:ext cx="373428" cy="3571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691961" y="4060823"/>
            <a:ext cx="373063" cy="32572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049837" y="4446605"/>
            <a:ext cx="544270" cy="50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 rtlCol="1"/>
          <a:lstStyle/>
          <a:p>
            <a:pPr rtl="1"/>
            <a:r>
              <a:rPr lang="ar-SY" dirty="0"/>
              <a:t>يجب أن توفر الأقاليم لطالبي اللجوء السياسي من الأطفال نفس مستوى الرعاية الصحية التي يحصل عليها الأطفال </a:t>
            </a:r>
            <a:r>
              <a:rPr lang="ar-EG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السويديون</a:t>
            </a:r>
            <a:endParaRPr lang="sv-SE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9"/>
          </p:nvPr>
        </p:nvSpPr>
        <p:spPr>
          <a:xfrm>
            <a:off x="293361" y="783241"/>
            <a:ext cx="8375977" cy="276999"/>
          </a:xfrm>
        </p:spPr>
        <p:txBody>
          <a:bodyPr rtlCol="1"/>
          <a:lstStyle/>
          <a:p>
            <a:pPr rtl="1"/>
            <a:r>
              <a:rPr lang="ar-SY"/>
              <a:t>المسؤوليات الإقليمية لطالبي اللجوء السياسي من الأطفال الذين تقل أعمارهم عن 18 عامًا</a:t>
            </a:r>
            <a:endParaRPr lang="sv-SE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/>
        <p:txBody>
          <a:bodyPr rtlCol="1"/>
          <a:lstStyle/>
          <a:p>
            <a:pPr rtl="1"/>
            <a:endParaRPr lang="sv-SE"/>
          </a:p>
        </p:txBody>
      </p:sp>
      <p:sp>
        <p:nvSpPr>
          <p:cNvPr id="6" name="Rounded Rectangle 5"/>
          <p:cNvSpPr/>
          <p:nvPr/>
        </p:nvSpPr>
        <p:spPr>
          <a:xfrm>
            <a:off x="3869717" y="2160718"/>
            <a:ext cx="4533302" cy="2355329"/>
          </a:xfrm>
          <a:prstGeom prst="roundRect">
            <a:avLst>
              <a:gd name="adj" fmla="val 9661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379810" y="1278880"/>
            <a:ext cx="3645106" cy="501829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endParaRPr lang="sv-SE" sz="14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1202106" y="4257051"/>
            <a:ext cx="1041252" cy="258996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ar-SY" b="1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الأطفال 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4817355" y="2406085"/>
            <a:ext cx="3361780" cy="1419847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ar-SY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يتعين أن يحصل </a:t>
            </a:r>
            <a:r>
              <a:rPr lang="ar-SY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الأطفال</a:t>
            </a:r>
            <a:r>
              <a:rPr lang="ar-SY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والمراهقون على الرعاية الصحية والعناية بالأسنان</a:t>
            </a:r>
            <a:r>
              <a:rPr lang="ar-SY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تمامًا مثل</a:t>
            </a:r>
            <a:r>
              <a:rPr lang="ar-SY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الأطفال/المراهقين ممن يعيشون في السويد.</a:t>
            </a:r>
          </a:p>
          <a:p>
            <a:pPr rtl="1"/>
            <a:endParaRPr lang="en-US" sz="25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rtl="1"/>
            <a:r>
              <a:rPr lang="ar-SY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لا توجد تكاليف</a:t>
            </a:r>
            <a:r>
              <a:rPr lang="ar-SY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تتعلق بحصول الأطفال على الرعاية الصحية والعناية بالأسنان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164" y="1983152"/>
            <a:ext cx="1922852" cy="2273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1196" y="2441572"/>
            <a:ext cx="663127" cy="604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41196" y="3575272"/>
            <a:ext cx="683108" cy="61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KL_mall">
  <a:themeElements>
    <a:clrScheme name="HealthNavigator">
      <a:dk1>
        <a:srgbClr val="000000"/>
      </a:dk1>
      <a:lt1>
        <a:srgbClr val="FFFFFF"/>
      </a:lt1>
      <a:dk2>
        <a:srgbClr val="41AE61"/>
      </a:dk2>
      <a:lt2>
        <a:srgbClr val="002960"/>
      </a:lt2>
      <a:accent1>
        <a:srgbClr val="CDE4EC"/>
      </a:accent1>
      <a:accent2>
        <a:srgbClr val="5BA6C1"/>
      </a:accent2>
      <a:accent3>
        <a:srgbClr val="2D6679"/>
      </a:accent3>
      <a:accent4>
        <a:srgbClr val="1E4652"/>
      </a:accent4>
      <a:accent5>
        <a:srgbClr val="A4053D"/>
      </a:accent5>
      <a:accent6>
        <a:srgbClr val="80110A"/>
      </a:accent6>
      <a:hlink>
        <a:srgbClr val="2D6679"/>
      </a:hlink>
      <a:folHlink>
        <a:srgbClr val="1E4652"/>
      </a:folHlink>
    </a:clrScheme>
    <a:fontScheme name="Anpassat 2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chemeClr val="bg1">
              <a:lumMod val="75000"/>
            </a:schemeClr>
          </a:solidFill>
        </a:ln>
        <a:effectLst/>
      </a:spPr>
      <a:bodyPr rtlCol="0" anchor="t" anchorCtr="0"/>
      <a:lstStyle>
        <a:defPPr>
          <a:defRPr dirty="0" smtClean="0">
            <a:solidFill>
              <a:schemeClr val="tx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2D66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KL_mall" id="{F51252A8-ABD8-4BBC-99BF-B21C4FD4F9EB}" vid="{00100721-A95F-4E19-982A-99E23CF2C4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SKL_mall</Template>
  <TotalTime>0</TotalTime>
  <Words>1241</Words>
  <Application>Microsoft Office PowerPoint</Application>
  <PresentationFormat>Custom</PresentationFormat>
  <Paragraphs>255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</vt:lpstr>
      <vt:lpstr>Franklin Gothic Book</vt:lpstr>
      <vt:lpstr>Georgia</vt:lpstr>
      <vt:lpstr>Myriad Pro</vt:lpstr>
      <vt:lpstr>Times New Roman</vt:lpstr>
      <vt:lpstr>Verdana</vt:lpstr>
      <vt:lpstr>SKL_mall</vt:lpstr>
      <vt:lpstr>think-cell Slide</vt:lpstr>
      <vt:lpstr>الرعاية الصحية لطالبي اللجوء السياسي  </vt:lpstr>
      <vt:lpstr>الهدف من عرض اليوم</vt:lpstr>
      <vt:lpstr>فيلم افتتاحي</vt:lpstr>
      <vt:lpstr>برنامج عرض اليوم</vt:lpstr>
      <vt:lpstr>برنامج عرض اليوم</vt:lpstr>
      <vt:lpstr>هناك عدة أشياء ينفرد بها نظام الرعاية الصحية السويدية بما في ذلك الأدوار والمبادئ</vt:lpstr>
      <vt:lpstr>برنامج عرض اليوم</vt:lpstr>
      <vt:lpstr>يجب أن توفر الأقاليم الرعاية التي لا يمكن الانتظار للحصول عليها لطالبي اللجوء السياسي البالغين</vt:lpstr>
      <vt:lpstr>يجب أن توفر الأقاليم لطالبي اللجوء السياسي من الأطفال نفس مستوى الرعاية الصحية التي يحصل عليها الأطفال السويديون</vt:lpstr>
      <vt:lpstr>برنامج عرض اليوم</vt:lpstr>
      <vt:lpstr>يعد إجراء الفحص الطبي الشامل المرحلة التمهيدية للحصول على الرعاية الصحية السويدية</vt:lpstr>
      <vt:lpstr> ستتلقى خطابًا عندما يحين دورك،  الحضور في الموعد المحدد أمر بالغ الأهمية</vt:lpstr>
      <vt:lpstr>يكون إجراء الفحص الطبي الشامل مجانيًا ولا يؤثر على عملية طلب اللجوء الخاصة بك - فإن ذلك من أجل صحتك فقط</vt:lpstr>
      <vt:lpstr>إذا كنت تعاني من مشاكل صحية، فهناك العديد من مشورات الرعاية الذاتية على 1177 - يمكنهم أيضًا توجيهك إلى المكان الذي يجب أن تذهب إليه</vt:lpstr>
      <vt:lpstr>تتوفر قنوات المعلومات والمساعدة الذاتية على مدار الساعة طوال أيام الأسبوع وتقدم المشورة الأساسية وقناة لطرح الأسئلة</vt:lpstr>
      <vt:lpstr>إن مراكز الرعاية الصحية المحلية هي المكان الأول الذي يجب الذهاب إليه للحصول على المساعدة</vt:lpstr>
      <vt:lpstr>مركز الرعاية الصحية المحلي الذي تتعامل معه -   الخيار الرئيسي عند الحاجة إلى الحصول على المساعدة الطبية</vt:lpstr>
      <vt:lpstr>معلومات حول مركز الرعاية الصحية المحلي الذي تتعامل معه</vt:lpstr>
      <vt:lpstr>المستشفيات-   للرعاية وجيزة للحالات الحادة والظروف التي تتطلب اختصاص فرعي</vt:lpstr>
      <vt:lpstr>المستشفيات-   للرعاية وجيزة للحالات الحادة والظروف التي تتطلب اختصاص فرعي</vt:lpstr>
      <vt:lpstr>تقتصر تكلفة خدمات الرعاية الصحية على البالغين أثناء عملية اللجوء بينما تكون هذه الخدمات مجانية للأطفال</vt:lpstr>
      <vt:lpstr>برنامج عرض اليوم</vt:lpstr>
      <vt:lpstr>كما يمكن الحصول على خدمات أخرى مهمة مثل العناية بالأسنان وصرف الدواء من الصيدليات</vt:lpstr>
      <vt:lpstr>أسئلة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2016-01-29T13:51:32Z</dcterms:created>
  <dcterms:modified xsi:type="dcterms:W3CDTF">2016-05-30T13:25:42Z</dcterms:modified>
</cp:coreProperties>
</file>