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733" r:id="rId1"/>
  </p:sldMasterIdLst>
  <p:notesMasterIdLst>
    <p:notesMasterId r:id="rId26"/>
  </p:notesMasterIdLst>
  <p:sldIdLst>
    <p:sldId id="256" r:id="rId2"/>
    <p:sldId id="285" r:id="rId3"/>
    <p:sldId id="264" r:id="rId4"/>
    <p:sldId id="257" r:id="rId5"/>
    <p:sldId id="265" r:id="rId6"/>
    <p:sldId id="275" r:id="rId7"/>
    <p:sldId id="274" r:id="rId8"/>
    <p:sldId id="266" r:id="rId9"/>
    <p:sldId id="267" r:id="rId10"/>
    <p:sldId id="277" r:id="rId11"/>
    <p:sldId id="258" r:id="rId12"/>
    <p:sldId id="284" r:id="rId13"/>
    <p:sldId id="259" r:id="rId14"/>
    <p:sldId id="286" r:id="rId15"/>
    <p:sldId id="262" r:id="rId16"/>
    <p:sldId id="287" r:id="rId17"/>
    <p:sldId id="261" r:id="rId18"/>
    <p:sldId id="276" r:id="rId19"/>
    <p:sldId id="289" r:id="rId20"/>
    <p:sldId id="263" r:id="rId21"/>
    <p:sldId id="281" r:id="rId22"/>
    <p:sldId id="288" r:id="rId23"/>
    <p:sldId id="280" r:id="rId24"/>
    <p:sldId id="283" r:id="rId25"/>
  </p:sldIdLst>
  <p:sldSz cx="8961438" cy="6721475"/>
  <p:notesSz cx="6808788" cy="9940925"/>
  <p:defaultTextStyle>
    <a:defPPr rtl="0">
      <a:defRPr lang="so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8">
          <p15:clr>
            <a:srgbClr val="A4A3A4"/>
          </p15:clr>
        </p15:guide>
        <p15:guide id="2" orient="horz" pos="475">
          <p15:clr>
            <a:srgbClr val="A4A3A4"/>
          </p15:clr>
        </p15:guide>
        <p15:guide id="3" orient="horz" pos="421">
          <p15:clr>
            <a:srgbClr val="A4A3A4"/>
          </p15:clr>
        </p15:guide>
        <p15:guide id="4" orient="horz" pos="3742">
          <p15:clr>
            <a:srgbClr val="A4A3A4"/>
          </p15:clr>
        </p15:guide>
        <p15:guide id="5" pos="185">
          <p15:clr>
            <a:srgbClr val="A4A3A4"/>
          </p15:clr>
        </p15:guide>
        <p15:guide id="6" pos="5461">
          <p15:clr>
            <a:srgbClr val="A4A3A4"/>
          </p15:clr>
        </p15:guide>
        <p15:guide id="7" pos="3907">
          <p15:clr>
            <a:srgbClr val="A4A3A4"/>
          </p15:clr>
        </p15:guide>
        <p15:guide id="8" orient="horz" pos="3635">
          <p15:clr>
            <a:srgbClr val="A4A3A4"/>
          </p15:clr>
        </p15:guide>
        <p15:guide id="9" orient="horz" pos="698">
          <p15:clr>
            <a:srgbClr val="A4A3A4"/>
          </p15:clr>
        </p15:guide>
        <p15:guide id="10" orient="horz" pos="4089">
          <p15:clr>
            <a:srgbClr val="A4A3A4"/>
          </p15:clr>
        </p15:guide>
        <p15:guide id="11" orient="horz" pos="671">
          <p15:clr>
            <a:srgbClr val="A4A3A4"/>
          </p15:clr>
        </p15:guide>
        <p15:guide id="12" orient="horz" pos="3803">
          <p15:clr>
            <a:srgbClr val="A4A3A4"/>
          </p15:clr>
        </p15:guide>
        <p15:guide id="13" pos="3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0" autoAdjust="0"/>
    <p:restoredTop sz="95232" autoAdjust="0"/>
  </p:normalViewPr>
  <p:slideViewPr>
    <p:cSldViewPr snapToGrid="0">
      <p:cViewPr varScale="1">
        <p:scale>
          <a:sx n="71" d="100"/>
          <a:sy n="71" d="100"/>
        </p:scale>
        <p:origin x="-1692" y="-108"/>
      </p:cViewPr>
      <p:guideLst>
        <p:guide orient="horz" pos="618"/>
        <p:guide orient="horz" pos="475"/>
        <p:guide orient="horz" pos="421"/>
        <p:guide orient="horz" pos="3742"/>
        <p:guide orient="horz" pos="3635"/>
        <p:guide orient="horz" pos="698"/>
        <p:guide orient="horz" pos="4089"/>
        <p:guide orient="horz" pos="671"/>
        <p:guide orient="horz" pos="3803"/>
        <p:guide pos="185"/>
        <p:guide pos="5461"/>
        <p:guide pos="3907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12:01:37.887" idx="1">
    <p:pos x="4218" y="1948"/>
    <p:text>Translation is "ee"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22:58:17.767" idx="6">
    <p:pos x="745" y="288"/>
    <p:text>Spelling error " dookha" is correct</p:text>
  </p:cm>
  <p:cm authorId="1" dt="2016-05-30T22:58:32.499" idx="7">
    <p:pos x="4913" y="288"/>
    <p:text>Spelling error " caawimada" is correct</p:text>
  </p:cm>
  <p:cm authorId="1" dt="2016-05-30T22:59:08.340" idx="8">
    <p:pos x="1820" y="1017"/>
    <p:text>Spelling error " dookha" is correct</p:text>
  </p:cm>
  <p:cm authorId="1" dt="2016-05-30T22:59:34.982" idx="9">
    <p:pos x="2609" y="1000"/>
    <p:text>Spelling error " koowaad" is correct</p:text>
  </p:cm>
  <p:cm authorId="1" dt="2016-05-30T22:59:56.429" idx="10">
    <p:pos x="4727" y="1000"/>
    <p:text>Spelling error " caawimo" is correct</p:text>
  </p:cm>
  <p:cm authorId="1" dt="2016-05-30T23:00:12.797" idx="11">
    <p:pos x="4930" y="1677"/>
    <p:text>Spelling error " arrimaha" is correct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23:02:50.128" idx="12">
    <p:pos x="4549" y="271"/>
    <p:text>Spelling error " takhasus" is correct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23:03:16.783" idx="13">
    <p:pos x="4591" y="271"/>
    <p:text>Spelling error " takhasus" is correct</p:text>
  </p:cm>
  <p:cm authorId="1" dt="2016-05-30T23:04:04.452" idx="14">
    <p:pos x="5023" y="906"/>
    <p:text>A worsd is missing after this word " wac" is missing</p:text>
  </p:cm>
  <p:cm authorId="1" dt="2016-05-30T23:04:22.371" idx="15">
    <p:pos x="1643" y="2151"/>
    <p:text>Spelling error " Qarashka" is correct</p:text>
  </p:cm>
  <p:cm authorId="1" dt="2016-05-30T23:05:26.102" idx="16">
    <p:pos x="4921" y="2202"/>
    <p:text>Incorrect translation " looga baahanyahay" is correct.</p:text>
  </p:cm>
  <p:cm authorId="1" dt="2016-05-30T23:05:49.357" idx="17">
    <p:pos x="2490" y="3397"/>
    <p:text>Spelling error " horumarsan" is correct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23:06:55.803" idx="18">
    <p:pos x="3786" y="2804"/>
    <p:text>Incorrect translation " ka soo ridida" is correct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23:07:50.012" idx="19">
    <p:pos x="4481" y="1389"/>
    <p:text>This does not make sense.</p:text>
  </p:cm>
  <p:cm authorId="1" dt="2016-05-30T23:08:45.885" idx="20">
    <p:pos x="4498" y="3270"/>
    <p:text>Incorrect translation " u gudbinta" is correct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12:03:30.550" idx="2">
    <p:pos x="1609" y="1220"/>
    <p:text>Incorrect spelling " daryeelka" is correct</p:text>
  </p:cm>
  <p:cm authorId="1" dt="2016-05-30T12:04:12.544" idx="3">
    <p:pos x="779" y="1796"/>
    <p:text>Incorrect spelling " Ogaysii" is correct</p:text>
  </p:cm>
  <p:cm authorId="1" dt="2016-05-30T12:04:57.704" idx="4">
    <p:pos x="1067" y="2660"/>
    <p:text>Not suitable word " Ku marti qaad" is correct</p:text>
  </p:cm>
  <p:cm authorId="1" dt="2016-05-30T12:06:06.545" idx="5">
    <p:pos x="2016" y="3329"/>
    <p:text>This does not make sense. refer to source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12:08:20.761" idx="6">
    <p:pos x="1304" y="1008"/>
    <p:text>Incorrect conjuction " oo" is correct</p:text>
  </p:cm>
  <p:cm authorId="1" dt="2016-05-30T12:08:57.558" idx="7">
    <p:pos x="1872" y="2473"/>
    <p:text>Incorrect spelling " arrimah" is correct</p:text>
  </p:cm>
  <p:cm authorId="1" dt="2016-05-30T12:09:33.268" idx="8">
    <p:pos x="1550" y="3143"/>
    <p:text>Incorrect spelling " arrimaha" is correct</p:text>
  </p:cm>
  <p:cm authorId="1" dt="2016-05-30T12:12:00.231" idx="9">
    <p:pos x="3388" y="3456"/>
    <p:text>This does not make sense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12:13:08.508" idx="10">
    <p:pos x="4379" y="1160"/>
    <p:text>Incorrect word "bixiyaan" is more suitable.</p:text>
  </p:cm>
  <p:cm authorId="1" dt="2016-05-30T12:13:55.289" idx="11">
    <p:pos x="4057" y="2558"/>
    <p:text>Incrrect word " uur ka soo ridka" is correct</p:text>
  </p:cm>
  <p:cm authorId="1" dt="2016-05-30T12:14:10.929" idx="12">
    <p:pos x="3964" y="2956"/>
    <p:text>Incorrect spelling " arrimaha" is correct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12:15:38.221" idx="13">
    <p:pos x="1288" y="271"/>
    <p:text>incorrect word order " heer la mid ah" is correct</p:text>
  </p:cm>
  <p:cm authorId="1" dt="2016-05-30T12:15:48.040" idx="14">
    <p:pos x="4201" y="1821"/>
    <p:text>incorrect word order " heer la mid ah" is correct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12:17:04.954" idx="15">
    <p:pos x="3329" y="3371"/>
    <p:text>Incorrect spelling " labbaad" is correct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12:18:02.138" idx="16">
    <p:pos x="4820" y="271"/>
    <p:text>incorrect word order " timaado" is correct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22:51:05.415" idx="1">
    <p:pos x="3922" y="76"/>
    <p:text>error in conjucntion" oo" is correct.</p:text>
  </p:cm>
  <p:cm authorId="1" dt="2016-05-30T22:52:04.861" idx="2">
    <p:pos x="3583" y="1271"/>
    <p:text>Spelling error " timaado" is correct</p:text>
  </p:cm>
  <p:cm authorId="1" dt="2016-05-30T22:52:59.352" idx="3">
    <p:pos x="2973" y="1542"/>
    <p:text>Not a Somali Language Standard " xannuusanayso" is correct</p:text>
  </p:cm>
  <p:cm authorId="1" dt="2016-05-30T22:53:47.667" idx="4">
    <p:pos x="4040" y="2677"/>
    <p:text>was missing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0T22:57:00.556" idx="5">
    <p:pos x="3032" y="271"/>
    <p:text>Spelling error " caawimo" is correct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sv-SE" smtClean="0"/>
              <a:t>2016-04-18</a:t>
            </a:r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23EF66E-19A1-4AC8-A000-D07CFC09E812}" type="slidenum">
              <a:rPr lang="sv-SE" smtClean="0"/>
              <a:pPr rtl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24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23EF66E-19A1-4AC8-A000-D07CFC09E812}" type="slidenum">
              <a:rPr lang="sv-SE" smtClean="0"/>
              <a:pPr rtl="0"/>
              <a:t>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60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23EF66E-19A1-4AC8-A000-D07CFC09E812}" type="slidenum">
              <a:rPr lang="sv-SE" smtClean="0"/>
              <a:pPr rtl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84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23EF66E-19A1-4AC8-A000-D07CFC09E812}" type="slidenum">
              <a:rPr lang="sv-SE" smtClean="0"/>
              <a:pPr rtl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8657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o"/>
              <a:t>Viktigt att informera om lokala tolkningar vad som inkluderas i stöd som erbjuds avseende bl.a. transport och hjälpmedel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23EF66E-19A1-4AC8-A000-D07CFC09E812}" type="slidenum">
              <a:rPr lang="sv-SE" smtClean="0"/>
              <a:pPr rtl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99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9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4527512"/>
            <a:ext cx="5168901" cy="215444"/>
          </a:xfrm>
        </p:spPr>
        <p:txBody>
          <a:bodyPr wrap="square" rtlCol="0">
            <a:spAutoFit/>
          </a:bodyPr>
          <a:lstStyle>
            <a:lvl1pPr algn="l" rtl="0"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so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4809514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GB" sz="1400" dirty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so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3622290"/>
            <a:ext cx="5172084" cy="523220"/>
          </a:xfrm>
        </p:spPr>
        <p:txBody>
          <a:bodyPr rtlCol="0" anchor="b" anchorCtr="0"/>
          <a:lstStyle>
            <a:lvl1pPr algn="l" rtl="0">
              <a:defRPr sz="3400" b="0" cap="none" baseline="0">
                <a:solidFill>
                  <a:srgbClr val="E6460A"/>
                </a:solidFill>
              </a:defRPr>
            </a:lvl1pPr>
          </a:lstStyle>
          <a:p>
            <a:pPr rtl="0"/>
            <a:r>
              <a:rPr lang="so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7388"/>
            <a:ext cx="8374608" cy="318686"/>
          </a:xfrm>
        </p:spPr>
        <p:txBody>
          <a:bodyPr rtlCol="0"/>
          <a:lstStyle>
            <a:lvl1pPr algn="l" rtl="0"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pPr rtl="0"/>
            <a:r>
              <a:rPr lang="so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3477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 rtl="0">
                <a:defRPr/>
              </a:pPr>
              <a:t>‹#›</a:t>
            </a:fld>
            <a:r>
              <a:rPr lang="so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7453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293361" y="783241"/>
            <a:ext cx="8375977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US" sz="1800" i="0" dirty="0" smtClean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so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940691"/>
            <a:ext cx="8375650" cy="500062"/>
          </a:xfrm>
        </p:spPr>
        <p:txBody>
          <a:bodyPr rtlCol="0" anchor="b" anchorCtr="0"/>
          <a:lstStyle>
            <a:lvl1pPr marL="615950" indent="-615950" algn="l" defTabSz="627063" rtl="0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 rtl="0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o" sz="1000">
                <a:ea typeface="Verdana" pitchFamily="34" charset="0"/>
                <a:cs typeface="Verdana" pitchFamily="34" charset="0"/>
              </a:rPr>
              <a:t>	Not:	xxxxxx</a:t>
            </a:r>
            <a:endParaRPr lang="sv-SE" sz="1000" dirty="0" smtClean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 rtl="0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o" sz="100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 rtl="0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o" sz="1000">
                <a:ea typeface="Verdana" pitchFamily="34" charset="0"/>
                <a:cs typeface="Verdana" pitchFamily="34" charset="0"/>
              </a:rPr>
              <a:t>	Källa:	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8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3688" y="416847"/>
            <a:ext cx="5764876" cy="318686"/>
          </a:xfrm>
        </p:spPr>
        <p:txBody>
          <a:bodyPr rtlCol="0"/>
          <a:lstStyle>
            <a:lvl1pPr algn="l" rtl="0"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pPr rtl="0"/>
            <a:r>
              <a:rPr lang="so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47539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 rtl="0">
                <a:defRPr/>
              </a:pPr>
              <a:t>‹#›</a:t>
            </a:fld>
            <a:r>
              <a:rPr lang="so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4355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172200" y="0"/>
            <a:ext cx="2789237" cy="5888735"/>
          </a:xfrm>
        </p:spPr>
        <p:txBody>
          <a:bodyPr rtlCol="0"/>
          <a:lstStyle/>
          <a:p>
            <a:pPr rtl="0"/>
            <a:r>
              <a:rPr lang="so"/>
              <a:t>Click icon to add picture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293361" y="783301"/>
            <a:ext cx="5764539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US" sz="1800" i="0" dirty="0" smtClean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so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940691"/>
            <a:ext cx="5781797" cy="500062"/>
          </a:xfrm>
        </p:spPr>
        <p:txBody>
          <a:bodyPr rtlCol="0" anchor="b" anchorCtr="0"/>
          <a:lstStyle>
            <a:lvl1pPr marL="615950" indent="-615950" algn="l" defTabSz="627063" rtl="0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 rtl="0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o" sz="1000">
                <a:ea typeface="Verdana" pitchFamily="34" charset="0"/>
                <a:cs typeface="Verdana" pitchFamily="34" charset="0"/>
              </a:rPr>
              <a:t>	Not:	xxxxxx</a:t>
            </a:r>
            <a:endParaRPr lang="sv-SE" sz="1000" dirty="0" smtClean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 rtl="0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o" sz="100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 rtl="0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so" sz="1000">
                <a:ea typeface="Verdana" pitchFamily="34" charset="0"/>
                <a:cs typeface="Verdana" pitchFamily="34" charset="0"/>
              </a:rPr>
              <a:t>	Källa:	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6847"/>
            <a:ext cx="5907633" cy="318686"/>
          </a:xfrm>
        </p:spPr>
        <p:txBody>
          <a:bodyPr rtlCol="0"/>
          <a:lstStyle>
            <a:lvl1pPr algn="l" rtl="0"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pPr rtl="0"/>
            <a:r>
              <a:rPr lang="so"/>
              <a:t>Click to edit Master title style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1654299"/>
          </a:xfrm>
        </p:spPr>
        <p:txBody>
          <a:bodyPr rtlCol="0">
            <a:spAutoFit/>
          </a:bodyPr>
          <a:lstStyle>
            <a:lvl1pPr algn="l" rtl="0">
              <a:spcBef>
                <a:spcPts val="1800"/>
              </a:spcBef>
              <a:spcAft>
                <a:spcPts val="0"/>
              </a:spcAft>
              <a:defRPr sz="2000"/>
            </a:lvl1pPr>
            <a:lvl2pPr algn="l" rtl="0">
              <a:spcBef>
                <a:spcPts val="600"/>
              </a:spcBef>
              <a:spcAft>
                <a:spcPts val="0"/>
              </a:spcAft>
              <a:defRPr sz="2000"/>
            </a:lvl2pPr>
            <a:lvl3pPr algn="l" rtl="0">
              <a:defRPr sz="2000"/>
            </a:lvl3pPr>
            <a:lvl4pPr algn="l" rtl="0">
              <a:spcAft>
                <a:spcPts val="0"/>
              </a:spcAft>
              <a:defRPr sz="2000"/>
            </a:lvl4pPr>
            <a:lvl5pPr algn="l" rtl="0">
              <a:spcAft>
                <a:spcPts val="0"/>
              </a:spcAft>
              <a:defRPr sz="2000"/>
            </a:lvl5pPr>
          </a:lstStyle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 rtl="0">
                <a:defRPr/>
              </a:pPr>
              <a:t>‹#›</a:t>
            </a:fld>
            <a:r>
              <a:rPr lang="so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5804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64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011020"/>
            <a:ext cx="5168901" cy="215444"/>
          </a:xfrm>
        </p:spPr>
        <p:txBody>
          <a:bodyPr wrap="square" rtlCol="0">
            <a:spAutoFit/>
          </a:bodyPr>
          <a:lstStyle>
            <a:lvl1pPr algn="l" rtl="0"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so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287412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o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207105"/>
            <a:ext cx="5172084" cy="523220"/>
          </a:xfrm>
        </p:spPr>
        <p:txBody>
          <a:bodyPr rtlCol="0" anchor="b" anchorCtr="0"/>
          <a:lstStyle>
            <a:lvl1pPr algn="l" rtl="0">
              <a:defRPr sz="3400" b="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o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128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294730" y="426063"/>
            <a:ext cx="5902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lvl="0" rtl="0">
              <a:lnSpc>
                <a:spcPts val="2400"/>
              </a:lnSpc>
            </a:pPr>
            <a:r>
              <a:rPr lang="so"/>
              <a:t>Click to edit Master title style</a:t>
            </a:r>
            <a:endParaRPr lang="en-US" dirty="0" smtClean="0"/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351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 rtl="0">
                <a:defRPr/>
              </a:pPr>
              <a:t>‹#›</a:t>
            </a:fld>
            <a:r>
              <a:rPr lang="so"/>
              <a:t> </a:t>
            </a:r>
            <a:endParaRPr lang="en-US" dirty="0"/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4730" y="1098550"/>
            <a:ext cx="8374608" cy="16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  <a:endParaRPr lang="en-US" dirty="0" smtClean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35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defRPr lang="en-US" sz="2200" b="1" dirty="0" smtClean="0">
          <a:solidFill>
            <a:srgbClr val="E6460A"/>
          </a:solidFill>
          <a:latin typeface="Georgia" pitchFamily="18" charset="0"/>
          <a:ea typeface="+mj-ea"/>
          <a:cs typeface="Georgia" pitchFamily="18" charset="0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ts val="300"/>
        </a:spcAft>
        <a:buClr>
          <a:schemeClr val="tx2"/>
        </a:buClr>
        <a:defRPr sz="1600">
          <a:solidFill>
            <a:schemeClr val="tx1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1pPr>
      <a:lvl2pPr marL="193655" indent="-192067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Char char="•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2pPr>
      <a:lvl3pPr marL="361950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3pPr>
      <a:lvl4pPr marL="534988" indent="-173038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pitchFamily="34" charset="0"/>
        <a:buChar char="•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4pPr>
      <a:lvl5pPr marL="715963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charset="0"/>
        <a:buChar char="-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5pPr>
      <a:lvl6pPr marL="1203197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349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501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652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comments" Target="../comments/comment6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omments" Target="../comments/comment7.xml"/><Relationship Id="rId3" Type="http://schemas.openxmlformats.org/officeDocument/2006/relationships/oleObject" Target="../embeddings/oleObject5.bin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Relationship Id="rId9" Type="http://schemas.openxmlformats.org/officeDocument/2006/relationships/comments" Target="../comments/commen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comments" Target="../comments/comment9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comments" Target="../comments/comment10.xml"/><Relationship Id="rId4" Type="http://schemas.openxmlformats.org/officeDocument/2006/relationships/image" Target="../media/image32.emf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comments" Target="../comments/comment11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2.emf"/><Relationship Id="rId9" Type="http://schemas.openxmlformats.org/officeDocument/2006/relationships/comments" Target="../comments/commen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hyperlink" Target="http://www.google.com/url?sa=i&amp;source=images&amp;cd=&amp;cad=rja&amp;docid=OWniMnMEPG6VMM&amp;tbnid=RFPNuKWempq37M:&amp;ved=0CAgQjRwwAA&amp;url=http://c91prao.wikispaces.com/Al-Mammar+Noor&amp;ei=BNpzUpTLG-K84ATyp4C4Bw&amp;psig=AFQjCNEJhZOOMky8Pid7kz9K_8xeHrRtCQ&amp;ust=138341056448021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comments" Target="../comments/comment14.xml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hyperlink" Target="http://www.google.com/url?sa=i&amp;rct=j&amp;q=&amp;esrc=s&amp;frm=1&amp;source=images&amp;cd=&amp;cad=rja&amp;docid=hxDc95ny-m85eM&amp;tbnid=l6qg_IV8nQcuLM:&amp;ved=0CAUQjRw&amp;url=http://testbb.kf.se/Butiker/Apotek-Hjartat/&amp;ei=6dpzUo6PGpKk4ATKtYHgDA&amp;psig=AFQjCNHJh40YOnd7at9VKjibeXgWYW7Fsw&amp;ust=1383410692989794" TargetMode="External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emf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comments" Target="../comments/comment4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89098" y="4527512"/>
            <a:ext cx="5168901" cy="215444"/>
          </a:xfrm>
        </p:spPr>
        <p:txBody>
          <a:bodyPr rtlCol="0"/>
          <a:lstStyle/>
          <a:p>
            <a:pPr rtl="0"/>
            <a:r>
              <a:rPr lang="so">
                <a:latin typeface="Franklin Gothic Book" panose="020B0503020102020204" pitchFamily="34" charset="0"/>
              </a:rPr>
              <a:t>Hordhaca nidaamka Daryeelka-caafimaadka Swedish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so"/>
              <a:t>Maarso </a:t>
            </a:r>
            <a:r>
              <a:rPr lang="so">
                <a:latin typeface="Franklin Gothic Book" panose="020B0503020102020204" pitchFamily="34" charset="0"/>
              </a:rPr>
              <a:t>2016</a:t>
            </a:r>
            <a:endParaRPr lang="sv-SE" dirty="0">
              <a:latin typeface="Franklin Gothic Book" panose="020B05030201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89098" y="3099071"/>
            <a:ext cx="5870467" cy="1046440"/>
          </a:xfrm>
        </p:spPr>
        <p:txBody>
          <a:bodyPr rtlCol="0"/>
          <a:lstStyle/>
          <a:p>
            <a:pPr rtl="0"/>
            <a:r>
              <a:rPr lang="so" dirty="0"/>
              <a:t>Daryeelka caafimaadka </a:t>
            </a:r>
            <a:r>
              <a:rPr lang="so" dirty="0">
                <a:solidFill>
                  <a:srgbClr val="FFC000"/>
                </a:solidFill>
              </a:rPr>
              <a:t>oo</a:t>
            </a:r>
            <a:r>
              <a:rPr lang="so" dirty="0"/>
              <a:t> magangalya doonada ah  </a:t>
            </a:r>
            <a:endParaRPr lang="sv-SE" sz="20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0" y="6305550"/>
            <a:ext cx="2859882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1945482" y="6305550"/>
            <a:ext cx="7029450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18882" y="6391275"/>
            <a:ext cx="4800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noAutofit/>
          </a:bodyPr>
          <a:lstStyle/>
          <a:p>
            <a:pPr rtl="0">
              <a:lnSpc>
                <a:spcPct val="115000"/>
              </a:lnSpc>
              <a:spcAft>
                <a:spcPts val="0"/>
              </a:spcAft>
            </a:pPr>
            <a:r>
              <a:rPr lang="so" sz="1100">
                <a:solidFill>
                  <a:srgbClr val="FFFFFF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Finns även tillgänglig digitalt på </a:t>
            </a:r>
            <a:r>
              <a:rPr lang="so" sz="1100" b="1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www.uppdragpsykiskhalsa.se</a:t>
            </a:r>
            <a:r>
              <a:rPr lang="so" sz="110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2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o"/>
              <a:t>Ajendaha bandhiga maanta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0"/>
          <a:lstStyle/>
          <a:p>
            <a:pPr marL="458788" lvl="1" indent="-457200" rtl="0">
              <a:buFont typeface="+mj-lt"/>
              <a:buAutoNum type="arabicPeriod"/>
            </a:pPr>
            <a:r>
              <a:rPr lang="so"/>
              <a:t>Mabaadi’da guud ee daryeelka-caafimaadka Swedish</a:t>
            </a:r>
            <a:endParaRPr lang="sv-SE" dirty="0"/>
          </a:p>
          <a:p>
            <a:pPr marL="458788" lvl="1" indent="-457200" rtl="0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/>
              <a:t>Xaquuqda daryeelka-caafimaadka magangalya doonada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 b="1"/>
              <a:t>Baaritaanka caafimaadka</a:t>
            </a:r>
            <a:endParaRPr lang="sv-SE" b="1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/>
              <a:t>Daryeelka shaqsiga iyo 1177-adeegyada warbixinta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/>
              <a:t>Nidaamka Daryeelka-caafimaadka Swedish</a:t>
            </a:r>
          </a:p>
          <a:p>
            <a:pPr lvl="2" rtl="0"/>
            <a:r>
              <a:rPr lang="so"/>
              <a:t>Xarumaha daryeelka-caafimaadka deegaanka</a:t>
            </a:r>
          </a:p>
          <a:p>
            <a:pPr lvl="2" rtl="0"/>
            <a:r>
              <a:rPr lang="so"/>
              <a:t>Isbitaalada</a:t>
            </a:r>
          </a:p>
          <a:p>
            <a:pPr lvl="2" rtl="0"/>
            <a:r>
              <a:rPr lang="so"/>
              <a:t>Adeegyada kale (oo ay ku jiraan daryeelka ilkaha)</a:t>
            </a:r>
          </a:p>
          <a:p>
            <a:pPr lvl="2"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17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831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 rtlCol="0"/>
          <a:lstStyle/>
          <a:p>
            <a:pPr rtl="0"/>
            <a:r>
              <a:rPr lang="so"/>
              <a:t>Baaritaanka caafimaadka waa barta bilowga oo lagu helayo daryeelka caafimaadka Swedish</a:t>
            </a:r>
            <a:endParaRPr lang="sv-SE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Baaritaanka caafimaadka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3461499" y="1100671"/>
            <a:ext cx="2383113" cy="350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800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Imaanshaha Sweden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–oo tallada daryeelka shaqsiga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Xarumaha daryeelka-caafimaadka deegaanka</a:t>
            </a:r>
          </a:p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(Daryeelka koowaad)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Isbitaalada</a:t>
            </a:r>
          </a:p>
          <a:p>
            <a:pPr algn="ctr" rtl="0"/>
            <a:r>
              <a:rPr lang="so" sz="1800" b="1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(Daryeelka labaad)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5400000">
            <a:off x="711238" y="186771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1" y="186771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847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3135781" y="1503384"/>
            <a:ext cx="2700553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5991" y="1503384"/>
            <a:ext cx="2531959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02308" y="3818735"/>
            <a:ext cx="1278982" cy="4984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2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Watiga iyo goobta</a:t>
            </a:r>
            <a:endParaRPr lang="sv-SE" sz="12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1255718" y="3466670"/>
            <a:ext cx="3256209" cy="26442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74608" cy="615553"/>
          </a:xfrm>
        </p:spPr>
        <p:txBody>
          <a:bodyPr rtlCol="0"/>
          <a:lstStyle/>
          <a:p>
            <a:pPr rtl="0"/>
            <a:r>
              <a:rPr lang="so" dirty="0"/>
              <a:t>Waxaad heleysaa warqad goorta ay tookadaada tahay,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so" dirty="0"/>
              <a:t>iyo aad ayay muhiim u tahay in aad waqtigeeda </a:t>
            </a:r>
            <a:r>
              <a:rPr lang="so" dirty="0">
                <a:solidFill>
                  <a:srgbClr val="FFC000"/>
                </a:solidFill>
              </a:rPr>
              <a:t>imaatid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09420" y="4583941"/>
            <a:ext cx="1041252" cy="2589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200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imow kaarkaaga LMA</a:t>
            </a:r>
            <a:endParaRPr lang="sv-SE" sz="12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15990" y="1164564"/>
            <a:ext cx="2834599" cy="256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200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Tallaabada 1 – Warqada helaha</a:t>
            </a:r>
            <a:endParaRPr lang="sv-SE" sz="1200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2978870" y="1164564"/>
            <a:ext cx="3186260" cy="256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2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Tallaabada 2 – Baaritaanka caafimaadka</a:t>
            </a:r>
            <a:endParaRPr lang="sv-SE" sz="1200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4425609" y="2079145"/>
            <a:ext cx="1270341" cy="54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2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Baaritaanka dhiiga iyo baaritaanka jirka</a:t>
            </a:r>
            <a:endParaRPr lang="sv-SE" sz="12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4425609" y="3387226"/>
            <a:ext cx="1270341" cy="54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2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Wada sheekeysiga kalkaalisada gaarka ah</a:t>
            </a:r>
            <a:endParaRPr lang="sv-SE" sz="12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4425609" y="4708683"/>
            <a:ext cx="1633406" cy="54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2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Qarashaad ma jiro</a:t>
            </a:r>
            <a:endParaRPr lang="sv-SE" sz="12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24165" y="1503384"/>
            <a:ext cx="2531959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 rot="5400000">
            <a:off x="4455452" y="3466670"/>
            <a:ext cx="3256209" cy="26442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6042581" y="1155970"/>
            <a:ext cx="2823607" cy="2648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2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Tallaabada 3 – La xiriir haddii loo baahdo</a:t>
            </a:r>
            <a:endParaRPr lang="sv-SE" sz="1200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7546104" y="1837787"/>
            <a:ext cx="1309688" cy="54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200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gudbinta dhaqtarka – kaliya haddii loo baahdo</a:t>
            </a:r>
            <a:endParaRPr lang="sv-SE" sz="12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7441371" y="3162945"/>
            <a:ext cx="1414753" cy="54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200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 jiraan warbixin ku saleysan Migrations-verket</a:t>
            </a:r>
            <a:endParaRPr lang="sv-SE" sz="12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7546104" y="4344463"/>
            <a:ext cx="1216896" cy="8470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200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Gargaarka dheeraadka ah ee la heli karo kadib shatiga daganaanshaha</a:t>
            </a:r>
            <a:endParaRPr lang="sv-SE" sz="12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000" y="1732228"/>
            <a:ext cx="1821709" cy="1489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1033" y="3692823"/>
            <a:ext cx="685029" cy="680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1095" y="4560558"/>
            <a:ext cx="884716" cy="581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25377" y="2080703"/>
            <a:ext cx="1124774" cy="594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9648" y="3391715"/>
            <a:ext cx="1140503" cy="723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1757" y="4504033"/>
            <a:ext cx="782378" cy="757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36564" y="3159839"/>
            <a:ext cx="828888" cy="6739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4307" y="1833036"/>
            <a:ext cx="973403" cy="7958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C7E2EE"/>
              </a:clrFrom>
              <a:clrTo>
                <a:srgbClr val="C7E2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7999" y="4373750"/>
            <a:ext cx="806018" cy="7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446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32562" y="1095703"/>
            <a:ext cx="7827667" cy="49433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74608" cy="615553"/>
          </a:xfrm>
        </p:spPr>
        <p:txBody>
          <a:bodyPr rtlCol="0"/>
          <a:lstStyle/>
          <a:p>
            <a:pPr rtl="0"/>
            <a:r>
              <a:rPr lang="so" dirty="0"/>
              <a:t>Baaritaanka caafimaadka waa bilaash </a:t>
            </a:r>
            <a:r>
              <a:rPr lang="so" dirty="0">
                <a:solidFill>
                  <a:srgbClr val="FFC000"/>
                </a:solidFill>
              </a:rPr>
              <a:t>iyo</a:t>
            </a:r>
            <a:r>
              <a:rPr lang="so" dirty="0"/>
              <a:t> ma saameeyo nidaamkaaga magangalyada – waa caafimaadkaaga kaliya</a:t>
            </a:r>
            <a:endParaRPr lang="sv-S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1719393" y="1379818"/>
            <a:ext cx="664083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0">
              <a:spcBef>
                <a:spcPts val="0"/>
              </a:spcBef>
            </a:pPr>
            <a:r>
              <a:rPr lang="so" sz="1400" kern="0" dirty="0">
                <a:latin typeface="Franklin Gothic Book" panose="020B0503020102020204" pitchFamily="34" charset="0"/>
              </a:rPr>
              <a:t>Baaritaanada caafimaadka waa bilaash </a:t>
            </a:r>
          </a:p>
          <a:p>
            <a:pPr lvl="1" rtl="0">
              <a:spcBef>
                <a:spcPts val="0"/>
              </a:spcBef>
            </a:pPr>
            <a:r>
              <a:rPr lang="so" sz="1400" kern="0" dirty="0">
                <a:latin typeface="Franklin Gothic Book" panose="020B0503020102020204" pitchFamily="34" charset="0"/>
              </a:rPr>
              <a:t>Waxaad heleysaa warqad goorta ay tookadaada tahay </a:t>
            </a:r>
            <a:r>
              <a:rPr lang="en-US" sz="1400" kern="0" dirty="0" smtClean="0">
                <a:latin typeface="Franklin Gothic Book" panose="020B0503020102020204" pitchFamily="34" charset="0"/>
              </a:rPr>
              <a:t/>
            </a:r>
            <a:br>
              <a:rPr lang="en-US" sz="1400" kern="0" dirty="0" smtClean="0">
                <a:latin typeface="Franklin Gothic Book" panose="020B0503020102020204" pitchFamily="34" charset="0"/>
              </a:rPr>
            </a:br>
            <a:r>
              <a:rPr lang="so" sz="1400" kern="0" dirty="0">
                <a:latin typeface="Franklin Gothic Book" panose="020B0503020102020204" pitchFamily="34" charset="0"/>
              </a:rPr>
              <a:t>(caruurta iyo qoysaska mudnaanta ayaa la siiyay)</a:t>
            </a:r>
          </a:p>
          <a:p>
            <a:pPr lvl="1" rtl="0">
              <a:spcBef>
                <a:spcPts val="0"/>
              </a:spcBef>
            </a:pPr>
            <a:r>
              <a:rPr lang="so" sz="1400" kern="0" dirty="0">
                <a:latin typeface="Franklin Gothic Book" panose="020B0503020102020204" pitchFamily="34" charset="0"/>
              </a:rPr>
              <a:t>Aad ayay muhiim u tahay in waqtigeeda la</a:t>
            </a:r>
            <a:r>
              <a:rPr lang="so" sz="1400" kern="0" dirty="0">
                <a:solidFill>
                  <a:srgbClr val="FFC000"/>
                </a:solidFill>
                <a:latin typeface="Franklin Gothic Book" panose="020B0503020102020204" pitchFamily="34" charset="0"/>
              </a:rPr>
              <a:t> imaado </a:t>
            </a:r>
            <a:r>
              <a:rPr lang="so" sz="1400" kern="0" dirty="0">
                <a:latin typeface="Franklin Gothic Book" panose="020B0503020102020204" pitchFamily="34" charset="0"/>
              </a:rPr>
              <a:t>– haddii kale ma jiro turjubaan</a:t>
            </a:r>
            <a:r>
              <a:rPr lang="so" sz="1400" kern="0" dirty="0" smtClean="0">
                <a:latin typeface="Franklin Gothic Book" panose="020B0503020102020204" pitchFamily="34" charset="0"/>
              </a:rPr>
              <a:t>/</a:t>
            </a:r>
            <a:r>
              <a:rPr lang="sv-SE" sz="1400" kern="0" dirty="0" smtClean="0">
                <a:latin typeface="Franklin Gothic Book" panose="020B0503020102020204" pitchFamily="34" charset="0"/>
              </a:rPr>
              <a:t/>
            </a:r>
            <a:br>
              <a:rPr lang="sv-SE" sz="1400" kern="0" dirty="0" smtClean="0">
                <a:latin typeface="Franklin Gothic Book" panose="020B0503020102020204" pitchFamily="34" charset="0"/>
              </a:rPr>
            </a:br>
            <a:r>
              <a:rPr lang="so" sz="1400" kern="0" dirty="0" smtClean="0">
                <a:latin typeface="Franklin Gothic Book" panose="020B0503020102020204" pitchFamily="34" charset="0"/>
              </a:rPr>
              <a:t>ma </a:t>
            </a:r>
            <a:r>
              <a:rPr lang="so" sz="1400" kern="0" dirty="0">
                <a:latin typeface="Franklin Gothic Book" panose="020B0503020102020204" pitchFamily="34" charset="0"/>
              </a:rPr>
              <a:t>jiro kulan</a:t>
            </a:r>
          </a:p>
          <a:p>
            <a:pPr lvl="1" rtl="0">
              <a:spcBef>
                <a:spcPts val="0"/>
              </a:spcBef>
            </a:pPr>
            <a:r>
              <a:rPr lang="so" sz="1400" kern="0" dirty="0">
                <a:latin typeface="Franklin Gothic Book" panose="020B0503020102020204" pitchFamily="34" charset="0"/>
              </a:rPr>
              <a:t>Haddii aad maanta xannuunsantahay, kadib fadlan la xiriir xaruntaada daryeelka caafimaad</a:t>
            </a:r>
            <a:endParaRPr lang="sv-SE" sz="1400" kern="0" dirty="0">
              <a:latin typeface="Franklin Gothic Book" panose="020B050302010202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1719394" y="2895039"/>
            <a:ext cx="617979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0">
              <a:spcBef>
                <a:spcPts val="0"/>
              </a:spcBef>
            </a:pPr>
            <a:r>
              <a:rPr lang="so" sz="1400" kern="0" dirty="0">
                <a:latin typeface="Franklin Gothic Book" panose="020B0503020102020204" pitchFamily="34" charset="0"/>
              </a:rPr>
              <a:t>Kalkaalisada gaarka ah ayaa masuul ka ah baaritaanka caafimaadka iyo waxaa ku jira wada sheekeysi ku saabsan taariiqdaada caafimaad iyo baahidaada caafimaad</a:t>
            </a:r>
          </a:p>
          <a:p>
            <a:pPr lvl="1" rtl="0">
              <a:spcBef>
                <a:spcPts val="0"/>
              </a:spcBef>
            </a:pPr>
            <a:r>
              <a:rPr lang="so" sz="1400" kern="0" dirty="0">
                <a:latin typeface="Franklin Gothic Book" panose="020B0503020102020204" pitchFamily="34" charset="0"/>
              </a:rPr>
              <a:t>Baaritaanka sidoo kale waxaa ku jiro baaritaanada dhiiga</a:t>
            </a:r>
          </a:p>
          <a:p>
            <a:pPr lvl="1" rtl="0">
              <a:spcBef>
                <a:spcPts val="0"/>
              </a:spcBef>
            </a:pPr>
            <a:r>
              <a:rPr lang="so" sz="1400" kern="0" dirty="0">
                <a:latin typeface="Franklin Gothic Book" panose="020B0503020102020204" pitchFamily="34" charset="0"/>
              </a:rPr>
              <a:t>U gudbinta dhaqtarka waxaa la sameeyaa kaliya haddii ay muhiim tahay baaritaan dheeraad ah</a:t>
            </a:r>
            <a:endParaRPr lang="sv-SE" sz="1400" kern="0" dirty="0">
              <a:latin typeface="Franklin Gothic Book" panose="020B0503020102020204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1719394" y="4249422"/>
            <a:ext cx="61797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0">
              <a:spcBef>
                <a:spcPts val="0"/>
              </a:spcBef>
            </a:pPr>
            <a:r>
              <a:rPr lang="so" sz="1400" kern="0" dirty="0">
                <a:latin typeface="Franklin Gothic Book" panose="020B0503020102020204" pitchFamily="34" charset="0"/>
              </a:rPr>
              <a:t>Waxaad xaq u leedahay turjubaan haddii aadan </a:t>
            </a:r>
            <a:r>
              <a:rPr lang="so" sz="1400" kern="0" dirty="0" smtClean="0">
                <a:latin typeface="Franklin Gothic Book" panose="020B0503020102020204" pitchFamily="34" charset="0"/>
              </a:rPr>
              <a:t>fahmin</a:t>
            </a:r>
            <a:r>
              <a:rPr lang="en-US" sz="1400" kern="0" dirty="0" smtClean="0">
                <a:latin typeface="Franklin Gothic Book" panose="020B0503020102020204" pitchFamily="34" charset="0"/>
              </a:rPr>
              <a:t> </a:t>
            </a:r>
            <a:r>
              <a:rPr lang="en-US" sz="1400" kern="0" dirty="0" err="1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afka</a:t>
            </a:r>
            <a:r>
              <a:rPr lang="so" sz="1400" kern="0" dirty="0" smtClean="0">
                <a:latin typeface="Franklin Gothic Book" panose="020B0503020102020204" pitchFamily="34" charset="0"/>
              </a:rPr>
              <a:t> Swedish</a:t>
            </a:r>
            <a:r>
              <a:rPr lang="en-US" sz="1400" kern="0" dirty="0" err="1" smtClean="0">
                <a:latin typeface="Franklin Gothic Book" panose="020B0503020102020204" pitchFamily="34" charset="0"/>
              </a:rPr>
              <a:t>ka</a:t>
            </a:r>
            <a:r>
              <a:rPr lang="so" sz="1400" kern="0" dirty="0" smtClean="0">
                <a:latin typeface="Franklin Gothic Book" panose="020B0503020102020204" pitchFamily="34" charset="0"/>
              </a:rPr>
              <a:t> </a:t>
            </a:r>
            <a:r>
              <a:rPr lang="so" sz="1400" kern="0" dirty="0">
                <a:latin typeface="Franklin Gothic Book" panose="020B0503020102020204" pitchFamily="34" charset="0"/>
              </a:rPr>
              <a:t>– waxay sidoo kale galeen dhaarta qarsoodiga arimaha gaarka ah</a:t>
            </a:r>
            <a:endParaRPr lang="sv-SE" sz="1400" kern="0" dirty="0">
              <a:latin typeface="Franklin Gothic Book" panose="020B0503020102020204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1719394" y="5153404"/>
            <a:ext cx="6179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0"/>
            <a:r>
              <a:rPr lang="so" sz="1400">
                <a:latin typeface="Franklin Gothic Book" panose="020B0503020102020204" pitchFamily="34" charset="0"/>
              </a:rPr>
              <a:t>Hay’ada Socdaalka Swedish lama siinayo natiijooyinka baaritaanka caafimaadka. Natiijooyinka baaritaanka caafimaadka ma saameyneyso awoodaada aad ku joogtid Sweden.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897" y="1655733"/>
            <a:ext cx="830856" cy="6793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620" y="3046478"/>
            <a:ext cx="1124774" cy="594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55" y="4134100"/>
            <a:ext cx="1140503" cy="7230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562" y="5153404"/>
            <a:ext cx="828888" cy="6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822700"/>
          </a:xfrm>
        </p:spPr>
        <p:txBody>
          <a:bodyPr rtlCol="0"/>
          <a:lstStyle/>
          <a:p>
            <a:pPr rtl="0"/>
            <a:r>
              <a:rPr lang="so" dirty="0"/>
              <a:t>Haddii aad qabtid dhibaatooyin caafimaad waxaa jiro talooyin badan oo is daryeelida ee 1177 – waxay sidoo kale kugu hagi karaan halka la aado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39" y="2926105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2" y="2926105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Baaritaanka caafimaadka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367230" y="1100671"/>
            <a:ext cx="2269992" cy="350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800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Imaanshaha Sweden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–oo tallada daryeelka shaqsiga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Xarumaha daryeelka-caafimaadka deegaanka</a:t>
            </a:r>
          </a:p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(Daryeelka koowaad)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Isbitaalada</a:t>
            </a:r>
          </a:p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(Daryeelka labaad)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0"/>
          <a:lstStyle/>
          <a:p>
            <a:pPr rtl="0"/>
            <a:r>
              <a:rPr lang="so"/>
              <a:t>Is-caawinta iyo warbixinta kanaalada waxaa la heli karaa 24/7 iyo tallo muhiim ah iyo kanaal su’aalo ah</a:t>
            </a:r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276999"/>
          </a:xfrm>
        </p:spPr>
        <p:txBody>
          <a:bodyPr rtlCol="0"/>
          <a:lstStyle/>
          <a:p>
            <a:pPr rtl="0"/>
            <a:r>
              <a:rPr lang="so"/>
              <a:t>1177.Se - Websaydka iyo warbixinta daryeelka caafimaadka oo luuqadaada ah</a:t>
            </a:r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8276" r="58712" b="12337"/>
          <a:stretch/>
        </p:blipFill>
        <p:spPr bwMode="auto">
          <a:xfrm>
            <a:off x="5012318" y="1593930"/>
            <a:ext cx="3773832" cy="302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4253394" y="2508231"/>
            <a:ext cx="5122106" cy="1456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o" sz="5400">
                <a:latin typeface="Myriad Pro" pitchFamily="34" charset="0"/>
              </a:rPr>
              <a:t>www.1177.se</a:t>
            </a:r>
            <a:endParaRPr lang="en-US" sz="5400" dirty="0">
              <a:latin typeface="Myriad Pro" pitchFamily="3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34175" y="1688812"/>
            <a:ext cx="4398681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0"/>
            <a:r>
              <a:rPr lang="so" sz="16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Taleefonka 1177 </a:t>
            </a:r>
          </a:p>
          <a:p>
            <a:pPr lvl="2" rtl="0"/>
            <a:r>
              <a:rPr lang="so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Labaatan-iyo afar saacadood maalintii</a:t>
            </a:r>
          </a:p>
          <a:p>
            <a:pPr lvl="2" rtl="0"/>
            <a:r>
              <a:rPr lang="so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Tallada daryeelka caafimaadka iyo warbixinta ku saabsan xarumaha caafimaadka lagala xiriirayo baahidaada gaarka ah</a:t>
            </a:r>
          </a:p>
          <a:p>
            <a:pPr lvl="2" rtl="0"/>
            <a:r>
              <a:rPr lang="so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Kalkaalisada waxay ku hadashaa af swedish iyo Ingiriis</a:t>
            </a:r>
            <a:endParaRPr lang="en-US" sz="16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endParaRPr lang="en-US" sz="1600" b="1" kern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r>
              <a:rPr lang="so" sz="1600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Websaydka</a:t>
            </a:r>
            <a:r>
              <a:rPr lang="en-US" sz="1600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o" sz="1600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www.1177.se</a:t>
            </a:r>
            <a:endParaRPr lang="so" sz="1600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rtl="0"/>
            <a:r>
              <a:rPr lang="so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Tallada cudurka iyo warbixinta ku saabsan nidaamka daryeelka caafimaadka Swedish</a:t>
            </a:r>
          </a:p>
          <a:p>
            <a:pPr lvl="2" rtl="0"/>
            <a:r>
              <a:rPr lang="so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Sida waafaqsan “Luuqadaha Kale” waxaad ku heleysaa tallada luuqado badan</a:t>
            </a:r>
            <a:endParaRPr lang="sv-SE" sz="16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 rtlCol="0"/>
          <a:lstStyle/>
          <a:p>
            <a:pPr rtl="0"/>
            <a:r>
              <a:rPr lang="so" dirty="0"/>
              <a:t>Xarumaha daryeelka caafimaadka ee deegaanka waa meesha ugu horeyso oo</a:t>
            </a:r>
            <a:r>
              <a:rPr lang="so" dirty="0">
                <a:solidFill>
                  <a:srgbClr val="FFC000"/>
                </a:solidFill>
              </a:rPr>
              <a:t> caawin </a:t>
            </a:r>
            <a:r>
              <a:rPr lang="so" dirty="0"/>
              <a:t>loo aado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40" y="401162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3" y="401162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Baaritaanka caafimaadka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461499" y="1100671"/>
            <a:ext cx="2383113" cy="350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800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Imaanshaha Sweden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–oo tallada daryeelka shaqsiga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Xarumaha daryeelka-caafimaadka deegaanka</a:t>
            </a:r>
          </a:p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(Daryeelka koowaad)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Isbitaalada</a:t>
            </a:r>
          </a:p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(Daryeelka labaad)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2701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32562" y="1175657"/>
            <a:ext cx="7827667" cy="48634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6126"/>
            <a:ext cx="8432710" cy="957956"/>
          </a:xfrm>
        </p:spPr>
        <p:txBody>
          <a:bodyPr rtlCol="0"/>
          <a:lstStyle/>
          <a:p>
            <a:pPr rtl="0"/>
            <a:r>
              <a:rPr lang="so" dirty="0"/>
              <a:t>Xarunta daryeelka caafimaadka deegaanka –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o" dirty="0">
                <a:solidFill>
                  <a:srgbClr val="FFC000"/>
                </a:solidFill>
              </a:rPr>
              <a:t>dooqa</a:t>
            </a:r>
            <a:r>
              <a:rPr lang="so" dirty="0"/>
              <a:t> koowaad goortii aad u baahantahay </a:t>
            </a:r>
            <a:r>
              <a:rPr lang="so" dirty="0">
                <a:solidFill>
                  <a:srgbClr val="FFC000"/>
                </a:solidFill>
              </a:rPr>
              <a:t>caawinta</a:t>
            </a:r>
            <a:r>
              <a:rPr lang="so" dirty="0"/>
              <a:t> caafimaad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16021" y="1322535"/>
            <a:ext cx="5622385" cy="5078313"/>
          </a:xfrm>
        </p:spPr>
        <p:txBody>
          <a:bodyPr rtlCol="0"/>
          <a:lstStyle/>
          <a:p>
            <a:pPr lvl="1" rtl="0"/>
            <a:r>
              <a:rPr lang="so" sz="1800" dirty="0">
                <a:ea typeface="Verdana" panose="020B0604030504040204" pitchFamily="34" charset="0"/>
                <a:cs typeface="Verdana" panose="020B0604030504040204" pitchFamily="34" charset="0"/>
              </a:rPr>
              <a:t>Xarunta daryeelka caafimaadka ee deegaanka waa </a:t>
            </a:r>
            <a:r>
              <a:rPr lang="so" sz="180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dooqa</a:t>
            </a:r>
            <a:r>
              <a:rPr lang="so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o" sz="180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kowoaad</a:t>
            </a:r>
            <a:r>
              <a:rPr lang="so" sz="1800" dirty="0">
                <a:ea typeface="Verdana" panose="020B0604030504040204" pitchFamily="34" charset="0"/>
                <a:cs typeface="Verdana" panose="020B0604030504040204" pitchFamily="34" charset="0"/>
              </a:rPr>
              <a:t> haddii aad u baahantahay</a:t>
            </a:r>
            <a:r>
              <a:rPr lang="so" sz="180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caawin </a:t>
            </a:r>
            <a:r>
              <a:rPr lang="so" sz="1800" dirty="0">
                <a:ea typeface="Verdana" panose="020B0604030504040204" pitchFamily="34" charset="0"/>
                <a:cs typeface="Verdana" panose="020B0604030504040204" pitchFamily="34" charset="0"/>
              </a:rPr>
              <a:t>caafimaadka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r>
              <a:rPr lang="so" sz="1800" dirty="0">
                <a:ea typeface="Verdana" panose="020B0604030504040204" pitchFamily="34" charset="0"/>
                <a:cs typeface="Verdana" panose="020B0604030504040204" pitchFamily="34" charset="0"/>
              </a:rPr>
              <a:t>Haddii aadan fahmin swedish waxaad xaq u leedahay turjubaan (kaas oo galay dhaarta qarsoodiga</a:t>
            </a:r>
            <a:r>
              <a:rPr lang="so" sz="180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arimaha </a:t>
            </a:r>
            <a:r>
              <a:rPr lang="so" sz="1800" dirty="0">
                <a:ea typeface="Verdana" panose="020B0604030504040204" pitchFamily="34" charset="0"/>
                <a:cs typeface="Verdana" panose="020B0604030504040204" pitchFamily="34" charset="0"/>
              </a:rPr>
              <a:t>gaarka ah)</a:t>
            </a:r>
          </a:p>
          <a:p>
            <a:pPr lvl="1"/>
            <a:endParaRPr lang="sv-SE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r>
              <a:rPr lang="so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so" sz="1800" dirty="0">
                <a:ea typeface="Verdana" panose="020B0604030504040204" pitchFamily="34" charset="0"/>
                <a:cs typeface="Verdana" panose="020B0604030504040204" pitchFamily="34" charset="0"/>
              </a:rPr>
              <a:t>xiriir xarunta daryeelka caafimaadka deegaankaaga si aad balan u sameysatid – qaar waxay leeyihiin Xarumo caafimaad oo aan Balan u baahneyn</a:t>
            </a:r>
            <a:endParaRPr lang="sv-S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endParaRPr lang="sv-SE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r>
              <a:rPr lang="so" sz="1800" dirty="0">
                <a:ea typeface="Verdana" panose="020B0604030504040204" pitchFamily="34" charset="0"/>
                <a:cs typeface="Verdana" panose="020B0604030504040204" pitchFamily="34" charset="0"/>
              </a:rPr>
              <a:t>Waa muhiim in waqtigeeda la joogo iyo aana la soo daahin </a:t>
            </a:r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endParaRPr lang="sv-SE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0"/>
            <a:r>
              <a:rPr lang="so" sz="1800" dirty="0">
                <a:ea typeface="Verdana" panose="020B0604030504040204" pitchFamily="34" charset="0"/>
                <a:cs typeface="Verdana" panose="020B0604030504040204" pitchFamily="34" charset="0"/>
              </a:rPr>
              <a:t>La imow kaarkaaga LMA adiga </a:t>
            </a:r>
          </a:p>
          <a:p>
            <a:pPr lvl="1" rtl="0"/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0274" y="3730964"/>
            <a:ext cx="608648" cy="596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917" y="1252192"/>
            <a:ext cx="873363" cy="937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852" y="2623633"/>
            <a:ext cx="1153492" cy="74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2112" y="4555796"/>
            <a:ext cx="584973" cy="581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113" y="5423054"/>
            <a:ext cx="772971" cy="5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o"/>
              <a:t>Warbixinta ku saabsan xarunta daryeelka caafimaadka deegaankaaga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3536725" y="2090406"/>
            <a:ext cx="5012169" cy="237529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2000" b="1" kern="0">
                <a:latin typeface="Franklin Gothic Book" panose="020B0503020102020204" pitchFamily="34" charset="0"/>
              </a:rPr>
              <a:t>Magaca</a:t>
            </a:r>
            <a:endParaRPr lang="sv-SE" sz="2000" b="1" kern="0" dirty="0" smtClean="0">
              <a:latin typeface="Franklin Gothic Book" panose="020B0503020102020204" pitchFamily="34" charset="0"/>
            </a:endParaRPr>
          </a:p>
          <a:p>
            <a:pPr rtl="0"/>
            <a:r>
              <a:rPr lang="so" sz="2000" kern="0">
                <a:latin typeface="Franklin Gothic Book" panose="020B0503020102020204" pitchFamily="34" charset="0"/>
              </a:rPr>
              <a:t>[Lägg till namn på Vårdcentralen]</a:t>
            </a:r>
          </a:p>
          <a:p>
            <a:pPr rtl="0"/>
            <a:endParaRPr lang="sv-SE" sz="2000" kern="0" dirty="0" smtClean="0">
              <a:latin typeface="Franklin Gothic Book" panose="020B0503020102020204" pitchFamily="34" charset="0"/>
            </a:endParaRPr>
          </a:p>
          <a:p>
            <a:pPr rtl="0"/>
            <a:r>
              <a:rPr lang="so" sz="2000" b="1" kern="0">
                <a:latin typeface="Franklin Gothic Book" panose="020B0503020102020204" pitchFamily="34" charset="0"/>
              </a:rPr>
              <a:t>Ciwaanka</a:t>
            </a:r>
          </a:p>
          <a:p>
            <a:pPr rtl="0"/>
            <a:r>
              <a:rPr lang="so" sz="2000" kern="0">
                <a:latin typeface="Franklin Gothic Book" panose="020B0503020102020204" pitchFamily="34" charset="0"/>
              </a:rPr>
              <a:t>[Lägg till adress här]</a:t>
            </a:r>
          </a:p>
          <a:p>
            <a:pPr rtl="0"/>
            <a:endParaRPr lang="sv-SE" sz="2000" kern="0" dirty="0" smtClean="0">
              <a:latin typeface="Franklin Gothic Book" panose="020B0503020102020204" pitchFamily="34" charset="0"/>
            </a:endParaRPr>
          </a:p>
          <a:p>
            <a:pPr rtl="0"/>
            <a:r>
              <a:rPr lang="so" sz="2000" b="1" kern="0">
                <a:latin typeface="Franklin Gothic Book" panose="020B0503020102020204" pitchFamily="34" charset="0"/>
              </a:rPr>
              <a:t>Taleefonka</a:t>
            </a:r>
            <a:endParaRPr lang="sv-SE" sz="2000" b="1" kern="0" dirty="0" smtClean="0">
              <a:latin typeface="Franklin Gothic Book" panose="020B0503020102020204" pitchFamily="34" charset="0"/>
            </a:endParaRPr>
          </a:p>
          <a:p>
            <a:pPr rtl="0"/>
            <a:r>
              <a:rPr lang="so" sz="1800" kern="0">
                <a:latin typeface="Franklin Gothic Book" panose="020B0503020102020204" pitchFamily="34" charset="0"/>
              </a:rPr>
              <a:t>[Lägg till telefonnummer]</a:t>
            </a:r>
          </a:p>
          <a:p>
            <a:pPr rtl="0"/>
            <a:r>
              <a:rPr lang="so" sz="1800" kern="0">
                <a:latin typeface="Franklin Gothic Book" panose="020B0503020102020204" pitchFamily="34" charset="0"/>
              </a:rPr>
              <a:t>[Lägg till öppettider för telefon]</a:t>
            </a:r>
            <a:endParaRPr lang="sv-SE" sz="1800" u="sng" kern="0" dirty="0" smtClean="0">
              <a:latin typeface="Franklin Gothic Book" panose="020B0503020102020204" pitchFamily="34" charset="0"/>
            </a:endParaRPr>
          </a:p>
          <a:p>
            <a:pPr marL="457200" lvl="1" indent="0" rtl="0">
              <a:buFontTx/>
              <a:buNone/>
            </a:pPr>
            <a:endParaRPr lang="sv-SE" sz="1800" kern="0" dirty="0" smtClean="0">
              <a:latin typeface="Franklin Gothic Book" panose="020B05030201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65774" y="1910678"/>
            <a:ext cx="28045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5759082" y="1672913"/>
            <a:ext cx="2789812" cy="28284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kern="0">
                <a:solidFill>
                  <a:srgbClr val="000000"/>
                </a:solidFill>
                <a:latin typeface="Calibri" panose="020F0502020204030204" pitchFamily="34" charset="0"/>
              </a:rPr>
              <a:t>LÄGG IN LOKAL INFORMATION</a:t>
            </a:r>
            <a:endParaRPr lang="sv-S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/>
          <a:srcRect t="19569" b="4649"/>
          <a:stretch/>
        </p:blipFill>
        <p:spPr>
          <a:xfrm>
            <a:off x="293361" y="2377440"/>
            <a:ext cx="3243364" cy="244258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665774" y="1672913"/>
            <a:ext cx="28045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 rtlCol="0"/>
          <a:lstStyle/>
          <a:p>
            <a:pPr rtl="0"/>
            <a:r>
              <a:rPr lang="so" dirty="0"/>
              <a:t>Isbitaalada– </a:t>
            </a:r>
            <a:r>
              <a:rPr lang="sv-SE" dirty="0"/>
              <a:t/>
            </a:r>
            <a:br>
              <a:rPr lang="sv-SE" dirty="0"/>
            </a:br>
            <a:r>
              <a:rPr lang="so" dirty="0"/>
              <a:t>Daryeelka ba’an iyo xaaladaha u baahan </a:t>
            </a:r>
            <a:r>
              <a:rPr lang="so" dirty="0">
                <a:solidFill>
                  <a:srgbClr val="FFC000"/>
                </a:solidFill>
              </a:rPr>
              <a:t>taqasus</a:t>
            </a:r>
            <a:r>
              <a:rPr lang="so" dirty="0"/>
              <a:t> hoose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rtl="0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41" y="5007211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4" y="5007211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Baaritaanka caafimaadka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442646" y="1100671"/>
            <a:ext cx="2109736" cy="350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800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Imaanshaha Sweden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1177 –oo tallada daryeelka shaqsiga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Xarumaha daryeelka-caafimaadka deegaanka</a:t>
            </a:r>
          </a:p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(Daryeelka koowaad)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Isbitaalada</a:t>
            </a:r>
          </a:p>
          <a:p>
            <a:pPr algn="ctr" rtl="0"/>
            <a:r>
              <a:rPr lang="so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(Daryeelka labaad)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o"/>
              <a:t>U jeedada bandhiga maanta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4730" y="1935860"/>
            <a:ext cx="4805171" cy="4385816"/>
          </a:xfrm>
        </p:spPr>
        <p:txBody>
          <a:bodyPr rtlCol="0"/>
          <a:lstStyle/>
          <a:p>
            <a:pPr lvl="1" rtl="0"/>
            <a:r>
              <a:rPr lang="so" dirty="0"/>
              <a:t>Sii hordhac </a:t>
            </a:r>
            <a:r>
              <a:rPr lang="so" dirty="0">
                <a:solidFill>
                  <a:srgbClr val="FFC000"/>
                </a:solidFill>
              </a:rPr>
              <a:t>darryeelka</a:t>
            </a:r>
            <a:r>
              <a:rPr lang="so" dirty="0"/>
              <a:t>-caafimaadka Swedish</a:t>
            </a:r>
            <a:endParaRPr lang="sv-SE" dirty="0" smtClean="0"/>
          </a:p>
          <a:p>
            <a:pPr lvl="1" rtl="0"/>
            <a:endParaRPr lang="sv-SE" sz="1500" dirty="0"/>
          </a:p>
          <a:p>
            <a:pPr lvl="1" rtl="0"/>
            <a:r>
              <a:rPr lang="so" dirty="0">
                <a:solidFill>
                  <a:srgbClr val="FFC000"/>
                </a:solidFill>
              </a:rPr>
              <a:t>Ugeysii </a:t>
            </a:r>
            <a:r>
              <a:rPr lang="so" dirty="0"/>
              <a:t>wax ku saabsan xaquuqda daryeelka-caafimaadka magangalya doonada</a:t>
            </a:r>
            <a:endParaRPr lang="sv-SE" dirty="0" smtClean="0"/>
          </a:p>
          <a:p>
            <a:pPr lvl="1"/>
            <a:endParaRPr lang="sv-SE" dirty="0" smtClean="0"/>
          </a:p>
          <a:p>
            <a:pPr lvl="1" rtl="0"/>
            <a:r>
              <a:rPr lang="so" dirty="0" smtClean="0">
                <a:solidFill>
                  <a:srgbClr val="FFC000"/>
                </a:solidFill>
              </a:rPr>
              <a:t>Ku </a:t>
            </a:r>
            <a:r>
              <a:rPr lang="so" dirty="0">
                <a:solidFill>
                  <a:srgbClr val="FFC000"/>
                </a:solidFill>
              </a:rPr>
              <a:t>casuun </a:t>
            </a:r>
            <a:r>
              <a:rPr lang="so" dirty="0"/>
              <a:t>ka qeybqaadashada Baaritaanka Caafimaadka</a:t>
            </a:r>
            <a:endParaRPr lang="sv-SE" dirty="0" smtClean="0"/>
          </a:p>
          <a:p>
            <a:pPr lvl="1" rtl="0"/>
            <a:endParaRPr lang="sv-SE" dirty="0" smtClean="0"/>
          </a:p>
          <a:p>
            <a:pPr lvl="1" rtl="0"/>
            <a:r>
              <a:rPr lang="so" i="1" dirty="0">
                <a:solidFill>
                  <a:srgbClr val="FFC000"/>
                </a:solidFill>
              </a:rPr>
              <a:t>Maanta </a:t>
            </a:r>
            <a:r>
              <a:rPr lang="so" i="1" u="sng" dirty="0">
                <a:solidFill>
                  <a:srgbClr val="FFC000"/>
                </a:solidFill>
              </a:rPr>
              <a:t>ma</a:t>
            </a:r>
            <a:r>
              <a:rPr lang="so" i="1" dirty="0">
                <a:solidFill>
                  <a:srgbClr val="FFC000"/>
                </a:solidFill>
              </a:rPr>
              <a:t> ogolaaneyso </a:t>
            </a:r>
            <a:r>
              <a:rPr lang="so" i="1" dirty="0"/>
              <a:t>su’aalaha gaarka ah ama wada tashiyada ku saabsan dhibaatooyinka caafimaadka ku saabsan</a:t>
            </a:r>
            <a:endParaRPr lang="sv-SE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74"/>
          <a:stretch/>
        </p:blipFill>
        <p:spPr>
          <a:xfrm>
            <a:off x="5184648" y="1935861"/>
            <a:ext cx="3282341" cy="27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430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02082" y="1159992"/>
            <a:ext cx="7827667" cy="48634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666708" cy="615553"/>
          </a:xfrm>
        </p:spPr>
        <p:txBody>
          <a:bodyPr rtlCol="0"/>
          <a:lstStyle/>
          <a:p>
            <a:pPr rtl="0"/>
            <a:r>
              <a:rPr lang="so" dirty="0"/>
              <a:t>Isbitaalada–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o" dirty="0"/>
              <a:t>Daryeelka ba’an iyo xaaladaha u baahan</a:t>
            </a:r>
            <a:r>
              <a:rPr lang="so" dirty="0">
                <a:solidFill>
                  <a:srgbClr val="FFC000"/>
                </a:solidFill>
              </a:rPr>
              <a:t> taqasus </a:t>
            </a:r>
            <a:r>
              <a:rPr lang="so" dirty="0"/>
              <a:t>hoose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61615" y="1442301"/>
            <a:ext cx="6081926" cy="5016758"/>
          </a:xfrm>
        </p:spPr>
        <p:txBody>
          <a:bodyPr rtlCol="0"/>
          <a:lstStyle/>
          <a:p>
            <a:pPr lvl="1" rtl="0"/>
            <a:r>
              <a:rPr lang="so" sz="1800" dirty="0"/>
              <a:t>Haddii aad qabtid jiro daran ama dhaawac ba’an</a:t>
            </a:r>
            <a:r>
              <a:rPr lang="so" sz="1800" dirty="0">
                <a:solidFill>
                  <a:srgbClr val="FFC000"/>
                </a:solidFill>
              </a:rPr>
              <a:t> fadlan </a:t>
            </a:r>
            <a:r>
              <a:rPr lang="so" sz="1800" dirty="0"/>
              <a:t>xarunta caafimaadka degdeg ee isbitaalka</a:t>
            </a:r>
          </a:p>
          <a:p>
            <a:pPr lvl="1" rtl="0">
              <a:spcBef>
                <a:spcPts val="0"/>
              </a:spcBef>
            </a:pPr>
            <a:endParaRPr lang="en-US" dirty="0"/>
          </a:p>
          <a:p>
            <a:pPr lvl="1" rtl="0"/>
            <a:r>
              <a:rPr lang="so" sz="1800" dirty="0"/>
              <a:t>Haddii aadan qabin baahida ba’an, sugitaanka way dheeraan kartaa,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so" sz="1800" dirty="0"/>
              <a:t>ilaa 8 saacadood</a:t>
            </a:r>
            <a:endParaRPr lang="en-US" sz="1800" dirty="0" smtClean="0"/>
          </a:p>
          <a:p>
            <a:pPr lvl="1" rtl="0">
              <a:spcBef>
                <a:spcPts val="0"/>
              </a:spcBef>
            </a:pPr>
            <a:endParaRPr lang="en-US" dirty="0"/>
          </a:p>
          <a:p>
            <a:pPr lvl="1" rtl="0"/>
            <a:r>
              <a:rPr lang="so" sz="1800" dirty="0">
                <a:solidFill>
                  <a:srgbClr val="FFC000"/>
                </a:solidFill>
              </a:rPr>
              <a:t>Qarashkla</a:t>
            </a:r>
            <a:r>
              <a:rPr lang="so" sz="1800" dirty="0"/>
              <a:t> </a:t>
            </a:r>
            <a:r>
              <a:rPr lang="so" sz="1800" dirty="0" smtClean="0"/>
              <a:t>booqashooyinka </a:t>
            </a:r>
            <a:r>
              <a:rPr lang="so" sz="1800" dirty="0"/>
              <a:t>isbitaalka marar badan </a:t>
            </a:r>
            <a:r>
              <a:rPr lang="so" sz="1800" dirty="0">
                <a:solidFill>
                  <a:srgbClr val="FFC000"/>
                </a:solidFill>
              </a:rPr>
              <a:t>ka banyahay</a:t>
            </a:r>
            <a:r>
              <a:rPr lang="so" sz="1800" dirty="0"/>
              <a:t> xarunta daryeelka caafimaadka ee deegaanka</a:t>
            </a:r>
          </a:p>
          <a:p>
            <a:pPr lvl="1" rtl="0">
              <a:spcBef>
                <a:spcPts val="0"/>
              </a:spcBef>
            </a:pPr>
            <a:endParaRPr lang="en-US" dirty="0" smtClean="0"/>
          </a:p>
          <a:p>
            <a:pPr lvl="1" rtl="0"/>
            <a:r>
              <a:rPr lang="so" sz="1800" dirty="0"/>
              <a:t>Xaalada nolosha halista ku jirto - </a:t>
            </a:r>
            <a:r>
              <a:rPr lang="so" sz="1800" b="1" dirty="0"/>
              <a:t>fadlan soo wac 112 oo </a:t>
            </a:r>
            <a:r>
              <a:rPr lang="so" sz="1800" b="1" dirty="0" smtClean="0"/>
              <a:t>Booliska</a:t>
            </a:r>
            <a:r>
              <a:rPr lang="so" sz="1800" b="1" dirty="0"/>
              <a:t>, Waaxda dabka iyo Ambalaansaha</a:t>
            </a:r>
          </a:p>
          <a:p>
            <a:pPr lvl="1" rtl="0"/>
            <a:r>
              <a:rPr lang="so" sz="1800" dirty="0"/>
              <a:t>Ambalaansaha Swedish waa qeybo caafimaad 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o" sz="1800" dirty="0" smtClean="0"/>
              <a:t>oo </a:t>
            </a:r>
            <a:r>
              <a:rPr lang="so" sz="1800" dirty="0">
                <a:solidFill>
                  <a:srgbClr val="FFC000"/>
                </a:solidFill>
              </a:rPr>
              <a:t>hormarsan</a:t>
            </a:r>
          </a:p>
          <a:p>
            <a:pPr lvl="1" rtl="0"/>
            <a:endParaRPr lang="en-US" b="1" dirty="0" smtClean="0"/>
          </a:p>
          <a:p>
            <a:pPr lvl="1" rtl="0"/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182" y="1410651"/>
            <a:ext cx="1007788" cy="1005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2219" y="2721126"/>
            <a:ext cx="857715" cy="874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9585" y="4941263"/>
            <a:ext cx="862983" cy="749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403" y="3900817"/>
            <a:ext cx="755347" cy="7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888147"/>
          </a:xfrm>
        </p:spPr>
        <p:txBody>
          <a:bodyPr rtlCol="0"/>
          <a:lstStyle/>
          <a:p>
            <a:pPr rtl="0"/>
            <a:r>
              <a:rPr lang="so" dirty="0"/>
              <a:t>Qarashka adeegyada daryeelka caafimaadka wuxuu ku xadidanyahay dadka weyn inta lagu jiro nidaamka magangalyada iyo bilaash oo carruurta ah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93361" y="1113186"/>
            <a:ext cx="8375977" cy="276999"/>
          </a:xfrm>
        </p:spPr>
        <p:txBody>
          <a:bodyPr rtlCol="0"/>
          <a:lstStyle/>
          <a:p>
            <a:pPr rtl="0"/>
            <a:r>
              <a:rPr lang="so" dirty="0"/>
              <a:t>Qarashka daryeelka </a:t>
            </a:r>
            <a:r>
              <a:rPr lang="so" dirty="0" smtClean="0"/>
              <a:t>caafimaadka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so"/>
              <a:t>	*	Qarashka ambalaansaha/booqashooyinka-ER way ka duwanaan kartaa waxay ku xirantahay maamilka goboleedka	</a:t>
            </a:r>
            <a:endParaRPr lang="sv-SE" dirty="0"/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3389705" y="1623681"/>
            <a:ext cx="5954360" cy="232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so" sz="1600" dirty="0">
                <a:latin typeface="Franklin Gothic Book" panose="020B0503020102020204" pitchFamily="34" charset="0"/>
              </a:rPr>
              <a:t>Carruurta (ka hooseeyo 18 sanno</a:t>
            </a:r>
            <a:r>
              <a:rPr lang="so" sz="1600" dirty="0" smtClean="0">
                <a:latin typeface="Franklin Gothic Book" panose="020B0503020102020204" pitchFamily="34" charset="0"/>
              </a:rPr>
              <a:t>):</a:t>
            </a:r>
            <a:r>
              <a:rPr lang="sv-SE" sz="1600" dirty="0" smtClean="0">
                <a:latin typeface="Franklin Gothic Book" panose="020B0503020102020204" pitchFamily="34" charset="0"/>
              </a:rPr>
              <a:t>	</a:t>
            </a:r>
            <a:r>
              <a:rPr lang="so" sz="1600" dirty="0" smtClean="0">
                <a:latin typeface="Franklin Gothic Book" panose="020B0503020102020204" pitchFamily="34" charset="0"/>
              </a:rPr>
              <a:t>bilaash</a:t>
            </a:r>
            <a:endParaRPr lang="sv-SE" sz="1600" dirty="0" smtClean="0">
              <a:latin typeface="Franklin Gothic Book" panose="020B0503020102020204" pitchFamily="34" charset="0"/>
            </a:endParaRPr>
          </a:p>
          <a:p>
            <a:pPr rtl="0"/>
            <a:r>
              <a:rPr lang="so" sz="1600" dirty="0">
                <a:latin typeface="Franklin Gothic Book" panose="020B0503020102020204" pitchFamily="34" charset="0"/>
              </a:rPr>
              <a:t>Xarunta daryeelka caafimaadka </a:t>
            </a:r>
            <a:r>
              <a:rPr lang="sv-SE" sz="1600" dirty="0" smtClean="0">
                <a:latin typeface="Franklin Gothic Book" panose="020B0503020102020204" pitchFamily="34" charset="0"/>
              </a:rPr>
              <a:t/>
            </a:r>
            <a:br>
              <a:rPr lang="sv-SE" sz="1600" dirty="0" smtClean="0">
                <a:latin typeface="Franklin Gothic Book" panose="020B0503020102020204" pitchFamily="34" charset="0"/>
              </a:rPr>
            </a:br>
            <a:r>
              <a:rPr lang="so" sz="1600" dirty="0" smtClean="0">
                <a:latin typeface="Franklin Gothic Book" panose="020B0503020102020204" pitchFamily="34" charset="0"/>
              </a:rPr>
              <a:t>ee </a:t>
            </a:r>
            <a:r>
              <a:rPr lang="so" sz="1600" dirty="0">
                <a:latin typeface="Franklin Gothic Book" panose="020B0503020102020204" pitchFamily="34" charset="0"/>
              </a:rPr>
              <a:t>dadka weyn:	dhaqtarka	</a:t>
            </a:r>
            <a:r>
              <a:rPr lang="sv-SE" sz="1600" dirty="0" smtClean="0">
                <a:latin typeface="Franklin Gothic Book" panose="020B0503020102020204" pitchFamily="34" charset="0"/>
              </a:rPr>
              <a:t>	</a:t>
            </a:r>
            <a:r>
              <a:rPr lang="so" sz="1600" dirty="0" smtClean="0">
                <a:latin typeface="Franklin Gothic Book" panose="020B0503020102020204" pitchFamily="34" charset="0"/>
              </a:rPr>
              <a:t>50 </a:t>
            </a:r>
            <a:r>
              <a:rPr lang="so" sz="1600" dirty="0">
                <a:latin typeface="Franklin Gothic Book" panose="020B0503020102020204" pitchFamily="34" charset="0"/>
              </a:rPr>
              <a:t>kr</a:t>
            </a:r>
          </a:p>
          <a:p>
            <a:pPr marL="0" indent="0" rtl="0">
              <a:buNone/>
            </a:pPr>
            <a:r>
              <a:rPr lang="so" sz="1600" dirty="0">
                <a:latin typeface="Franklin Gothic Book" panose="020B0503020102020204" pitchFamily="34" charset="0"/>
              </a:rPr>
              <a:t>		</a:t>
            </a:r>
            <a:r>
              <a:rPr lang="so" sz="1600" dirty="0" smtClean="0">
                <a:latin typeface="Franklin Gothic Book" panose="020B0503020102020204" pitchFamily="34" charset="0"/>
              </a:rPr>
              <a:t>kalkaalisada</a:t>
            </a:r>
            <a:r>
              <a:rPr lang="so" sz="1600" dirty="0">
                <a:latin typeface="Franklin Gothic Book" panose="020B0503020102020204" pitchFamily="34" charset="0"/>
              </a:rPr>
              <a:t>	25 kr</a:t>
            </a:r>
          </a:p>
          <a:p>
            <a:pPr rtl="0"/>
            <a:endParaRPr lang="sv-SE" sz="2000" dirty="0" smtClean="0">
              <a:latin typeface="Franklin Gothic Book" panose="020B0503020102020204" pitchFamily="34" charset="0"/>
            </a:endParaRPr>
          </a:p>
          <a:p>
            <a:pPr rtl="0"/>
            <a:r>
              <a:rPr lang="so" sz="1600" dirty="0">
                <a:latin typeface="Franklin Gothic Book" panose="020B0503020102020204" pitchFamily="34" charset="0"/>
              </a:rPr>
              <a:t>Isbitaalka/ambalaansaha*		</a:t>
            </a:r>
            <a:r>
              <a:rPr lang="sv-SE" sz="1600" dirty="0" smtClean="0">
                <a:latin typeface="Franklin Gothic Book" panose="020B0503020102020204" pitchFamily="34" charset="0"/>
              </a:rPr>
              <a:t/>
            </a:r>
            <a:br>
              <a:rPr lang="sv-SE" sz="1600" dirty="0" smtClean="0">
                <a:latin typeface="Franklin Gothic Book" panose="020B0503020102020204" pitchFamily="34" charset="0"/>
              </a:rPr>
            </a:br>
            <a:r>
              <a:rPr lang="sv-SE" sz="1600" dirty="0" smtClean="0">
                <a:latin typeface="Franklin Gothic Book" panose="020B0503020102020204" pitchFamily="34" charset="0"/>
              </a:rPr>
              <a:t>		</a:t>
            </a:r>
            <a:r>
              <a:rPr lang="so" sz="1600" dirty="0" smtClean="0">
                <a:latin typeface="Franklin Gothic Book" panose="020B0503020102020204" pitchFamily="34" charset="0"/>
              </a:rPr>
              <a:t>booqashada</a:t>
            </a:r>
            <a:r>
              <a:rPr lang="so" sz="1600" dirty="0">
                <a:latin typeface="Franklin Gothic Book" panose="020B0503020102020204" pitchFamily="34" charset="0"/>
              </a:rPr>
              <a:t>	200 kr</a:t>
            </a:r>
            <a:endParaRPr lang="sv-SE" sz="1600" dirty="0">
              <a:latin typeface="Franklin Gothic Book" panose="020B0503020102020204" pitchFamily="34" charset="0"/>
            </a:endParaRPr>
          </a:p>
          <a:p>
            <a:pPr rtl="0"/>
            <a:endParaRPr lang="sv-SE" sz="800" dirty="0" smtClean="0">
              <a:latin typeface="Franklin Gothic Book" panose="020B0503020102020204" pitchFamily="34" charset="0"/>
            </a:endParaRPr>
          </a:p>
          <a:p>
            <a:pPr rtl="0"/>
            <a:endParaRPr lang="sv-SE" sz="2000" dirty="0" smtClean="0">
              <a:latin typeface="Franklin Gothic Book" panose="020B0503020102020204" pitchFamily="34" charset="0"/>
            </a:endParaRPr>
          </a:p>
          <a:p>
            <a:pPr rtl="0"/>
            <a:r>
              <a:rPr lang="so" sz="1600" dirty="0">
                <a:latin typeface="Franklin Gothic Book" panose="020B0503020102020204" pitchFamily="34" charset="0"/>
              </a:rPr>
              <a:t>Daryeelka haweenka uurka ah	bilaash</a:t>
            </a:r>
            <a:endParaRPr lang="sv-SE" sz="1600" dirty="0" smtClean="0">
              <a:latin typeface="Franklin Gothic Book" panose="020B0503020102020204" pitchFamily="34" charset="0"/>
            </a:endParaRPr>
          </a:p>
          <a:p>
            <a:pPr rtl="0"/>
            <a:r>
              <a:rPr lang="so" sz="1600" dirty="0">
                <a:latin typeface="Franklin Gothic Book" panose="020B0503020102020204" pitchFamily="34" charset="0"/>
              </a:rPr>
              <a:t>La talinta, </a:t>
            </a:r>
            <a:r>
              <a:rPr lang="so" sz="1600" dirty="0">
                <a:solidFill>
                  <a:srgbClr val="FFC000"/>
                </a:solidFill>
                <a:latin typeface="Franklin Gothic Book" panose="020B0503020102020204" pitchFamily="34" charset="0"/>
              </a:rPr>
              <a:t>ka soo xaaqida</a:t>
            </a:r>
            <a:r>
              <a:rPr lang="so" sz="1600" dirty="0">
                <a:latin typeface="Franklin Gothic Book" panose="020B0503020102020204" pitchFamily="34" charset="0"/>
              </a:rPr>
              <a:t>		bilaash</a:t>
            </a:r>
            <a:endParaRPr lang="sv-SE" sz="1600" dirty="0" smtClean="0">
              <a:latin typeface="Franklin Gothic Book" panose="020B0503020102020204" pitchFamily="34" charset="0"/>
            </a:endParaRPr>
          </a:p>
          <a:p>
            <a:pPr rtl="0"/>
            <a:r>
              <a:rPr lang="so" sz="1600" dirty="0">
                <a:latin typeface="Franklin Gothic Book" panose="020B0503020102020204" pitchFamily="34" charset="0"/>
              </a:rPr>
              <a:t>Dhalashada-carruurta		</a:t>
            </a:r>
            <a:r>
              <a:rPr lang="so" sz="1600" dirty="0" smtClean="0">
                <a:latin typeface="Franklin Gothic Book" panose="020B0503020102020204" pitchFamily="34" charset="0"/>
              </a:rPr>
              <a:t>bilaash</a:t>
            </a:r>
            <a:endParaRPr lang="sv-SE" sz="1600" dirty="0" smtClean="0">
              <a:latin typeface="Franklin Gothic Book" panose="020B0503020102020204" pitchFamily="34" charset="0"/>
            </a:endParaRPr>
          </a:p>
          <a:p>
            <a:pPr marL="457200" lvl="1" indent="0" rtl="0">
              <a:buFont typeface="Arial" panose="020B0604020202020204" pitchFamily="34" charset="0"/>
              <a:buNone/>
            </a:pPr>
            <a:endParaRPr lang="sv-SE" sz="18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694" y="2211186"/>
            <a:ext cx="2310939" cy="22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o"/>
              <a:t>Ajendaha bandhiga maanta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0"/>
          <a:lstStyle/>
          <a:p>
            <a:pPr marL="458788" lvl="1" indent="-457200" rtl="0">
              <a:buFont typeface="+mj-lt"/>
              <a:buAutoNum type="arabicPeriod"/>
            </a:pPr>
            <a:r>
              <a:rPr lang="so"/>
              <a:t>Mabaadi’da guud ee daryeelka-caafimaadka Swedish</a:t>
            </a:r>
            <a:endParaRPr lang="sv-SE" dirty="0"/>
          </a:p>
          <a:p>
            <a:pPr marL="458788" lvl="1" indent="-457200" rtl="0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/>
              <a:t>Xaquuqda daryeelka-caafimaadka magangalya doonada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/>
              <a:t>Baaritaanka caafimaadka</a:t>
            </a: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/>
              <a:t>Daryeelka shaqsiga iyo 1177-adeegyada warbixinta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 b="1"/>
              <a:t>Nidaamka Daryeelka-caafimaadka Swedish</a:t>
            </a:r>
          </a:p>
          <a:p>
            <a:pPr lvl="2" rtl="0"/>
            <a:r>
              <a:rPr lang="so"/>
              <a:t>Xarumaha daryeelka-caafimaadka deegaanka</a:t>
            </a:r>
          </a:p>
          <a:p>
            <a:pPr lvl="2" rtl="0"/>
            <a:r>
              <a:rPr lang="so"/>
              <a:t>Isbitaalada</a:t>
            </a:r>
          </a:p>
          <a:p>
            <a:pPr lvl="2" rtl="0"/>
            <a:r>
              <a:rPr lang="so" b="1"/>
              <a:t>Adeegyada kale (oo ay ku jiraan daryeelka ilkaha)</a:t>
            </a:r>
          </a:p>
          <a:p>
            <a:pPr lvl="2"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87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41270" cy="615553"/>
          </a:xfrm>
        </p:spPr>
        <p:txBody>
          <a:bodyPr rtlCol="0"/>
          <a:lstStyle/>
          <a:p>
            <a:pPr rtl="0"/>
            <a:r>
              <a:rPr lang="so"/>
              <a:t>Adeegyada kale ee muhiimka ah sida daryeelka ilkaha iyo farmashiiyayaasha laga geli karo sidoo kale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40090" y="1240457"/>
            <a:ext cx="6095910" cy="1261884"/>
          </a:xfrm>
        </p:spPr>
        <p:txBody>
          <a:bodyPr rtlCol="0"/>
          <a:lstStyle/>
          <a:p>
            <a:pPr rtl="0"/>
            <a:r>
              <a:rPr lang="so" sz="1800" b="1" dirty="0"/>
              <a:t>Daryeelka ilkaha</a:t>
            </a:r>
          </a:p>
          <a:p>
            <a:pPr lvl="1" rtl="0"/>
            <a:r>
              <a:rPr lang="so" sz="1800" dirty="0"/>
              <a:t>Bilaash u ah carruurta ka hooseeyo 18 sanno jir</a:t>
            </a:r>
          </a:p>
          <a:p>
            <a:pPr lvl="1" rtl="0"/>
            <a:r>
              <a:rPr lang="so" sz="1800" dirty="0"/>
              <a:t>Dadka weyn waxay xaq u leeyihiin daryeelida aan la sugi karin, tusaale dhaawacyada ama</a:t>
            </a:r>
            <a:r>
              <a:rPr lang="so" sz="1800" dirty="0">
                <a:solidFill>
                  <a:srgbClr val="FFC000"/>
                </a:solidFill>
              </a:rPr>
              <a:t> lumitaanka </a:t>
            </a:r>
            <a:r>
              <a:rPr lang="so" sz="1800" dirty="0"/>
              <a:t>ilkaha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540090" y="2642276"/>
            <a:ext cx="609591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800" b="1" kern="0" dirty="0">
                <a:latin typeface="Franklin Gothic Book" panose="020B0503020102020204" pitchFamily="34" charset="0"/>
              </a:rPr>
              <a:t>Farmashiga</a:t>
            </a:r>
          </a:p>
          <a:p>
            <a:pPr lvl="1" rtl="0"/>
            <a:r>
              <a:rPr lang="so" sz="1800" kern="0" dirty="0">
                <a:latin typeface="Franklin Gothic Book" panose="020B0503020102020204" pitchFamily="34" charset="0"/>
              </a:rPr>
              <a:t>Alaabaha daawada iyo waxyaabaha kale ee caafimaadka</a:t>
            </a:r>
          </a:p>
          <a:p>
            <a:pPr lvl="1" rtl="0"/>
            <a:r>
              <a:rPr lang="so" sz="1800" kern="0" dirty="0">
                <a:latin typeface="Franklin Gothic Book" panose="020B0503020102020204" pitchFamily="34" charset="0"/>
              </a:rPr>
              <a:t>Kaniiniyada dhaqaatiirta ay qortay waa la bixin karaa iyo la aruurin karaa</a:t>
            </a:r>
          </a:p>
          <a:p>
            <a:pPr lvl="2" rtl="0"/>
            <a:r>
              <a:rPr lang="so" sz="1800" kern="0" dirty="0">
                <a:latin typeface="Franklin Gothic Book" panose="020B0503020102020204" pitchFamily="34" charset="0"/>
              </a:rPr>
              <a:t>Daawada la qoray	</a:t>
            </a:r>
            <a:r>
              <a:rPr lang="so" sz="1800" kern="0" dirty="0" smtClean="0">
                <a:latin typeface="Franklin Gothic Book" panose="020B0503020102020204" pitchFamily="34" charset="0"/>
              </a:rPr>
              <a:t>50 </a:t>
            </a:r>
            <a:r>
              <a:rPr lang="so" sz="1800" kern="0" dirty="0">
                <a:latin typeface="Franklin Gothic Book" panose="020B0503020102020204" pitchFamily="34" charset="0"/>
              </a:rPr>
              <a:t>kr</a:t>
            </a:r>
            <a:endParaRPr lang="en-US" sz="1800" kern="0" dirty="0" smtClean="0">
              <a:latin typeface="Franklin Gothic Book" panose="020B0503020102020204" pitchFamily="34" charset="0"/>
            </a:endParaRPr>
          </a:p>
          <a:p>
            <a:pPr lvl="2" rtl="0"/>
            <a:r>
              <a:rPr lang="so" sz="1800" kern="0" dirty="0">
                <a:latin typeface="Franklin Gothic Book" panose="020B0503020102020204" pitchFamily="34" charset="0"/>
              </a:rPr>
              <a:t>Daawo aan la qorin 	</a:t>
            </a:r>
            <a:r>
              <a:rPr lang="so" sz="1800" kern="0" dirty="0" smtClean="0">
                <a:latin typeface="Franklin Gothic Book" panose="020B0503020102020204" pitchFamily="34" charset="0"/>
              </a:rPr>
              <a:t>Qiimaha </a:t>
            </a:r>
            <a:r>
              <a:rPr lang="so" sz="1800" kern="0" dirty="0">
                <a:latin typeface="Franklin Gothic Book" panose="020B0503020102020204" pitchFamily="34" charset="0"/>
              </a:rPr>
              <a:t>buuxo </a:t>
            </a:r>
          </a:p>
          <a:p>
            <a:pPr lvl="3" rtl="0"/>
            <a:r>
              <a:rPr lang="so" sz="1800" kern="0" dirty="0">
                <a:latin typeface="Franklin Gothic Book" panose="020B0503020102020204" pitchFamily="34" charset="0"/>
              </a:rPr>
              <a:t>Tusaale. Buufiska sanka, xanuun baabi’iyaha</a:t>
            </a:r>
            <a:endParaRPr lang="en-US" sz="1800" kern="0" dirty="0">
              <a:latin typeface="Franklin Gothic Book" panose="020B0503020102020204" pitchFamily="34" charset="0"/>
            </a:endParaRPr>
          </a:p>
        </p:txBody>
      </p:sp>
      <p:pic>
        <p:nvPicPr>
          <p:cNvPr id="10" name="Picture 4" descr="http://c91prao.wikispaces.com/file/view/Kronans_Droghandel_logo.jpg/183096783/Kronans_Droghandel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95" y="4260763"/>
            <a:ext cx="807445" cy="3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estbb.kf.se/Global/Bromma%20Blocks/2011%20butiksbilder/logga_608x357pxl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b="29512"/>
          <a:stretch/>
        </p:blipFill>
        <p:spPr bwMode="auto">
          <a:xfrm>
            <a:off x="785419" y="4290945"/>
            <a:ext cx="703801" cy="2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20" y="3637190"/>
            <a:ext cx="1011797" cy="708258"/>
          </a:xfrm>
          <a:prstGeom prst="rect">
            <a:avLst/>
          </a:prstGeom>
        </p:spPr>
      </p:pic>
      <p:pic>
        <p:nvPicPr>
          <p:cNvPr id="15" name="Bildobjekt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2"/>
          <a:stretch/>
        </p:blipFill>
        <p:spPr>
          <a:xfrm>
            <a:off x="676503" y="3849835"/>
            <a:ext cx="773645" cy="371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994" y="5099244"/>
            <a:ext cx="1258229" cy="552807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540090" y="4924014"/>
            <a:ext cx="609591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800" b="1" kern="0" dirty="0">
                <a:latin typeface="Franklin Gothic Book" panose="020B0503020102020204" pitchFamily="34" charset="0"/>
              </a:rPr>
              <a:t>Ookiyaalaha indhaha</a:t>
            </a:r>
          </a:p>
          <a:p>
            <a:pPr lvl="1" rtl="0"/>
            <a:r>
              <a:rPr lang="so" sz="1800" kern="0" dirty="0">
                <a:latin typeface="Franklin Gothic Book" panose="020B0503020102020204" pitchFamily="34" charset="0"/>
              </a:rPr>
              <a:t>Fadlan la xiriir Migrationsverket wixii</a:t>
            </a:r>
            <a:r>
              <a:rPr lang="so" sz="1800" kern="0" dirty="0">
                <a:solidFill>
                  <a:srgbClr val="FFC000"/>
                </a:solidFill>
                <a:latin typeface="Franklin Gothic Book" panose="020B0503020102020204" pitchFamily="34" charset="0"/>
              </a:rPr>
              <a:t> wareejin </a:t>
            </a:r>
            <a:r>
              <a:rPr lang="so" sz="1800" kern="0" dirty="0">
                <a:latin typeface="Franklin Gothic Book" panose="020B0503020102020204" pitchFamily="34" charset="0"/>
              </a:rPr>
              <a:t>dhaqtarka indhaha</a:t>
            </a:r>
            <a:endParaRPr lang="en-US" sz="1800" kern="0" dirty="0">
              <a:latin typeface="Franklin Gothic Book" panose="020B05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450" y="1075174"/>
            <a:ext cx="8233550" cy="5084466"/>
          </a:xfrm>
          <a:prstGeom prst="rect">
            <a:avLst/>
          </a:prstGeom>
          <a:noFill/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2136" y="1372871"/>
            <a:ext cx="1094715" cy="1022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2136" y="2658800"/>
            <a:ext cx="1094715" cy="9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4554" y="2767029"/>
            <a:ext cx="5172084" cy="677108"/>
          </a:xfrm>
        </p:spPr>
        <p:txBody>
          <a:bodyPr rtlCol="0"/>
          <a:lstStyle/>
          <a:p>
            <a:pPr rtl="0"/>
            <a:r>
              <a:rPr lang="so" sz="4400">
                <a:solidFill>
                  <a:schemeClr val="tx1"/>
                </a:solidFill>
              </a:rPr>
              <a:t>Su’aalaha</a:t>
            </a:r>
            <a:endParaRPr lang="sv-SE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2389" y="1575195"/>
            <a:ext cx="2457450" cy="3476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0" y="6305550"/>
            <a:ext cx="2859882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1945482" y="6305550"/>
            <a:ext cx="7029450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18882" y="6391275"/>
            <a:ext cx="4800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noAutofit/>
          </a:bodyPr>
          <a:lstStyle/>
          <a:p>
            <a:pPr rtl="0">
              <a:lnSpc>
                <a:spcPct val="115000"/>
              </a:lnSpc>
              <a:spcAft>
                <a:spcPts val="0"/>
              </a:spcAft>
            </a:pPr>
            <a:r>
              <a:rPr lang="so" sz="1100">
                <a:solidFill>
                  <a:srgbClr val="FFFFFF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Finns även tillgänglig digitalt på </a:t>
            </a:r>
            <a:r>
              <a:rPr lang="so" sz="1100" b="1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www.uppdragpsykiskhalsa.se</a:t>
            </a:r>
            <a:r>
              <a:rPr lang="so" sz="110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9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o"/>
              <a:t>Hordhaca filimka</a:t>
            </a:r>
            <a:endParaRPr lang="sv-SE" dirty="0"/>
          </a:p>
        </p:txBody>
      </p:sp>
      <p:pic>
        <p:nvPicPr>
          <p:cNvPr id="10" name="Picture 8" descr="http://www.clipartbest.com/cliparts/jix/o55/jixo55R6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34" y="2267866"/>
            <a:ext cx="3645400" cy="25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2374900" y="2032000"/>
            <a:ext cx="4267200" cy="2880303"/>
          </a:xfrm>
          <a:prstGeom prst="rect">
            <a:avLst/>
          </a:prstGeom>
          <a:solidFill>
            <a:schemeClr val="bg1">
              <a:alpha val="72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o"/>
              <a:t>Ajendaha bandhiga maanta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0"/>
          <a:lstStyle/>
          <a:p>
            <a:pPr marL="458788" lvl="1" indent="-457200" rtl="0">
              <a:buFont typeface="+mj-lt"/>
              <a:buAutoNum type="arabicPeriod"/>
            </a:pPr>
            <a:r>
              <a:rPr lang="so" dirty="0"/>
              <a:t>Sharciyada guud ee daryeelka-caafimaadka Swedish</a:t>
            </a: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 dirty="0"/>
              <a:t>Xaquuqda daryeelka-caafimaadka magangalya doonada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 dirty="0"/>
              <a:t>Baaritaanka caafimaadka</a:t>
            </a: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 dirty="0"/>
              <a:t>Daryeelka shaqsiga iyo 1177-adeegyada warbixinta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 dirty="0"/>
              <a:t>Nidaamka Daryeelka-caafimaadka Swedish</a:t>
            </a:r>
          </a:p>
          <a:p>
            <a:pPr lvl="2" rtl="0"/>
            <a:r>
              <a:rPr lang="so" dirty="0"/>
              <a:t>Xarumaha daryeelka-caafimaadka deegaanka</a:t>
            </a:r>
          </a:p>
          <a:p>
            <a:pPr lvl="2" rtl="0"/>
            <a:r>
              <a:rPr lang="so" dirty="0"/>
              <a:t>Isbitaalada</a:t>
            </a:r>
          </a:p>
          <a:p>
            <a:pPr lvl="2" rtl="0"/>
            <a:r>
              <a:rPr lang="so" dirty="0"/>
              <a:t>Adeegyada kale (oo ay ku jiraan daryeelka ilkaha)</a:t>
            </a:r>
          </a:p>
          <a:p>
            <a:pPr lvl="2"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9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o"/>
              <a:t>Ajendaha bandhiga maanta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0"/>
          <a:lstStyle/>
          <a:p>
            <a:pPr marL="458788" lvl="1" indent="-457200" rtl="0">
              <a:buFont typeface="+mj-lt"/>
              <a:buAutoNum type="arabicPeriod"/>
            </a:pPr>
            <a:r>
              <a:rPr lang="so" b="1" dirty="0"/>
              <a:t>Mabaadi’da guud ee daryeelka-caafimaadka Swedish</a:t>
            </a:r>
            <a:endParaRPr lang="sv-SE" b="1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 dirty="0"/>
              <a:t>Xaquuqda daryeelka-caafimaadka magangalya doonada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 dirty="0"/>
              <a:t>Baaritaanka caafimaadka</a:t>
            </a: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 dirty="0"/>
              <a:t>Daryeelka shaqsiga iyo 1177-adeegyada warbixinta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 dirty="0"/>
              <a:t>Nidaamka Daryeelka-caafimaadka Swedish</a:t>
            </a:r>
          </a:p>
          <a:p>
            <a:pPr lvl="2" rtl="0"/>
            <a:r>
              <a:rPr lang="so" dirty="0"/>
              <a:t>Xarumaha daryeelka-caafimaadka deegaanka</a:t>
            </a:r>
          </a:p>
          <a:p>
            <a:pPr lvl="2" rtl="0"/>
            <a:r>
              <a:rPr lang="so" dirty="0"/>
              <a:t>Isbitaalada</a:t>
            </a:r>
          </a:p>
          <a:p>
            <a:pPr lvl="2" rtl="0"/>
            <a:r>
              <a:rPr lang="so" dirty="0"/>
              <a:t>Adeegyada kale (oo ay ku jiraan daryeelka ilkaha)</a:t>
            </a:r>
          </a:p>
          <a:p>
            <a:pPr lvl="2"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6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972988"/>
          </a:xfrm>
        </p:spPr>
        <p:txBody>
          <a:bodyPr rtlCol="0"/>
          <a:lstStyle/>
          <a:p>
            <a:pPr rtl="0"/>
            <a:r>
              <a:rPr lang="so" dirty="0"/>
              <a:t>Waxaa jiro wax ay gaar ku tahay nidaamka daryeelka-caafimaadka Swedish oo ay ku jiraan doorarka iyo mabaadi’da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so" dirty="0"/>
              <a:t>	*	Ilaa ay ka jirto halis nolosha ah – ka dib soo wac 112</a:t>
            </a:r>
            <a:endParaRPr lang="sv-S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93535" y="1329179"/>
            <a:ext cx="5251054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0">
              <a:spcBef>
                <a:spcPts val="0"/>
              </a:spcBef>
            </a:pPr>
            <a:r>
              <a:rPr lang="so" sz="1800" kern="0" dirty="0">
                <a:latin typeface="Franklin Gothic Book" panose="020B0503020102020204" pitchFamily="34" charset="0"/>
              </a:rPr>
              <a:t>Kalkaalisooyinka waxay leeyihiin waajibaad aad muhiim u ah</a:t>
            </a:r>
            <a:r>
              <a:rPr lang="so" sz="1800" kern="0" dirty="0">
                <a:solidFill>
                  <a:srgbClr val="FFC000"/>
                </a:solidFill>
                <a:latin typeface="Franklin Gothic Book" panose="020B0503020102020204" pitchFamily="34" charset="0"/>
              </a:rPr>
              <a:t> iyo </a:t>
            </a:r>
            <a:r>
              <a:rPr lang="so" sz="1800" kern="0" dirty="0">
                <a:latin typeface="Franklin Gothic Book" panose="020B0503020102020204" pitchFamily="34" charset="0"/>
              </a:rPr>
              <a:t>aad ayay wax u barteen</a:t>
            </a:r>
          </a:p>
          <a:p>
            <a:pPr lvl="1" rtl="0">
              <a:spcBef>
                <a:spcPts val="0"/>
              </a:spcBef>
            </a:pPr>
            <a:endParaRPr lang="en-US" sz="1500" kern="0" dirty="0">
              <a:latin typeface="Franklin Gothic Book" panose="020B0503020102020204" pitchFamily="34" charset="0"/>
            </a:endParaRPr>
          </a:p>
          <a:p>
            <a:pPr lvl="1" rtl="0">
              <a:spcBef>
                <a:spcPts val="0"/>
              </a:spcBef>
            </a:pPr>
            <a:r>
              <a:rPr lang="so" sz="1800" kern="0" dirty="0">
                <a:latin typeface="Franklin Gothic Book" panose="020B0503020102020204" pitchFamily="34" charset="0"/>
              </a:rPr>
              <a:t>Waqti illaalinta aad ayay muhiim u tahay – haddii kale bukaanada iyaga ayaa hor baxayo</a:t>
            </a:r>
          </a:p>
          <a:p>
            <a:pPr lvl="1">
              <a:spcBef>
                <a:spcPts val="0"/>
              </a:spcBef>
            </a:pPr>
            <a:endParaRPr lang="en-US" sz="1500" kern="0" dirty="0" smtClean="0">
              <a:latin typeface="Franklin Gothic Book" panose="020B0503020102020204" pitchFamily="34" charset="0"/>
            </a:endParaRPr>
          </a:p>
          <a:p>
            <a:pPr lvl="1" rtl="0">
              <a:spcBef>
                <a:spcPts val="0"/>
              </a:spcBef>
            </a:pPr>
            <a:r>
              <a:rPr lang="so" sz="1800" kern="0" dirty="0" smtClean="0">
                <a:latin typeface="Franklin Gothic Book" panose="020B0503020102020204" pitchFamily="34" charset="0"/>
              </a:rPr>
              <a:t>Booqo </a:t>
            </a:r>
            <a:r>
              <a:rPr lang="so" sz="1800" kern="0" dirty="0">
                <a:latin typeface="Franklin Gothic Book" panose="020B0503020102020204" pitchFamily="34" charset="0"/>
              </a:rPr>
              <a:t>xarunta daryeelka-caafimaadkaaga isbitaalka ka hor*</a:t>
            </a:r>
          </a:p>
          <a:p>
            <a:pPr lvl="1">
              <a:spcBef>
                <a:spcPts val="0"/>
              </a:spcBef>
            </a:pPr>
            <a:endParaRPr lang="en-US" sz="1500" kern="0" dirty="0" smtClean="0">
              <a:latin typeface="Franklin Gothic Book" panose="020B0503020102020204" pitchFamily="34" charset="0"/>
            </a:endParaRPr>
          </a:p>
          <a:p>
            <a:pPr lvl="1" rtl="0">
              <a:spcBef>
                <a:spcPts val="0"/>
              </a:spcBef>
            </a:pPr>
            <a:r>
              <a:rPr lang="so" sz="1800" kern="0" dirty="0" smtClean="0">
                <a:latin typeface="Franklin Gothic Book" panose="020B0503020102020204" pitchFamily="34" charset="0"/>
              </a:rPr>
              <a:t>Kalkaalisooyinka </a:t>
            </a:r>
            <a:r>
              <a:rPr lang="so" sz="1800" kern="0" dirty="0">
                <a:latin typeface="Franklin Gothic Book" panose="020B0503020102020204" pitchFamily="34" charset="0"/>
              </a:rPr>
              <a:t>iyo dhaqaatiirta waxay galeen dhaar qarsoodiga</a:t>
            </a:r>
            <a:r>
              <a:rPr lang="so" sz="1800" kern="0" dirty="0">
                <a:solidFill>
                  <a:srgbClr val="FFC000"/>
                </a:solidFill>
                <a:latin typeface="Franklin Gothic Book" panose="020B0503020102020204" pitchFamily="34" charset="0"/>
              </a:rPr>
              <a:t> rimaha </a:t>
            </a:r>
            <a:r>
              <a:rPr lang="so" sz="1800" kern="0" dirty="0">
                <a:latin typeface="Franklin Gothic Book" panose="020B0503020102020204" pitchFamily="34" charset="0"/>
              </a:rPr>
              <a:t>gaarka ah</a:t>
            </a:r>
          </a:p>
          <a:p>
            <a:pPr lvl="1" rtl="0">
              <a:spcBef>
                <a:spcPts val="0"/>
              </a:spcBef>
            </a:pPr>
            <a:endParaRPr lang="en-US" sz="1500" kern="0" dirty="0">
              <a:latin typeface="Franklin Gothic Book" panose="020B0503020102020204" pitchFamily="34" charset="0"/>
            </a:endParaRPr>
          </a:p>
          <a:p>
            <a:pPr lvl="1" rtl="0">
              <a:spcBef>
                <a:spcPts val="0"/>
              </a:spcBef>
            </a:pPr>
            <a:r>
              <a:rPr lang="so" sz="1800" kern="0" dirty="0">
                <a:latin typeface="Franklin Gothic Book" panose="020B0503020102020204" pitchFamily="34" charset="0"/>
              </a:rPr>
              <a:t>Haddii aadan fahmin Swedish waxaad xaq u leedahay turjubaan (sidoo kale galay dhaarta qarsoodiga</a:t>
            </a:r>
            <a:r>
              <a:rPr lang="so" sz="1800" kern="0" dirty="0">
                <a:solidFill>
                  <a:srgbClr val="FFC000"/>
                </a:solidFill>
                <a:latin typeface="Franklin Gothic Book" panose="020B0503020102020204" pitchFamily="34" charset="0"/>
              </a:rPr>
              <a:t> arimaha </a:t>
            </a:r>
            <a:r>
              <a:rPr lang="so" sz="1800" kern="0" dirty="0">
                <a:latin typeface="Franklin Gothic Book" panose="020B0503020102020204" pitchFamily="34" charset="0"/>
              </a:rPr>
              <a:t>gaarka ah)</a:t>
            </a:r>
          </a:p>
          <a:p>
            <a:pPr lvl="1" rtl="0">
              <a:spcBef>
                <a:spcPts val="0"/>
              </a:spcBef>
            </a:pPr>
            <a:endParaRPr lang="en-US" sz="1500" kern="0" dirty="0">
              <a:latin typeface="Franklin Gothic Book" panose="020B0503020102020204" pitchFamily="34" charset="0"/>
            </a:endParaRPr>
          </a:p>
          <a:p>
            <a:pPr lvl="1" rtl="0">
              <a:spcBef>
                <a:spcPts val="0"/>
              </a:spcBef>
            </a:pPr>
            <a:r>
              <a:rPr lang="so" sz="1800" kern="0" dirty="0">
                <a:latin typeface="Franklin Gothic Book" panose="020B0503020102020204" pitchFamily="34" charset="0"/>
              </a:rPr>
              <a:t>Helitaanka antibiyootiga waa ka mamnuuc</a:t>
            </a:r>
            <a:r>
              <a:rPr lang="so" sz="1800" kern="0" dirty="0">
                <a:solidFill>
                  <a:srgbClr val="FFC000"/>
                </a:solidFill>
                <a:latin typeface="Franklin Gothic Book" panose="020B0503020102020204" pitchFamily="34" charset="0"/>
              </a:rPr>
              <a:t> joosiga </a:t>
            </a:r>
            <a:r>
              <a:rPr lang="so" sz="1800" kern="0" dirty="0">
                <a:latin typeface="Franklin Gothic Book" panose="020B0503020102020204" pitchFamily="34" charset="0"/>
              </a:rPr>
              <a:t>MRSA</a:t>
            </a:r>
            <a:endParaRPr lang="sv-SE" sz="1800" kern="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1510" y="2130785"/>
            <a:ext cx="2231063" cy="3169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9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o"/>
              <a:t>Ajendaha bandhiga maanta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0"/>
          <a:lstStyle/>
          <a:p>
            <a:pPr marL="458788" lvl="1" indent="-457200" rtl="0">
              <a:buFont typeface="+mj-lt"/>
              <a:buAutoNum type="arabicPeriod"/>
            </a:pPr>
            <a:r>
              <a:rPr lang="so"/>
              <a:t>Mabaadi’da guud ee daryeelka-caafimaadka Swedish</a:t>
            </a:r>
            <a:endParaRPr lang="sv-SE" dirty="0"/>
          </a:p>
          <a:p>
            <a:pPr marL="458788" lvl="1" indent="-457200" rtl="0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 b="1"/>
              <a:t>Xaquuqda daryeelka-caafimaadka magangalya doonada 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/>
          </a:p>
          <a:p>
            <a:pPr marL="458788" lvl="1" indent="-457200" rtl="0">
              <a:buFont typeface="+mj-lt"/>
              <a:buAutoNum type="arabicPeriod"/>
            </a:pPr>
            <a:r>
              <a:rPr lang="so"/>
              <a:t>Baaritaanka caafimaadka</a:t>
            </a: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endParaRPr lang="sv-SE" dirty="0" smtClean="0"/>
          </a:p>
          <a:p>
            <a:pPr marL="458788" lvl="1" indent="-457200" rtl="0">
              <a:buFont typeface="+mj-lt"/>
              <a:buAutoNum type="arabicPeriod"/>
            </a:pPr>
            <a:r>
              <a:rPr lang="so"/>
              <a:t>Daryeelka shaqsiga iyo 1177-adeegyada warbixinta</a:t>
            </a:r>
          </a:p>
          <a:p>
            <a:pPr marL="458788" lvl="1" indent="-457200" rtl="0">
              <a:buFont typeface="+mj-lt"/>
              <a:buAutoNum type="arabicPeriod"/>
            </a:pPr>
            <a:endParaRPr lang="sv-SE" dirty="0"/>
          </a:p>
          <a:p>
            <a:pPr marL="458788" lvl="1" indent="-457200" rtl="0">
              <a:buFont typeface="+mj-lt"/>
              <a:buAutoNum type="arabicPeriod"/>
            </a:pPr>
            <a:r>
              <a:rPr lang="so"/>
              <a:t>Nidaamka Daryeelka-caafimaadka Swedish</a:t>
            </a:r>
          </a:p>
          <a:p>
            <a:pPr lvl="2" rtl="0"/>
            <a:r>
              <a:rPr lang="so"/>
              <a:t>Xarumaha daryeelka-caafimaadka deegaanka</a:t>
            </a:r>
          </a:p>
          <a:p>
            <a:pPr lvl="2" rtl="0"/>
            <a:r>
              <a:rPr lang="so"/>
              <a:t>Isbitaalada</a:t>
            </a:r>
          </a:p>
          <a:p>
            <a:pPr lvl="2" rtl="0"/>
            <a:r>
              <a:rPr lang="so"/>
              <a:t>Adeegyada kale (oo ay ku jiraan daryeelka ilkaha)</a:t>
            </a:r>
          </a:p>
          <a:p>
            <a:pPr lvl="2"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04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3630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0"/>
          <a:lstStyle/>
          <a:p>
            <a:pPr rtl="0"/>
            <a:r>
              <a:rPr lang="so"/>
              <a:t>Gobolada waa in ay daboolaan daryeelka aan lagu sugi karin magangalya doonada</a:t>
            </a:r>
            <a:endParaRPr lang="sv-S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553998"/>
          </a:xfrm>
        </p:spPr>
        <p:txBody>
          <a:bodyPr rtlCol="0"/>
          <a:lstStyle/>
          <a:p>
            <a:pPr rtl="0"/>
            <a:r>
              <a:rPr lang="so" dirty="0"/>
              <a:t>Masuuliyadaha goboleedka ee dadka weyn ee magangalya doonka ah ka weyn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o" dirty="0" smtClean="0"/>
              <a:t>18 </a:t>
            </a:r>
            <a:r>
              <a:rPr lang="so" dirty="0"/>
              <a:t>sanno jir ah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6" name="Rounded Rectangle 5"/>
          <p:cNvSpPr/>
          <p:nvPr/>
        </p:nvSpPr>
        <p:spPr>
          <a:xfrm>
            <a:off x="3869716" y="1710929"/>
            <a:ext cx="4799621" cy="3964007"/>
          </a:xfrm>
          <a:prstGeom prst="roundRect">
            <a:avLst>
              <a:gd name="adj" fmla="val 9661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75857" y="4257051"/>
            <a:ext cx="1578801" cy="2589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Dadka weyn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0" y="2318419"/>
            <a:ext cx="1804451" cy="180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4379810" y="1626092"/>
            <a:ext cx="3645106" cy="50182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9837" y="1847378"/>
            <a:ext cx="497758" cy="539094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720078" y="1847378"/>
            <a:ext cx="3773473" cy="4860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5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Gobolada waa in ay</a:t>
            </a:r>
            <a:r>
              <a:rPr lang="so" sz="1500" b="1" kern="0" dirty="0">
                <a:solidFill>
                  <a:srgbClr val="FFC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siiyaan </a:t>
            </a:r>
            <a:r>
              <a:rPr lang="so" sz="15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daryeel aan la sugi karin </a:t>
            </a:r>
            <a:r>
              <a:rPr lang="so" sz="15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(sida lagu go’aansadeen shaqaalaha caafimaadka) </a:t>
            </a:r>
            <a:r>
              <a:rPr lang="so" sz="15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 ay ku jiraan</a:t>
            </a:r>
            <a:r>
              <a:rPr lang="so" sz="15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sv-SE" sz="15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156959" y="2571155"/>
            <a:ext cx="3246060" cy="3363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5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Daawooyinka aan la sugi karin</a:t>
            </a:r>
            <a:endParaRPr lang="sv-SE" sz="15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156959" y="2887396"/>
            <a:ext cx="3246060" cy="37744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500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Gargaarka caafimaadka muhiimka ah</a:t>
            </a:r>
            <a:endParaRPr lang="sv-SE" sz="15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156959" y="3285833"/>
            <a:ext cx="2854960" cy="3363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5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Helitaanka/gaadiidka daryeelka</a:t>
            </a:r>
            <a:endParaRPr lang="sv-SE" sz="15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156959" y="3643172"/>
            <a:ext cx="2854960" cy="3363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500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Daryeelka inta lagu jiro uurka</a:t>
            </a:r>
            <a:endParaRPr lang="sv-SE" sz="15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156958" y="4000511"/>
            <a:ext cx="3246061" cy="3363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500" kern="0" dirty="0">
                <a:solidFill>
                  <a:srgbClr val="FFC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 soo xaaqida </a:t>
            </a:r>
            <a:r>
              <a:rPr lang="so" sz="15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iyo ka hortaga uurka</a:t>
            </a:r>
            <a:endParaRPr lang="sv-SE" sz="15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720079" y="4689434"/>
            <a:ext cx="3682940" cy="4860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sz="15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Xaquuqda arimaha gaarka ah – dhammaan shaqaalaha caafimaadka waxay galeen dhaar qarsoodiga arimaha gaarka ah</a:t>
            </a:r>
            <a:endParaRPr lang="sv-SE" sz="15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39" descr="gravi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3" y="3741214"/>
            <a:ext cx="348311" cy="34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2" descr="bu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3" y="3353095"/>
            <a:ext cx="347103" cy="3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4" descr="hjälpmede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2" y="2962812"/>
            <a:ext cx="347103" cy="3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8" descr="medici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42" y="2602072"/>
            <a:ext cx="333373" cy="33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79488" y="1934864"/>
            <a:ext cx="1672608" cy="2223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91961" y="2602072"/>
            <a:ext cx="373063" cy="333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/>
          <a:srcRect l="6011" r="4478"/>
          <a:stretch/>
        </p:blipFill>
        <p:spPr>
          <a:xfrm>
            <a:off x="4691961" y="2962812"/>
            <a:ext cx="373063" cy="3492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 cstate="print"/>
          <a:srcRect l="5113" r="4017"/>
          <a:stretch/>
        </p:blipFill>
        <p:spPr>
          <a:xfrm>
            <a:off x="4691961" y="3349343"/>
            <a:ext cx="373381" cy="3554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 cstate="print"/>
          <a:srcRect l="3655" t="3835" r="3777" b="5863"/>
          <a:stretch/>
        </p:blipFill>
        <p:spPr>
          <a:xfrm>
            <a:off x="4691961" y="3733222"/>
            <a:ext cx="373428" cy="3571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91961" y="4136239"/>
            <a:ext cx="373063" cy="3257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049837" y="4644572"/>
            <a:ext cx="544270" cy="50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0"/>
          <a:lstStyle/>
          <a:p>
            <a:pPr rtl="0"/>
            <a:r>
              <a:rPr lang="so" dirty="0"/>
              <a:t>Gobolada waa in ay siiyaan magangalyo raadin carruurta </a:t>
            </a:r>
            <a:r>
              <a:rPr lang="so" dirty="0">
                <a:solidFill>
                  <a:srgbClr val="FFC000"/>
                </a:solidFill>
              </a:rPr>
              <a:t>isku heerka </a:t>
            </a:r>
            <a:r>
              <a:rPr lang="so" dirty="0"/>
              <a:t>daryeelka carruurta Swedish</a:t>
            </a:r>
            <a:endParaRPr lang="sv-S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553998"/>
          </a:xfrm>
        </p:spPr>
        <p:txBody>
          <a:bodyPr rtlCol="0"/>
          <a:lstStyle/>
          <a:p>
            <a:pPr rtl="0"/>
            <a:r>
              <a:rPr lang="so" dirty="0"/>
              <a:t>Masuuliyadaha goboleedka ee carruurta ee magangalya doonka ah ka hooseeyo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o" dirty="0" smtClean="0"/>
              <a:t>18 </a:t>
            </a:r>
            <a:r>
              <a:rPr lang="so" dirty="0"/>
              <a:t>sanno jir ah</a:t>
            </a:r>
            <a:endParaRPr lang="sv-SE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6" name="Rounded Rectangle 5"/>
          <p:cNvSpPr/>
          <p:nvPr/>
        </p:nvSpPr>
        <p:spPr>
          <a:xfrm>
            <a:off x="3869717" y="2160718"/>
            <a:ext cx="4533302" cy="2355329"/>
          </a:xfrm>
          <a:prstGeom prst="roundRect">
            <a:avLst>
              <a:gd name="adj" fmla="val 9661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sv-SE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379810" y="1278880"/>
            <a:ext cx="3645106" cy="50182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endParaRPr lang="sv-SE" sz="14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1334084" y="4257051"/>
            <a:ext cx="1041252" cy="2589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/>
            <a:r>
              <a:rPr lang="so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Carruurta 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4817355" y="2406085"/>
            <a:ext cx="3361780" cy="14198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0"/>
            <a:r>
              <a:rPr lang="so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Carruurta</a:t>
            </a:r>
            <a:r>
              <a:rPr lang="so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iyo dhaliinta waxay ka helayan daryeelka caafimaadka iyo ilkaha oo </a:t>
            </a:r>
            <a:r>
              <a:rPr lang="so" b="1" kern="0" dirty="0">
                <a:solidFill>
                  <a:srgbClr val="FFC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isku xeerka </a:t>
            </a:r>
            <a:r>
              <a:rPr lang="so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sida carruurta/dhaliinta ku nool Sweden.</a:t>
            </a:r>
          </a:p>
          <a:p>
            <a:pPr rtl="0"/>
            <a:endParaRPr lang="en-US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rtl="0"/>
            <a:r>
              <a:rPr lang="so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 </a:t>
            </a:r>
            <a:r>
              <a:rPr lang="so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jiraan qarashaad </a:t>
            </a:r>
            <a:r>
              <a:rPr lang="so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daryeelka ee la xiriiro caafimaadka carruurta iyo daryeelka ilkaha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164" y="1983152"/>
            <a:ext cx="1922852" cy="2273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1196" y="2441572"/>
            <a:ext cx="663127" cy="604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1196" y="3575272"/>
            <a:ext cx="683108" cy="6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heme/theme1.xml><?xml version="1.0" encoding="utf-8"?>
<a:theme xmlns:a="http://schemas.openxmlformats.org/drawingml/2006/main" name="SKL_mall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KL_mall" id="{F51252A8-ABD8-4BBC-99BF-B21C4FD4F9EB}" vid="{00100721-A95F-4E19-982A-99E23CF2C4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SKL_mall</Template>
  <TotalTime>0</TotalTime>
  <Words>1083</Words>
  <Application>Microsoft Office PowerPoint</Application>
  <PresentationFormat>Custom</PresentationFormat>
  <Paragraphs>233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SKL_mall</vt:lpstr>
      <vt:lpstr>think-cell Slide</vt:lpstr>
      <vt:lpstr>Daryeelka caafimaadka oo magangalya doonada ah  </vt:lpstr>
      <vt:lpstr>U jeedada bandhiga maanta</vt:lpstr>
      <vt:lpstr>Hordhaca filimka</vt:lpstr>
      <vt:lpstr>Ajendaha bandhiga maanta</vt:lpstr>
      <vt:lpstr>Ajendaha bandhiga maanta</vt:lpstr>
      <vt:lpstr>Waxaa jiro wax ay gaar ku tahay nidaamka daryeelka-caafimaadka Swedish oo ay ku jiraan doorarka iyo mabaadi’da</vt:lpstr>
      <vt:lpstr>Ajendaha bandhiga maanta</vt:lpstr>
      <vt:lpstr>Gobolada waa in ay daboolaan daryeelka aan lagu sugi karin magangalya doonada</vt:lpstr>
      <vt:lpstr>Gobolada waa in ay siiyaan magangalyo raadin carruurta isku heerka daryeelka carruurta Swedish</vt:lpstr>
      <vt:lpstr>Ajendaha bandhiga maanta</vt:lpstr>
      <vt:lpstr>Baaritaanka caafimaadka waa barta bilowga oo lagu helayo daryeelka caafimaadka Swedish</vt:lpstr>
      <vt:lpstr>Waxaad heleysaa warqad goorta ay tookadaada tahay,  iyo aad ayay muhiim u tahay in aad waqtigeeda imaatid</vt:lpstr>
      <vt:lpstr>Baaritaanka caafimaadka waa bilaash iyo ma saameeyo nidaamkaaga magangalyada – waa caafimaadkaaga kaliya</vt:lpstr>
      <vt:lpstr>Haddii aad qabtid dhibaatooyin caafimaad waxaa jiro talooyin badan oo is daryeelida ee 1177 – waxay sidoo kale kugu hagi karaan halka la aado</vt:lpstr>
      <vt:lpstr>Is-caawinta iyo warbixinta kanaalada waxaa la heli karaa 24/7 iyo tallo muhiim ah iyo kanaal su’aalo ah</vt:lpstr>
      <vt:lpstr>Xarumaha daryeelka caafimaadka ee deegaanka waa meesha ugu horeyso oo caawin loo aado</vt:lpstr>
      <vt:lpstr>Xarunta daryeelka caafimaadka deegaanka –  dooqa koowaad goortii aad u baahantahay caawinta caafimaad</vt:lpstr>
      <vt:lpstr>Warbixinta ku saabsan xarunta daryeelka caafimaadka deegaankaaga</vt:lpstr>
      <vt:lpstr>Isbitaalada–  Daryeelka ba’an iyo xaaladaha u baahan taqasus hoose</vt:lpstr>
      <vt:lpstr>Isbitaalada–  Daryeelka ba’an iyo xaaladaha u baahan taqasus hoose</vt:lpstr>
      <vt:lpstr>Qarashka adeegyada daryeelka caafimaadka wuxuu ku xadidanyahay dadka weyn inta lagu jiro nidaamka magangalyada iyo bilaash oo carruurta ah</vt:lpstr>
      <vt:lpstr>Ajendaha bandhiga maanta</vt:lpstr>
      <vt:lpstr>Adeegyada kale ee muhiimka ah sida daryeelka ilkaha iyo farmashiiyayaasha laga geli karo sidoo kale</vt:lpstr>
      <vt:lpstr>Su’aalaha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2016-01-29T13:51:32Z</dcterms:created>
  <dcterms:modified xsi:type="dcterms:W3CDTF">2016-05-31T06:08:46Z</dcterms:modified>
</cp:coreProperties>
</file>