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bin" ContentType="application/vnd.openxmlformats-officedocument.oleObject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trictFirstAndLastChars="0" saveSubsetFonts="1">
  <p:sldMasterIdLst>
    <p:sldMasterId id="2147483733" r:id="rId1"/>
  </p:sldMasterIdLst>
  <p:notesMasterIdLst>
    <p:notesMasterId r:id="rId26"/>
  </p:notesMasterIdLst>
  <p:sldIdLst>
    <p:sldId id="256" r:id="rId2"/>
    <p:sldId id="285" r:id="rId3"/>
    <p:sldId id="264" r:id="rId4"/>
    <p:sldId id="257" r:id="rId5"/>
    <p:sldId id="265" r:id="rId6"/>
    <p:sldId id="275" r:id="rId7"/>
    <p:sldId id="274" r:id="rId8"/>
    <p:sldId id="266" r:id="rId9"/>
    <p:sldId id="267" r:id="rId10"/>
    <p:sldId id="277" r:id="rId11"/>
    <p:sldId id="258" r:id="rId12"/>
    <p:sldId id="284" r:id="rId13"/>
    <p:sldId id="259" r:id="rId14"/>
    <p:sldId id="286" r:id="rId15"/>
    <p:sldId id="262" r:id="rId16"/>
    <p:sldId id="287" r:id="rId17"/>
    <p:sldId id="261" r:id="rId18"/>
    <p:sldId id="276" r:id="rId19"/>
    <p:sldId id="289" r:id="rId20"/>
    <p:sldId id="263" r:id="rId21"/>
    <p:sldId id="281" r:id="rId22"/>
    <p:sldId id="288" r:id="rId23"/>
    <p:sldId id="280" r:id="rId24"/>
    <p:sldId id="283" r:id="rId25"/>
  </p:sldIdLst>
  <p:sldSz cx="8961438" cy="6721475"/>
  <p:notesSz cx="6808788" cy="9940925"/>
  <p:defaultTextStyle>
    <a:defPPr rtl="0">
      <a:defRPr lang="ti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18">
          <p15:clr>
            <a:srgbClr val="A4A3A4"/>
          </p15:clr>
        </p15:guide>
        <p15:guide id="2" orient="horz" pos="475">
          <p15:clr>
            <a:srgbClr val="A4A3A4"/>
          </p15:clr>
        </p15:guide>
        <p15:guide id="3" orient="horz" pos="421">
          <p15:clr>
            <a:srgbClr val="A4A3A4"/>
          </p15:clr>
        </p15:guide>
        <p15:guide id="4" orient="horz" pos="3742">
          <p15:clr>
            <a:srgbClr val="A4A3A4"/>
          </p15:clr>
        </p15:guide>
        <p15:guide id="5" pos="185">
          <p15:clr>
            <a:srgbClr val="A4A3A4"/>
          </p15:clr>
        </p15:guide>
        <p15:guide id="6" pos="5461">
          <p15:clr>
            <a:srgbClr val="A4A3A4"/>
          </p15:clr>
        </p15:guide>
        <p15:guide id="7" pos="3907">
          <p15:clr>
            <a:srgbClr val="A4A3A4"/>
          </p15:clr>
        </p15:guide>
        <p15:guide id="8" orient="horz" pos="3635">
          <p15:clr>
            <a:srgbClr val="A4A3A4"/>
          </p15:clr>
        </p15:guide>
        <p15:guide id="9" orient="horz" pos="698">
          <p15:clr>
            <a:srgbClr val="A4A3A4"/>
          </p15:clr>
        </p15:guide>
        <p15:guide id="10" orient="horz" pos="4089">
          <p15:clr>
            <a:srgbClr val="A4A3A4"/>
          </p15:clr>
        </p15:guide>
        <p15:guide id="11" orient="horz" pos="671">
          <p15:clr>
            <a:srgbClr val="A4A3A4"/>
          </p15:clr>
        </p15:guide>
        <p15:guide id="12" orient="horz" pos="3803">
          <p15:clr>
            <a:srgbClr val="A4A3A4"/>
          </p15:clr>
        </p15:guide>
        <p15:guide id="13" pos="3892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340" autoAdjust="0"/>
    <p:restoredTop sz="95232" autoAdjust="0"/>
  </p:normalViewPr>
  <p:slideViewPr>
    <p:cSldViewPr snapToGrid="0">
      <p:cViewPr varScale="1">
        <p:scale>
          <a:sx n="71" d="100"/>
          <a:sy n="71" d="100"/>
        </p:scale>
        <p:origin x="-1692" y="-90"/>
      </p:cViewPr>
      <p:guideLst>
        <p:guide orient="horz" pos="618"/>
        <p:guide orient="horz" pos="475"/>
        <p:guide orient="horz" pos="421"/>
        <p:guide orient="horz" pos="3742"/>
        <p:guide orient="horz" pos="3635"/>
        <p:guide orient="horz" pos="698"/>
        <p:guide orient="horz" pos="4089"/>
        <p:guide orient="horz" pos="671"/>
        <p:guide pos="185"/>
        <p:guide pos="5461"/>
        <p:guide pos="3907"/>
        <p:guide pos="389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31"/>
        <p:guide pos="2145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rtl="0">
              <a:defRPr sz="1200"/>
            </a:lvl1pPr>
          </a:lstStyle>
          <a:p>
            <a:pPr rtl="0"/>
            <a:fld id="{E99A0055-30BE-44E1-8033-32776DAB1F63}">
              <a:rPr lang="sv-SE" smtClean="0"/>
              <a:pPr rtl="0"/>
              <a:t>2016-04-18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71988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6712" cy="39131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i"/>
              <a:t>Click to edit Master text styles</a:t>
            </a:r>
          </a:p>
          <a:p>
            <a:pPr lvl="1" rtl="0"/>
            <a:r>
              <a:rPr lang="ti"/>
              <a:t>Second level</a:t>
            </a:r>
          </a:p>
          <a:p>
            <a:pPr lvl="2" rtl="0"/>
            <a:r>
              <a:rPr lang="ti"/>
              <a:t>Third level</a:t>
            </a:r>
          </a:p>
          <a:p>
            <a:pPr lvl="3" rtl="0"/>
            <a:r>
              <a:rPr lang="ti"/>
              <a:t>Fourth level</a:t>
            </a:r>
          </a:p>
          <a:p>
            <a:pPr lvl="4" rtl="0"/>
            <a:r>
              <a:rPr lang="ti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245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6038" y="944245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rtl="0">
              <a:defRPr sz="1200"/>
            </a:lvl1pPr>
          </a:lstStyle>
          <a:p>
            <a:pPr rtl="0"/>
            <a:fld id="{723EF66E-19A1-4AC8-A000-D07CFC09E812}" type="slidenum">
              <a:rPr lang="sv-SE" smtClean="0"/>
              <a:pPr rtl="0"/>
              <a:t>‹#›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11202474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23EF66E-19A1-4AC8-A000-D07CFC09E812}" type="slidenum">
              <a:rPr lang="sv-SE" smtClean="0"/>
              <a:pPr rtl="0"/>
              <a:t>0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3726604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23EF66E-19A1-4AC8-A000-D07CFC09E812}" type="slidenum">
              <a:rPr lang="sv-SE" smtClean="0"/>
              <a:pPr rtl="0"/>
              <a:t>2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1988845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23EF66E-19A1-4AC8-A000-D07CFC09E812}" type="slidenum">
              <a:rPr lang="sv-SE" smtClean="0"/>
              <a:pPr rtl="0"/>
              <a:t>3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878657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r>
              <a:rPr lang="ti"/>
              <a:t>Viktigt att informera om lokala tolkningar vad som inkluderas i stöd som erbjuds avseende bl.a. transport och hjälpmedel</a:t>
            </a:r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723EF66E-19A1-4AC8-A000-D07CFC09E812}" type="slidenum">
              <a:rPr lang="sv-SE" smtClean="0"/>
              <a:pPr rtl="0"/>
              <a:t>7</a:t>
            </a:fld>
            <a:endParaRPr lang="sv-SE"/>
          </a:p>
        </p:txBody>
      </p:sp>
    </p:spTree>
    <p:extLst>
      <p:ext uri="{BB962C8B-B14F-4D97-AF65-F5344CB8AC3E}">
        <p14:creationId xmlns="" xmlns:p14="http://schemas.microsoft.com/office/powerpoint/2010/main" val="33649999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4659972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0369" name="think-cell Slide" r:id="rId3" imgW="360" imgH="360" progId="">
              <p:embed/>
            </p:oleObj>
          </a:graphicData>
        </a:graphic>
      </p:graphicFrame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89098" y="4527512"/>
            <a:ext cx="5168901" cy="215444"/>
          </a:xfrm>
        </p:spPr>
        <p:txBody>
          <a:bodyPr wrap="square" rtlCol="0">
            <a:spAutoFit/>
          </a:bodyPr>
          <a:lstStyle>
            <a:lvl1pPr algn="l" rtl="0">
              <a:defRPr sz="1400">
                <a:solidFill>
                  <a:schemeClr val="tx1"/>
                </a:solidFill>
              </a:defRPr>
            </a:lvl1pPr>
          </a:lstStyle>
          <a:p>
            <a:pPr rtl="0"/>
            <a:r>
              <a:rPr lang="ti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689099" y="4809514"/>
            <a:ext cx="5173664" cy="21544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GB" sz="1400" dirty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ti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689099" y="3622290"/>
            <a:ext cx="5172084" cy="523220"/>
          </a:xfrm>
        </p:spPr>
        <p:txBody>
          <a:bodyPr rtlCol="0" anchor="b" anchorCtr="0"/>
          <a:lstStyle>
            <a:lvl1pPr algn="l" rtl="0">
              <a:defRPr sz="3400" b="0" cap="none" baseline="0">
                <a:solidFill>
                  <a:srgbClr val="E6460A"/>
                </a:solidFill>
              </a:defRPr>
            </a:lvl1pPr>
          </a:lstStyle>
          <a:p>
            <a:pPr rtl="0"/>
            <a:r>
              <a:rPr lang="ti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973302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und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4730" y="417388"/>
            <a:ext cx="8374608" cy="318686"/>
          </a:xfrm>
        </p:spPr>
        <p:txBody>
          <a:bodyPr rtlCol="0"/>
          <a:lstStyle>
            <a:lvl1pPr algn="l" rtl="0"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pPr rtl="0"/>
            <a:r>
              <a:rPr lang="ti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3477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 rtl="0">
                <a:defRPr/>
              </a:pPr>
              <a:t>‹#›</a:t>
            </a:fld>
            <a:r>
              <a:rPr lang="ti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7453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>
          <a:xfrm>
            <a:off x="293361" y="783241"/>
            <a:ext cx="8375977" cy="2769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ti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293688" y="5940691"/>
            <a:ext cx="8375650" cy="500062"/>
          </a:xfrm>
        </p:spPr>
        <p:txBody>
          <a:bodyPr rtlCol="0" anchor="b" anchorCtr="0"/>
          <a:lstStyle>
            <a:lvl1pPr marL="615950" indent="-615950" algn="l" defTabSz="627063" rtl="0">
              <a:lnSpc>
                <a:spcPts val="900"/>
              </a:lnSpc>
              <a:spcAft>
                <a:spcPts val="0"/>
              </a:spcAft>
              <a:tabLst>
                <a:tab pos="469900" algn="r"/>
                <a:tab pos="627063" algn="l"/>
              </a:tabLst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15950" lvl="0" indent="-615950" defTabSz="627063" rtl="0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ti" sz="1000">
                <a:ea typeface="Verdana" pitchFamily="34" charset="0"/>
                <a:cs typeface="Verdana" pitchFamily="34" charset="0"/>
              </a:rPr>
              <a:t>	Not:	xxxxxx</a:t>
            </a:r>
            <a:endParaRPr lang="sv-SE" sz="1000" dirty="0" smtClean="0">
              <a:ea typeface="Verdana" pitchFamily="34" charset="0"/>
              <a:cs typeface="Verdana" pitchFamily="34" charset="0"/>
            </a:endParaRPr>
          </a:p>
          <a:p>
            <a:pPr marL="615950" lvl="0" indent="-615950" defTabSz="627063" rtl="0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ti" sz="100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15950" lvl="0" indent="-615950" defTabSz="627063" rtl="0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ti" sz="1000">
                <a:ea typeface="Verdana" pitchFamily="34" charset="0"/>
                <a:cs typeface="Verdana" pitchFamily="34" charset="0"/>
              </a:rPr>
              <a:t>	Källa:	xxxx</a:t>
            </a:r>
            <a:endParaRPr lang="sv-SE" sz="10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77085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3688" y="416847"/>
            <a:ext cx="5764876" cy="318686"/>
          </a:xfrm>
        </p:spPr>
        <p:txBody>
          <a:bodyPr rtlCol="0"/>
          <a:lstStyle>
            <a:lvl1pPr algn="l" rtl="0"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pPr rtl="0"/>
            <a:r>
              <a:rPr lang="ti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47539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 rtl="0">
                <a:defRPr/>
              </a:pPr>
              <a:t>‹#›</a:t>
            </a:fld>
            <a:r>
              <a:rPr lang="ti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4355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9"/>
          </p:nvPr>
        </p:nvSpPr>
        <p:spPr>
          <a:xfrm>
            <a:off x="6172200" y="0"/>
            <a:ext cx="2789237" cy="5888735"/>
          </a:xfrm>
        </p:spPr>
        <p:txBody>
          <a:bodyPr rtlCol="0"/>
          <a:lstStyle/>
          <a:p>
            <a:pPr rtl="0"/>
            <a:r>
              <a:rPr lang="ti"/>
              <a:t>Click icon to add picture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0"/>
            <p:custDataLst>
              <p:tags r:id="rId1"/>
            </p:custDataLst>
          </p:nvPr>
        </p:nvSpPr>
        <p:spPr>
          <a:xfrm>
            <a:off x="293361" y="783301"/>
            <a:ext cx="5764539" cy="276999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US" sz="1800" i="0" dirty="0" smtClean="0">
                <a:solidFill>
                  <a:schemeClr val="tx1"/>
                </a:solidFill>
              </a:defRPr>
            </a:lvl1pPr>
          </a:lstStyle>
          <a:p>
            <a:pPr lvl="0" rtl="0"/>
            <a:r>
              <a:rPr lang="ti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293688" y="5940691"/>
            <a:ext cx="5781797" cy="500062"/>
          </a:xfrm>
        </p:spPr>
        <p:txBody>
          <a:bodyPr rtlCol="0" anchor="b" anchorCtr="0"/>
          <a:lstStyle>
            <a:lvl1pPr marL="615950" indent="-615950" algn="l" defTabSz="627063" rtl="0">
              <a:lnSpc>
                <a:spcPts val="900"/>
              </a:lnSpc>
              <a:spcAft>
                <a:spcPts val="0"/>
              </a:spcAft>
              <a:tabLst>
                <a:tab pos="469900" algn="r"/>
                <a:tab pos="627063" algn="l"/>
              </a:tabLst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15950" lvl="0" indent="-615950" defTabSz="627063" rtl="0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ti" sz="1000">
                <a:ea typeface="Verdana" pitchFamily="34" charset="0"/>
                <a:cs typeface="Verdana" pitchFamily="34" charset="0"/>
              </a:rPr>
              <a:t>	Not:	xxxxxx</a:t>
            </a:r>
            <a:endParaRPr lang="sv-SE" sz="1000" dirty="0" smtClean="0">
              <a:ea typeface="Verdana" pitchFamily="34" charset="0"/>
              <a:cs typeface="Verdana" pitchFamily="34" charset="0"/>
            </a:endParaRPr>
          </a:p>
          <a:p>
            <a:pPr marL="615950" lvl="0" indent="-615950" defTabSz="627063" rtl="0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ti" sz="100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15950" lvl="0" indent="-615950" defTabSz="627063" rtl="0">
              <a:lnSpc>
                <a:spcPts val="1000"/>
              </a:lnSpc>
              <a:spcAft>
                <a:spcPts val="0"/>
              </a:spcAft>
              <a:tabLst>
                <a:tab pos="469900" algn="r"/>
                <a:tab pos="627063" algn="l"/>
              </a:tabLst>
            </a:pPr>
            <a:r>
              <a:rPr lang="ti" sz="1000">
                <a:ea typeface="Verdana" pitchFamily="34" charset="0"/>
                <a:cs typeface="Verdana" pitchFamily="34" charset="0"/>
              </a:rPr>
              <a:t>	Källa:	xxxx</a:t>
            </a:r>
            <a:endParaRPr lang="sv-SE" sz="100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29455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94730" y="416847"/>
            <a:ext cx="5907633" cy="318686"/>
          </a:xfrm>
        </p:spPr>
        <p:txBody>
          <a:bodyPr rtlCol="0"/>
          <a:lstStyle>
            <a:lvl1pPr algn="l" rtl="0">
              <a:lnSpc>
                <a:spcPts val="2400"/>
              </a:lnSpc>
              <a:defRPr sz="2200">
                <a:solidFill>
                  <a:srgbClr val="E6460A"/>
                </a:solidFill>
              </a:defRPr>
            </a:lvl1pPr>
          </a:lstStyle>
          <a:p>
            <a:pPr rtl="0"/>
            <a:r>
              <a:rPr lang="ti"/>
              <a:t>Click to edit Master title style</a:t>
            </a:r>
            <a:endParaRPr lang="en-GB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1654299"/>
          </a:xfrm>
        </p:spPr>
        <p:txBody>
          <a:bodyPr rtlCol="0">
            <a:spAutoFit/>
          </a:bodyPr>
          <a:lstStyle>
            <a:lvl1pPr algn="l" rtl="0">
              <a:spcBef>
                <a:spcPts val="1800"/>
              </a:spcBef>
              <a:spcAft>
                <a:spcPts val="0"/>
              </a:spcAft>
              <a:defRPr sz="2000"/>
            </a:lvl1pPr>
            <a:lvl2pPr algn="l" rtl="0">
              <a:spcBef>
                <a:spcPts val="600"/>
              </a:spcBef>
              <a:spcAft>
                <a:spcPts val="0"/>
              </a:spcAft>
              <a:defRPr sz="2000"/>
            </a:lvl2pPr>
            <a:lvl3pPr algn="l" rtl="0">
              <a:defRPr sz="2000"/>
            </a:lvl3pPr>
            <a:lvl4pPr algn="l" rtl="0">
              <a:spcAft>
                <a:spcPts val="0"/>
              </a:spcAft>
              <a:defRPr sz="2000"/>
            </a:lvl4pPr>
            <a:lvl5pPr algn="l" rtl="0">
              <a:spcAft>
                <a:spcPts val="0"/>
              </a:spcAft>
              <a:defRPr sz="2000"/>
            </a:lvl5pPr>
          </a:lstStyle>
          <a:p>
            <a:pPr lvl="0" rtl="0"/>
            <a:r>
              <a:rPr lang="ti"/>
              <a:t>Click to edit Master text styles</a:t>
            </a:r>
          </a:p>
          <a:p>
            <a:pPr lvl="1" rtl="0"/>
            <a:r>
              <a:rPr lang="ti"/>
              <a:t>Second level</a:t>
            </a:r>
          </a:p>
          <a:p>
            <a:pPr lvl="2" rtl="0"/>
            <a:r>
              <a:rPr lang="ti"/>
              <a:t>Third level</a:t>
            </a:r>
          </a:p>
          <a:p>
            <a:pPr lvl="3" rtl="0"/>
            <a:r>
              <a:rPr lang="ti"/>
              <a:t>Fourth level</a:t>
            </a:r>
          </a:p>
          <a:p>
            <a:pPr lvl="4" rtl="0"/>
            <a:r>
              <a:rPr lang="ti"/>
              <a:t>Fifth level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1828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 rtl="0">
                <a:defRPr/>
              </a:pPr>
              <a:t>‹#›</a:t>
            </a:fld>
            <a:r>
              <a:rPr lang="ti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5804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875502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ning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15606411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ram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689098" y="5011020"/>
            <a:ext cx="5168901" cy="215444"/>
          </a:xfrm>
        </p:spPr>
        <p:txBody>
          <a:bodyPr wrap="square" rtlCol="0">
            <a:spAutoFit/>
          </a:bodyPr>
          <a:lstStyle>
            <a:lvl1pPr algn="l" rtl="0">
              <a:defRPr sz="1400">
                <a:solidFill>
                  <a:schemeClr val="bg1"/>
                </a:solidFill>
              </a:defRPr>
            </a:lvl1pPr>
          </a:lstStyle>
          <a:p>
            <a:pPr rtl="0"/>
            <a:r>
              <a:rPr lang="ti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689099" y="5287412"/>
            <a:ext cx="5173664" cy="215444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algn="l" rtl="0">
              <a:defRPr lang="en-GB" sz="1400" dirty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ti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689099" y="4207105"/>
            <a:ext cx="5172084" cy="523220"/>
          </a:xfrm>
        </p:spPr>
        <p:txBody>
          <a:bodyPr rtlCol="0" anchor="b" anchorCtr="0"/>
          <a:lstStyle>
            <a:lvl1pPr algn="l" rtl="0">
              <a:defRPr sz="3400" b="0" cap="none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ti"/>
              <a:t>Click to edit master title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552628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51812848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9346" name="think-cell Slide" r:id="rId9" imgW="360" imgH="360" progId="">
              <p:embed/>
            </p:oleObj>
          </a:graphicData>
        </a:graphic>
      </p:graphicFrame>
      <p:sp>
        <p:nvSpPr>
          <p:cNvPr id="3075" name="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294730" y="426063"/>
            <a:ext cx="590286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b" anchorCtr="0" compatLnSpc="1">
            <a:prstTxWarp prst="textNoShape">
              <a:avLst/>
            </a:prstTxWarp>
            <a:spAutoFit/>
          </a:bodyPr>
          <a:lstStyle/>
          <a:p>
            <a:pPr lvl="0" rtl="0">
              <a:lnSpc>
                <a:spcPts val="2400"/>
              </a:lnSpc>
            </a:pPr>
            <a:r>
              <a:rPr lang="ti"/>
              <a:t>Click to edit Master title style</a:t>
            </a:r>
            <a:endParaRPr lang="en-US" dirty="0" smtClean="0"/>
          </a:p>
        </p:txBody>
      </p: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293208" y="6451351"/>
            <a:ext cx="398834" cy="177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ctr" rtl="0">
              <a:defRPr sz="100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>
              <a:defRPr/>
            </a:pPr>
            <a:fld id="{7F347C52-E49B-4AE3-9F3B-4526700C009D}" type="slidenum">
              <a:rPr lang="en-US" smtClean="0"/>
              <a:pPr rtl="0">
                <a:defRPr/>
              </a:pPr>
              <a:t>‹#›</a:t>
            </a:fld>
            <a:r>
              <a:rPr lang="ti"/>
              <a:t> </a:t>
            </a:r>
            <a:endParaRPr lang="en-US" dirty="0"/>
          </a:p>
        </p:txBody>
      </p:sp>
      <p:sp>
        <p:nvSpPr>
          <p:cNvPr id="3082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4730" y="1098550"/>
            <a:ext cx="8374608" cy="1673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lvl="0" rtl="0"/>
            <a:r>
              <a:rPr lang="ti"/>
              <a:t>Click to edit Master text styles</a:t>
            </a:r>
          </a:p>
          <a:p>
            <a:pPr lvl="1" rtl="0"/>
            <a:r>
              <a:rPr lang="ti"/>
              <a:t>Second level</a:t>
            </a:r>
          </a:p>
          <a:p>
            <a:pPr lvl="2" rtl="0"/>
            <a:r>
              <a:rPr lang="ti"/>
              <a:t>Third level</a:t>
            </a:r>
          </a:p>
          <a:p>
            <a:pPr lvl="3" rtl="0"/>
            <a:r>
              <a:rPr lang="ti"/>
              <a:t>Fourth level</a:t>
            </a:r>
          </a:p>
          <a:p>
            <a:pPr lvl="4" rtl="0"/>
            <a:r>
              <a:rPr lang="ti"/>
              <a:t>Fifth level</a:t>
            </a:r>
            <a:endParaRPr lang="en-US" dirty="0" smtClean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3534" y="6451351"/>
            <a:ext cx="3959860" cy="196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</a:bodyPr>
          <a:lstStyle>
            <a:lvl1pPr algn="l" rtl="0">
              <a:defRPr lang="en-GB" sz="100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02842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l" defTabSz="895255" rtl="0" eaLnBrk="1" fontAlgn="base" hangingPunct="1">
        <a:spcBef>
          <a:spcPct val="0"/>
        </a:spcBef>
        <a:spcAft>
          <a:spcPct val="0"/>
        </a:spcAft>
        <a:defRPr lang="en-US" sz="2200" b="1" dirty="0" smtClean="0">
          <a:solidFill>
            <a:srgbClr val="E6460A"/>
          </a:solidFill>
          <a:latin typeface="Georgia" pitchFamily="18" charset="0"/>
          <a:ea typeface="+mj-ea"/>
          <a:cs typeface="Georgia" pitchFamily="18" charset="0"/>
        </a:defRPr>
      </a:lvl1pPr>
      <a:lvl2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2pPr>
      <a:lvl3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3pPr>
      <a:lvl4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4pPr>
      <a:lvl5pPr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5pPr>
      <a:lvl6pPr marL="457151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6pPr>
      <a:lvl7pPr marL="914303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7pPr>
      <a:lvl8pPr marL="1371454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8pPr>
      <a:lvl9pPr marL="1828607" algn="l" defTabSz="895255" rtl="0" eaLnBrk="1" fontAlgn="base" hangingPunct="1">
        <a:spcBef>
          <a:spcPct val="0"/>
        </a:spcBef>
        <a:spcAft>
          <a:spcPct val="0"/>
        </a:spcAft>
        <a:defRPr sz="2000" b="1">
          <a:solidFill>
            <a:schemeClr val="tx2"/>
          </a:solidFill>
          <a:latin typeface="Arial" charset="0"/>
        </a:defRPr>
      </a:lvl9pPr>
    </p:titleStyle>
    <p:bodyStyle>
      <a:lvl1pPr marL="0" indent="0" algn="l" defTabSz="895255" rtl="0" eaLnBrk="1" fontAlgn="base" hangingPunct="1">
        <a:spcBef>
          <a:spcPct val="0"/>
        </a:spcBef>
        <a:spcAft>
          <a:spcPts val="300"/>
        </a:spcAft>
        <a:buClr>
          <a:schemeClr val="tx2"/>
        </a:buClr>
        <a:defRPr sz="1600">
          <a:solidFill>
            <a:schemeClr val="tx1"/>
          </a:solidFill>
          <a:latin typeface="Franklin Gothic Book" panose="020B0503020102020204" pitchFamily="34" charset="0"/>
          <a:ea typeface="+mn-ea"/>
          <a:cs typeface="Franklin Gothic Book" panose="020B0503020102020204" pitchFamily="34" charset="0"/>
        </a:defRPr>
      </a:lvl1pPr>
      <a:lvl2pPr marL="193655" indent="-192067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Char char="•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2pPr>
      <a:lvl3pPr marL="361950" indent="-180975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charset="0"/>
        <a:buChar char="–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3pPr>
      <a:lvl4pPr marL="534988" indent="-173038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pitchFamily="34" charset="0"/>
        <a:buChar char="•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4pPr>
      <a:lvl5pPr marL="715963" indent="-180975" algn="l" defTabSz="895255" rtl="0" eaLnBrk="1" fontAlgn="base" hangingPunct="1">
        <a:spcBef>
          <a:spcPct val="0"/>
        </a:spcBef>
        <a:spcAft>
          <a:spcPts val="300"/>
        </a:spcAft>
        <a:buClr>
          <a:schemeClr val="tx1"/>
        </a:buClr>
        <a:buFont typeface="Arial" charset="0"/>
        <a:buChar char="-"/>
        <a:defRPr sz="1600">
          <a:solidFill>
            <a:schemeClr val="tx1"/>
          </a:solidFill>
          <a:latin typeface="Franklin Gothic Book" panose="020B0503020102020204" pitchFamily="34" charset="0"/>
          <a:cs typeface="Franklin Gothic Book" panose="020B0503020102020204" pitchFamily="34" charset="0"/>
        </a:defRPr>
      </a:lvl5pPr>
      <a:lvl6pPr marL="1203197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1660349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2117501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2574652" indent="-130162" algn="l" defTabSz="895255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3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54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07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58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09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61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12" algn="l" defTabSz="91430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oleObject" Target="../embeddings/oleObject5.bin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8.v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oleObject" Target="../embeddings/oleObject9.bin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0.v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jpeg"/><Relationship Id="rId7" Type="http://schemas.openxmlformats.org/officeDocument/2006/relationships/image" Target="../media/image48.png"/><Relationship Id="rId2" Type="http://schemas.openxmlformats.org/officeDocument/2006/relationships/hyperlink" Target="http://www.google.com/url?sa=i&amp;source=images&amp;cd=&amp;cad=rja&amp;docid=OWniMnMEPG6VMM&amp;tbnid=RFPNuKWempq37M:&amp;ved=0CAgQjRwwAA&amp;url=http://c91prao.wikispaces.com/Al-Mammar+Noor&amp;ei=BNpzUpTLG-K84ATyp4C4Bw&amp;psig=AFQjCNEJhZOOMky8Pid7kz9K_8xeHrRtCQ&amp;ust=1383410564480217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46.jpeg"/><Relationship Id="rId10" Type="http://schemas.openxmlformats.org/officeDocument/2006/relationships/image" Target="../media/image51.png"/><Relationship Id="rId4" Type="http://schemas.openxmlformats.org/officeDocument/2006/relationships/hyperlink" Target="http://www.google.com/url?sa=i&amp;rct=j&amp;q=&amp;esrc=s&amp;frm=1&amp;source=images&amp;cd=&amp;cad=rja&amp;docid=hxDc95ny-m85eM&amp;tbnid=l6qg_IV8nQcuLM:&amp;ved=0CAUQjRw&amp;url=http://testbb.kf.se/Butiker/Apotek-Hjartat/&amp;ei=6dpzUo6PGpKk4ATKtYHgDA&amp;psig=AFQjCNHJh40YOnd7at9VKjibeXgWYW7Fsw&amp;ust=1383410692989794" TargetMode="External"/><Relationship Id="rId9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13" Type="http://schemas.openxmlformats.org/officeDocument/2006/relationships/image" Target="../media/image15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9.jpe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png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jpeg"/><Relationship Id="rId4" Type="http://schemas.openxmlformats.org/officeDocument/2006/relationships/oleObject" Target="../embeddings/oleObject3.bin"/><Relationship Id="rId9" Type="http://schemas.openxmlformats.org/officeDocument/2006/relationships/image" Target="../media/image11.jpeg"/><Relationship Id="rId1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689098" y="4527512"/>
            <a:ext cx="5168901" cy="215444"/>
          </a:xfrm>
        </p:spPr>
        <p:txBody>
          <a:bodyPr rtlCol="0"/>
          <a:lstStyle/>
          <a:p>
            <a:pPr rtl="0"/>
            <a:r>
              <a:rPr lang="ti">
                <a:latin typeface="Franklin Gothic Book" panose="020B0503020102020204" pitchFamily="34" charset="0"/>
              </a:rPr>
              <a:t>መላልዪ ብዛዕባ ስርዓተ-ክንክን-ጥዕና ናይ ሃገረ ሽወደን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 rtlCol="0"/>
          <a:lstStyle/>
          <a:p>
            <a:pPr rtl="0"/>
            <a:r>
              <a:rPr lang="ti"/>
              <a:t>መጋቢት </a:t>
            </a:r>
            <a:r>
              <a:rPr lang="ti">
                <a:latin typeface="Franklin Gothic Book" panose="020B0503020102020204" pitchFamily="34" charset="0"/>
              </a:rPr>
              <a:t>2016</a:t>
            </a:r>
            <a:endParaRPr lang="sv-SE" dirty="0">
              <a:latin typeface="Franklin Gothic Book" panose="020B0503020102020204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1689098" y="3622291"/>
            <a:ext cx="5870467" cy="523220"/>
          </a:xfrm>
        </p:spPr>
        <p:txBody>
          <a:bodyPr rtlCol="0"/>
          <a:lstStyle/>
          <a:p>
            <a:pPr rtl="0"/>
            <a:r>
              <a:rPr lang="ti"/>
              <a:t>ኣገልግሎት ክንክን ጥዕና ንሓተትቲ ዕቝባ   </a:t>
            </a:r>
            <a:endParaRPr lang="sv-SE" sz="2000" dirty="0"/>
          </a:p>
        </p:txBody>
      </p:sp>
      <p:pic>
        <p:nvPicPr>
          <p:cNvPr id="8" name="Picture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0" y="6305550"/>
            <a:ext cx="2859882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1945482" y="6305550"/>
            <a:ext cx="7029450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018882" y="6391275"/>
            <a:ext cx="48006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rtlCol="0" anchor="t" anchorCtr="0">
            <a:noAutofit/>
          </a:bodyPr>
          <a:lstStyle/>
          <a:p>
            <a:pPr rtl="0">
              <a:lnSpc>
                <a:spcPct val="115000"/>
              </a:lnSpc>
              <a:spcAft>
                <a:spcPts val="0"/>
              </a:spcAft>
            </a:pPr>
            <a:r>
              <a:rPr lang="ti" sz="1100">
                <a:solidFill>
                  <a:srgbClr val="FFFFFF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Finns även tillgänglig digitalt på </a:t>
            </a:r>
            <a:r>
              <a:rPr lang="ti" sz="1100" b="1" strike="noStrike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www.uppdragpsykiskhalsa.se</a:t>
            </a:r>
            <a:r>
              <a:rPr lang="ti" sz="110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4138208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i"/>
              <a:t>መዘራረቢ ነጥብታት ኣብ ናይ ሎሚ ሓበሬታዊ መግለጺ 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0"/>
          <a:lstStyle/>
          <a:p>
            <a:pPr marL="458788" lvl="1" indent="-457200" rtl="0">
              <a:buFont typeface="+mj-lt"/>
              <a:buAutoNum type="arabicPeriod"/>
            </a:pPr>
            <a:r>
              <a:rPr lang="ti"/>
              <a:t>ሓፈሻዊ ስነ-ሓሳብ ናይ ኣገልግሎት ክንክን ጥዕና ሃገረ ሽወደን </a:t>
            </a:r>
            <a:endParaRPr lang="sv-SE" dirty="0"/>
          </a:p>
          <a:p>
            <a:pPr marL="458788" lvl="1" indent="-457200" rtl="0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/>
              <a:t>ሓተቲ ዕቝባ ዘለውዎም መሰላት ክንክን ጥዕና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 b="1"/>
              <a:t>ፈታሺ ጥዕናዊ መርመራ </a:t>
            </a:r>
            <a:endParaRPr lang="sv-SE" b="1" dirty="0" smtClean="0"/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/>
              <a:t>ርእሰ-ክንክንን ናይ 1177 ኣገልግሎታት ሓበሬታን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/>
              <a:t>ስርዓተ-ክንክን-ጥዕና ናይ ሃገረ ሽወደን </a:t>
            </a:r>
          </a:p>
          <a:p>
            <a:pPr lvl="2" rtl="0"/>
            <a:r>
              <a:rPr lang="ti"/>
              <a:t>ከባብያውያን ማእከላት ኣገልግሎት ክንክን ጥዕና </a:t>
            </a:r>
          </a:p>
          <a:p>
            <a:pPr lvl="2" rtl="0"/>
            <a:r>
              <a:rPr lang="ti"/>
              <a:t>ሆስፒታላት</a:t>
            </a:r>
          </a:p>
          <a:p>
            <a:pPr lvl="2" rtl="0"/>
            <a:r>
              <a:rPr lang="ti"/>
              <a:t>ካልኦት ኣገልግሎታት (እንተላይ ናይ ክንክን ስኒ) </a:t>
            </a:r>
          </a:p>
          <a:p>
            <a:pPr lvl="2" rtl="0"/>
            <a:endParaRPr lang="sv-SE" dirty="0"/>
          </a:p>
        </p:txBody>
      </p:sp>
    </p:spTree>
    <p:extLst>
      <p:ext uri="{BB962C8B-B14F-4D97-AF65-F5344CB8AC3E}">
        <p14:creationId xmlns="" xmlns:p14="http://schemas.microsoft.com/office/powerpoint/2010/main" val="1981702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4478312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4434" name="think-cell Slide" r:id="rId3" imgW="360" imgH="360" progId="">
              <p:embed/>
            </p:oleObj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 rtlCol="0"/>
          <a:lstStyle/>
          <a:p>
            <a:pPr rtl="0"/>
            <a:r>
              <a:rPr lang="ti"/>
              <a:t>ፈታሺ ጥዕናዊ መርመራ፡ ብትካላት ክንክን ጥዕና ሃገረ ሽወደን ዝወብ ናይ መበገሲ ኣገልግሎት እዩ </a:t>
            </a:r>
            <a:endParaRPr lang="sv-SE" dirty="0"/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ፈታሺ ጥዕናዊ መርመራ 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sz="1800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ናብ ሽወደን ምእታው 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 ንርእሰ-ክንክን ዝምልከት ምኽሪ 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ከባብያውያን ማእከላት ኣገልግሎት ክንክን ጥዕና </a:t>
            </a:r>
          </a:p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(መባእታዊ ክንክን)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ሆስፒታላት</a:t>
            </a:r>
          </a:p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(ናይ ካልኣይ ደረጃ ክንክን)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Isosceles Triangle 41"/>
          <p:cNvSpPr/>
          <p:nvPr/>
        </p:nvSpPr>
        <p:spPr>
          <a:xfrm rot="5400000">
            <a:off x="711238" y="186771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1" y="186771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2966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9338470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5447" name="think-cell Slide" r:id="rId3" imgW="360" imgH="360" progId="">
              <p:embed/>
            </p:oleObj>
          </a:graphicData>
        </a:graphic>
      </p:graphicFrame>
      <p:sp>
        <p:nvSpPr>
          <p:cNvPr id="28" name="Rounded Rectangle 27"/>
          <p:cNvSpPr/>
          <p:nvPr/>
        </p:nvSpPr>
        <p:spPr>
          <a:xfrm>
            <a:off x="3135781" y="1503384"/>
            <a:ext cx="2700553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15991" y="1503384"/>
            <a:ext cx="2531959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02308" y="3818735"/>
            <a:ext cx="1278982" cy="49848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ግዜን ቦታን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Isosceles Triangle 28"/>
          <p:cNvSpPr/>
          <p:nvPr/>
        </p:nvSpPr>
        <p:spPr>
          <a:xfrm rot="5400000">
            <a:off x="1255718" y="3466670"/>
            <a:ext cx="3256209" cy="264429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74608" cy="615553"/>
          </a:xfrm>
        </p:spPr>
        <p:txBody>
          <a:bodyPr rtlCol="0"/>
          <a:lstStyle/>
          <a:p>
            <a:pPr rtl="0"/>
            <a:r>
              <a:rPr lang="ti" dirty="0"/>
              <a:t>ሪጋኻ ምስኣኸለ ደብዳቤ ክመጽኣካ እዩ፣  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ti" dirty="0"/>
              <a:t>ግዜ ኣኽቢርካ ምምጻእ ድማ </a:t>
            </a:r>
            <a:r>
              <a:rPr smtClean="0"/>
              <a:t> </a:t>
            </a:r>
            <a:r>
              <a:rPr lang="ti" dirty="0" smtClean="0"/>
              <a:t>ኣዝዩ </a:t>
            </a:r>
            <a:r>
              <a:rPr lang="ti" dirty="0"/>
              <a:t>ኣገዳሲ እዩ </a:t>
            </a:r>
            <a:endParaRPr lang="en-GB" dirty="0"/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09420" y="4583941"/>
            <a:ext cx="1127494" cy="25899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ናይ ኤል.ኤም.ኤ. ካርድኹም ተማልኡ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Text Placeholder 2"/>
          <p:cNvSpPr txBox="1">
            <a:spLocks/>
          </p:cNvSpPr>
          <p:nvPr/>
        </p:nvSpPr>
        <p:spPr>
          <a:xfrm>
            <a:off x="115991" y="1164564"/>
            <a:ext cx="2369820" cy="2562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4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መስርሕ ቍ. 1 – ደብዳቤ ምቕባል</a:t>
            </a:r>
            <a:endParaRPr lang="sv-SE" sz="1400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Text Placeholder 2"/>
          <p:cNvSpPr txBox="1">
            <a:spLocks/>
          </p:cNvSpPr>
          <p:nvPr/>
        </p:nvSpPr>
        <p:spPr>
          <a:xfrm>
            <a:off x="3135783" y="1164564"/>
            <a:ext cx="2700552" cy="25620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4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መስርሕ ቍ. 2 – ፈታሺ ጥዕናዊ መርመራ </a:t>
            </a:r>
            <a:endParaRPr lang="sv-SE" sz="1400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1" name="Text Placeholder 2"/>
          <p:cNvSpPr txBox="1">
            <a:spLocks/>
          </p:cNvSpPr>
          <p:nvPr/>
        </p:nvSpPr>
        <p:spPr>
          <a:xfrm>
            <a:off x="4425609" y="2079145"/>
            <a:ext cx="1270341" cy="54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ናይ ደምን ኣካላዊን መርመራታት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Text Placeholder 2"/>
          <p:cNvSpPr txBox="1">
            <a:spLocks/>
          </p:cNvSpPr>
          <p:nvPr/>
        </p:nvSpPr>
        <p:spPr>
          <a:xfrm>
            <a:off x="4425609" y="3387226"/>
            <a:ext cx="1270341" cy="54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ዝርርብ ምስ በዓል/ቲ-ሞያ ፍሉይ ክእለት ምስ ዝዀነ/ት ነርስ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3" name="Text Placeholder 2"/>
          <p:cNvSpPr txBox="1">
            <a:spLocks/>
          </p:cNvSpPr>
          <p:nvPr/>
        </p:nvSpPr>
        <p:spPr>
          <a:xfrm>
            <a:off x="4425609" y="4708683"/>
            <a:ext cx="1633406" cy="54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ወጻኢታት የልቦን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324165" y="1503384"/>
            <a:ext cx="2531959" cy="4191000"/>
          </a:xfrm>
          <a:prstGeom prst="roundRect">
            <a:avLst/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38" name="Isosceles Triangle 37"/>
          <p:cNvSpPr/>
          <p:nvPr/>
        </p:nvSpPr>
        <p:spPr>
          <a:xfrm rot="5400000">
            <a:off x="4455452" y="3466670"/>
            <a:ext cx="3256209" cy="264429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42" name="Text Placeholder 2"/>
          <p:cNvSpPr txBox="1">
            <a:spLocks/>
          </p:cNvSpPr>
          <p:nvPr/>
        </p:nvSpPr>
        <p:spPr>
          <a:xfrm>
            <a:off x="6064899" y="1155970"/>
            <a:ext cx="2801290" cy="26480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4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መስርሕ ቍ. 3 – ኣድላዪ ምስዝኸውን ምውካስ  </a:t>
            </a:r>
            <a:endParaRPr lang="sv-SE" sz="1400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7" name="Text Placeholder 2"/>
          <p:cNvSpPr txBox="1">
            <a:spLocks/>
          </p:cNvSpPr>
          <p:nvPr/>
        </p:nvSpPr>
        <p:spPr>
          <a:xfrm>
            <a:off x="7546104" y="1837787"/>
            <a:ext cx="1309688" cy="54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ሪፈራል ናብ ዶክተር – ኣድላዪ ኰይኑ ምስዝርከብ ጥራይ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Text Placeholder 2"/>
          <p:cNvSpPr txBox="1">
            <a:spLocks/>
          </p:cNvSpPr>
          <p:nvPr/>
        </p:nvSpPr>
        <p:spPr>
          <a:xfrm>
            <a:off x="7441371" y="3162945"/>
            <a:ext cx="1414753" cy="54975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ናብ Migrations-verket ዝመሓላለፍ ሓበሬታ የልቦን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9" name="Text Placeholder 2"/>
          <p:cNvSpPr txBox="1">
            <a:spLocks/>
          </p:cNvSpPr>
          <p:nvPr/>
        </p:nvSpPr>
        <p:spPr>
          <a:xfrm>
            <a:off x="7417837" y="4344463"/>
            <a:ext cx="1345163" cy="84703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ድሕሪ ምውሃብ ናይ መንበሪ ፍቓድ ወረቐት ዝርከብ ተወሳኺ ሓገዝ ኣሎ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6000" y="1732228"/>
            <a:ext cx="1821709" cy="148944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01033" y="3692823"/>
            <a:ext cx="685029" cy="68092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601095" y="4560558"/>
            <a:ext cx="884716" cy="58104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225377" y="2080703"/>
            <a:ext cx="1124774" cy="59407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209648" y="3391715"/>
            <a:ext cx="1140503" cy="72308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451757" y="4504033"/>
            <a:ext cx="782378" cy="7572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536564" y="3159839"/>
            <a:ext cx="828888" cy="673907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64307" y="1833036"/>
            <a:ext cx="973403" cy="795864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C7E2EE"/>
              </a:clrFrom>
              <a:clrTo>
                <a:srgbClr val="C7E2E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47999" y="4373750"/>
            <a:ext cx="806018" cy="7348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6161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89844688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1375" name="think-cell Slide" r:id="rId3" imgW="360" imgH="360" progId="">
              <p:embed/>
            </p:oleObj>
          </a:graphicData>
        </a:graphic>
      </p:graphicFrame>
      <p:sp>
        <p:nvSpPr>
          <p:cNvPr id="3" name="Rounded Rectangle 2"/>
          <p:cNvSpPr/>
          <p:nvPr/>
        </p:nvSpPr>
        <p:spPr>
          <a:xfrm>
            <a:off x="532562" y="1095703"/>
            <a:ext cx="7827667" cy="4943356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Franklin Gothic Book" panose="020B0503020102020204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74608" cy="615553"/>
          </a:xfrm>
        </p:spPr>
        <p:txBody>
          <a:bodyPr rtlCol="0"/>
          <a:lstStyle/>
          <a:p>
            <a:pPr rtl="0"/>
            <a:r>
              <a:rPr lang="ti"/>
              <a:t>ጥዕናዊ መርመራ ናጻ ኰይኑ፡ ንመስርሕ ናይ’ቲ ዘቕረብኩምዎ ሕቶ ዕቝባ ዝጸሉ ኣይኰነን – ንጥዕናኹም ዝምልከት ጉዳይ ጥራይ እዩ </a:t>
            </a:r>
            <a:endParaRPr lang="sv-SE" dirty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1719393" y="1379818"/>
            <a:ext cx="6640835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0">
              <a:spcBef>
                <a:spcPts val="0"/>
              </a:spcBef>
            </a:pPr>
            <a:r>
              <a:rPr lang="ti" sz="1600" kern="0">
                <a:latin typeface="Franklin Gothic Book" panose="020B0503020102020204" pitchFamily="34" charset="0"/>
              </a:rPr>
              <a:t>ጥዕናዊ መርመራታት ብናጻ እዮም ዝወሃቡ  </a:t>
            </a:r>
          </a:p>
          <a:p>
            <a:pPr lvl="1" rtl="0">
              <a:spcBef>
                <a:spcPts val="0"/>
              </a:spcBef>
            </a:pPr>
            <a:r>
              <a:rPr lang="ti" sz="1600" kern="0">
                <a:latin typeface="Franklin Gothic Book" panose="020B0503020102020204" pitchFamily="34" charset="0"/>
              </a:rPr>
              <a:t>ሪጋኻ ምስኣኸለ ደብዳቤ ክመጽኣካ እዩ </a:t>
            </a:r>
            <a:r>
              <a:rPr lang="en-US" sz="1600" kern="0" dirty="0" smtClean="0">
                <a:latin typeface="Franklin Gothic Book" panose="020B0503020102020204" pitchFamily="34" charset="0"/>
              </a:rPr>
              <a:t/>
            </a:r>
            <a:br>
              <a:rPr lang="en-US" sz="1600" kern="0" dirty="0" smtClean="0">
                <a:latin typeface="Franklin Gothic Book" panose="020B0503020102020204" pitchFamily="34" charset="0"/>
              </a:rPr>
            </a:br>
            <a:r>
              <a:rPr lang="ti" sz="1600" kern="0">
                <a:latin typeface="Franklin Gothic Book" panose="020B0503020102020204" pitchFamily="34" charset="0"/>
              </a:rPr>
              <a:t>(ንህጻናትን ስድራ-ቤታትን ቀዳምነት ይወሃብ) </a:t>
            </a:r>
          </a:p>
          <a:p>
            <a:pPr lvl="1" rtl="0">
              <a:spcBef>
                <a:spcPts val="0"/>
              </a:spcBef>
            </a:pPr>
            <a:r>
              <a:rPr lang="ti" sz="1600" kern="0">
                <a:latin typeface="Franklin Gothic Book" panose="020B0503020102020204" pitchFamily="34" charset="0"/>
              </a:rPr>
              <a:t>ግዜ ኣኽቢርካ ምምጻእ ድማ ኣዝዩ ኣገዳሲ እዩ፤ እንተዘየሎ ተርጓሚ ናይ ምርካብ/ናይ ምእታው ተኽእሎ የልቦን </a:t>
            </a:r>
          </a:p>
          <a:p>
            <a:pPr lvl="1" rtl="0">
              <a:spcBef>
                <a:spcPts val="0"/>
              </a:spcBef>
            </a:pPr>
            <a:r>
              <a:rPr lang="ti" sz="1600" kern="0">
                <a:latin typeface="Franklin Gothic Book" panose="020B0503020102020204" pitchFamily="34" charset="0"/>
              </a:rPr>
              <a:t>ሎሚ ምስዝጽልኣካ፡ ኣብ ከባቢኻ ናብ ዝርከብ ማእከል ኣገልግሎት ክንክን ጥዕና ደሃይ ግበር </a:t>
            </a:r>
            <a:endParaRPr lang="sv-SE" sz="1600" kern="0" dirty="0">
              <a:latin typeface="Franklin Gothic Book" panose="020B0503020102020204" pitchFamily="34" charset="0"/>
            </a:endParaRPr>
          </a:p>
        </p:txBody>
      </p:sp>
      <p:sp>
        <p:nvSpPr>
          <p:cNvPr id="18" name="Text Placeholder 2"/>
          <p:cNvSpPr txBox="1">
            <a:spLocks/>
          </p:cNvSpPr>
          <p:nvPr/>
        </p:nvSpPr>
        <p:spPr bwMode="auto">
          <a:xfrm>
            <a:off x="1719394" y="2895039"/>
            <a:ext cx="6179792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0">
              <a:spcBef>
                <a:spcPts val="0"/>
              </a:spcBef>
            </a:pPr>
            <a:r>
              <a:rPr lang="ti" sz="1600" kern="0">
                <a:latin typeface="Franklin Gothic Book" panose="020B0503020102020204" pitchFamily="34" charset="0"/>
              </a:rPr>
              <a:t>ሰብ-ፍሉይ ክእለት ነርሳት ኣብ ሕሙም ጥዕናዊ መርመራ ናይ ምክያድ ሓላፍነት ኣለዎም፤ እቲ መስርሕ ድማ ዝርርብ ብዛዕባ ናይ ሕሉፍ ሕክምናዊ ዝርዝራትካን ዘድልየካ ሕክምናን የጠቓልል </a:t>
            </a:r>
          </a:p>
          <a:p>
            <a:pPr lvl="1" rtl="0">
              <a:spcBef>
                <a:spcPts val="0"/>
              </a:spcBef>
            </a:pPr>
            <a:r>
              <a:rPr lang="ti" sz="1600" kern="0">
                <a:latin typeface="Franklin Gothic Book" panose="020B0503020102020204" pitchFamily="34" charset="0"/>
              </a:rPr>
              <a:t>እቲ መስርሕ ጥዕናዊ ተፍትሽ እንተላይ ናይ ደም መርመራ ዘጠቓልል እዩ </a:t>
            </a:r>
          </a:p>
          <a:p>
            <a:pPr lvl="1" rtl="0">
              <a:spcBef>
                <a:spcPts val="0"/>
              </a:spcBef>
            </a:pPr>
            <a:r>
              <a:rPr lang="ti" sz="1600" kern="0">
                <a:latin typeface="Franklin Gothic Book" panose="020B0503020102020204" pitchFamily="34" charset="0"/>
              </a:rPr>
              <a:t>ሪፈራል ናብ ዶክተር፡ ናይ ተወሳኺ መርመራ ኣድላይነት ምስዝህሉ ጥራይ ይትግበር </a:t>
            </a:r>
            <a:endParaRPr lang="sv-SE" sz="1600" kern="0" dirty="0">
              <a:latin typeface="Franklin Gothic Book" panose="020B0503020102020204" pitchFamily="34" charset="0"/>
            </a:endParaRPr>
          </a:p>
        </p:txBody>
      </p:sp>
      <p:sp>
        <p:nvSpPr>
          <p:cNvPr id="19" name="Text Placeholder 2"/>
          <p:cNvSpPr txBox="1">
            <a:spLocks/>
          </p:cNvSpPr>
          <p:nvPr/>
        </p:nvSpPr>
        <p:spPr bwMode="auto">
          <a:xfrm>
            <a:off x="1719394" y="4249422"/>
            <a:ext cx="617979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0">
              <a:spcBef>
                <a:spcPts val="0"/>
              </a:spcBef>
            </a:pPr>
            <a:r>
              <a:rPr lang="ti" sz="1600" kern="0">
                <a:latin typeface="Franklin Gothic Book" panose="020B0503020102020204" pitchFamily="34" charset="0"/>
              </a:rPr>
              <a:t>ብቛንቋ ሽወደን ክትረዳዳእ ዘይትኽእል ምስእትኸውን፡ ናይ ቃል ተርጓሚ ኪምደበልካ መሰል ኣለካ። እዞም ናይ ቃል ተርጐምቲ እውን ምስጢራውነት ተሓካሚ ከኽብሩ ቃለ-ማሕላ ዝፈጸሙ እዮም </a:t>
            </a:r>
            <a:endParaRPr lang="sv-SE" sz="1600" kern="0" dirty="0">
              <a:latin typeface="Franklin Gothic Book" panose="020B0503020102020204" pitchFamily="34" charset="0"/>
            </a:endParaRPr>
          </a:p>
        </p:txBody>
      </p:sp>
      <p:sp>
        <p:nvSpPr>
          <p:cNvPr id="20" name="Text Placeholder 2"/>
          <p:cNvSpPr txBox="1">
            <a:spLocks/>
          </p:cNvSpPr>
          <p:nvPr/>
        </p:nvSpPr>
        <p:spPr bwMode="auto">
          <a:xfrm>
            <a:off x="1719394" y="5153404"/>
            <a:ext cx="617979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0"/>
            <a:r>
              <a:rPr lang="ti" sz="1600">
                <a:latin typeface="Franklin Gothic Book" panose="020B0503020102020204" pitchFamily="34" charset="0"/>
              </a:rPr>
              <a:t>ውጽኢት ሕክምናዊ መርመራ ንትካል ምክትታል ጉዳይ ስደት ሽወደን ኣይወሃብን እዩ።  ውጽኢት ሕክምናዊ መርመራኹም፡ ነቲ ኣብ ሽወደን ክትጸንሑ ወይ ከይትጸንሑ ዘሎ ተኽእሎ ዝውስን ረቛሒ ኣይኰነን። </a:t>
            </a:r>
            <a:endParaRPr lang="en-US" sz="1600" dirty="0">
              <a:latin typeface="Franklin Gothic Book" panose="020B050302010202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8897" y="1655733"/>
            <a:ext cx="830856" cy="67931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4620" y="3046478"/>
            <a:ext cx="1124774" cy="594071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755" y="4134100"/>
            <a:ext cx="1140503" cy="72308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562" y="5153404"/>
            <a:ext cx="828888" cy="6739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1788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6426" name="think-cell Slide" r:id="rId3" imgW="360" imgH="360" progId="">
              <p:embed/>
            </p:oleObj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119980"/>
            <a:ext cx="8485163" cy="615553"/>
          </a:xfrm>
        </p:spPr>
        <p:txBody>
          <a:bodyPr rtlCol="0"/>
          <a:lstStyle/>
          <a:p>
            <a:pPr rtl="0"/>
            <a:r>
              <a:rPr lang="ti"/>
              <a:t>ሕክምናዊ ጸገም ምስዝህልወኩም ኣብ 1177 ብዙሕ ምኽሪ ክትረኽቡ ትኽእሉ ኢኹም – ክትከድዎ ናብ ዝግባእ እውን ክመርሑኹም ይኽእሉ እዮም </a:t>
            </a:r>
            <a:endParaRPr lang="sv-SE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39" y="2926105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2" y="2926105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ፈታሺ ጥዕናዊ መርመራ 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sz="1800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ናብ ሽወደን ምእታው 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 ንርእሰ-ክንክን ዝምልከት ምኽሪ 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ከባብያውያን ማእከላት ኣገልግሎት ክንክን ጥዕና </a:t>
            </a:r>
          </a:p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(መባእታዊ ክንክን)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ሆስፒታላት</a:t>
            </a:r>
          </a:p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(ናይ ካልኣይ ደረጃ ክንክን)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3301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0"/>
          <a:lstStyle/>
          <a:p>
            <a:pPr rtl="0"/>
            <a:r>
              <a:rPr lang="ti"/>
              <a:t>ርእሰ-ክንክንን ቻነላት ሓበሬታን፡ ብመሰረታዊ ምኽሪ ከምኡ’ውን ሕቶን መልስን ተሰንዮም ብዘይምቍራጽ (24/7) ኪርከቡ ይኽእሉ  </a:t>
            </a:r>
            <a:endParaRPr lang="sv-SE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293361" y="783241"/>
            <a:ext cx="8375977" cy="276999"/>
          </a:xfrm>
        </p:spPr>
        <p:txBody>
          <a:bodyPr rtlCol="0"/>
          <a:lstStyle/>
          <a:p>
            <a:pPr rtl="0"/>
            <a:r>
              <a:rPr lang="ti"/>
              <a:t>1177.Se - ብቛንቋኹም እተዳለወ ሓበሬታ ክንክን ጥዕኛ ዘለዋ ነቝጣ መርበብ ሓበሬታ </a:t>
            </a:r>
            <a:endParaRPr lang="sv-SE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586" t="8276" r="58712" b="12337"/>
          <a:stretch/>
        </p:blipFill>
        <p:spPr bwMode="auto">
          <a:xfrm>
            <a:off x="5012318" y="1593930"/>
            <a:ext cx="3773832" cy="302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ubrik 1"/>
          <p:cNvSpPr txBox="1">
            <a:spLocks/>
          </p:cNvSpPr>
          <p:nvPr/>
        </p:nvSpPr>
        <p:spPr>
          <a:xfrm>
            <a:off x="4253394" y="2508231"/>
            <a:ext cx="5122106" cy="14562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ti" sz="5400">
                <a:latin typeface="Myriad Pro" pitchFamily="34" charset="0"/>
              </a:rPr>
              <a:t>www.1177.se</a:t>
            </a:r>
            <a:endParaRPr lang="en-US" sz="5400" dirty="0">
              <a:latin typeface="Myriad Pro" pitchFamily="34" charset="0"/>
            </a:endParaRPr>
          </a:p>
        </p:txBody>
      </p:sp>
      <p:sp>
        <p:nvSpPr>
          <p:cNvPr id="12" name="Text Placeholder 2"/>
          <p:cNvSpPr txBox="1">
            <a:spLocks/>
          </p:cNvSpPr>
          <p:nvPr/>
        </p:nvSpPr>
        <p:spPr bwMode="auto">
          <a:xfrm>
            <a:off x="234175" y="1688812"/>
            <a:ext cx="4398681" cy="3262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 rtl="0"/>
            <a:r>
              <a:rPr lang="ti" sz="16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ተሌፎን 1177 </a:t>
            </a:r>
          </a:p>
          <a:p>
            <a:pPr lvl="2" rtl="0"/>
            <a:r>
              <a:rPr lang="ti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ንዕስራን ኣርባዕተን ሰዓታት ኣብ መዓልቲ </a:t>
            </a:r>
          </a:p>
          <a:p>
            <a:pPr lvl="2" rtl="0"/>
            <a:r>
              <a:rPr lang="ti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ንምኽሪ ክንክን ጥዕናን ሓበሬታ ክሊኒካትን ብዝምልከት፡ ብዛዕባ ዘለኩም ፍሉይ ዝኣድላይነቱ ጠለብ ተወከሱ </a:t>
            </a:r>
          </a:p>
          <a:p>
            <a:pPr lvl="2" rtl="0"/>
            <a:r>
              <a:rPr lang="ti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ነርሳት ብቋንቋታት ሽወደንን እንግሊዝን ዝዛረባ እየን </a:t>
            </a:r>
            <a:endParaRPr lang="en-US" sz="16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endParaRPr lang="en-US" sz="1600" b="1" kern="0" dirty="0" smtClean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r>
              <a:rPr lang="ti" sz="1600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ነቝጣ መርበብ ሓበሬታ www.1177.se</a:t>
            </a:r>
          </a:p>
          <a:p>
            <a:pPr lvl="2" rtl="0"/>
            <a:r>
              <a:rPr lang="ti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ምኽሪ ብዛዕባ ሕማማት፡ ከምኡ’ውን ንስርዓተ-ክንክን-ጥዕና ናይ ሃገረ ሽወደን ዝምልከት ሓበሬታ </a:t>
            </a:r>
          </a:p>
          <a:p>
            <a:pPr lvl="2" rtl="0"/>
            <a:r>
              <a:rPr lang="ti" sz="1600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ኣብ ትሕቲ እቲ “ኣዋር ላንጔጅስ ወይ ቋንቋታትና” ዝብል ዓምዲ ብብዙሓት ቋንቋታት ዝተዳለዉ ምኽርታት ክትረኽቡ ኢኹም </a:t>
            </a:r>
            <a:endParaRPr lang="sv-SE" sz="1600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9202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7450" name="think-cell Slide" r:id="rId3" imgW="360" imgH="360" progId="">
              <p:embed/>
            </p:oleObj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427756"/>
            <a:ext cx="8485163" cy="307777"/>
          </a:xfrm>
        </p:spPr>
        <p:txBody>
          <a:bodyPr rtlCol="0"/>
          <a:lstStyle/>
          <a:p>
            <a:pPr rtl="0"/>
            <a:r>
              <a:rPr lang="ti"/>
              <a:t>ከባብያውያን ማእከላት ኣገልግሎት ክንክን ጥዕና እቶም መጀመርታ ሓገዝ ደሊኹም ክትከድዎም ዝግባእ ቦታታት እዮም </a:t>
            </a:r>
            <a:endParaRPr lang="sv-SE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40" y="401162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3" y="4011628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ፈታሺ ጥዕናዊ መርመራ 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sz="1800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ናብ ሽወደን ምእታው 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 ንርእሰ-ክንክን ዝምልከት ምኽሪ 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ከባብያውያን ማእከላት ኣገልግሎት ክንክን ጥዕና </a:t>
            </a:r>
          </a:p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(መባእታዊ ክንክን)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ሆስፒታላት</a:t>
            </a:r>
          </a:p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(ናይ ካልኣይ ደረጃ ክንክን)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82353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44527016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2398" name="think-cell Slide" r:id="rId3" imgW="360" imgH="360" progId="">
              <p:embed/>
            </p:oleObj>
          </a:graphicData>
        </a:graphic>
      </p:graphicFrame>
      <p:sp>
        <p:nvSpPr>
          <p:cNvPr id="12" name="Rounded Rectangle 11"/>
          <p:cNvSpPr/>
          <p:nvPr/>
        </p:nvSpPr>
        <p:spPr>
          <a:xfrm>
            <a:off x="532562" y="1175657"/>
            <a:ext cx="7827667" cy="48634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6126"/>
            <a:ext cx="8432710" cy="615553"/>
          </a:xfrm>
        </p:spPr>
        <p:txBody>
          <a:bodyPr rtlCol="0"/>
          <a:lstStyle/>
          <a:p>
            <a:pPr rtl="0"/>
            <a:r>
              <a:rPr lang="ti"/>
              <a:t>ኣብ ከባቢኻ ዝርከብ ማእከል ኣገልግሎት ክንክን ጥዕና፦ 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ti"/>
              <a:t>ሕክምናዊ ሓገዝ ኣብ ዘድልየኩም እዋን፡ እቲ ቀዳማይ ምርጫ 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416021" y="1322535"/>
            <a:ext cx="5622385" cy="4847481"/>
          </a:xfrm>
        </p:spPr>
        <p:txBody>
          <a:bodyPr rtlCol="0"/>
          <a:lstStyle/>
          <a:p>
            <a:pPr lvl="1" rtl="0"/>
            <a:r>
              <a:rPr lang="ti" sz="1800" dirty="0">
                <a:ea typeface="Verdana" panose="020B0604030504040204" pitchFamily="34" charset="0"/>
                <a:cs typeface="Verdana" panose="020B0604030504040204" pitchFamily="34" charset="0"/>
              </a:rPr>
              <a:t>ሕክምናዊ ሓገዝ ኣብ እትደልየሉ እዋን፡ እቲ ቀዳማይ ምርጫ፡ኣብ ከባቢኻ ዝርከብ ማእከል ኣገልግሎት ክንክን ጥዕና እዩ </a:t>
            </a:r>
            <a: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sv-SE" sz="1800" dirty="0" smtClean="0"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endParaRPr lang="sv-SE" sz="18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r>
              <a:rPr lang="ti" sz="1800" dirty="0">
                <a:ea typeface="Verdana" panose="020B0604030504040204" pitchFamily="34" charset="0"/>
                <a:cs typeface="Verdana" panose="020B0604030504040204" pitchFamily="34" charset="0"/>
              </a:rPr>
              <a:t>ብቛንቋ ሽወደን ክትረዳዳእ ዘይትኽእል ምስእትኸውን፡ ናይ ቃል ተርጓሚ (ምስጢራውነት ከኽብር ቃለ-ማሕላ ዝፈጸመ/ት) ኪምደበልካ መሰል ኣለካ </a:t>
            </a:r>
          </a:p>
          <a:p>
            <a:pPr lvl="1" rtl="0"/>
            <a:endParaRPr lang="sv-SE" sz="2400" dirty="0" smtClean="0">
              <a:solidFill>
                <a:srgbClr val="FF0000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r>
              <a:rPr lang="ti" sz="1800" dirty="0">
                <a:ea typeface="Verdana" panose="020B0604030504040204" pitchFamily="34" charset="0"/>
                <a:cs typeface="Verdana" panose="020B0604030504040204" pitchFamily="34" charset="0"/>
              </a:rPr>
              <a:t>ቈጸራ ንምሓዝ ኣብ ከባቢኻ ናብ ዝርከብ ማእከል ኣገልግሎት ክንክን ጥዕና ደሃይ ግበር – ገለ ማእከላት ብእግርኻ እትኸዶም ክሊኒካት ኣለወን </a:t>
            </a:r>
            <a:endParaRPr lang="sv-SE" sz="1800" dirty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endParaRPr lang="sv-SE" sz="24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r>
              <a:rPr lang="ti" sz="1800" dirty="0">
                <a:ea typeface="Verdana" panose="020B0604030504040204" pitchFamily="34" charset="0"/>
                <a:cs typeface="Verdana" panose="020B0604030504040204" pitchFamily="34" charset="0"/>
              </a:rPr>
              <a:t>ግዜ ምኽባርን ዘይምድንጓይን ኣገዳሲ ጉዳይ እዩ  </a:t>
            </a:r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endParaRPr lang="sv-SE" sz="24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rtl="0"/>
            <a:r>
              <a:rPr lang="ti" sz="1800" dirty="0">
                <a:ea typeface="Verdana" panose="020B0604030504040204" pitchFamily="34" charset="0"/>
                <a:cs typeface="Verdana" panose="020B0604030504040204" pitchFamily="34" charset="0"/>
              </a:rPr>
              <a:t>ናይ ኤል.ኤም.ኤ. ካርድኹም ተማልኡ  </a:t>
            </a:r>
          </a:p>
          <a:p>
            <a:pPr lvl="1" rtl="0"/>
            <a:endParaRPr lang="sv-SE" sz="1800" dirty="0" smtClean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280274" y="3730964"/>
            <a:ext cx="608648" cy="5968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7917" y="1252192"/>
            <a:ext cx="873363" cy="93746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07852" y="2623633"/>
            <a:ext cx="1153492" cy="74299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92112" y="4555796"/>
            <a:ext cx="584973" cy="58147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98113" y="5423054"/>
            <a:ext cx="772971" cy="50765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285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i"/>
              <a:t>ኣብ ከባቢኻ ንዝርከብ ማእከል ኣገልግሎት ክንክን ጥዕና ዝምልከት ሓበሬታ 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endParaRPr lang="sv-S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9" name="Platshållare för innehåll 2"/>
          <p:cNvSpPr txBox="1">
            <a:spLocks/>
          </p:cNvSpPr>
          <p:nvPr/>
        </p:nvSpPr>
        <p:spPr>
          <a:xfrm>
            <a:off x="3536725" y="2090406"/>
            <a:ext cx="5012169" cy="2375296"/>
          </a:xfrm>
          <a:prstGeom prst="rect">
            <a:avLst/>
          </a:prstGeom>
        </p:spPr>
        <p:txBody>
          <a:bodyPr rtlCol="0">
            <a:noAutofit/>
          </a:bodyPr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sz="2000" b="1" kern="0" dirty="0">
                <a:latin typeface="Franklin Gothic Book" panose="020B0503020102020204" pitchFamily="34" charset="0"/>
              </a:rPr>
              <a:t>ስም </a:t>
            </a:r>
            <a:endParaRPr lang="sv-SE" sz="2000" b="1" kern="0" dirty="0" smtClean="0">
              <a:latin typeface="Franklin Gothic Book" panose="020B0503020102020204" pitchFamily="34" charset="0"/>
            </a:endParaRPr>
          </a:p>
          <a:p>
            <a:pPr rtl="0"/>
            <a:r>
              <a:rPr lang="ti" sz="2000" kern="0" dirty="0">
                <a:latin typeface="Franklin Gothic Book" panose="020B0503020102020204" pitchFamily="34" charset="0"/>
              </a:rPr>
              <a:t>[Lägg till namn på Vårdcentralen]</a:t>
            </a:r>
          </a:p>
          <a:p>
            <a:pPr rtl="0"/>
            <a:endParaRPr lang="sv-SE" sz="2000" kern="0" dirty="0" smtClean="0">
              <a:latin typeface="Franklin Gothic Book" panose="020B0503020102020204" pitchFamily="34" charset="0"/>
            </a:endParaRPr>
          </a:p>
          <a:p>
            <a:pPr rtl="0"/>
            <a:r>
              <a:rPr lang="ti" sz="2000" b="1" kern="0" dirty="0">
                <a:latin typeface="Franklin Gothic Book" panose="020B0503020102020204" pitchFamily="34" charset="0"/>
              </a:rPr>
              <a:t>ኣድራሻ</a:t>
            </a:r>
          </a:p>
          <a:p>
            <a:pPr rtl="0"/>
            <a:r>
              <a:rPr lang="ti" sz="2000" kern="0" dirty="0">
                <a:latin typeface="Franklin Gothic Book" panose="020B0503020102020204" pitchFamily="34" charset="0"/>
              </a:rPr>
              <a:t>[Lägg till adress här]</a:t>
            </a:r>
          </a:p>
          <a:p>
            <a:pPr rtl="0"/>
            <a:endParaRPr lang="sv-SE" sz="2000" kern="0" dirty="0" smtClean="0">
              <a:latin typeface="Franklin Gothic Book" panose="020B0503020102020204" pitchFamily="34" charset="0"/>
            </a:endParaRPr>
          </a:p>
          <a:p>
            <a:pPr rtl="0"/>
            <a:r>
              <a:rPr lang="ti" sz="2000" b="1" kern="0" dirty="0" smtClean="0">
                <a:solidFill>
                  <a:srgbClr val="C00000"/>
                </a:solidFill>
                <a:latin typeface="Franklin Gothic Book" panose="020B0503020102020204" pitchFamily="34" charset="0"/>
              </a:rPr>
              <a:t>ተሌፎን</a:t>
            </a:r>
            <a:r>
              <a:rPr lang="en-US" sz="2000" b="1" kern="0" dirty="0" smtClean="0">
                <a:solidFill>
                  <a:srgbClr val="C00000"/>
                </a:solidFill>
                <a:latin typeface="Franklin Gothic Book" panose="020B0503020102020204" pitchFamily="34" charset="0"/>
              </a:rPr>
              <a:t> </a:t>
            </a:r>
            <a:r>
              <a:rPr lang="en-US" sz="2000" b="1" kern="0" dirty="0" err="1" smtClean="0">
                <a:latin typeface="Franklin Gothic Book" panose="020B0503020102020204" pitchFamily="34" charset="0"/>
              </a:rPr>
              <a:t>ቴሌፎን</a:t>
            </a:r>
            <a:endParaRPr lang="sv-SE" sz="2000" b="1" kern="0" dirty="0" smtClean="0">
              <a:latin typeface="Franklin Gothic Book" panose="020B0503020102020204" pitchFamily="34" charset="0"/>
            </a:endParaRPr>
          </a:p>
          <a:p>
            <a:pPr rtl="0"/>
            <a:r>
              <a:rPr lang="ti" sz="1800" kern="0" dirty="0">
                <a:latin typeface="Franklin Gothic Book" panose="020B0503020102020204" pitchFamily="34" charset="0"/>
              </a:rPr>
              <a:t>[Lägg till telefonnummer]</a:t>
            </a:r>
          </a:p>
          <a:p>
            <a:pPr rtl="0"/>
            <a:r>
              <a:rPr lang="ti" sz="1800" kern="0" dirty="0">
                <a:latin typeface="Franklin Gothic Book" panose="020B0503020102020204" pitchFamily="34" charset="0"/>
              </a:rPr>
              <a:t>[Lägg till öppettider för telefon]</a:t>
            </a:r>
            <a:endParaRPr lang="sv-SE" sz="1800" u="sng" kern="0" dirty="0" smtClean="0">
              <a:latin typeface="Franklin Gothic Book" panose="020B0503020102020204" pitchFamily="34" charset="0"/>
            </a:endParaRPr>
          </a:p>
          <a:p>
            <a:pPr marL="457200" lvl="1" indent="0" rtl="0">
              <a:buFontTx/>
              <a:buNone/>
            </a:pPr>
            <a:endParaRPr lang="sv-SE" sz="1800" kern="0" dirty="0" smtClean="0">
              <a:latin typeface="Franklin Gothic Book" panose="020B0503020102020204" pitchFamily="34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5665774" y="1910678"/>
            <a:ext cx="2804547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2"/>
          <p:cNvSpPr txBox="1">
            <a:spLocks/>
          </p:cNvSpPr>
          <p:nvPr/>
        </p:nvSpPr>
        <p:spPr>
          <a:xfrm>
            <a:off x="5759082" y="1672913"/>
            <a:ext cx="2789812" cy="282845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kern="0">
                <a:solidFill>
                  <a:srgbClr val="000000"/>
                </a:solidFill>
                <a:latin typeface="Calibri" panose="020F0502020204030204" pitchFamily="34" charset="0"/>
              </a:rPr>
              <a:t>LÄGG IN LOKAL ሓበሬታ </a:t>
            </a:r>
            <a:endParaRPr lang="sv-SE" kern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2" cstate="print"/>
          <a:srcRect t="19569" b="4649"/>
          <a:stretch/>
        </p:blipFill>
        <p:spPr>
          <a:xfrm>
            <a:off x="293361" y="2377440"/>
            <a:ext cx="3243364" cy="2442581"/>
          </a:xfrm>
          <a:prstGeom prst="rect">
            <a:avLst/>
          </a:prstGeom>
        </p:spPr>
      </p:pic>
      <p:cxnSp>
        <p:nvCxnSpPr>
          <p:cNvPr id="16" name="Straight Connector 15"/>
          <p:cNvCxnSpPr/>
          <p:nvPr/>
        </p:nvCxnSpPr>
        <p:spPr>
          <a:xfrm>
            <a:off x="5665774" y="1672913"/>
            <a:ext cx="2804547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7662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Object 40" hidden="1"/>
          <p:cNvGraphicFramePr>
            <a:graphicFrameLocks noChangeAspect="1"/>
          </p:cNvGraphicFramePr>
          <p:nvPr>
            <p:extLst/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8474" name="think-cell Slide" r:id="rId3" imgW="360" imgH="360" progId="">
              <p:embed/>
            </p:oleObj>
          </a:graphicData>
        </a:graphic>
      </p:graphicFrame>
      <p:sp>
        <p:nvSpPr>
          <p:cNvPr id="40" name="Isosceles Triangle 39"/>
          <p:cNvSpPr/>
          <p:nvPr/>
        </p:nvSpPr>
        <p:spPr>
          <a:xfrm rot="10800000">
            <a:off x="1562731" y="1029315"/>
            <a:ext cx="5748670" cy="583725"/>
          </a:xfrm>
          <a:prstGeom prst="triangle">
            <a:avLst/>
          </a:prstGeom>
          <a:solidFill>
            <a:schemeClr val="bg1">
              <a:lumMod val="8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29" y="205537"/>
            <a:ext cx="8666709" cy="615553"/>
          </a:xfrm>
        </p:spPr>
        <p:txBody>
          <a:bodyPr rtlCol="0"/>
          <a:lstStyle/>
          <a:p>
            <a:pPr rtl="0"/>
            <a:r>
              <a:rPr lang="ti" spc="-10" dirty="0"/>
              <a:t>ሆስፒታላት– </a:t>
            </a:r>
            <a:r>
              <a:rPr lang="sv-SE" spc="-10" dirty="0"/>
              <a:t/>
            </a:r>
            <a:br>
              <a:rPr lang="sv-SE" spc="-10" dirty="0"/>
            </a:br>
            <a:r>
              <a:rPr lang="ti" spc="-10" dirty="0"/>
              <a:t>ኣዝዩ ፍሉይ ሕክምናዊ ክእለት ንዘድልዮም ሃንደበታውያን ሕማማትን ጥዕናዊ ኵነታትን ዝምልከት </a:t>
            </a:r>
            <a:endParaRPr lang="sv-SE" spc="-10" dirty="0"/>
          </a:p>
        </p:txBody>
      </p:sp>
      <p:grpSp>
        <p:nvGrpSpPr>
          <p:cNvPr id="34" name="Group 33"/>
          <p:cNvGrpSpPr/>
          <p:nvPr/>
        </p:nvGrpSpPr>
        <p:grpSpPr>
          <a:xfrm>
            <a:off x="1562733" y="1720793"/>
            <a:ext cx="5749424" cy="4072268"/>
            <a:chOff x="225847" y="861656"/>
            <a:chExt cx="3881948" cy="10139557"/>
          </a:xfrm>
        </p:grpSpPr>
        <p:sp>
          <p:nvSpPr>
            <p:cNvPr id="27" name="Rounded Rectangle 26"/>
            <p:cNvSpPr/>
            <p:nvPr/>
          </p:nvSpPr>
          <p:spPr>
            <a:xfrm>
              <a:off x="225847" y="3452459"/>
              <a:ext cx="3881438" cy="2322513"/>
            </a:xfrm>
            <a:prstGeom prst="roundRect">
              <a:avLst>
                <a:gd name="adj" fmla="val 8922"/>
              </a:avLst>
            </a:prstGeom>
            <a:noFill/>
            <a:ln w="12700">
              <a:solidFill>
                <a:schemeClr val="tx2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8" name="Rounded Rectangle 27"/>
            <p:cNvSpPr/>
            <p:nvPr/>
          </p:nvSpPr>
          <p:spPr>
            <a:xfrm>
              <a:off x="225847" y="861656"/>
              <a:ext cx="3881948" cy="2322513"/>
            </a:xfrm>
            <a:prstGeom prst="roundRect">
              <a:avLst>
                <a:gd name="adj" fmla="val 9567"/>
              </a:avLst>
            </a:prstGeom>
            <a:noFill/>
            <a:ln w="12700">
              <a:solidFill>
                <a:schemeClr val="bg1">
                  <a:lumMod val="65000"/>
                </a:schemeClr>
              </a:solidFill>
              <a:prstDash val="lgDash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225847" y="8678700"/>
              <a:ext cx="3881438" cy="2322513"/>
            </a:xfrm>
            <a:prstGeom prst="roundRect">
              <a:avLst>
                <a:gd name="adj" fmla="val 4277"/>
              </a:avLst>
            </a:prstGeom>
            <a:noFill/>
            <a:ln w="12700">
              <a:solidFill>
                <a:schemeClr val="accent5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225847" y="6043262"/>
              <a:ext cx="3881438" cy="2322662"/>
            </a:xfrm>
            <a:prstGeom prst="roundRect">
              <a:avLst>
                <a:gd name="adj" fmla="val 7312"/>
              </a:avLst>
            </a:prstGeom>
            <a:noFill/>
            <a:ln w="12700">
              <a:solidFill>
                <a:srgbClr val="FFC000"/>
              </a:solidFill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 anchorCtr="0"/>
            <a:lstStyle/>
            <a:p>
              <a:pPr algn="ctr" rtl="0"/>
              <a:endParaRPr lang="sv-SE" sz="14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28" idx="2"/>
              <a:endCxn id="27" idx="0"/>
            </p:cNvCxnSpPr>
            <p:nvPr/>
          </p:nvCxnSpPr>
          <p:spPr>
            <a:xfrm flipH="1">
              <a:off x="2166566" y="3184169"/>
              <a:ext cx="255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>
              <a:stCxn id="27" idx="2"/>
              <a:endCxn id="30" idx="0"/>
            </p:cNvCxnSpPr>
            <p:nvPr/>
          </p:nvCxnSpPr>
          <p:spPr>
            <a:xfrm>
              <a:off x="2166566" y="5774972"/>
              <a:ext cx="0" cy="268290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30" idx="2"/>
              <a:endCxn id="29" idx="0"/>
            </p:cNvCxnSpPr>
            <p:nvPr/>
          </p:nvCxnSpPr>
          <p:spPr>
            <a:xfrm>
              <a:off x="2166566" y="8365924"/>
              <a:ext cx="0" cy="312776"/>
            </a:xfrm>
            <a:prstGeom prst="straightConnector1">
              <a:avLst/>
            </a:prstGeom>
            <a:ln w="38100">
              <a:solidFill>
                <a:schemeClr val="accent3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Isosceles Triangle 41"/>
          <p:cNvSpPr/>
          <p:nvPr/>
        </p:nvSpPr>
        <p:spPr>
          <a:xfrm rot="5400000">
            <a:off x="711241" y="5007211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3" name="Isosceles Triangle 42"/>
          <p:cNvSpPr/>
          <p:nvPr/>
        </p:nvSpPr>
        <p:spPr>
          <a:xfrm rot="16200000">
            <a:off x="7230504" y="5007211"/>
            <a:ext cx="932773" cy="638928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Text Placeholder 2"/>
          <p:cNvSpPr txBox="1">
            <a:spLocks/>
          </p:cNvSpPr>
          <p:nvPr/>
        </p:nvSpPr>
        <p:spPr>
          <a:xfrm>
            <a:off x="3178454" y="1990822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ፈታሺ ጥዕናዊ መርመራ 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Text Placeholder 2"/>
          <p:cNvSpPr txBox="1">
            <a:spLocks/>
          </p:cNvSpPr>
          <p:nvPr/>
        </p:nvSpPr>
        <p:spPr>
          <a:xfrm>
            <a:off x="3716029" y="1100671"/>
            <a:ext cx="1747320" cy="350033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sz="1800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ናብ ሽወደን ምእታው 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Text Placeholder 2"/>
          <p:cNvSpPr txBox="1">
            <a:spLocks/>
          </p:cNvSpPr>
          <p:nvPr/>
        </p:nvSpPr>
        <p:spPr>
          <a:xfrm>
            <a:off x="3178454" y="3020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1177 – ንርእሰ-ክንክን ዝምልከት ምኽሪ 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Text Placeholder 2"/>
          <p:cNvSpPr txBox="1">
            <a:spLocks/>
          </p:cNvSpPr>
          <p:nvPr/>
        </p:nvSpPr>
        <p:spPr>
          <a:xfrm>
            <a:off x="3178454" y="4080245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ከባብያውያን ማእከላት ኣገልግሎት ክንክን ጥዕና </a:t>
            </a:r>
          </a:p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(መባእታዊ ክንክን)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Text Placeholder 2"/>
          <p:cNvSpPr txBox="1">
            <a:spLocks/>
          </p:cNvSpPr>
          <p:nvPr/>
        </p:nvSpPr>
        <p:spPr>
          <a:xfrm>
            <a:off x="3178454" y="5154073"/>
            <a:ext cx="2544605" cy="368899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ሆስፒታላት</a:t>
            </a:r>
          </a:p>
          <a:p>
            <a:pPr algn="ctr" rtl="0"/>
            <a:r>
              <a:rPr lang="ti" sz="1800" b="1" kern="0">
                <a:solidFill>
                  <a:srgbClr val="000000"/>
                </a:solidFill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(ናይ ካልኣይ ደረጃ ክንክን)</a:t>
            </a:r>
            <a:endParaRPr lang="sv-SE" sz="1800" kern="0" dirty="0">
              <a:solidFill>
                <a:srgbClr val="000000"/>
              </a:solidFill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792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i"/>
              <a:t>ዕላማ ናይ’ዚ ሎሚ ዝቐርበልኩም ዘሎ ሓበሬታ </a:t>
            </a:r>
            <a:endParaRPr lang="sv-SE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294730" y="1935861"/>
            <a:ext cx="5008790" cy="3616375"/>
          </a:xfrm>
        </p:spPr>
        <p:txBody>
          <a:bodyPr rtlCol="0"/>
          <a:lstStyle/>
          <a:p>
            <a:pPr lvl="1" rtl="0"/>
            <a:r>
              <a:rPr lang="ti" dirty="0"/>
              <a:t>ብዛዕባ ኣገልግሎት ክንክን ጥዕና ናይ ሃገረ ሽወደን ኣፈናዊ ሓበሬታ ምሃብ </a:t>
            </a:r>
            <a:endParaRPr lang="sv-SE" dirty="0" smtClean="0"/>
          </a:p>
          <a:p>
            <a:pPr lvl="1" rtl="0"/>
            <a:endParaRPr lang="sv-SE" dirty="0"/>
          </a:p>
          <a:p>
            <a:pPr lvl="1" rtl="0"/>
            <a:r>
              <a:rPr lang="ti" dirty="0"/>
              <a:t>ሓተቲ ዕቝባ ንዘለዎም መሰላት ክንክን ጥዕና ብዝምልከት ሓበሬታ ምምሕልላፍ </a:t>
            </a:r>
            <a:endParaRPr lang="sv-SE" dirty="0" smtClean="0"/>
          </a:p>
          <a:p>
            <a:pPr lvl="1" rtl="0"/>
            <a:endParaRPr lang="sv-SE" dirty="0"/>
          </a:p>
          <a:p>
            <a:pPr lvl="1" rtl="0"/>
            <a:r>
              <a:rPr lang="ti" dirty="0"/>
              <a:t>ሰባት ጥዕናዊ ኵነታቶም ንኽፍትሹ ምዕዳም </a:t>
            </a:r>
            <a:endParaRPr lang="sv-SE" dirty="0" smtClean="0"/>
          </a:p>
          <a:p>
            <a:pPr lvl="1" rtl="0"/>
            <a:endParaRPr lang="sv-SE" dirty="0"/>
          </a:p>
          <a:p>
            <a:pPr lvl="1" rtl="0"/>
            <a:endParaRPr lang="sv-SE" dirty="0" smtClean="0"/>
          </a:p>
          <a:p>
            <a:pPr lvl="1" rtl="0"/>
            <a:r>
              <a:rPr lang="ti" i="1" dirty="0"/>
              <a:t>እዚ ናይ ሎሚ ሓበሬታዊ መግለጺ፡ ንውልቃዊ ሕቶ ይኹን ዝርርብ (ንጥዕናዊ ጸገም ዝምልከት) ዕድል ዝህብ </a:t>
            </a:r>
            <a:r>
              <a:rPr lang="ti" i="1" u="sng" dirty="0"/>
              <a:t>ኣይኰነን</a:t>
            </a:r>
            <a:r>
              <a:rPr lang="ti" i="1" dirty="0"/>
              <a:t>   </a:t>
            </a:r>
            <a:endParaRPr lang="sv-SE" i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3874"/>
          <a:stretch/>
        </p:blipFill>
        <p:spPr>
          <a:xfrm>
            <a:off x="5184648" y="1935861"/>
            <a:ext cx="3282341" cy="271309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22669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12124303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3422" name="think-cell Slide" r:id="rId3" imgW="360" imgH="360" progId="">
              <p:embed/>
            </p:oleObj>
          </a:graphicData>
        </a:graphic>
      </p:graphicFrame>
      <p:sp>
        <p:nvSpPr>
          <p:cNvPr id="16" name="Rounded Rectangle 15"/>
          <p:cNvSpPr/>
          <p:nvPr/>
        </p:nvSpPr>
        <p:spPr>
          <a:xfrm>
            <a:off x="502082" y="1159992"/>
            <a:ext cx="7827667" cy="4863402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666708" cy="615553"/>
          </a:xfrm>
        </p:spPr>
        <p:txBody>
          <a:bodyPr rtlCol="0"/>
          <a:lstStyle/>
          <a:p>
            <a:pPr rtl="0"/>
            <a:r>
              <a:rPr lang="ti"/>
              <a:t>ሆስፒታላት–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ti"/>
              <a:t>ኣዝዩ ፍሉይ ሕክምናዊ ክእለት ንዘድልዮም ሃንደበታውያን ሕማማትን ጥዕናዊ ኵነታትን ዝምልከት 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361615" y="1650471"/>
            <a:ext cx="5961291" cy="4708981"/>
          </a:xfrm>
        </p:spPr>
        <p:txBody>
          <a:bodyPr rtlCol="0"/>
          <a:lstStyle/>
          <a:p>
            <a:pPr lvl="1" rtl="0"/>
            <a:r>
              <a:rPr lang="ti" sz="1700" dirty="0"/>
              <a:t>ከቢድ ሕማም ወይ ቅልጡፍ ረድኤት ዘድልዮ ማህሰይቲ ምስዝህልወኩም፡ </a:t>
            </a:r>
            <a:r>
              <a:rPr lang="sv-SE" sz="1700" dirty="0" smtClean="0"/>
              <a:t/>
            </a:r>
            <a:br>
              <a:rPr lang="sv-SE" sz="1700" dirty="0" smtClean="0"/>
            </a:br>
            <a:r>
              <a:rPr lang="ti" sz="1700" dirty="0" smtClean="0"/>
              <a:t>ኣብ </a:t>
            </a:r>
            <a:r>
              <a:rPr lang="ti" sz="1700" dirty="0"/>
              <a:t>ሆስፒታል ናብ ዝርከብ ናይ ህጹጽ ረድኤት ክሊኒክ ኪዱ </a:t>
            </a:r>
          </a:p>
          <a:p>
            <a:pPr lvl="1" rtl="0"/>
            <a:endParaRPr lang="en-US" sz="1700" dirty="0"/>
          </a:p>
          <a:p>
            <a:pPr lvl="1" rtl="0"/>
            <a:r>
              <a:rPr lang="ti" sz="1700" dirty="0"/>
              <a:t>ኵነታት ጥዕናኹም ህጹጽነት ምስዘይህልዎ እትጽበይዎ ግዜ ንውሕ ዝበለ ክኸውን ይኽእል እዩ፡  </a:t>
            </a:r>
            <a:r>
              <a:rPr lang="ti" sz="1700" dirty="0" smtClean="0"/>
              <a:t>ክሳብ </a:t>
            </a:r>
            <a:r>
              <a:rPr lang="ti" sz="1700" dirty="0"/>
              <a:t>8 ሰዓታት </a:t>
            </a:r>
            <a:endParaRPr lang="en-US" sz="1700" dirty="0" smtClean="0"/>
          </a:p>
          <a:p>
            <a:pPr lvl="1" rtl="0"/>
            <a:endParaRPr lang="en-US" sz="1700" dirty="0"/>
          </a:p>
          <a:p>
            <a:pPr lvl="1" rtl="0"/>
            <a:r>
              <a:rPr lang="ti" sz="1700" dirty="0"/>
              <a:t>እቲ ኣብ ሆስፒታል ንምሕካም ዝባኽን ግዜ ምስ’ቲ ኣብ ከባብያውያን ማእከላት ኣገልግሎት ክንክን ጥዕና ዝጠፍእ ግዜ ምስዝነጻጸር፡ ብዝተዓጻጸፈ መጠን ዝበጽሐ እዩ </a:t>
            </a:r>
          </a:p>
          <a:p>
            <a:pPr lvl="1" rtl="0"/>
            <a:endParaRPr lang="en-US" sz="1700" dirty="0" smtClean="0"/>
          </a:p>
          <a:p>
            <a:pPr lvl="1" rtl="0"/>
            <a:r>
              <a:rPr lang="ti" sz="1700" dirty="0"/>
              <a:t>ንህይወት ዝፈታተን ኵነት ኣብ ዘጋጥመኩም - </a:t>
            </a:r>
            <a:r>
              <a:rPr lang="ti" sz="1700" b="1" dirty="0"/>
              <a:t>ምቝጽሪ ተሌፎን 112 ናብ’ዞም ዝስዕቡ ደውሉ </a:t>
            </a:r>
            <a:r>
              <a:rPr lang="en-US" sz="1700" b="1" dirty="0" smtClean="0"/>
              <a:t/>
            </a:r>
            <a:br>
              <a:rPr lang="en-US" sz="1700" b="1" dirty="0" smtClean="0"/>
            </a:br>
            <a:r>
              <a:rPr lang="ti" sz="1700" b="1" dirty="0"/>
              <a:t>ፖሊስ፡ ኣሃዱ መጥፋእቲ ሓዊ፡ ከምኡ’ውን ኣምቡላንስ </a:t>
            </a:r>
          </a:p>
          <a:p>
            <a:pPr lvl="1" rtl="0"/>
            <a:r>
              <a:rPr lang="ti" sz="1700" dirty="0"/>
              <a:t>ናይ ሃገረ-ሽወደን ኣምቡላንሳት ንገዛእ-ርእሰን ምዕቡላት ሕክምናዊ ኣሃዱታት እየን </a:t>
            </a:r>
          </a:p>
          <a:p>
            <a:pPr lvl="1" rtl="0"/>
            <a:endParaRPr lang="en-US" b="1" dirty="0" smtClean="0"/>
          </a:p>
          <a:p>
            <a:pPr lvl="1" rtl="0"/>
            <a:endParaRPr lang="sv-SE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7182" y="1410651"/>
            <a:ext cx="1007788" cy="100569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2219" y="2721126"/>
            <a:ext cx="857715" cy="87491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69585" y="4941263"/>
            <a:ext cx="862983" cy="74900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3403" y="3900817"/>
            <a:ext cx="755347" cy="73566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375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0"/>
          <a:lstStyle/>
          <a:p>
            <a:pPr rtl="0"/>
            <a:r>
              <a:rPr lang="ti"/>
              <a:t>ዋጋ ኣገልግሎት ክንክን ጥዕና ኣብ መስርሕ ሕቶ ዕቝባ ንዝርከቡ ዓቕሚ-ሰብ ዝበጽሑ ሰባት ድሩት ኰይኑ፡ ንህጻናት ግን ናጻ እዩ 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ti"/>
              <a:t>ወጻኢታት/ዋጋ ኣገልግሎት ክንክን ጥዕና </a:t>
            </a:r>
            <a:endParaRPr lang="sv-SE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r>
              <a:rPr lang="ti"/>
              <a:t>	*	ዋጋ ኣገልግሎት ኣምቡላንስ/ናይ ኢ.ኣር. ምብጻሕ፡ ካብ ሓደ ከባብያዊ ምምሕዳር ናብ ካልእ ኪፈላለ ይኽእል  	</a:t>
            </a:r>
            <a:endParaRPr lang="sv-SE" dirty="0"/>
          </a:p>
        </p:txBody>
      </p:sp>
      <p:sp>
        <p:nvSpPr>
          <p:cNvPr id="11" name="Platshållare för innehåll 2"/>
          <p:cNvSpPr txBox="1">
            <a:spLocks/>
          </p:cNvSpPr>
          <p:nvPr/>
        </p:nvSpPr>
        <p:spPr>
          <a:xfrm>
            <a:off x="3389705" y="1623681"/>
            <a:ext cx="5954360" cy="23214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ti" sz="1700" dirty="0">
                <a:latin typeface="Franklin Gothic Book" panose="020B0503020102020204" pitchFamily="34" charset="0"/>
              </a:rPr>
              <a:t>ህጻናት (ካብ 18 ንታሕቲ ዝዕድሚኦም)፦  	ናጻ </a:t>
            </a:r>
            <a:endParaRPr lang="sv-SE" sz="1700" dirty="0" smtClean="0">
              <a:latin typeface="Franklin Gothic Book" panose="020B0503020102020204" pitchFamily="34" charset="0"/>
            </a:endParaRPr>
          </a:p>
          <a:p>
            <a:pPr rtl="0">
              <a:tabLst>
                <a:tab pos="3676650" algn="l"/>
                <a:tab pos="4302125" algn="l"/>
              </a:tabLst>
            </a:pPr>
            <a:r>
              <a:rPr lang="ti" sz="1700" dirty="0">
                <a:latin typeface="Franklin Gothic Book" panose="020B0503020102020204" pitchFamily="34" charset="0"/>
              </a:rPr>
              <a:t>ማእከል ኣገልግሎት ክንክን ጥዕና - </a:t>
            </a:r>
            <a:r>
              <a:rPr lang="sv-SE" sz="1700" dirty="0" smtClean="0">
                <a:latin typeface="Franklin Gothic Book" panose="020B0503020102020204" pitchFamily="34" charset="0"/>
              </a:rPr>
              <a:t/>
            </a:r>
            <a:br>
              <a:rPr lang="sv-SE" sz="1700" dirty="0" smtClean="0">
                <a:latin typeface="Franklin Gothic Book" panose="020B0503020102020204" pitchFamily="34" charset="0"/>
              </a:rPr>
            </a:br>
            <a:r>
              <a:rPr lang="ti" sz="1700" dirty="0" smtClean="0">
                <a:latin typeface="Franklin Gothic Book" panose="020B0503020102020204" pitchFamily="34" charset="0"/>
              </a:rPr>
              <a:t>ዓቕሚ-ሰብ </a:t>
            </a:r>
            <a:r>
              <a:rPr lang="ti" sz="1700" dirty="0">
                <a:latin typeface="Franklin Gothic Book" panose="020B0503020102020204" pitchFamily="34" charset="0"/>
              </a:rPr>
              <a:t>ንዝበጽሑ ሰባት፦	</a:t>
            </a:r>
            <a:r>
              <a:rPr lang="ti" sz="1700" dirty="0" smtClean="0">
                <a:latin typeface="Franklin Gothic Book" panose="020B0503020102020204" pitchFamily="34" charset="0"/>
              </a:rPr>
              <a:t>ዶክተር</a:t>
            </a:r>
            <a:r>
              <a:rPr lang="sv-SE" sz="1700" dirty="0" smtClean="0">
                <a:latin typeface="Franklin Gothic Book" panose="020B0503020102020204" pitchFamily="34" charset="0"/>
              </a:rPr>
              <a:t>    </a:t>
            </a:r>
            <a:r>
              <a:rPr lang="ti" sz="1700" dirty="0" smtClean="0">
                <a:latin typeface="Franklin Gothic Book" panose="020B0503020102020204" pitchFamily="34" charset="0"/>
              </a:rPr>
              <a:t>50 </a:t>
            </a:r>
            <a:r>
              <a:rPr lang="ti" sz="1700" dirty="0">
                <a:latin typeface="Franklin Gothic Book" panose="020B0503020102020204" pitchFamily="34" charset="0"/>
              </a:rPr>
              <a:t>ክሮነር</a:t>
            </a:r>
          </a:p>
          <a:p>
            <a:pPr marL="0" indent="0" rtl="0">
              <a:buNone/>
              <a:tabLst>
                <a:tab pos="3676650" algn="l"/>
                <a:tab pos="4394200" algn="l"/>
              </a:tabLst>
            </a:pPr>
            <a:r>
              <a:rPr lang="ti" sz="1700" dirty="0">
                <a:latin typeface="Franklin Gothic Book" panose="020B0503020102020204" pitchFamily="34" charset="0"/>
              </a:rPr>
              <a:t>	</a:t>
            </a:r>
            <a:r>
              <a:rPr lang="ti" sz="1700" dirty="0" smtClean="0">
                <a:latin typeface="Franklin Gothic Book" panose="020B0503020102020204" pitchFamily="34" charset="0"/>
              </a:rPr>
              <a:t>ነርስ</a:t>
            </a:r>
            <a:r>
              <a:rPr lang="ti" sz="1700" dirty="0">
                <a:latin typeface="Franklin Gothic Book" panose="020B0503020102020204" pitchFamily="34" charset="0"/>
              </a:rPr>
              <a:t>	25 ክሮነር</a:t>
            </a:r>
          </a:p>
          <a:p>
            <a:pPr rtl="0"/>
            <a:endParaRPr lang="sv-SE" sz="1700" dirty="0" smtClean="0">
              <a:latin typeface="Franklin Gothic Book" panose="020B0503020102020204" pitchFamily="34" charset="0"/>
            </a:endParaRPr>
          </a:p>
          <a:p>
            <a:pPr rtl="0">
              <a:tabLst>
                <a:tab pos="3676650" algn="l"/>
                <a:tab pos="4394200" algn="l"/>
              </a:tabLst>
            </a:pPr>
            <a:r>
              <a:rPr lang="ti" sz="1700" dirty="0">
                <a:latin typeface="Franklin Gothic Book" panose="020B0503020102020204" pitchFamily="34" charset="0"/>
              </a:rPr>
              <a:t>ሆስፒታል/ኣምቡላንስ*	</a:t>
            </a:r>
            <a:r>
              <a:rPr lang="ti" sz="1700" dirty="0" smtClean="0">
                <a:latin typeface="Franklin Gothic Book" panose="020B0503020102020204" pitchFamily="34" charset="0"/>
              </a:rPr>
              <a:t>ምርኣይ</a:t>
            </a:r>
            <a:r>
              <a:rPr lang="ti" sz="1700" dirty="0">
                <a:latin typeface="Franklin Gothic Book" panose="020B0503020102020204" pitchFamily="34" charset="0"/>
              </a:rPr>
              <a:t>	200 ክሮነር</a:t>
            </a:r>
            <a:endParaRPr lang="sv-SE" sz="1700" dirty="0">
              <a:latin typeface="Franklin Gothic Book" panose="020B0503020102020204" pitchFamily="34" charset="0"/>
            </a:endParaRPr>
          </a:p>
          <a:p>
            <a:pPr rtl="0"/>
            <a:endParaRPr lang="sv-SE" sz="800" dirty="0" smtClean="0">
              <a:latin typeface="Franklin Gothic Book" panose="020B0503020102020204" pitchFamily="34" charset="0"/>
            </a:endParaRPr>
          </a:p>
          <a:p>
            <a:pPr rtl="0"/>
            <a:endParaRPr lang="sv-SE" sz="2000" dirty="0" smtClean="0">
              <a:latin typeface="Franklin Gothic Book" panose="020B0503020102020204" pitchFamily="34" charset="0"/>
            </a:endParaRPr>
          </a:p>
          <a:p>
            <a:pPr rtl="0">
              <a:tabLst>
                <a:tab pos="3676650" algn="l"/>
              </a:tabLst>
            </a:pPr>
            <a:r>
              <a:rPr lang="ti" sz="1700" dirty="0">
                <a:latin typeface="Franklin Gothic Book" panose="020B0503020102020204" pitchFamily="34" charset="0"/>
              </a:rPr>
              <a:t>ክንክን ነፍሰ-ጾር ኣዴታት 	ናጻ </a:t>
            </a:r>
            <a:endParaRPr lang="sv-SE" sz="1700" dirty="0" smtClean="0">
              <a:latin typeface="Franklin Gothic Book" panose="020B0503020102020204" pitchFamily="34" charset="0"/>
            </a:endParaRPr>
          </a:p>
          <a:p>
            <a:pPr rtl="0">
              <a:tabLst>
                <a:tab pos="3676650" algn="l"/>
              </a:tabLst>
            </a:pPr>
            <a:r>
              <a:rPr lang="ti" sz="1700" dirty="0">
                <a:latin typeface="Franklin Gothic Book" panose="020B0503020102020204" pitchFamily="34" charset="0"/>
              </a:rPr>
              <a:t>ምኽሪ፡ ምንጻል ጥንሲ 	</a:t>
            </a:r>
            <a:r>
              <a:rPr lang="ti" sz="1700" dirty="0" smtClean="0">
                <a:latin typeface="Franklin Gothic Book" panose="020B0503020102020204" pitchFamily="34" charset="0"/>
              </a:rPr>
              <a:t>ናጻ </a:t>
            </a:r>
            <a:endParaRPr lang="sv-SE" sz="1700" dirty="0" smtClean="0">
              <a:latin typeface="Franklin Gothic Book" panose="020B0503020102020204" pitchFamily="34" charset="0"/>
            </a:endParaRPr>
          </a:p>
          <a:p>
            <a:pPr rtl="0">
              <a:tabLst>
                <a:tab pos="3676650" algn="l"/>
              </a:tabLst>
            </a:pPr>
            <a:r>
              <a:rPr lang="ti" sz="1700" dirty="0">
                <a:latin typeface="Franklin Gothic Book" panose="020B0503020102020204" pitchFamily="34" charset="0"/>
              </a:rPr>
              <a:t>ሕርሲ 	</a:t>
            </a:r>
            <a:r>
              <a:rPr lang="ti" sz="1700" dirty="0" smtClean="0">
                <a:latin typeface="Franklin Gothic Book" panose="020B0503020102020204" pitchFamily="34" charset="0"/>
              </a:rPr>
              <a:t>ናጻ </a:t>
            </a:r>
            <a:endParaRPr lang="sv-SE" sz="1700" dirty="0" smtClean="0">
              <a:latin typeface="Franklin Gothic Book" panose="020B0503020102020204" pitchFamily="34" charset="0"/>
            </a:endParaRPr>
          </a:p>
          <a:p>
            <a:pPr marL="457200" lvl="1" indent="0" rtl="0">
              <a:buFont typeface="Arial" panose="020B0604020202020204" pitchFamily="34" charset="0"/>
              <a:buNone/>
            </a:pPr>
            <a:endParaRPr lang="sv-SE" sz="1800" dirty="0" smtClean="0">
              <a:latin typeface="Franklin Gothic Book" panose="020B0503020102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3694" y="2211186"/>
            <a:ext cx="2310939" cy="225073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53380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i"/>
              <a:t>መዘራረቢ ነጥብታት ኣብ ናይ ሎሚ ሓበሬታዊ መግለጺ 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0"/>
          <a:lstStyle/>
          <a:p>
            <a:pPr marL="458788" lvl="1" indent="-457200" rtl="0">
              <a:buFont typeface="+mj-lt"/>
              <a:buAutoNum type="arabicPeriod"/>
            </a:pPr>
            <a:r>
              <a:rPr lang="ti"/>
              <a:t>ሓፈሻዊ ስነ-ሓሳብ ናይ ኣገልግሎት ክንክን ጥዕና ሃገረ ሽወደን </a:t>
            </a:r>
            <a:endParaRPr lang="sv-SE" dirty="0"/>
          </a:p>
          <a:p>
            <a:pPr marL="458788" lvl="1" indent="-457200" rtl="0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/>
              <a:t>ሓተቲ ዕቝባ ዘለውዎም መሰላት ክንክን ጥዕና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/>
              <a:t>ፈታሺ ጥዕናዊ መርመራ </a:t>
            </a: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/>
              <a:t>ርእሰ-ክንክንን ናይ 1177 ኣገልግሎታት ሓበሬታን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 b="1"/>
              <a:t>ስርዓተ-ክንክን-ጥዕና ናይ ሃገረ ሽወደን </a:t>
            </a:r>
          </a:p>
          <a:p>
            <a:pPr lvl="2" rtl="0"/>
            <a:r>
              <a:rPr lang="ti"/>
              <a:t>ከባብያውያን ማእከላት ኣገልግሎት ክንክን ጥዕና </a:t>
            </a:r>
          </a:p>
          <a:p>
            <a:pPr lvl="2" rtl="0"/>
            <a:r>
              <a:rPr lang="ti"/>
              <a:t>ሆስፒታላት</a:t>
            </a:r>
          </a:p>
          <a:p>
            <a:pPr lvl="2" rtl="0"/>
            <a:r>
              <a:rPr lang="ti" b="1"/>
              <a:t>ካልኦት ኣገልግሎታት (እንተላይ ናይ ክንክን ስኒ) </a:t>
            </a:r>
          </a:p>
          <a:p>
            <a:pPr lvl="2" rtl="0"/>
            <a:endParaRPr lang="sv-SE" dirty="0"/>
          </a:p>
        </p:txBody>
      </p:sp>
    </p:spTree>
    <p:extLst>
      <p:ext uri="{BB962C8B-B14F-4D97-AF65-F5344CB8AC3E}">
        <p14:creationId xmlns="" xmlns:p14="http://schemas.microsoft.com/office/powerpoint/2010/main" val="355877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19980"/>
            <a:ext cx="8341270" cy="615553"/>
          </a:xfrm>
        </p:spPr>
        <p:txBody>
          <a:bodyPr rtlCol="0"/>
          <a:lstStyle/>
          <a:p>
            <a:pPr rtl="0"/>
            <a:r>
              <a:rPr lang="ti"/>
              <a:t>ከም ናይ ክንክን ስንን ፋርማሲታትን ዝኣመሰሉ ካልኦት ኣገደስቲ ኣገልግሎታት ናይ ምርካብ ዕድል እውን ኣሎ </a:t>
            </a: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2540090" y="1240457"/>
            <a:ext cx="6095910" cy="1261884"/>
          </a:xfrm>
        </p:spPr>
        <p:txBody>
          <a:bodyPr rtlCol="0"/>
          <a:lstStyle/>
          <a:p>
            <a:pPr rtl="0"/>
            <a:r>
              <a:rPr lang="ti" sz="1800" b="1" dirty="0"/>
              <a:t>ክንክን ስኒ </a:t>
            </a:r>
          </a:p>
          <a:p>
            <a:pPr lvl="1" rtl="0"/>
            <a:r>
              <a:rPr lang="ti" sz="1800" dirty="0"/>
              <a:t>ትሕቲ 18 ንዝዕድሚኦም ህጻናት ናጻ እዩ </a:t>
            </a:r>
          </a:p>
          <a:p>
            <a:pPr lvl="1" rtl="0"/>
            <a:r>
              <a:rPr lang="ti" sz="1800" dirty="0"/>
              <a:t>ዓቕሚ-ሰብ ዝኣኸሉ ሰባት፡ ይጽንሓለይ ናይ ዘይበሃሎ ኣገልግሎታት ክንክን ተጠቀምቲ ኪዀኑ መሰል ኣለዎም፣ ንኣብነት፡ ኣካላዊ ማህሰይትን መስበርቲ ስንን </a:t>
            </a:r>
            <a:endParaRPr lang="en-US" sz="1800" dirty="0"/>
          </a:p>
        </p:txBody>
      </p:sp>
      <p:sp>
        <p:nvSpPr>
          <p:cNvPr id="7" name="Text Placeholder 2"/>
          <p:cNvSpPr txBox="1">
            <a:spLocks/>
          </p:cNvSpPr>
          <p:nvPr/>
        </p:nvSpPr>
        <p:spPr bwMode="auto">
          <a:xfrm>
            <a:off x="2540090" y="2642276"/>
            <a:ext cx="6095910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sz="1800" b="1" kern="0" dirty="0">
                <a:latin typeface="Franklin Gothic Book" panose="020B0503020102020204" pitchFamily="34" charset="0"/>
              </a:rPr>
              <a:t>ፋርማሲ </a:t>
            </a:r>
          </a:p>
          <a:p>
            <a:pPr lvl="1" rtl="0"/>
            <a:r>
              <a:rPr lang="ti" sz="1800" kern="0" dirty="0">
                <a:latin typeface="Franklin Gothic Book" panose="020B0503020102020204" pitchFamily="34" charset="0"/>
              </a:rPr>
              <a:t>መድሃኒታትን ካልኦት ሕክምናዊ ናውትን ይቕርብ </a:t>
            </a:r>
          </a:p>
          <a:p>
            <a:pPr lvl="1" rtl="0"/>
            <a:r>
              <a:rPr lang="ti" sz="1800" kern="0" dirty="0">
                <a:latin typeface="Franklin Gothic Book" panose="020B0503020102020204" pitchFamily="34" charset="0"/>
              </a:rPr>
              <a:t>ብዶክተራት ዝተኣዘዙ መድሃኒታት ከፊልካ ኪውሰዱ ይኽእሉ </a:t>
            </a:r>
          </a:p>
          <a:p>
            <a:pPr lvl="2" rtl="0"/>
            <a:r>
              <a:rPr lang="ti" sz="1800" kern="0" dirty="0">
                <a:latin typeface="Franklin Gothic Book" panose="020B0503020102020204" pitchFamily="34" charset="0"/>
              </a:rPr>
              <a:t>ብሓኪም ዝተኣዘዘ መድሃኒት 	</a:t>
            </a:r>
            <a:r>
              <a:rPr lang="ti" sz="1800" kern="0" dirty="0" smtClean="0">
                <a:latin typeface="Franklin Gothic Book" panose="020B0503020102020204" pitchFamily="34" charset="0"/>
              </a:rPr>
              <a:t>50 </a:t>
            </a:r>
            <a:r>
              <a:rPr lang="ti" sz="1800" kern="0" dirty="0">
                <a:latin typeface="Franklin Gothic Book" panose="020B0503020102020204" pitchFamily="34" charset="0"/>
              </a:rPr>
              <a:t>ክሮነር</a:t>
            </a:r>
            <a:endParaRPr lang="en-US" sz="1800" kern="0" dirty="0" smtClean="0">
              <a:latin typeface="Franklin Gothic Book" panose="020B0503020102020204" pitchFamily="34" charset="0"/>
            </a:endParaRPr>
          </a:p>
          <a:p>
            <a:pPr lvl="2" rtl="0"/>
            <a:r>
              <a:rPr lang="ti" sz="1800" kern="0" dirty="0">
                <a:latin typeface="Franklin Gothic Book" panose="020B0503020102020204" pitchFamily="34" charset="0"/>
              </a:rPr>
              <a:t>ብሓኪም ዘይተኣዘዘ መድሃኒት 	ምሉእ ዋጋ  </a:t>
            </a:r>
          </a:p>
          <a:p>
            <a:pPr lvl="3" rtl="0"/>
            <a:r>
              <a:rPr lang="ti" sz="1800" kern="0" dirty="0">
                <a:latin typeface="Franklin Gothic Book" panose="020B0503020102020204" pitchFamily="34" charset="0"/>
              </a:rPr>
              <a:t>ንኣብነት፣ ኣብ ኣፍንጫ ዝንፋሕ፡ ፈውሲ ቃንዛ </a:t>
            </a:r>
            <a:endParaRPr lang="en-US" sz="1800" kern="0" dirty="0">
              <a:latin typeface="Franklin Gothic Book" panose="020B0503020102020204" pitchFamily="34" charset="0"/>
            </a:endParaRPr>
          </a:p>
        </p:txBody>
      </p:sp>
      <p:pic>
        <p:nvPicPr>
          <p:cNvPr id="10" name="Picture 4" descr="http://c91prao.wikispaces.com/file/view/Kronans_Droghandel_logo.jpg/183096783/Kronans_Droghandel_logo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395" y="4260763"/>
            <a:ext cx="807445" cy="3428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://testbb.kf.se/Global/Bromma%20Blocks/2011%20butiksbilder/logga_608x357pxl.jpg">
            <a:hlinkClick r:id="rId4"/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1165" b="29512"/>
          <a:stretch/>
        </p:blipFill>
        <p:spPr bwMode="auto">
          <a:xfrm>
            <a:off x="785419" y="4290945"/>
            <a:ext cx="703801" cy="2038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Bildobjekt 2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9220" y="3637190"/>
            <a:ext cx="1011797" cy="708258"/>
          </a:xfrm>
          <a:prstGeom prst="rect">
            <a:avLst/>
          </a:prstGeom>
        </p:spPr>
      </p:pic>
      <p:pic>
        <p:nvPicPr>
          <p:cNvPr id="15" name="Bildobjekt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67082"/>
          <a:stretch/>
        </p:blipFill>
        <p:spPr>
          <a:xfrm>
            <a:off x="676503" y="3849835"/>
            <a:ext cx="773645" cy="37133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65994" y="5099244"/>
            <a:ext cx="1258229" cy="552807"/>
          </a:xfrm>
          <a:prstGeom prst="rect">
            <a:avLst/>
          </a:prstGeom>
        </p:spPr>
      </p:pic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2540090" y="4924014"/>
            <a:ext cx="6095910" cy="907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sz="1800" b="1" kern="0" dirty="0">
                <a:latin typeface="Franklin Gothic Book" panose="020B0503020102020204" pitchFamily="34" charset="0"/>
              </a:rPr>
              <a:t>ኦክያለ </a:t>
            </a:r>
          </a:p>
          <a:p>
            <a:pPr lvl="1" rtl="0"/>
            <a:r>
              <a:rPr lang="ti" sz="1800" kern="0" dirty="0">
                <a:latin typeface="Franklin Gothic Book" panose="020B0503020102020204" pitchFamily="34" charset="0"/>
              </a:rPr>
              <a:t>ናይ ሓኪም ዓይኒ ንዝግበር ሪፈራል ብዝምልከት ኣብ Migrationsverket </a:t>
            </a:r>
            <a:r>
              <a:rPr lang="sv-SE" sz="1800" kern="0" dirty="0" smtClean="0">
                <a:latin typeface="Franklin Gothic Book" panose="020B0503020102020204" pitchFamily="34" charset="0"/>
              </a:rPr>
              <a:t/>
            </a:r>
            <a:br>
              <a:rPr lang="sv-SE" sz="1800" kern="0" dirty="0" smtClean="0">
                <a:latin typeface="Franklin Gothic Book" panose="020B0503020102020204" pitchFamily="34" charset="0"/>
              </a:rPr>
            </a:br>
            <a:r>
              <a:rPr lang="ti" sz="1800" kern="0" dirty="0" smtClean="0">
                <a:latin typeface="Franklin Gothic Book" panose="020B0503020102020204" pitchFamily="34" charset="0"/>
              </a:rPr>
              <a:t>ደሃይ </a:t>
            </a:r>
            <a:r>
              <a:rPr lang="ti" sz="1800" kern="0" dirty="0">
                <a:latin typeface="Franklin Gothic Book" panose="020B0503020102020204" pitchFamily="34" charset="0"/>
              </a:rPr>
              <a:t>ግበር </a:t>
            </a:r>
            <a:endParaRPr lang="en-US" sz="1800" kern="0" dirty="0">
              <a:latin typeface="Franklin Gothic Book" panose="020B05030201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02450" y="1075174"/>
            <a:ext cx="8233550" cy="5084466"/>
          </a:xfrm>
          <a:prstGeom prst="rect">
            <a:avLst/>
          </a:prstGeom>
          <a:noFill/>
          <a:ln w="127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022136" y="1372871"/>
            <a:ext cx="1094715" cy="102245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022136" y="2658800"/>
            <a:ext cx="1094715" cy="97839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28164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744554" y="2767029"/>
            <a:ext cx="5172084" cy="677108"/>
          </a:xfrm>
        </p:spPr>
        <p:txBody>
          <a:bodyPr rtlCol="0"/>
          <a:lstStyle/>
          <a:p>
            <a:pPr rtl="0"/>
            <a:r>
              <a:rPr lang="ti" sz="4400">
                <a:solidFill>
                  <a:schemeClr val="tx1"/>
                </a:solidFill>
              </a:rPr>
              <a:t>ሕቶታት </a:t>
            </a:r>
            <a:endParaRPr lang="sv-SE" sz="4400" dirty="0">
              <a:solidFill>
                <a:schemeClr val="tx1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412389" y="1575195"/>
            <a:ext cx="2457450" cy="347662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</p:pic>
      <p:pic>
        <p:nvPicPr>
          <p:cNvPr id="8" name="Picture 7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0" y="6305550"/>
            <a:ext cx="2859882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9" name="Picture 8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2754"/>
          <a:stretch/>
        </p:blipFill>
        <p:spPr bwMode="auto">
          <a:xfrm>
            <a:off x="1945482" y="6305550"/>
            <a:ext cx="7029450" cy="4298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5018882" y="6391275"/>
            <a:ext cx="48006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rtlCol="0" anchor="t" anchorCtr="0">
            <a:noAutofit/>
          </a:bodyPr>
          <a:lstStyle/>
          <a:p>
            <a:pPr rtl="0">
              <a:lnSpc>
                <a:spcPct val="115000"/>
              </a:lnSpc>
              <a:spcAft>
                <a:spcPts val="0"/>
              </a:spcAft>
            </a:pPr>
            <a:r>
              <a:rPr lang="ti" sz="1100">
                <a:solidFill>
                  <a:srgbClr val="FFFFFF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Finns även tillgänglig digitalt på </a:t>
            </a:r>
            <a:r>
              <a:rPr lang="ti" sz="1100" b="1" strike="noStrike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www.uppdragpsykiskhalsa.se</a:t>
            </a:r>
            <a:r>
              <a:rPr lang="ti" sz="1100">
                <a:solidFill>
                  <a:schemeClr val="bg1"/>
                </a:solidFill>
                <a:effectLst/>
                <a:latin typeface="Franklin Gothic Book" panose="020B0503020102020204" pitchFamily="34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62991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i"/>
              <a:t>ከም መእተዊ ዝቐርብ ፊልም </a:t>
            </a:r>
            <a:endParaRPr lang="sv-SE" dirty="0"/>
          </a:p>
        </p:txBody>
      </p:sp>
      <p:pic>
        <p:nvPicPr>
          <p:cNvPr id="10" name="Picture 8" descr="http://www.clipartbest.com/cliparts/jix/o55/jixo55R6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134" y="2267866"/>
            <a:ext cx="3645400" cy="25032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 flipH="1">
            <a:off x="2374900" y="2032000"/>
            <a:ext cx="4267200" cy="2880303"/>
          </a:xfrm>
          <a:prstGeom prst="rect">
            <a:avLst/>
          </a:prstGeom>
          <a:solidFill>
            <a:schemeClr val="bg1">
              <a:alpha val="72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4707801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i"/>
              <a:t>መዘራረቢ ነጥብታት ኣብ ናይ ሎሚ ሓበሬታዊ መግለጺ 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0"/>
          <a:lstStyle/>
          <a:p>
            <a:pPr marL="458788" lvl="1" indent="-457200" rtl="0">
              <a:buFont typeface="+mj-lt"/>
              <a:buAutoNum type="arabicPeriod"/>
            </a:pPr>
            <a:r>
              <a:rPr lang="ti"/>
              <a:t>ሓፈሻዊ ስነ-ሓሳብ ናይ ኣገልግሎት ክንክን ጥዕና ሃገረ ሽወደን </a:t>
            </a: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/>
              <a:t>ሓተቲ ዕቝባ ዘለውዎም መሰላት ክንክን ጥዕና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/>
              <a:t>ፈታሺ ጥዕናዊ መርመራ </a:t>
            </a: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/>
              <a:t>ርእሰ-ክንክንን ናይ 1177 ኣገልግሎታት ሓበሬታን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/>
              <a:t>ስርዓተ-ክንክን-ጥዕና ናይ ሃገረ ሽወደን </a:t>
            </a:r>
          </a:p>
          <a:p>
            <a:pPr lvl="2" rtl="0"/>
            <a:r>
              <a:rPr lang="ti"/>
              <a:t>ከባብያውያን ማእከላት ኣገልግሎት ክንክን ጥዕና </a:t>
            </a:r>
          </a:p>
          <a:p>
            <a:pPr lvl="2" rtl="0"/>
            <a:r>
              <a:rPr lang="ti"/>
              <a:t>ሆስፒታላት</a:t>
            </a:r>
          </a:p>
          <a:p>
            <a:pPr lvl="2" rtl="0"/>
            <a:r>
              <a:rPr lang="ti"/>
              <a:t>ካልኦት ኣገልግሎታት (እንተላይ ናይ ክንክን ስኒ) </a:t>
            </a:r>
          </a:p>
          <a:p>
            <a:pPr lvl="2" rtl="0"/>
            <a:endParaRPr lang="sv-SE" dirty="0"/>
          </a:p>
        </p:txBody>
      </p:sp>
    </p:spTree>
    <p:extLst>
      <p:ext uri="{BB962C8B-B14F-4D97-AF65-F5344CB8AC3E}">
        <p14:creationId xmlns="" xmlns:p14="http://schemas.microsoft.com/office/powerpoint/2010/main" val="286091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i"/>
              <a:t>መዘራረቢ ነጥብታት ኣብ ናይ ሎሚ ሓበሬታዊ መግለጺ 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0"/>
          <a:lstStyle/>
          <a:p>
            <a:pPr marL="458788" lvl="1" indent="-457200" rtl="0">
              <a:buFont typeface="+mj-lt"/>
              <a:buAutoNum type="arabicPeriod"/>
            </a:pPr>
            <a:r>
              <a:rPr lang="ti" b="1" dirty="0"/>
              <a:t>ሓፈሻዊ ስነ-ሓሳብ ናይ ኣገልግሎት ክንክን ጥዕና ሃገረ </a:t>
            </a:r>
            <a:r>
              <a:rPr lang="ti" b="1" dirty="0" smtClean="0">
                <a:solidFill>
                  <a:srgbClr val="FF0000"/>
                </a:solidFill>
              </a:rPr>
              <a:t>ሽወ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/>
              <a:t>ሽወደን</a:t>
            </a:r>
            <a:endParaRPr lang="sv-SE" b="1" dirty="0" smtClean="0"/>
          </a:p>
          <a:p>
            <a:pPr marL="458788" lvl="1" indent="-457200" rtl="0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 dirty="0"/>
              <a:t>ሓተቲ ዕቝባ ዘለውዎም መሰላት ክንክን ጥዕና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 dirty="0"/>
              <a:t>ፈታሺ ጥዕናዊ መርመራ </a:t>
            </a: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 dirty="0"/>
              <a:t>ርእሰ-ክንክንን ናይ 1177 ኣገልግሎታት ሓበሬታን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 dirty="0"/>
              <a:t>ስርዓተ-ክንክን-ጥዕና ናይ ሃገረ ሽወደን </a:t>
            </a:r>
          </a:p>
          <a:p>
            <a:pPr lvl="2" rtl="0"/>
            <a:r>
              <a:rPr lang="ti" dirty="0"/>
              <a:t>ስርዓተ-ክንክን-ጥዕና ናይ ሃገረ ሽወደን </a:t>
            </a:r>
          </a:p>
          <a:p>
            <a:pPr lvl="2" rtl="0"/>
            <a:r>
              <a:rPr lang="ti" dirty="0"/>
              <a:t>ሆስፒታላት</a:t>
            </a:r>
          </a:p>
          <a:p>
            <a:pPr lvl="2" rtl="0"/>
            <a:r>
              <a:rPr lang="ti" dirty="0"/>
              <a:t>ካልኦት ኣገልግሎታት (እንተላይ ናይ ክንክን ስኒ) </a:t>
            </a:r>
          </a:p>
          <a:p>
            <a:pPr lvl="2" rtl="0"/>
            <a:endParaRPr lang="sv-SE" dirty="0"/>
          </a:p>
        </p:txBody>
      </p:sp>
    </p:spTree>
    <p:extLst>
      <p:ext uri="{BB962C8B-B14F-4D97-AF65-F5344CB8AC3E}">
        <p14:creationId xmlns="" xmlns:p14="http://schemas.microsoft.com/office/powerpoint/2010/main" val="3504617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0"/>
          <a:lstStyle/>
          <a:p>
            <a:pPr rtl="0"/>
            <a:r>
              <a:rPr lang="ti"/>
              <a:t>ብዛዕባ ስርዓተ-ክንክን-ጥዕና ናይ ሃገረ ሽወደን ገለ ፍልይ ዝበሉ ነጥብታት ኣለዉ፡ እንተላይ ንግደታትን ስነ-ሓሳባትን ብዝምልከት 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r>
              <a:rPr lang="ti"/>
              <a:t>	*	ብዘይካ ኣብ እዋን ንህይወት ዝፈታተን ጸገም፡ ብቝጽሪ 112 ደውሉ  </a:t>
            </a:r>
            <a:endParaRPr lang="sv-SE" dirty="0"/>
          </a:p>
        </p:txBody>
      </p:sp>
      <p:sp>
        <p:nvSpPr>
          <p:cNvPr id="17" name="Text Placeholder 2"/>
          <p:cNvSpPr txBox="1">
            <a:spLocks/>
          </p:cNvSpPr>
          <p:nvPr/>
        </p:nvSpPr>
        <p:spPr bwMode="auto">
          <a:xfrm>
            <a:off x="293535" y="1638189"/>
            <a:ext cx="5251054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>
            <a:lvl1pPr marL="0" indent="0" algn="l" defTabSz="895255" rtl="0" eaLnBrk="1" fontAlgn="base" hangingPunct="1">
              <a:spcBef>
                <a:spcPts val="1800"/>
              </a:spcBef>
              <a:spcAft>
                <a:spcPts val="0"/>
              </a:spcAft>
              <a:buClr>
                <a:schemeClr val="tx2"/>
              </a:buClr>
              <a:defRPr sz="20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ts val="600"/>
              </a:spcBef>
              <a:spcAft>
                <a:spcPts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pitchFamily="34" charset="0"/>
              <a:buChar char="•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0"/>
              </a:spcAft>
              <a:buClr>
                <a:schemeClr val="tx1"/>
              </a:buClr>
              <a:buFont typeface="Arial" charset="0"/>
              <a:buChar char="-"/>
              <a:defRPr sz="20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lvl="1">
              <a:spcBef>
                <a:spcPts val="0"/>
              </a:spcBef>
            </a:pPr>
            <a:r>
              <a:rPr lang="ti" sz="1800" kern="0" dirty="0">
                <a:latin typeface="Franklin Gothic Book" panose="020B0503020102020204" pitchFamily="34" charset="0"/>
              </a:rPr>
              <a:t>ነርሳት ኣዝዩ </a:t>
            </a:r>
            <a:r>
              <a:rPr lang="ti" sz="1800" kern="0" dirty="0" smtClean="0">
                <a:solidFill>
                  <a:srgbClr val="C00000"/>
                </a:solidFill>
                <a:latin typeface="Franklin Gothic Book" panose="020B0503020102020204" pitchFamily="34" charset="0"/>
              </a:rPr>
              <a:t>ዝገዳሲ</a:t>
            </a:r>
            <a:r>
              <a:rPr lang="en-US" sz="1800" kern="0" dirty="0" smtClean="0">
                <a:solidFill>
                  <a:srgbClr val="C00000"/>
                </a:solidFill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አገዳሲ</a:t>
            </a:r>
            <a:r>
              <a:rPr lang="ti" sz="1800" kern="0" dirty="0" smtClean="0">
                <a:latin typeface="Franklin Gothic Book" panose="020B0503020102020204" pitchFamily="34" charset="0"/>
              </a:rPr>
              <a:t> ተራ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ti" sz="1800" kern="0" dirty="0" smtClean="0">
                <a:latin typeface="Franklin Gothic Book" panose="020B0503020102020204" pitchFamily="34" charset="0"/>
              </a:rPr>
              <a:t>ዝጻወታን </a:t>
            </a:r>
            <a:r>
              <a:rPr lang="ti" sz="1800" kern="0" dirty="0">
                <a:latin typeface="Franklin Gothic Book" panose="020B0503020102020204" pitchFamily="34" charset="0"/>
              </a:rPr>
              <a:t>ብትምህርቲ ዝበሰላን እየን </a:t>
            </a:r>
          </a:p>
          <a:p>
            <a:pPr lvl="1" rtl="0">
              <a:spcBef>
                <a:spcPts val="0"/>
              </a:spcBef>
            </a:pPr>
            <a:endParaRPr lang="en-US" sz="1400" kern="0" dirty="0">
              <a:latin typeface="Franklin Gothic Book" panose="020B0503020102020204" pitchFamily="34" charset="0"/>
            </a:endParaRPr>
          </a:p>
          <a:p>
            <a:pPr lvl="1" rtl="0">
              <a:spcBef>
                <a:spcPts val="0"/>
              </a:spcBef>
            </a:pPr>
            <a:r>
              <a:rPr lang="ti" sz="1800" kern="0" dirty="0">
                <a:latin typeface="Franklin Gothic Book" panose="020B0503020102020204" pitchFamily="34" charset="0"/>
              </a:rPr>
              <a:t>ግዜ ምኽባር ኣገዳሲ ጉዳይ እዩ፤ እንተዘየሎ ንኻልኦት ተሓከምቲ ቀዳምነት ኪወሃቦም እዩ </a:t>
            </a:r>
          </a:p>
          <a:p>
            <a:pPr lvl="1" rtl="0">
              <a:spcBef>
                <a:spcPts val="0"/>
              </a:spcBef>
            </a:pPr>
            <a:endParaRPr lang="en-US" sz="1400" kern="0" dirty="0">
              <a:latin typeface="Franklin Gothic Book" panose="020B0503020102020204" pitchFamily="34" charset="0"/>
            </a:endParaRPr>
          </a:p>
          <a:p>
            <a:pPr lvl="1" rtl="0">
              <a:spcBef>
                <a:spcPts val="0"/>
              </a:spcBef>
            </a:pPr>
            <a:r>
              <a:rPr lang="ti" sz="1800" kern="0" dirty="0">
                <a:latin typeface="Franklin Gothic Book" panose="020B0503020102020204" pitchFamily="34" charset="0"/>
              </a:rPr>
              <a:t>ቅድሚ ናብ ሆስፒታል ምኻድካ ንዓኻ ናብ ዝምልከት ማእከል ኣገልግሎት ክንክን ጥዕና ኪድ*</a:t>
            </a:r>
          </a:p>
          <a:p>
            <a:pPr lvl="1" rtl="0">
              <a:spcBef>
                <a:spcPts val="0"/>
              </a:spcBef>
            </a:pPr>
            <a:endParaRPr lang="en-US" sz="1400" kern="0" dirty="0">
              <a:latin typeface="Franklin Gothic Book" panose="020B0503020102020204" pitchFamily="34" charset="0"/>
            </a:endParaRPr>
          </a:p>
          <a:p>
            <a:pPr lvl="1" rtl="0">
              <a:spcBef>
                <a:spcPts val="0"/>
              </a:spcBef>
            </a:pPr>
            <a:r>
              <a:rPr lang="ti" sz="1800" kern="0" dirty="0">
                <a:latin typeface="Franklin Gothic Book" panose="020B0503020102020204" pitchFamily="34" charset="0"/>
              </a:rPr>
              <a:t>ነርሳትን ዶክተራትን ምስጢራውነት ተሓከምቲ ክሕልዉ ቃል-ማሕላ ፈጺሞም እዮም </a:t>
            </a:r>
          </a:p>
          <a:p>
            <a:pPr lvl="1" rtl="0">
              <a:spcBef>
                <a:spcPts val="0"/>
              </a:spcBef>
            </a:pPr>
            <a:endParaRPr lang="en-US" sz="1400" kern="0" dirty="0">
              <a:latin typeface="Franklin Gothic Book" panose="020B0503020102020204" pitchFamily="34" charset="0"/>
            </a:endParaRPr>
          </a:p>
          <a:p>
            <a:pPr lvl="1" rtl="0">
              <a:spcBef>
                <a:spcPts val="0"/>
              </a:spcBef>
            </a:pPr>
            <a:r>
              <a:rPr lang="ti" sz="1800" kern="0" dirty="0">
                <a:latin typeface="Franklin Gothic Book" panose="020B0503020102020204" pitchFamily="34" charset="0"/>
              </a:rPr>
              <a:t>ብቛንቋ ሽወደን ክትረዳዳእ ዘይትኽእል ምስእትኸውን፡ ናይ ቃል ተርጓሚ (ምስጢራውነት ከኽብር ቃለ-ማሕላ ዝፈጸመ/ት) </a:t>
            </a:r>
            <a:r>
              <a:rPr lang="ti" sz="1800" kern="0" dirty="0" smtClean="0">
                <a:latin typeface="Franklin Gothic Book" panose="020B0503020102020204" pitchFamily="34" charset="0"/>
              </a:rPr>
              <a:t>ኪምደበልካ</a:t>
            </a:r>
            <a:r>
              <a:rPr lang="en-US" sz="1800" kern="0" dirty="0" smtClean="0">
                <a:latin typeface="Franklin Gothic Book" panose="020B0503020102020204" pitchFamily="34" charset="0"/>
              </a:rPr>
              <a:t> </a:t>
            </a:r>
            <a:r>
              <a:rPr lang="en-US" sz="1800" kern="0" dirty="0" err="1" smtClean="0">
                <a:latin typeface="Franklin Gothic Book" panose="020B0503020102020204" pitchFamily="34" charset="0"/>
              </a:rPr>
              <a:t>ክም</a:t>
            </a:r>
            <a:r>
              <a:rPr lang="ti" sz="1800" kern="0" dirty="0" smtClean="0">
                <a:latin typeface="Franklin Gothic Book" panose="020B0503020102020204" pitchFamily="34" charset="0"/>
              </a:rPr>
              <a:t> </a:t>
            </a:r>
            <a:r>
              <a:rPr lang="ti" sz="1800" kern="0" dirty="0">
                <a:latin typeface="Franklin Gothic Book" panose="020B0503020102020204" pitchFamily="34" charset="0"/>
              </a:rPr>
              <a:t>መሰል ኣለካ </a:t>
            </a:r>
          </a:p>
          <a:p>
            <a:pPr lvl="1" rtl="0">
              <a:spcBef>
                <a:spcPts val="0"/>
              </a:spcBef>
            </a:pPr>
            <a:endParaRPr lang="en-US" sz="1400" kern="0" dirty="0">
              <a:latin typeface="Franklin Gothic Book" panose="020B0503020102020204" pitchFamily="34" charset="0"/>
            </a:endParaRPr>
          </a:p>
          <a:p>
            <a:pPr lvl="1" rtl="0">
              <a:spcBef>
                <a:spcPts val="0"/>
              </a:spcBef>
            </a:pPr>
            <a:r>
              <a:rPr lang="ti" sz="1800" kern="0" dirty="0">
                <a:latin typeface="Franklin Gothic Book" panose="020B0503020102020204" pitchFamily="34" charset="0"/>
              </a:rPr>
              <a:t>ኤም.ኣር.ኤስ.ኤ. ንምግታእ ዝኣክል፡ ጸረ-ረኽሲ መድሃኒታት ናይ ምርካብ ተኽእሎ ብቍጽጽራዊ ኣገባብ እተሓጽረ እዩ </a:t>
            </a:r>
            <a:endParaRPr lang="sv-SE" sz="1800" kern="0" dirty="0">
              <a:latin typeface="Franklin Gothic Book" panose="020B05030201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31510" y="2130785"/>
            <a:ext cx="2231063" cy="316979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55097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ti"/>
              <a:t>መዘራረቢ ነጥብታት ኣብ ናይ ሎሚ ሓበሬታዊ መግለጺ </a:t>
            </a:r>
            <a:endParaRPr lang="sv-SE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294730" y="1108075"/>
            <a:ext cx="8374608" cy="4732065"/>
          </a:xfrm>
        </p:spPr>
        <p:txBody>
          <a:bodyPr rtlCol="0"/>
          <a:lstStyle/>
          <a:p>
            <a:pPr marL="458788" lvl="1" indent="-457200" rtl="0">
              <a:buFont typeface="+mj-lt"/>
              <a:buAutoNum type="arabicPeriod"/>
            </a:pPr>
            <a:r>
              <a:rPr lang="ti"/>
              <a:t>ሓፈሻዊ ስነ-ሓሳብ ናይ ኣገልግሎት ክንክን ጥዕና ሃገረ ሽወደን </a:t>
            </a:r>
            <a:endParaRPr lang="sv-SE" dirty="0"/>
          </a:p>
          <a:p>
            <a:pPr marL="458788" lvl="1" indent="-457200" rtl="0">
              <a:buFont typeface="+mj-lt"/>
              <a:buAutoNum type="arabicPeriod"/>
            </a:pPr>
            <a:endParaRPr lang="sv-SE" b="1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 b="1"/>
              <a:t>ሓተቲ ዕቝባ ዘለውዎም መሰላት ክንክን ጥዕና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/>
          </a:p>
          <a:p>
            <a:pPr marL="458788" lvl="1" indent="-457200" rtl="0">
              <a:buFont typeface="+mj-lt"/>
              <a:buAutoNum type="arabicPeriod"/>
            </a:pPr>
            <a:r>
              <a:rPr lang="ti"/>
              <a:t>ፈታሺ ጥዕናዊ መርመራ </a:t>
            </a: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endParaRPr lang="sv-SE" dirty="0" smtClean="0"/>
          </a:p>
          <a:p>
            <a:pPr marL="458788" lvl="1" indent="-457200" rtl="0">
              <a:buFont typeface="+mj-lt"/>
              <a:buAutoNum type="arabicPeriod"/>
            </a:pPr>
            <a:r>
              <a:rPr lang="ti"/>
              <a:t>ርእሰ-ክንክንን ናይ 1177 ኣገልግሎታት ሓበሬታን </a:t>
            </a:r>
          </a:p>
          <a:p>
            <a:pPr marL="458788" lvl="1" indent="-457200" rtl="0">
              <a:buFont typeface="+mj-lt"/>
              <a:buAutoNum type="arabicPeriod"/>
            </a:pPr>
            <a:endParaRPr lang="sv-SE" dirty="0"/>
          </a:p>
          <a:p>
            <a:pPr marL="458788" lvl="1" indent="-457200" rtl="0">
              <a:buFont typeface="+mj-lt"/>
              <a:buAutoNum type="arabicPeriod"/>
            </a:pPr>
            <a:r>
              <a:rPr lang="ti"/>
              <a:t>ስርዓተ-ክንክን-ጥዕና ናይ ሃገረ ሽወደን </a:t>
            </a:r>
          </a:p>
          <a:p>
            <a:pPr lvl="2" rtl="0"/>
            <a:r>
              <a:rPr lang="ti"/>
              <a:t>ከባብያውያን ማእከላት ኣገልግሎት ክንክን ጥዕና </a:t>
            </a:r>
          </a:p>
          <a:p>
            <a:pPr lvl="2" rtl="0"/>
            <a:r>
              <a:rPr lang="ti"/>
              <a:t>ሆስፒታላት</a:t>
            </a:r>
          </a:p>
          <a:p>
            <a:pPr lvl="2" rtl="0"/>
            <a:r>
              <a:rPr lang="ti"/>
              <a:t>ካልኦት ኣገልግሎታት (እንተላይ ናይ ክንክን ስኒ) </a:t>
            </a:r>
          </a:p>
          <a:p>
            <a:pPr lvl="2" rtl="0"/>
            <a:endParaRPr lang="sv-SE" dirty="0"/>
          </a:p>
        </p:txBody>
      </p:sp>
    </p:spTree>
    <p:extLst>
      <p:ext uri="{BB962C8B-B14F-4D97-AF65-F5344CB8AC3E}">
        <p14:creationId xmlns="" xmlns:p14="http://schemas.microsoft.com/office/powerpoint/2010/main" val="327043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Object 21" hidden="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8873630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p:oleObj spid="_x0000_s19486" name="think-cell Slide" r:id="rId4" imgW="360" imgH="360" progId="">
              <p:embed/>
            </p:oleObj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0"/>
          <a:lstStyle/>
          <a:p>
            <a:pPr rtl="0"/>
            <a:r>
              <a:rPr lang="ti"/>
              <a:t>ዞባታት ንሓተትቲ ዕቝባ ይጽንሓለይ ዘይበሃሉ ኣገልግሎታት ክንክን ኪህባኦም ይግባእ </a:t>
            </a:r>
            <a:endParaRPr lang="sv-SE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/>
        <p:txBody>
          <a:bodyPr rtlCol="0"/>
          <a:lstStyle/>
          <a:p>
            <a:pPr rtl="0"/>
            <a:r>
              <a:rPr lang="ti"/>
              <a:t>ዞባዊ ግዴታ/ሓላፍነት – ልዕሊ 18 ንዝዕድሚኦም ዓቕሚ-ሰብ ዝበጽሑ ሓተትቲ ዕቝባ </a:t>
            </a:r>
            <a:endParaRPr lang="en-US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6" name="Rounded Rectangle 5"/>
          <p:cNvSpPr/>
          <p:nvPr/>
        </p:nvSpPr>
        <p:spPr>
          <a:xfrm>
            <a:off x="3869716" y="1710929"/>
            <a:ext cx="4799621" cy="3532339"/>
          </a:xfrm>
          <a:prstGeom prst="roundRect">
            <a:avLst>
              <a:gd name="adj" fmla="val 966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1202106" y="4257051"/>
            <a:ext cx="1419796" cy="25899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ዓቕሚ-ሰብ ዝበጽሑ 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1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160" y="2318419"/>
            <a:ext cx="1804451" cy="1804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 Placeholder 2"/>
          <p:cNvSpPr txBox="1">
            <a:spLocks/>
          </p:cNvSpPr>
          <p:nvPr/>
        </p:nvSpPr>
        <p:spPr>
          <a:xfrm>
            <a:off x="4379810" y="1626092"/>
            <a:ext cx="3645106" cy="50182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49837" y="1847378"/>
            <a:ext cx="497758" cy="539094"/>
          </a:xfrm>
          <a:prstGeom prst="rect">
            <a:avLst/>
          </a:prstGeom>
        </p:spPr>
      </p:pic>
      <p:sp>
        <p:nvSpPr>
          <p:cNvPr id="11" name="Text Placeholder 2"/>
          <p:cNvSpPr txBox="1">
            <a:spLocks/>
          </p:cNvSpPr>
          <p:nvPr/>
        </p:nvSpPr>
        <p:spPr>
          <a:xfrm>
            <a:off x="4720078" y="1847378"/>
            <a:ext cx="3814931" cy="48609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ዞባታት ይጽንሓለይ ዘይበሃሉ ኣገልግሎታት ክንክን ኪህባ ይግባእ</a:t>
            </a:r>
            <a:r>
              <a:rPr lang="ti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(ብሓካይም ከምዝወሰንዎ)፤ </a:t>
            </a:r>
            <a:r>
              <a:rPr lang="ti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ገለ ካብኣቶም፦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3" name="Text Placeholder 2"/>
          <p:cNvSpPr txBox="1">
            <a:spLocks/>
          </p:cNvSpPr>
          <p:nvPr/>
        </p:nvSpPr>
        <p:spPr>
          <a:xfrm>
            <a:off x="5156959" y="2571155"/>
            <a:ext cx="3246060" cy="3363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ይጽንሓለይ ዘይበሃሉ መድሃኒታት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Text Placeholder 2"/>
          <p:cNvSpPr txBox="1">
            <a:spLocks/>
          </p:cNvSpPr>
          <p:nvPr/>
        </p:nvSpPr>
        <p:spPr>
          <a:xfrm>
            <a:off x="5156959" y="2887396"/>
            <a:ext cx="3246060" cy="377448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መሰረታውያን ሕክምናዊ ሓገዛት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Text Placeholder 2"/>
          <p:cNvSpPr txBox="1">
            <a:spLocks/>
          </p:cNvSpPr>
          <p:nvPr/>
        </p:nvSpPr>
        <p:spPr>
          <a:xfrm>
            <a:off x="5156959" y="3285833"/>
            <a:ext cx="2854960" cy="3363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ዕድል ተጠቃምነት/መጓዓዝያ ናብ ቦታ ኣገልግሎት ክንክን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Text Placeholder 2"/>
          <p:cNvSpPr txBox="1">
            <a:spLocks/>
          </p:cNvSpPr>
          <p:nvPr/>
        </p:nvSpPr>
        <p:spPr>
          <a:xfrm>
            <a:off x="5156959" y="3643172"/>
            <a:ext cx="2854960" cy="3363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ክንክን ኣብ እዋን ጥንሲ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Text Placeholder 2"/>
          <p:cNvSpPr txBox="1">
            <a:spLocks/>
          </p:cNvSpPr>
          <p:nvPr/>
        </p:nvSpPr>
        <p:spPr>
          <a:xfrm>
            <a:off x="5156958" y="4000511"/>
            <a:ext cx="3246061" cy="33635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ምንጻልን መከላኸልን ጥንሲ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 Placeholder 2"/>
          <p:cNvSpPr txBox="1">
            <a:spLocks/>
          </p:cNvSpPr>
          <p:nvPr/>
        </p:nvSpPr>
        <p:spPr>
          <a:xfrm>
            <a:off x="4720079" y="4519748"/>
            <a:ext cx="3682940" cy="48609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b="1" kern="0" dirty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ምኽባር መሰል ብሕትውናኹም፦ ኩሎም ሓካይም ምስጢራውነት ተሓከምቲ ክሕልዉ ቃል-ማሕላ ፈጺሞም እዮም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6" name="Picture 39" descr="gravid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3" y="3665798"/>
            <a:ext cx="348311" cy="34831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2" descr="buss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3" y="3277679"/>
            <a:ext cx="347103" cy="3471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4" descr="hjälpmedel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3012" y="2887396"/>
            <a:ext cx="347103" cy="3471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48" descr="medici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42" y="2526656"/>
            <a:ext cx="333373" cy="3333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79488" y="1934864"/>
            <a:ext cx="1672608" cy="222319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4691961" y="2526656"/>
            <a:ext cx="373063" cy="33342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3" cstate="print"/>
          <a:srcRect l="6011" r="4478"/>
          <a:stretch/>
        </p:blipFill>
        <p:spPr>
          <a:xfrm>
            <a:off x="4691961" y="2887396"/>
            <a:ext cx="373063" cy="349267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4" cstate="print"/>
          <a:srcRect l="5113" r="4017"/>
          <a:stretch/>
        </p:blipFill>
        <p:spPr>
          <a:xfrm>
            <a:off x="4691961" y="3273927"/>
            <a:ext cx="373381" cy="355403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5" cstate="print"/>
          <a:srcRect l="3655" t="3835" r="3777" b="5863"/>
          <a:stretch/>
        </p:blipFill>
        <p:spPr>
          <a:xfrm>
            <a:off x="4691961" y="3657806"/>
            <a:ext cx="373428" cy="357196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691961" y="4060823"/>
            <a:ext cx="373063" cy="325726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049837" y="4446605"/>
            <a:ext cx="544270" cy="50818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4040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4730" y="120521"/>
            <a:ext cx="8374608" cy="615553"/>
          </a:xfrm>
        </p:spPr>
        <p:txBody>
          <a:bodyPr rtlCol="0"/>
          <a:lstStyle/>
          <a:p>
            <a:pPr rtl="0"/>
            <a:r>
              <a:rPr lang="ti"/>
              <a:t>ዞባታት፡ ንሓተትቲ ዕቝባ ህጻናት፡ ንሽወደናውያን ህጻናት ከምዝግባእ ገይረን ኣገልግሎት ክንክን ጥዕና ኪህባኦም ይግባእ  </a:t>
            </a:r>
            <a:endParaRPr lang="sv-SE" dirty="0"/>
          </a:p>
        </p:txBody>
      </p:sp>
      <p:sp>
        <p:nvSpPr>
          <p:cNvPr id="29" name="Text Placeholder 28"/>
          <p:cNvSpPr>
            <a:spLocks noGrp="1"/>
          </p:cNvSpPr>
          <p:nvPr>
            <p:ph type="body" sz="quarter" idx="19"/>
          </p:nvPr>
        </p:nvSpPr>
        <p:spPr>
          <a:xfrm>
            <a:off x="293361" y="783241"/>
            <a:ext cx="8375977" cy="276999"/>
          </a:xfrm>
        </p:spPr>
        <p:txBody>
          <a:bodyPr rtlCol="0"/>
          <a:lstStyle/>
          <a:p>
            <a:pPr rtl="0"/>
            <a:r>
              <a:rPr lang="ti"/>
              <a:t>ዞባዊ ግዴታ/ሓላፍነት – ትሕቲ 18 ንዝዕድሚኦም ዓቕሚ-ሰብ ዘይበጽሑ ሓተትቲ ዕቝባ </a:t>
            </a:r>
            <a:endParaRPr lang="sv-SE" dirty="0"/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6" name="Rounded Rectangle 5"/>
          <p:cNvSpPr/>
          <p:nvPr/>
        </p:nvSpPr>
        <p:spPr>
          <a:xfrm>
            <a:off x="3869717" y="2160718"/>
            <a:ext cx="4533302" cy="2355329"/>
          </a:xfrm>
          <a:prstGeom prst="roundRect">
            <a:avLst>
              <a:gd name="adj" fmla="val 9661"/>
            </a:avLst>
          </a:prstGeom>
          <a:noFill/>
          <a:ln w="12700"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0"/>
            <a:endParaRPr lang="sv-SE" sz="2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Text Placeholder 2"/>
          <p:cNvSpPr txBox="1">
            <a:spLocks/>
          </p:cNvSpPr>
          <p:nvPr/>
        </p:nvSpPr>
        <p:spPr>
          <a:xfrm>
            <a:off x="4379810" y="1278880"/>
            <a:ext cx="3645106" cy="501829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endParaRPr lang="sv-SE" sz="1400" b="1" kern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1202106" y="4257051"/>
            <a:ext cx="1041252" cy="258996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ctr" rtl="0"/>
            <a:r>
              <a:rPr lang="ti" b="1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ህጻናት </a:t>
            </a:r>
            <a:endParaRPr lang="sv-SE" b="1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Text Placeholder 2"/>
          <p:cNvSpPr txBox="1">
            <a:spLocks/>
          </p:cNvSpPr>
          <p:nvPr/>
        </p:nvSpPr>
        <p:spPr>
          <a:xfrm>
            <a:off x="4817355" y="2406085"/>
            <a:ext cx="3361780" cy="1419847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marL="0" indent="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34" indent="-192047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12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31" indent="-173020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887" indent="-180956" algn="l" defTabSz="895160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accent4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070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173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276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379" indent="-130148" algn="l" defTabSz="895160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rtl="0"/>
            <a:r>
              <a:rPr lang="ti" b="1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ህጻናትን</a:t>
            </a:r>
            <a:r>
              <a:rPr lang="ti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ኰተትየታትን ኣገልግሎት ክንክን ጥዕናን ስንን ዝረኽቡሉ መምርሒ ልክዕ እቲ ንሽወደናውያን ህጻናት/ኰተትየታት </a:t>
            </a:r>
            <a:r>
              <a:rPr lang="ti" b="1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ዝምልከት መምርሒ ባዕሉ</a:t>
            </a:r>
            <a:r>
              <a:rPr lang="ti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እዩ።</a:t>
            </a:r>
          </a:p>
          <a:p>
            <a:pPr rtl="0"/>
            <a:endParaRPr lang="en-US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rtl="0"/>
            <a:r>
              <a:rPr lang="ti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ምስ ክንክን ጥዕናን ስንን ህጻናት ብዝተኣሳሰር ዝግበር </a:t>
            </a:r>
            <a:r>
              <a:rPr lang="ti" b="1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ወጻኢታት የልቦን</a:t>
            </a:r>
            <a:r>
              <a:rPr lang="ti" kern="0">
                <a:latin typeface="Franklin Gothic Book" panose="020B050302010202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sv-SE" kern="0" dirty="0">
              <a:latin typeface="Franklin Gothic Book" panose="020B050302010202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61164" y="1983152"/>
            <a:ext cx="1922852" cy="2273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41196" y="2441572"/>
            <a:ext cx="663127" cy="60461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41196" y="3575272"/>
            <a:ext cx="683108" cy="6102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6812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heme/theme1.xml><?xml version="1.0" encoding="utf-8"?>
<a:theme xmlns:a="http://schemas.openxmlformats.org/drawingml/2006/main" name="SKL_mall">
  <a:themeElements>
    <a:clrScheme name="HealthNavigator">
      <a:dk1>
        <a:srgbClr val="000000"/>
      </a:dk1>
      <a:lt1>
        <a:srgbClr val="FFFFFF"/>
      </a:lt1>
      <a:dk2>
        <a:srgbClr val="41AE61"/>
      </a:dk2>
      <a:lt2>
        <a:srgbClr val="002960"/>
      </a:lt2>
      <a:accent1>
        <a:srgbClr val="CDE4EC"/>
      </a:accent1>
      <a:accent2>
        <a:srgbClr val="5BA6C1"/>
      </a:accent2>
      <a:accent3>
        <a:srgbClr val="2D6679"/>
      </a:accent3>
      <a:accent4>
        <a:srgbClr val="1E4652"/>
      </a:accent4>
      <a:accent5>
        <a:srgbClr val="A4053D"/>
      </a:accent5>
      <a:accent6>
        <a:srgbClr val="80110A"/>
      </a:accent6>
      <a:hlink>
        <a:srgbClr val="2D6679"/>
      </a:hlink>
      <a:folHlink>
        <a:srgbClr val="1E4652"/>
      </a:folHlink>
    </a:clrScheme>
    <a:fontScheme name="Anpassat 22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12700">
          <a:solidFill>
            <a:schemeClr val="bg1">
              <a:lumMod val="75000"/>
            </a:schemeClr>
          </a:solidFill>
        </a:ln>
        <a:effectLst/>
      </a:spPr>
      <a:bodyPr rtlCol="0" anchor="t" anchorCtr="0"/>
      <a:lstStyle>
        <a:defPPr>
          <a:defRPr dirty="0" smtClean="0">
            <a:solidFill>
              <a:schemeClr val="tx1"/>
            </a:solidFill>
            <a:latin typeface="Calibri" pitchFamily="34" charset="0"/>
            <a:cs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2D66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A1A1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SKL_mall" id="{F51252A8-ABD8-4BBC-99BF-B21C4FD4F9EB}" vid="{00100721-A95F-4E19-982A-99E23CF2C48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SKL_mall</Template>
  <TotalTime>0</TotalTime>
  <Words>1155</Words>
  <Application>Microsoft Office PowerPoint</Application>
  <PresentationFormat>Custom</PresentationFormat>
  <Paragraphs>235</Paragraphs>
  <Slides>24</Slides>
  <Notes>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SKL_mall</vt:lpstr>
      <vt:lpstr>think-cell Slide</vt:lpstr>
      <vt:lpstr>ኣገልግሎት ክንክን ጥዕና ንሓተትቲ ዕቝባ   </vt:lpstr>
      <vt:lpstr>ዕላማ ናይ’ዚ ሎሚ ዝቐርበልኩም ዘሎ ሓበሬታ </vt:lpstr>
      <vt:lpstr>ከም መእተዊ ዝቐርብ ፊልም </vt:lpstr>
      <vt:lpstr>መዘራረቢ ነጥብታት ኣብ ናይ ሎሚ ሓበሬታዊ መግለጺ </vt:lpstr>
      <vt:lpstr>መዘራረቢ ነጥብታት ኣብ ናይ ሎሚ ሓበሬታዊ መግለጺ </vt:lpstr>
      <vt:lpstr>ብዛዕባ ስርዓተ-ክንክን-ጥዕና ናይ ሃገረ ሽወደን ገለ ፍልይ ዝበሉ ነጥብታት ኣለዉ፡ እንተላይ ንግደታትን ስነ-ሓሳባትን ብዝምልከት </vt:lpstr>
      <vt:lpstr>መዘራረቢ ነጥብታት ኣብ ናይ ሎሚ ሓበሬታዊ መግለጺ </vt:lpstr>
      <vt:lpstr>ዞባታት ንሓተትቲ ዕቝባ ይጽንሓለይ ዘይበሃሉ ኣገልግሎታት ክንክን ኪህባኦም ይግባእ </vt:lpstr>
      <vt:lpstr>ዞባታት፡ ንሓተትቲ ዕቝባ ህጻናት፡ ንሽወደናውያን ህጻናት ከምዝግባእ ገይረን ኣገልግሎት ክንክን ጥዕና ኪህባኦም ይግባእ  </vt:lpstr>
      <vt:lpstr>መዘራረቢ ነጥብታት ኣብ ናይ ሎሚ ሓበሬታዊ መግለጺ </vt:lpstr>
      <vt:lpstr>ፈታሺ ጥዕናዊ መርመራ፡ ብትካላት ክንክን ጥዕና ሃገረ ሽወደን ዝወብ ናይ መበገሲ ኣገልግሎት እዩ </vt:lpstr>
      <vt:lpstr>ሪጋኻ ምስኣኸለ ደብዳቤ ክመጽኣካ እዩ፣   ግዜ ኣኽቢርካ ምምጻእ ድማ  ኣዝዩ ኣገዳሲ እዩ </vt:lpstr>
      <vt:lpstr>ጥዕናዊ መርመራ ናጻ ኰይኑ፡ ንመስርሕ ናይ’ቲ ዘቕረብኩምዎ ሕቶ ዕቝባ ዝጸሉ ኣይኰነን – ንጥዕናኹም ዝምልከት ጉዳይ ጥራይ እዩ </vt:lpstr>
      <vt:lpstr>ሕክምናዊ ጸገም ምስዝህልወኩም ኣብ 1177 ብዙሕ ምኽሪ ክትረኽቡ ትኽእሉ ኢኹም – ክትከድዎ ናብ ዝግባእ እውን ክመርሑኹም ይኽእሉ እዮም </vt:lpstr>
      <vt:lpstr>ርእሰ-ክንክንን ቻነላት ሓበሬታን፡ ብመሰረታዊ ምኽሪ ከምኡ’ውን ሕቶን መልስን ተሰንዮም ብዘይምቍራጽ (24/7) ኪርከቡ ይኽእሉ  </vt:lpstr>
      <vt:lpstr>ከባብያውያን ማእከላት ኣገልግሎት ክንክን ጥዕና እቶም መጀመርታ ሓገዝ ደሊኹም ክትከድዎም ዝግባእ ቦታታት እዮም </vt:lpstr>
      <vt:lpstr>ኣብ ከባቢኻ ዝርከብ ማእከል ኣገልግሎት ክንክን ጥዕና፦   ሕክምናዊ ሓገዝ ኣብ ዘድልየኩም እዋን፡ እቲ ቀዳማይ ምርጫ </vt:lpstr>
      <vt:lpstr>ኣብ ከባቢኻ ንዝርከብ ማእከል ኣገልግሎት ክንክን ጥዕና ዝምልከት ሓበሬታ </vt:lpstr>
      <vt:lpstr>ሆስፒታላት–  ኣዝዩ ፍሉይ ሕክምናዊ ክእለት ንዘድልዮም ሃንደበታውያን ሕማማትን ጥዕናዊ ኵነታትን ዝምልከት </vt:lpstr>
      <vt:lpstr>ሆስፒታላት–  ኣዝዩ ፍሉይ ሕክምናዊ ክእለት ንዘድልዮም ሃንደበታውያን ሕማማትን ጥዕናዊ ኵነታትን ዝምልከት </vt:lpstr>
      <vt:lpstr>ዋጋ ኣገልግሎት ክንክን ጥዕና ኣብ መስርሕ ሕቶ ዕቝባ ንዝርከቡ ዓቕሚ-ሰብ ዝበጽሑ ሰባት ድሩት ኰይኑ፡ ንህጻናት ግን ናጻ እዩ </vt:lpstr>
      <vt:lpstr>መዘራረቢ ነጥብታት ኣብ ናይ ሎሚ ሓበሬታዊ መግለጺ </vt:lpstr>
      <vt:lpstr>ከም ናይ ክንክን ስንን ፋርማሲታትን ዝኣመሰሉ ካልኦት ኣገደስቲ ኣገልግሎታት ናይ ምርካብ ዕድል እውን ኣሎ </vt:lpstr>
      <vt:lpstr>ሕቶታት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2016-01-29T13:51:32Z</dcterms:created>
  <dcterms:modified xsi:type="dcterms:W3CDTF">2016-05-31T04:18:38Z</dcterms:modified>
</cp:coreProperties>
</file>