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733" r:id="rId1"/>
  </p:sldMasterIdLst>
  <p:notesMasterIdLst>
    <p:notesMasterId r:id="rId26"/>
  </p:notesMasterIdLst>
  <p:sldIdLst>
    <p:sldId id="256" r:id="rId2"/>
    <p:sldId id="285" r:id="rId3"/>
    <p:sldId id="264" r:id="rId4"/>
    <p:sldId id="257" r:id="rId5"/>
    <p:sldId id="265" r:id="rId6"/>
    <p:sldId id="275" r:id="rId7"/>
    <p:sldId id="274" r:id="rId8"/>
    <p:sldId id="266" r:id="rId9"/>
    <p:sldId id="267" r:id="rId10"/>
    <p:sldId id="277" r:id="rId11"/>
    <p:sldId id="258" r:id="rId12"/>
    <p:sldId id="284" r:id="rId13"/>
    <p:sldId id="259" r:id="rId14"/>
    <p:sldId id="286" r:id="rId15"/>
    <p:sldId id="262" r:id="rId16"/>
    <p:sldId id="287" r:id="rId17"/>
    <p:sldId id="261" r:id="rId18"/>
    <p:sldId id="276" r:id="rId19"/>
    <p:sldId id="289" r:id="rId20"/>
    <p:sldId id="263" r:id="rId21"/>
    <p:sldId id="281" r:id="rId22"/>
    <p:sldId id="288" r:id="rId23"/>
    <p:sldId id="280" r:id="rId24"/>
    <p:sldId id="283" r:id="rId25"/>
  </p:sldIdLst>
  <p:sldSz cx="8961438" cy="6721475"/>
  <p:notesSz cx="6808788" cy="9940925"/>
  <p:defaultTextStyle>
    <a:defPPr rtl="0">
      <a:defRPr lang="ti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18">
          <p15:clr>
            <a:srgbClr val="A4A3A4"/>
          </p15:clr>
        </p15:guide>
        <p15:guide id="2" orient="horz" pos="475">
          <p15:clr>
            <a:srgbClr val="A4A3A4"/>
          </p15:clr>
        </p15:guide>
        <p15:guide id="3" orient="horz" pos="421">
          <p15:clr>
            <a:srgbClr val="A4A3A4"/>
          </p15:clr>
        </p15:guide>
        <p15:guide id="4" orient="horz" pos="3742">
          <p15:clr>
            <a:srgbClr val="A4A3A4"/>
          </p15:clr>
        </p15:guide>
        <p15:guide id="5" pos="185">
          <p15:clr>
            <a:srgbClr val="A4A3A4"/>
          </p15:clr>
        </p15:guide>
        <p15:guide id="6" pos="5461">
          <p15:clr>
            <a:srgbClr val="A4A3A4"/>
          </p15:clr>
        </p15:guide>
        <p15:guide id="7" pos="3907">
          <p15:clr>
            <a:srgbClr val="A4A3A4"/>
          </p15:clr>
        </p15:guide>
        <p15:guide id="8" orient="horz" pos="3635">
          <p15:clr>
            <a:srgbClr val="A4A3A4"/>
          </p15:clr>
        </p15:guide>
        <p15:guide id="9" orient="horz" pos="698">
          <p15:clr>
            <a:srgbClr val="A4A3A4"/>
          </p15:clr>
        </p15:guide>
        <p15:guide id="10" orient="horz" pos="4089">
          <p15:clr>
            <a:srgbClr val="A4A3A4"/>
          </p15:clr>
        </p15:guide>
        <p15:guide id="11" orient="horz" pos="671">
          <p15:clr>
            <a:srgbClr val="A4A3A4"/>
          </p15:clr>
        </p15:guide>
        <p15:guide id="12" orient="horz" pos="3803">
          <p15:clr>
            <a:srgbClr val="A4A3A4"/>
          </p15:clr>
        </p15:guide>
        <p15:guide id="13" pos="389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340" autoAdjust="0"/>
    <p:restoredTop sz="95232" autoAdjust="0"/>
  </p:normalViewPr>
  <p:slideViewPr>
    <p:cSldViewPr snapToGrid="0">
      <p:cViewPr varScale="1">
        <p:scale>
          <a:sx n="71" d="100"/>
          <a:sy n="71" d="100"/>
        </p:scale>
        <p:origin x="-1692" y="-90"/>
      </p:cViewPr>
      <p:guideLst>
        <p:guide orient="horz" pos="618"/>
        <p:guide orient="horz" pos="475"/>
        <p:guide orient="horz" pos="421"/>
        <p:guide orient="horz" pos="3742"/>
        <p:guide orient="horz" pos="3635"/>
        <p:guide orient="horz" pos="698"/>
        <p:guide orient="horz" pos="4089"/>
        <p:guide orient="horz" pos="671"/>
        <p:guide pos="185"/>
        <p:guide pos="5461"/>
        <p:guide pos="3907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E99A0055-30BE-44E1-8033-32776DAB1F63}">
              <a:rPr lang="sv-SE" smtClean="0"/>
              <a:pPr rtl="0"/>
              <a:t>2016-04-18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i"/>
              <a:t>Click to edit Master text styles</a:t>
            </a:r>
          </a:p>
          <a:p>
            <a:pPr lvl="1" rtl="0"/>
            <a:r>
              <a:rPr lang="ti"/>
              <a:t>Second level</a:t>
            </a:r>
          </a:p>
          <a:p>
            <a:pPr lvl="2" rtl="0"/>
            <a:r>
              <a:rPr lang="ti"/>
              <a:t>Third level</a:t>
            </a:r>
          </a:p>
          <a:p>
            <a:pPr lvl="3" rtl="0"/>
            <a:r>
              <a:rPr lang="ti"/>
              <a:t>Fourth level</a:t>
            </a:r>
          </a:p>
          <a:p>
            <a:pPr lvl="4" rtl="0"/>
            <a:r>
              <a:rPr lang="ti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23EF66E-19A1-4AC8-A000-D07CFC09E812}" type="slidenum">
              <a:rPr lang="sv-SE" smtClean="0"/>
              <a:pPr rtl="0"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12024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23EF66E-19A1-4AC8-A000-D07CFC09E812}" type="slidenum">
              <a:rPr lang="sv-SE" smtClean="0"/>
              <a:pPr rtl="0"/>
              <a:t>0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72660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23EF66E-19A1-4AC8-A000-D07CFC09E812}" type="slidenum">
              <a:rPr lang="sv-SE" smtClean="0"/>
              <a:pPr rtl="0"/>
              <a:t>2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98884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23EF66E-19A1-4AC8-A000-D07CFC09E812}" type="slidenum">
              <a:rPr lang="sv-SE" smtClean="0"/>
              <a:pPr rtl="0"/>
              <a:t>3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878657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i"/>
              <a:t>Viktigt att informera om lokala tolkningar vad som inkluderas i stöd som erbjuds avseende bl.a. transport och hjälpmedel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23EF66E-19A1-4AC8-A000-D07CFC09E812}" type="slidenum">
              <a:rPr lang="sv-SE" smtClean="0"/>
              <a:pPr rtl="0"/>
              <a:t>7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36499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6599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369" name="think-cell Slide" r:id="rId3" imgW="360" imgH="360" progId="">
              <p:embed/>
            </p:oleObj>
          </a:graphicData>
        </a:graphic>
      </p:graphicFrame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4527512"/>
            <a:ext cx="5168901" cy="215444"/>
          </a:xfrm>
        </p:spPr>
        <p:txBody>
          <a:bodyPr wrap="square" rtlCol="0">
            <a:spAutoFit/>
          </a:bodyPr>
          <a:lstStyle>
            <a:lvl1pPr algn="l" rtl="0"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ti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4809514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GB" sz="1400" dirty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ti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3622290"/>
            <a:ext cx="5172084" cy="523220"/>
          </a:xfrm>
        </p:spPr>
        <p:txBody>
          <a:bodyPr rtlCol="0" anchor="b" anchorCtr="0"/>
          <a:lstStyle>
            <a:lvl1pPr algn="l" rtl="0">
              <a:defRPr sz="3400" b="0" cap="none" baseline="0">
                <a:solidFill>
                  <a:srgbClr val="E6460A"/>
                </a:solidFill>
              </a:defRPr>
            </a:lvl1pPr>
          </a:lstStyle>
          <a:p>
            <a:pPr rtl="0"/>
            <a:r>
              <a:rPr lang="ti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733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7388"/>
            <a:ext cx="8374608" cy="318686"/>
          </a:xfrm>
        </p:spPr>
        <p:txBody>
          <a:bodyPr rtlCol="0"/>
          <a:lstStyle>
            <a:lvl1pPr algn="l" rtl="0"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pPr rtl="0"/>
            <a:r>
              <a:rPr lang="ti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3477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 rtl="0">
                <a:defRPr/>
              </a:pPr>
              <a:t>‹#›</a:t>
            </a:fld>
            <a:r>
              <a:rPr lang="ti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7453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293361" y="783241"/>
            <a:ext cx="8375977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US" sz="1800" i="0" dirty="0" smtClean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ti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940691"/>
            <a:ext cx="8375650" cy="500062"/>
          </a:xfrm>
        </p:spPr>
        <p:txBody>
          <a:bodyPr rtlCol="0" anchor="b" anchorCtr="0"/>
          <a:lstStyle>
            <a:lvl1pPr marL="615950" indent="-615950" algn="l" defTabSz="627063" rtl="0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 rtl="0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ti" sz="1000">
                <a:ea typeface="Verdana" pitchFamily="34" charset="0"/>
                <a:cs typeface="Verdana" pitchFamily="34" charset="0"/>
              </a:rPr>
              <a:t>	Not:	xxxxxx</a:t>
            </a:r>
            <a:endParaRPr lang="sv-SE" sz="1000" dirty="0" smtClean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 rtl="0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ti" sz="100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 rtl="0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ti" sz="1000">
                <a:ea typeface="Verdana" pitchFamily="34" charset="0"/>
                <a:cs typeface="Verdana" pitchFamily="34" charset="0"/>
              </a:rPr>
              <a:t>	Källa:	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08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3688" y="416847"/>
            <a:ext cx="5764876" cy="318686"/>
          </a:xfrm>
        </p:spPr>
        <p:txBody>
          <a:bodyPr rtlCol="0"/>
          <a:lstStyle>
            <a:lvl1pPr algn="l" rtl="0"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pPr rtl="0"/>
            <a:r>
              <a:rPr lang="ti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47539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 rtl="0">
                <a:defRPr/>
              </a:pPr>
              <a:t>‹#›</a:t>
            </a:fld>
            <a:r>
              <a:rPr lang="ti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4355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172200" y="0"/>
            <a:ext cx="2789237" cy="5888735"/>
          </a:xfrm>
        </p:spPr>
        <p:txBody>
          <a:bodyPr rtlCol="0"/>
          <a:lstStyle/>
          <a:p>
            <a:pPr rtl="0"/>
            <a:r>
              <a:rPr lang="ti"/>
              <a:t>Click icon to add picture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293361" y="783301"/>
            <a:ext cx="5764539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US" sz="1800" i="0" dirty="0" smtClean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ti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940691"/>
            <a:ext cx="5781797" cy="500062"/>
          </a:xfrm>
        </p:spPr>
        <p:txBody>
          <a:bodyPr rtlCol="0" anchor="b" anchorCtr="0"/>
          <a:lstStyle>
            <a:lvl1pPr marL="615950" indent="-615950" algn="l" defTabSz="627063" rtl="0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 rtl="0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ti" sz="1000">
                <a:ea typeface="Verdana" pitchFamily="34" charset="0"/>
                <a:cs typeface="Verdana" pitchFamily="34" charset="0"/>
              </a:rPr>
              <a:t>	Not:	xxxxxx</a:t>
            </a:r>
            <a:endParaRPr lang="sv-SE" sz="1000" dirty="0" smtClean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 rtl="0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ti" sz="100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 rtl="0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ti" sz="1000">
                <a:ea typeface="Verdana" pitchFamily="34" charset="0"/>
                <a:cs typeface="Verdana" pitchFamily="34" charset="0"/>
              </a:rPr>
              <a:t>	Källa:	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4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6847"/>
            <a:ext cx="5907633" cy="318686"/>
          </a:xfrm>
        </p:spPr>
        <p:txBody>
          <a:bodyPr rtlCol="0"/>
          <a:lstStyle>
            <a:lvl1pPr algn="l" rtl="0"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pPr rtl="0"/>
            <a:r>
              <a:rPr lang="ti"/>
              <a:t>Click to edit Master title style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1654299"/>
          </a:xfrm>
        </p:spPr>
        <p:txBody>
          <a:bodyPr rtlCol="0">
            <a:spAutoFit/>
          </a:bodyPr>
          <a:lstStyle>
            <a:lvl1pPr algn="l" rtl="0">
              <a:spcBef>
                <a:spcPts val="1800"/>
              </a:spcBef>
              <a:spcAft>
                <a:spcPts val="0"/>
              </a:spcAft>
              <a:defRPr sz="2000"/>
            </a:lvl1pPr>
            <a:lvl2pPr algn="l" rtl="0">
              <a:spcBef>
                <a:spcPts val="600"/>
              </a:spcBef>
              <a:spcAft>
                <a:spcPts val="0"/>
              </a:spcAft>
              <a:defRPr sz="2000"/>
            </a:lvl2pPr>
            <a:lvl3pPr algn="l" rtl="0">
              <a:defRPr sz="2000"/>
            </a:lvl3pPr>
            <a:lvl4pPr algn="l" rtl="0">
              <a:spcAft>
                <a:spcPts val="0"/>
              </a:spcAft>
              <a:defRPr sz="2000"/>
            </a:lvl4pPr>
            <a:lvl5pPr algn="l" rtl="0">
              <a:spcAft>
                <a:spcPts val="0"/>
              </a:spcAft>
              <a:defRPr sz="2000"/>
            </a:lvl5pPr>
          </a:lstStyle>
          <a:p>
            <a:pPr lvl="0" rtl="0"/>
            <a:r>
              <a:rPr lang="ti"/>
              <a:t>Click to edit Master text styles</a:t>
            </a:r>
          </a:p>
          <a:p>
            <a:pPr lvl="1" rtl="0"/>
            <a:r>
              <a:rPr lang="ti"/>
              <a:t>Second level</a:t>
            </a:r>
          </a:p>
          <a:p>
            <a:pPr lvl="2" rtl="0"/>
            <a:r>
              <a:rPr lang="ti"/>
              <a:t>Third level</a:t>
            </a:r>
          </a:p>
          <a:p>
            <a:pPr lvl="3" rtl="0"/>
            <a:r>
              <a:rPr lang="ti"/>
              <a:t>Fourth level</a:t>
            </a:r>
          </a:p>
          <a:p>
            <a:pPr lvl="4" rtl="0"/>
            <a:r>
              <a:rPr lang="ti"/>
              <a:t>Fifth level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 rtl="0">
                <a:defRPr/>
              </a:pPr>
              <a:t>‹#›</a:t>
            </a:fld>
            <a:r>
              <a:rPr lang="ti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5804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75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6064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011020"/>
            <a:ext cx="5168901" cy="215444"/>
          </a:xfrm>
        </p:spPr>
        <p:txBody>
          <a:bodyPr wrap="square" rtlCol="0">
            <a:spAutoFit/>
          </a:bodyPr>
          <a:lstStyle>
            <a:lvl1pPr algn="l" rtl="0"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ti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287412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ti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207105"/>
            <a:ext cx="5172084" cy="523220"/>
          </a:xfrm>
        </p:spPr>
        <p:txBody>
          <a:bodyPr rtlCol="0" anchor="b" anchorCtr="0"/>
          <a:lstStyle>
            <a:lvl1pPr algn="l" rtl="0">
              <a:defRPr sz="3400" b="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i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526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8128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346" name="think-cell Slide" r:id="rId9" imgW="360" imgH="360" progId="">
              <p:embed/>
            </p:oleObj>
          </a:graphicData>
        </a:graphic>
      </p:graphicFrame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294730" y="426063"/>
            <a:ext cx="5902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lvl="0" rtl="0">
              <a:lnSpc>
                <a:spcPts val="2400"/>
              </a:lnSpc>
            </a:pPr>
            <a:r>
              <a:rPr lang="ti"/>
              <a:t>Click to edit Master title style</a:t>
            </a:r>
            <a:endParaRPr lang="en-US" dirty="0" smtClean="0"/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351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 rtl="0">
                <a:defRPr/>
              </a:pPr>
              <a:t>‹#›</a:t>
            </a:fld>
            <a:r>
              <a:rPr lang="ti"/>
              <a:t> </a:t>
            </a:r>
            <a:endParaRPr lang="en-US" dirty="0"/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4730" y="1098550"/>
            <a:ext cx="8374608" cy="16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ti"/>
              <a:t>Click to edit Master text styles</a:t>
            </a:r>
          </a:p>
          <a:p>
            <a:pPr lvl="1" rtl="0"/>
            <a:r>
              <a:rPr lang="ti"/>
              <a:t>Second level</a:t>
            </a:r>
          </a:p>
          <a:p>
            <a:pPr lvl="2" rtl="0"/>
            <a:r>
              <a:rPr lang="ti"/>
              <a:t>Third level</a:t>
            </a:r>
          </a:p>
          <a:p>
            <a:pPr lvl="3" rtl="0"/>
            <a:r>
              <a:rPr lang="ti"/>
              <a:t>Fourth level</a:t>
            </a:r>
          </a:p>
          <a:p>
            <a:pPr lvl="4" rtl="0"/>
            <a:r>
              <a:rPr lang="ti"/>
              <a:t>Fifth level</a:t>
            </a:r>
            <a:endParaRPr lang="en-US" dirty="0" smtClean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35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2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defRPr lang="en-US" sz="2200" b="1" dirty="0" smtClean="0">
          <a:solidFill>
            <a:srgbClr val="E6460A"/>
          </a:solidFill>
          <a:latin typeface="Georgia" pitchFamily="18" charset="0"/>
          <a:ea typeface="+mj-ea"/>
          <a:cs typeface="Georgia" pitchFamily="18" charset="0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ts val="300"/>
        </a:spcAft>
        <a:buClr>
          <a:schemeClr val="tx2"/>
        </a:buClr>
        <a:defRPr sz="1600">
          <a:solidFill>
            <a:schemeClr val="tx1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1pPr>
      <a:lvl2pPr marL="193655" indent="-192067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Char char="•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2pPr>
      <a:lvl3pPr marL="361950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3pPr>
      <a:lvl4pPr marL="534988" indent="-173038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pitchFamily="34" charset="0"/>
        <a:buChar char="•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4pPr>
      <a:lvl5pPr marL="715963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charset="0"/>
        <a:buChar char="-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5pPr>
      <a:lvl6pPr marL="1203197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349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501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652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hyperlink" Target="http://www.google.com/url?sa=i&amp;source=images&amp;cd=&amp;cad=rja&amp;docid=OWniMnMEPG6VMM&amp;tbnid=RFPNuKWempq37M:&amp;ved=0CAgQjRwwAA&amp;url=http://c91prao.wikispaces.com/Al-Mammar+Noor&amp;ei=BNpzUpTLG-K84ATyp4C4Bw&amp;psig=AFQjCNEJhZOOMky8Pid7kz9K_8xeHrRtCQ&amp;ust=138341056448021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hyperlink" Target="http://www.google.com/url?sa=i&amp;rct=j&amp;q=&amp;esrc=s&amp;frm=1&amp;source=images&amp;cd=&amp;cad=rja&amp;docid=hxDc95ny-m85eM&amp;tbnid=l6qg_IV8nQcuLM:&amp;ved=0CAUQjRw&amp;url=http://testbb.kf.se/Butiker/Apotek-Hjartat/&amp;ei=6dpzUo6PGpKk4ATKtYHgDA&amp;psig=AFQjCNHJh40YOnd7at9VKjibeXgWYW7Fsw&amp;ust=1383410692989794" TargetMode="External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89098" y="4527512"/>
            <a:ext cx="5168901" cy="215444"/>
          </a:xfrm>
        </p:spPr>
        <p:txBody>
          <a:bodyPr rtlCol="0"/>
          <a:lstStyle/>
          <a:p>
            <a:pPr rtl="0"/>
            <a:r>
              <a:rPr lang="ti">
                <a:latin typeface="Franklin Gothic Book" panose="020B0503020102020204" pitchFamily="34" charset="0"/>
              </a:rPr>
              <a:t>መላልዪ ብዛዕባ ስርዓተ-ክንክን-ጥዕና ናይ ሃገረ ሽወደን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ti"/>
              <a:t>መጋቢት </a:t>
            </a:r>
            <a:r>
              <a:rPr lang="ti">
                <a:latin typeface="Franklin Gothic Book" panose="020B0503020102020204" pitchFamily="34" charset="0"/>
              </a:rPr>
              <a:t>2016</a:t>
            </a:r>
            <a:endParaRPr lang="sv-SE" dirty="0">
              <a:latin typeface="Franklin Gothic Book" panose="020B05030201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89098" y="3622291"/>
            <a:ext cx="5870467" cy="523220"/>
          </a:xfrm>
        </p:spPr>
        <p:txBody>
          <a:bodyPr rtlCol="0"/>
          <a:lstStyle/>
          <a:p>
            <a:pPr rtl="0"/>
            <a:r>
              <a:rPr lang="ti"/>
              <a:t>ኣገልግሎት ክንክን ጥዕና ንሓተትቲ ዕቝባ   </a:t>
            </a:r>
            <a:endParaRPr lang="sv-SE" sz="20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0" y="6305550"/>
            <a:ext cx="2859882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1945482" y="6305550"/>
            <a:ext cx="7029450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18882" y="6391275"/>
            <a:ext cx="4800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noAutofit/>
          </a:bodyPr>
          <a:lstStyle/>
          <a:p>
            <a:pPr rtl="0">
              <a:lnSpc>
                <a:spcPct val="115000"/>
              </a:lnSpc>
              <a:spcAft>
                <a:spcPts val="0"/>
              </a:spcAft>
            </a:pPr>
            <a:r>
              <a:rPr lang="ti" sz="1100">
                <a:solidFill>
                  <a:srgbClr val="FFFFFF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Finns även tillgänglig digitalt på </a:t>
            </a:r>
            <a:r>
              <a:rPr lang="ti" sz="1100" b="1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www.uppdragpsykiskhalsa.se</a:t>
            </a:r>
            <a:r>
              <a:rPr lang="ti" sz="110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382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i"/>
              <a:t>መዘራረቢ ነጥብታት ኣብ ናይ ሎሚ ሓበሬታዊ መግለጺ 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0"/>
          <a:lstStyle/>
          <a:p>
            <a:pPr marL="458788" lvl="1" indent="-457200" rtl="0">
              <a:buFont typeface="+mj-lt"/>
              <a:buAutoNum type="arabicPeriod"/>
            </a:pPr>
            <a:r>
              <a:rPr lang="ti"/>
              <a:t>ሓፈሻዊ ስነ-ሓሳብ ናይ ኣገልግሎት ክንክን ጥዕና ሃገረ ሽወደን </a:t>
            </a:r>
            <a:endParaRPr lang="sv-SE" dirty="0"/>
          </a:p>
          <a:p>
            <a:pPr marL="458788" lvl="1" indent="-457200" rtl="0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/>
              <a:t>ሓተቲ ዕቝባ ዘለውዎም መሰላት ክንክን ጥዕና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 b="1"/>
              <a:t>ፈታሺ ጥዕናዊ መርመራ </a:t>
            </a:r>
            <a:endParaRPr lang="sv-SE" b="1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/>
              <a:t>ርእሰ-ክንክንን ናይ 1177 ኣገልግሎታት ሓበሬታን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/>
              <a:t>ስርዓተ-ክንክን-ጥዕና ናይ ሃገረ ሽወደን </a:t>
            </a:r>
          </a:p>
          <a:p>
            <a:pPr lvl="2" rtl="0"/>
            <a:r>
              <a:rPr lang="ti"/>
              <a:t>ከባብያውያን ማእከላት ኣገልግሎት ክንክን ጥዕና </a:t>
            </a:r>
          </a:p>
          <a:p>
            <a:pPr lvl="2" rtl="0"/>
            <a:r>
              <a:rPr lang="ti"/>
              <a:t>ሆስፒታላት</a:t>
            </a:r>
          </a:p>
          <a:p>
            <a:pPr lvl="2" rtl="0"/>
            <a:r>
              <a:rPr lang="ti"/>
              <a:t>ካልኦት ኣገልግሎታት (እንተላይ ናይ ክንክን ስኒ) </a:t>
            </a:r>
          </a:p>
          <a:p>
            <a:pPr lvl="2" rtl="0"/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9817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47831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434" name="think-cell Slide" r:id="rId3" imgW="360" imgH="360" progId="">
              <p:embed/>
            </p:oleObj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 rtlCol="0"/>
          <a:lstStyle/>
          <a:p>
            <a:pPr rtl="0"/>
            <a:r>
              <a:rPr lang="ti"/>
              <a:t>ፈታሺ ጥዕናዊ መርመራ፡ ብትካላት ክንክን ጥዕና ሃገረ ሽወደን ዝወብ ናይ መበገሲ ኣገልግሎት እዩ </a:t>
            </a:r>
            <a:endParaRPr lang="sv-SE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ፈታሺ ጥዕናዊ መርመራ 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sz="1800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ናብ ሽወደን ምእታው 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 ንርእሰ-ክንክን ዝምልከት ምኽሪ 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ከባብያውያን ማእከላት ኣገልግሎት ክንክን ጥዕና </a:t>
            </a:r>
          </a:p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(መባእታዊ ክንክን)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ሆስፒታላት</a:t>
            </a:r>
          </a:p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(ናይ ካልኣይ ደረጃ ክንክን)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5400000">
            <a:off x="711238" y="186771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1" y="186771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33847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447" name="think-cell Slide" r:id="rId3" imgW="360" imgH="360" progId="">
              <p:embed/>
            </p:oleObj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3135781" y="1503384"/>
            <a:ext cx="2700553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5991" y="1503384"/>
            <a:ext cx="2531959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02308" y="3818735"/>
            <a:ext cx="1278982" cy="4984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ግዜን ቦታን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1255718" y="3466670"/>
            <a:ext cx="3256209" cy="26442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74608" cy="615553"/>
          </a:xfrm>
        </p:spPr>
        <p:txBody>
          <a:bodyPr rtlCol="0"/>
          <a:lstStyle/>
          <a:p>
            <a:pPr rtl="0"/>
            <a:r>
              <a:rPr lang="ti" dirty="0"/>
              <a:t>ሪጋኻ ምስኣኸለ ደብዳቤ ክመጽኣካ እዩ፣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ti" dirty="0"/>
              <a:t>ግዜ ኣኽቢርካ ምምጻእ ድማ </a:t>
            </a:r>
            <a:r>
              <a:rPr smtClean="0"/>
              <a:t> </a:t>
            </a:r>
            <a:r>
              <a:rPr lang="ti" dirty="0" smtClean="0"/>
              <a:t>ኣዝዩ </a:t>
            </a:r>
            <a:r>
              <a:rPr lang="ti" dirty="0"/>
              <a:t>ኣገዳሲ እዩ </a:t>
            </a:r>
            <a:endParaRPr lang="en-GB" dirty="0"/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09420" y="4583941"/>
            <a:ext cx="1127494" cy="2589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ናይ ኤል.ኤም.ኤ. ካርድኹም ተማልኡ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15991" y="1164564"/>
            <a:ext cx="2369820" cy="256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4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መስርሕ ቍ. 1 – ደብዳቤ ምቕባል</a:t>
            </a:r>
            <a:endParaRPr lang="sv-SE" sz="1400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3135783" y="1164564"/>
            <a:ext cx="2700552" cy="256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4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መስርሕ ቍ. 2 – ፈታሺ ጥዕናዊ መርመራ </a:t>
            </a:r>
            <a:endParaRPr lang="sv-SE" sz="1400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4425609" y="2079145"/>
            <a:ext cx="1270341" cy="54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ናይ ደምን ኣካላዊን መርመራታት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4425609" y="3387226"/>
            <a:ext cx="1270341" cy="54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ዝርርብ ምስ በዓል/ቲ-ሞያ ፍሉይ ክእለት ምስ ዝዀነ/ት ነርስ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4425609" y="4708683"/>
            <a:ext cx="1633406" cy="54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ወጻኢታት የልቦን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24165" y="1503384"/>
            <a:ext cx="2531959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 rot="5400000">
            <a:off x="4455452" y="3466670"/>
            <a:ext cx="3256209" cy="26442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6064899" y="1155970"/>
            <a:ext cx="2801290" cy="2648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4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መስርሕ ቍ. 3 – ኣድላዪ ምስዝኸውን ምውካስ  </a:t>
            </a:r>
            <a:endParaRPr lang="sv-SE" sz="1400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7546104" y="1837787"/>
            <a:ext cx="1309688" cy="54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ሪፈራል ናብ ዶክተር – ኣድላዪ ኰይኑ ምስዝርከብ ጥራይ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7441371" y="3162945"/>
            <a:ext cx="1414753" cy="54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ናብ Migrations-verket ዝመሓላለፍ ሓበሬታ የልቦን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7417837" y="4344463"/>
            <a:ext cx="1345163" cy="8470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ድሕሪ ምውሃብ ናይ መንበሪ ፍቓድ ወረቐት ዝርከብ ተወሳኺ ሓገዝ ኣሎ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000" y="1732228"/>
            <a:ext cx="1821709" cy="1489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033" y="3692823"/>
            <a:ext cx="685029" cy="680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1095" y="4560558"/>
            <a:ext cx="884716" cy="581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5377" y="2080703"/>
            <a:ext cx="1124774" cy="594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9648" y="3391715"/>
            <a:ext cx="1140503" cy="723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51757" y="4504033"/>
            <a:ext cx="782378" cy="757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36564" y="3159839"/>
            <a:ext cx="828888" cy="6739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4307" y="1833036"/>
            <a:ext cx="973403" cy="7958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C7E2EE"/>
              </a:clrFrom>
              <a:clrTo>
                <a:srgbClr val="C7E2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7999" y="4373750"/>
            <a:ext cx="806018" cy="734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16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98446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375" name="think-cell Slide" r:id="rId3" imgW="360" imgH="360" progId="">
              <p:embed/>
            </p:oleObj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32562" y="1095703"/>
            <a:ext cx="7827667" cy="49433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74608" cy="615553"/>
          </a:xfrm>
        </p:spPr>
        <p:txBody>
          <a:bodyPr rtlCol="0"/>
          <a:lstStyle/>
          <a:p>
            <a:pPr rtl="0"/>
            <a:r>
              <a:rPr lang="ti"/>
              <a:t>ጥዕናዊ መርመራ ናጻ ኰይኑ፡ ንመስርሕ ናይ’ቲ ዘቕረብኩምዎ ሕቶ ዕቝባ ዝጸሉ ኣይኰነን – ንጥዕናኹም ዝምልከት ጉዳይ ጥራይ እዩ </a:t>
            </a:r>
            <a:endParaRPr lang="sv-S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1719393" y="1379818"/>
            <a:ext cx="664083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0">
              <a:spcBef>
                <a:spcPts val="0"/>
              </a:spcBef>
            </a:pPr>
            <a:r>
              <a:rPr lang="ti" sz="1600" kern="0">
                <a:latin typeface="Franklin Gothic Book" panose="020B0503020102020204" pitchFamily="34" charset="0"/>
              </a:rPr>
              <a:t>ጥዕናዊ መርመራታት ብናጻ እዮም ዝወሃቡ  </a:t>
            </a:r>
          </a:p>
          <a:p>
            <a:pPr lvl="1" rtl="0">
              <a:spcBef>
                <a:spcPts val="0"/>
              </a:spcBef>
            </a:pPr>
            <a:r>
              <a:rPr lang="ti" sz="1600" kern="0">
                <a:latin typeface="Franklin Gothic Book" panose="020B0503020102020204" pitchFamily="34" charset="0"/>
              </a:rPr>
              <a:t>ሪጋኻ ምስኣኸለ ደብዳቤ ክመጽኣካ እዩ </a:t>
            </a:r>
            <a:r>
              <a:rPr lang="en-US" sz="1600" kern="0" dirty="0" smtClean="0">
                <a:latin typeface="Franklin Gothic Book" panose="020B0503020102020204" pitchFamily="34" charset="0"/>
              </a:rPr>
              <a:t/>
            </a:r>
            <a:br>
              <a:rPr lang="en-US" sz="1600" kern="0" dirty="0" smtClean="0">
                <a:latin typeface="Franklin Gothic Book" panose="020B0503020102020204" pitchFamily="34" charset="0"/>
              </a:rPr>
            </a:br>
            <a:r>
              <a:rPr lang="ti" sz="1600" kern="0">
                <a:latin typeface="Franklin Gothic Book" panose="020B0503020102020204" pitchFamily="34" charset="0"/>
              </a:rPr>
              <a:t>(ንህጻናትን ስድራ-ቤታትን ቀዳምነት ይወሃብ) </a:t>
            </a:r>
          </a:p>
          <a:p>
            <a:pPr lvl="1" rtl="0">
              <a:spcBef>
                <a:spcPts val="0"/>
              </a:spcBef>
            </a:pPr>
            <a:r>
              <a:rPr lang="ti" sz="1600" kern="0">
                <a:latin typeface="Franklin Gothic Book" panose="020B0503020102020204" pitchFamily="34" charset="0"/>
              </a:rPr>
              <a:t>ግዜ ኣኽቢርካ ምምጻእ ድማ ኣዝዩ ኣገዳሲ እዩ፤ እንተዘየሎ ተርጓሚ ናይ ምርካብ/ናይ ምእታው ተኽእሎ የልቦን </a:t>
            </a:r>
          </a:p>
          <a:p>
            <a:pPr lvl="1" rtl="0">
              <a:spcBef>
                <a:spcPts val="0"/>
              </a:spcBef>
            </a:pPr>
            <a:r>
              <a:rPr lang="ti" sz="1600" kern="0">
                <a:latin typeface="Franklin Gothic Book" panose="020B0503020102020204" pitchFamily="34" charset="0"/>
              </a:rPr>
              <a:t>ሎሚ ምስዝጽልኣካ፡ ኣብ ከባቢኻ ናብ ዝርከብ ማእከል ኣገልግሎት ክንክን ጥዕና ደሃይ ግበር </a:t>
            </a:r>
            <a:endParaRPr lang="sv-SE" sz="1600" kern="0" dirty="0">
              <a:latin typeface="Franklin Gothic Book" panose="020B050302010202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1719394" y="2895039"/>
            <a:ext cx="61797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0">
              <a:spcBef>
                <a:spcPts val="0"/>
              </a:spcBef>
            </a:pPr>
            <a:r>
              <a:rPr lang="ti" sz="1600" kern="0">
                <a:latin typeface="Franklin Gothic Book" panose="020B0503020102020204" pitchFamily="34" charset="0"/>
              </a:rPr>
              <a:t>ሰብ-ፍሉይ ክእለት ነርሳት ኣብ ሕሙም ጥዕናዊ መርመራ ናይ ምክያድ ሓላፍነት ኣለዎም፤ እቲ መስርሕ ድማ ዝርርብ ብዛዕባ ናይ ሕሉፍ ሕክምናዊ ዝርዝራትካን ዘድልየካ ሕክምናን የጠቓልል </a:t>
            </a:r>
          </a:p>
          <a:p>
            <a:pPr lvl="1" rtl="0">
              <a:spcBef>
                <a:spcPts val="0"/>
              </a:spcBef>
            </a:pPr>
            <a:r>
              <a:rPr lang="ti" sz="1600" kern="0">
                <a:latin typeface="Franklin Gothic Book" panose="020B0503020102020204" pitchFamily="34" charset="0"/>
              </a:rPr>
              <a:t>እቲ መስርሕ ጥዕናዊ ተፍትሽ እንተላይ ናይ ደም መርመራ ዘጠቓልል እዩ </a:t>
            </a:r>
          </a:p>
          <a:p>
            <a:pPr lvl="1" rtl="0">
              <a:spcBef>
                <a:spcPts val="0"/>
              </a:spcBef>
            </a:pPr>
            <a:r>
              <a:rPr lang="ti" sz="1600" kern="0">
                <a:latin typeface="Franklin Gothic Book" panose="020B0503020102020204" pitchFamily="34" charset="0"/>
              </a:rPr>
              <a:t>ሪፈራል ናብ ዶክተር፡ ናይ ተወሳኺ መርመራ ኣድላይነት ምስዝህሉ ጥራይ ይትግበር </a:t>
            </a:r>
            <a:endParaRPr lang="sv-SE" sz="1600" kern="0" dirty="0">
              <a:latin typeface="Franklin Gothic Book" panose="020B0503020102020204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1719394" y="4249422"/>
            <a:ext cx="61797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0">
              <a:spcBef>
                <a:spcPts val="0"/>
              </a:spcBef>
            </a:pPr>
            <a:r>
              <a:rPr lang="ti" sz="1600" kern="0">
                <a:latin typeface="Franklin Gothic Book" panose="020B0503020102020204" pitchFamily="34" charset="0"/>
              </a:rPr>
              <a:t>ብቛንቋ ሽወደን ክትረዳዳእ ዘይትኽእል ምስእትኸውን፡ ናይ ቃል ተርጓሚ ኪምደበልካ መሰል ኣለካ። እዞም ናይ ቃል ተርጐምቲ እውን ምስጢራውነት ተሓካሚ ከኽብሩ ቃለ-ማሕላ ዝፈጸሙ እዮም </a:t>
            </a:r>
            <a:endParaRPr lang="sv-SE" sz="1600" kern="0" dirty="0">
              <a:latin typeface="Franklin Gothic Book" panose="020B0503020102020204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1719394" y="5153404"/>
            <a:ext cx="61797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0"/>
            <a:r>
              <a:rPr lang="ti" sz="1600">
                <a:latin typeface="Franklin Gothic Book" panose="020B0503020102020204" pitchFamily="34" charset="0"/>
              </a:rPr>
              <a:t>ውጽኢት ሕክምናዊ መርመራ ንትካል ምክትታል ጉዳይ ስደት ሽወደን ኣይወሃብን እዩ።  ውጽኢት ሕክምናዊ መርመራኹም፡ ነቲ ኣብ ሽወደን ክትጸንሑ ወይ ከይትጸንሑ ዘሎ ተኽእሎ ዝውስን ረቛሒ ኣይኰነን። 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897" y="1655733"/>
            <a:ext cx="830856" cy="6793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620" y="3046478"/>
            <a:ext cx="1124774" cy="594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55" y="4134100"/>
            <a:ext cx="1140503" cy="7230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562" y="5153404"/>
            <a:ext cx="828888" cy="673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78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426" name="think-cell Slide" r:id="rId3" imgW="360" imgH="360" progId="">
              <p:embed/>
            </p:oleObj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 rtlCol="0"/>
          <a:lstStyle/>
          <a:p>
            <a:pPr rtl="0"/>
            <a:r>
              <a:rPr lang="ti"/>
              <a:t>ሕክምናዊ ጸገም ምስዝህልወኩም ኣብ 1177 ብዙሕ ምኽሪ ክትረኽቡ ትኽእሉ ኢኹም – ክትከድዎ ናብ ዝግባእ እውን ክመርሑኹም ይኽእሉ እዮም 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39" y="2926105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2" y="2926105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ፈታሺ ጥዕናዊ መርመራ 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sz="1800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ናብ ሽወደን ምእታው 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 ንርእሰ-ክንክን ዝምልከት ምኽሪ 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ከባብያውያን ማእከላት ኣገልግሎት ክንክን ጥዕና </a:t>
            </a:r>
          </a:p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(መባእታዊ ክንክን)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ሆስፒታላት</a:t>
            </a:r>
          </a:p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(ናይ ካልኣይ ደረጃ ክንክን)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33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0"/>
          <a:lstStyle/>
          <a:p>
            <a:pPr rtl="0"/>
            <a:r>
              <a:rPr lang="ti"/>
              <a:t>ርእሰ-ክንክንን ቻነላት ሓበሬታን፡ ብመሰረታዊ ምኽሪ ከምኡ’ውን ሕቶን መልስን ተሰንዮም ብዘይምቍራጽ (24/7) ኪርከቡ ይኽእሉ  </a:t>
            </a:r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276999"/>
          </a:xfrm>
        </p:spPr>
        <p:txBody>
          <a:bodyPr rtlCol="0"/>
          <a:lstStyle/>
          <a:p>
            <a:pPr rtl="0"/>
            <a:r>
              <a:rPr lang="ti"/>
              <a:t>1177.Se - ብቛንቋኹም እተዳለወ ሓበሬታ ክንክን ጥዕኛ ዘለዋ ነቝጣ መርበብ ሓበሬታ </a:t>
            </a:r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86" t="8276" r="58712" b="12337"/>
          <a:stretch/>
        </p:blipFill>
        <p:spPr bwMode="auto">
          <a:xfrm>
            <a:off x="5012318" y="1593930"/>
            <a:ext cx="3773832" cy="302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4253394" y="2508231"/>
            <a:ext cx="5122106" cy="1456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ti" sz="5400">
                <a:latin typeface="Myriad Pro" pitchFamily="34" charset="0"/>
              </a:rPr>
              <a:t>www.1177.se</a:t>
            </a:r>
            <a:endParaRPr lang="en-US" sz="5400" dirty="0">
              <a:latin typeface="Myriad Pro" pitchFamily="3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34175" y="1688812"/>
            <a:ext cx="4398681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0"/>
            <a:r>
              <a:rPr lang="ti" sz="16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ተሌፎን 1177 </a:t>
            </a:r>
          </a:p>
          <a:p>
            <a:pPr lvl="2" rtl="0"/>
            <a:r>
              <a:rPr lang="ti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ንዕስራን ኣርባዕተን ሰዓታት ኣብ መዓልቲ </a:t>
            </a:r>
          </a:p>
          <a:p>
            <a:pPr lvl="2" rtl="0"/>
            <a:r>
              <a:rPr lang="ti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ንምኽሪ ክንክን ጥዕናን ሓበሬታ ክሊኒካትን ብዝምልከት፡ ብዛዕባ ዘለኩም ፍሉይ ዝኣድላይነቱ ጠለብ ተወከሱ </a:t>
            </a:r>
          </a:p>
          <a:p>
            <a:pPr lvl="2" rtl="0"/>
            <a:r>
              <a:rPr lang="ti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ነርሳት ብቋንቋታት ሽወደንን እንግሊዝን ዝዛረባ እየን </a:t>
            </a:r>
            <a:endParaRPr lang="en-US" sz="16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endParaRPr lang="en-US" sz="1600" b="1" kern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r>
              <a:rPr lang="ti" sz="16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ነቝጣ መርበብ ሓበሬታ www.1177.se</a:t>
            </a:r>
          </a:p>
          <a:p>
            <a:pPr lvl="2" rtl="0"/>
            <a:r>
              <a:rPr lang="ti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ምኽሪ ብዛዕባ ሕማማት፡ ከምኡ’ውን ንስርዓተ-ክንክን-ጥዕና ናይ ሃገረ ሽወደን ዝምልከት ሓበሬታ </a:t>
            </a:r>
          </a:p>
          <a:p>
            <a:pPr lvl="2" rtl="0"/>
            <a:r>
              <a:rPr lang="ti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ኣብ ትሕቲ እቲ “ኣዋር ላንጔጅስ ወይ ቋንቋታትና” ዝብል ዓምዲ ብብዙሓት ቋንቋታት ዝተዳለዉ ምኽርታት ክትረኽቡ ኢኹም </a:t>
            </a:r>
            <a:endParaRPr lang="sv-SE" sz="16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0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450" name="think-cell Slide" r:id="rId3" imgW="360" imgH="360" progId="">
              <p:embed/>
            </p:oleObj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427756"/>
            <a:ext cx="8485163" cy="307777"/>
          </a:xfrm>
        </p:spPr>
        <p:txBody>
          <a:bodyPr rtlCol="0"/>
          <a:lstStyle/>
          <a:p>
            <a:pPr rtl="0"/>
            <a:r>
              <a:rPr lang="ti"/>
              <a:t>ከባብያውያን ማእከላት ኣገልግሎት ክንክን ጥዕና እቶም መጀመርታ ሓገዝ ደሊኹም ክትከድዎም ዝግባእ ቦታታት እዮም 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40" y="401162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3" y="401162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ፈታሺ ጥዕናዊ መርመራ 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sz="1800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ናብ ሽወደን ምእታው 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 ንርእሰ-ክንክን ዝምልከት ምኽሪ 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ከባብያውያን ማእከላት ኣገልግሎት ክንክን ጥዕና </a:t>
            </a:r>
          </a:p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(መባእታዊ ክንክን)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ሆስፒታላት</a:t>
            </a:r>
          </a:p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(ናይ ካልኣይ ደረጃ ክንክን)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23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452701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398" name="think-cell Slide" r:id="rId3" imgW="360" imgH="360" progId="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32562" y="1175657"/>
            <a:ext cx="7827667" cy="48634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6126"/>
            <a:ext cx="8432710" cy="615553"/>
          </a:xfrm>
        </p:spPr>
        <p:txBody>
          <a:bodyPr rtlCol="0"/>
          <a:lstStyle/>
          <a:p>
            <a:pPr rtl="0"/>
            <a:r>
              <a:rPr lang="ti"/>
              <a:t>ኣብ ከባቢኻ ዝርከብ ማእከል ኣገልግሎት ክንክን ጥዕና፦ 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ti"/>
              <a:t>ሕክምናዊ ሓገዝ ኣብ ዘድልየኩም እዋን፡ እቲ ቀዳማይ ምርጫ 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16021" y="1322535"/>
            <a:ext cx="5622385" cy="4847481"/>
          </a:xfrm>
        </p:spPr>
        <p:txBody>
          <a:bodyPr rtlCol="0"/>
          <a:lstStyle/>
          <a:p>
            <a:pPr lvl="1" rtl="0"/>
            <a:r>
              <a:rPr lang="ti" sz="1800" dirty="0">
                <a:ea typeface="Verdana" panose="020B0604030504040204" pitchFamily="34" charset="0"/>
                <a:cs typeface="Verdana" panose="020B0604030504040204" pitchFamily="34" charset="0"/>
              </a:rPr>
              <a:t>ሕክምናዊ ሓገዝ ኣብ እትደልየሉ እዋን፡ እቲ ቀዳማይ ምርጫ፡ኣብ ከባቢኻ ዝርከብ ማእከል ኣገልግሎት ክንክን ጥዕና እዩ 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endParaRPr lang="sv-S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r>
              <a:rPr lang="ti" sz="1800" dirty="0">
                <a:ea typeface="Verdana" panose="020B0604030504040204" pitchFamily="34" charset="0"/>
                <a:cs typeface="Verdana" panose="020B0604030504040204" pitchFamily="34" charset="0"/>
              </a:rPr>
              <a:t>ብቛንቋ ሽወደን ክትረዳዳእ ዘይትኽእል ምስእትኸውን፡ ናይ ቃል ተርጓሚ (ምስጢራውነት ከኽብር ቃለ-ማሕላ ዝፈጸመ/ት) ኪምደበልካ መሰል ኣለካ </a:t>
            </a:r>
          </a:p>
          <a:p>
            <a:pPr lvl="1" rtl="0"/>
            <a:endParaRPr lang="sv-SE" sz="2400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r>
              <a:rPr lang="ti" sz="1800" dirty="0">
                <a:ea typeface="Verdana" panose="020B0604030504040204" pitchFamily="34" charset="0"/>
                <a:cs typeface="Verdana" panose="020B0604030504040204" pitchFamily="34" charset="0"/>
              </a:rPr>
              <a:t>ቈጸራ ንምሓዝ ኣብ ከባቢኻ ናብ ዝርከብ ማእከል ኣገልግሎት ክንክን ጥዕና ደሃይ ግበር – ገለ ማእከላት ብእግርኻ እትኸዶም ክሊኒካት ኣለወን </a:t>
            </a:r>
            <a:endParaRPr lang="sv-S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endParaRPr lang="sv-SE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r>
              <a:rPr lang="ti" sz="1800" dirty="0">
                <a:ea typeface="Verdana" panose="020B0604030504040204" pitchFamily="34" charset="0"/>
                <a:cs typeface="Verdana" panose="020B0604030504040204" pitchFamily="34" charset="0"/>
              </a:rPr>
              <a:t>ግዜ ምኽባርን ዘይምድንጓይን ኣገዳሲ ጉዳይ እዩ  </a:t>
            </a:r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endParaRPr lang="sv-SE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r>
              <a:rPr lang="ti" sz="1800" dirty="0">
                <a:ea typeface="Verdana" panose="020B0604030504040204" pitchFamily="34" charset="0"/>
                <a:cs typeface="Verdana" panose="020B0604030504040204" pitchFamily="34" charset="0"/>
              </a:rPr>
              <a:t>ናይ ኤል.ኤም.ኤ. ካርድኹም ተማልኡ  </a:t>
            </a:r>
          </a:p>
          <a:p>
            <a:pPr lvl="1" rtl="0"/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0274" y="3730964"/>
            <a:ext cx="608648" cy="596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917" y="1252192"/>
            <a:ext cx="873363" cy="937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852" y="2623633"/>
            <a:ext cx="1153492" cy="74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2112" y="4555796"/>
            <a:ext cx="584973" cy="581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113" y="5423054"/>
            <a:ext cx="772971" cy="507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8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i"/>
              <a:t>ኣብ ከባቢኻ ንዝርከብ ማእከል ኣገልግሎት ክንክን ጥዕና ዝምልከት ሓበሬታ 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3536725" y="2090406"/>
            <a:ext cx="5012169" cy="23752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sz="2000" b="1" kern="0" dirty="0">
                <a:latin typeface="Franklin Gothic Book" panose="020B0503020102020204" pitchFamily="34" charset="0"/>
              </a:rPr>
              <a:t>ስም </a:t>
            </a:r>
            <a:endParaRPr lang="sv-SE" sz="2000" b="1" kern="0" dirty="0" smtClean="0">
              <a:latin typeface="Franklin Gothic Book" panose="020B0503020102020204" pitchFamily="34" charset="0"/>
            </a:endParaRPr>
          </a:p>
          <a:p>
            <a:pPr rtl="0"/>
            <a:r>
              <a:rPr lang="ti" sz="2000" kern="0" dirty="0">
                <a:latin typeface="Franklin Gothic Book" panose="020B0503020102020204" pitchFamily="34" charset="0"/>
              </a:rPr>
              <a:t>[Lägg till namn på Vårdcentralen]</a:t>
            </a:r>
          </a:p>
          <a:p>
            <a:pPr rtl="0"/>
            <a:endParaRPr lang="sv-SE" sz="2000" kern="0" dirty="0" smtClean="0">
              <a:latin typeface="Franklin Gothic Book" panose="020B0503020102020204" pitchFamily="34" charset="0"/>
            </a:endParaRPr>
          </a:p>
          <a:p>
            <a:pPr rtl="0"/>
            <a:r>
              <a:rPr lang="ti" sz="2000" b="1" kern="0" dirty="0">
                <a:latin typeface="Franklin Gothic Book" panose="020B0503020102020204" pitchFamily="34" charset="0"/>
              </a:rPr>
              <a:t>ኣድራሻ</a:t>
            </a:r>
          </a:p>
          <a:p>
            <a:pPr rtl="0"/>
            <a:r>
              <a:rPr lang="ti" sz="2000" kern="0" dirty="0">
                <a:latin typeface="Franklin Gothic Book" panose="020B0503020102020204" pitchFamily="34" charset="0"/>
              </a:rPr>
              <a:t>[Lägg till adress här]</a:t>
            </a:r>
          </a:p>
          <a:p>
            <a:pPr rtl="0"/>
            <a:endParaRPr lang="sv-SE" sz="2000" kern="0" dirty="0" smtClean="0">
              <a:latin typeface="Franklin Gothic Book" panose="020B0503020102020204" pitchFamily="34" charset="0"/>
            </a:endParaRPr>
          </a:p>
          <a:p>
            <a:pPr rtl="0"/>
            <a:r>
              <a:rPr lang="ti" sz="2000" b="1" kern="0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ተሌፎን</a:t>
            </a:r>
            <a:r>
              <a:rPr lang="en-US" sz="2000" b="1" kern="0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b="1" kern="0" dirty="0" err="1" smtClean="0">
                <a:latin typeface="Franklin Gothic Book" panose="020B0503020102020204" pitchFamily="34" charset="0"/>
              </a:rPr>
              <a:t>ቴሌፎን</a:t>
            </a:r>
            <a:endParaRPr lang="sv-SE" sz="2000" b="1" kern="0" dirty="0" smtClean="0">
              <a:latin typeface="Franklin Gothic Book" panose="020B0503020102020204" pitchFamily="34" charset="0"/>
            </a:endParaRPr>
          </a:p>
          <a:p>
            <a:pPr rtl="0"/>
            <a:r>
              <a:rPr lang="ti" sz="1800" kern="0" dirty="0">
                <a:latin typeface="Franklin Gothic Book" panose="020B0503020102020204" pitchFamily="34" charset="0"/>
              </a:rPr>
              <a:t>[Lägg till telefonnummer]</a:t>
            </a:r>
          </a:p>
          <a:p>
            <a:pPr rtl="0"/>
            <a:r>
              <a:rPr lang="ti" sz="1800" kern="0" dirty="0">
                <a:latin typeface="Franklin Gothic Book" panose="020B0503020102020204" pitchFamily="34" charset="0"/>
              </a:rPr>
              <a:t>[Lägg till öppettider för telefon]</a:t>
            </a:r>
            <a:endParaRPr lang="sv-SE" sz="1800" u="sng" kern="0" dirty="0" smtClean="0">
              <a:latin typeface="Franklin Gothic Book" panose="020B0503020102020204" pitchFamily="34" charset="0"/>
            </a:endParaRPr>
          </a:p>
          <a:p>
            <a:pPr marL="457200" lvl="1" indent="0" rtl="0">
              <a:buFontTx/>
              <a:buNone/>
            </a:pPr>
            <a:endParaRPr lang="sv-SE" sz="1800" kern="0" dirty="0" smtClean="0">
              <a:latin typeface="Franklin Gothic Book" panose="020B05030201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65774" y="1910678"/>
            <a:ext cx="28045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5759082" y="1672913"/>
            <a:ext cx="2789812" cy="28284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>
                <a:solidFill>
                  <a:srgbClr val="000000"/>
                </a:solidFill>
                <a:latin typeface="Calibri" panose="020F0502020204030204" pitchFamily="34" charset="0"/>
              </a:rPr>
              <a:t>LÄGG IN LOKAL ሓበሬታ </a:t>
            </a:r>
            <a:endParaRPr lang="sv-S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/>
          <a:srcRect t="19569" b="4649"/>
          <a:stretch/>
        </p:blipFill>
        <p:spPr>
          <a:xfrm>
            <a:off x="293361" y="2377440"/>
            <a:ext cx="3243364" cy="244258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665774" y="1672913"/>
            <a:ext cx="28045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6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474" name="think-cell Slide" r:id="rId3" imgW="360" imgH="360" progId="">
              <p:embed/>
            </p:oleObj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205537"/>
            <a:ext cx="8666709" cy="615553"/>
          </a:xfrm>
        </p:spPr>
        <p:txBody>
          <a:bodyPr rtlCol="0"/>
          <a:lstStyle/>
          <a:p>
            <a:pPr rtl="0"/>
            <a:r>
              <a:rPr lang="ti" spc="-10" dirty="0"/>
              <a:t>ሆስፒታላት– </a:t>
            </a:r>
            <a:r>
              <a:rPr lang="sv-SE" spc="-10" dirty="0"/>
              <a:t/>
            </a:r>
            <a:br>
              <a:rPr lang="sv-SE" spc="-10" dirty="0"/>
            </a:br>
            <a:r>
              <a:rPr lang="ti" spc="-10" dirty="0"/>
              <a:t>ኣዝዩ ፍሉይ ሕክምናዊ ክእለት ንዘድልዮም ሃንደበታውያን ሕማማትን ጥዕናዊ ኵነታትን ዝምልከት </a:t>
            </a:r>
            <a:endParaRPr lang="sv-SE" spc="-1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41" y="5007211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4" y="5007211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ፈታሺ ጥዕናዊ መርመራ 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sz="1800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ናብ ሽወደን ምእታው 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 ንርእሰ-ክንክን ዝምልከት ምኽሪ 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ከባብያውያን ማእከላት ኣገልግሎት ክንክን ጥዕና </a:t>
            </a:r>
          </a:p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(መባእታዊ ክንክን)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ሆስፒታላት</a:t>
            </a:r>
          </a:p>
          <a:p>
            <a:pPr algn="ctr" rtl="0"/>
            <a:r>
              <a:rPr lang="ti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(ናይ ካልኣይ ደረጃ ክንክን)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i"/>
              <a:t>ዕላማ ናይ’ዚ ሎሚ ዝቐርበልኩም ዘሎ ሓበሬታ 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4730" y="1935861"/>
            <a:ext cx="5008790" cy="3616375"/>
          </a:xfrm>
        </p:spPr>
        <p:txBody>
          <a:bodyPr rtlCol="0"/>
          <a:lstStyle/>
          <a:p>
            <a:pPr lvl="1" rtl="0"/>
            <a:r>
              <a:rPr lang="ti" dirty="0"/>
              <a:t>ብዛዕባ ኣገልግሎት ክንክን ጥዕና ናይ ሃገረ ሽወደን ኣፈናዊ ሓበሬታ ምሃብ </a:t>
            </a:r>
            <a:endParaRPr lang="sv-SE" dirty="0" smtClean="0"/>
          </a:p>
          <a:p>
            <a:pPr lvl="1" rtl="0"/>
            <a:endParaRPr lang="sv-SE" dirty="0"/>
          </a:p>
          <a:p>
            <a:pPr lvl="1" rtl="0"/>
            <a:r>
              <a:rPr lang="ti" dirty="0"/>
              <a:t>ሓተቲ ዕቝባ ንዘለዎም መሰላት ክንክን ጥዕና ብዝምልከት ሓበሬታ ምምሕልላፍ </a:t>
            </a:r>
            <a:endParaRPr lang="sv-SE" dirty="0" smtClean="0"/>
          </a:p>
          <a:p>
            <a:pPr lvl="1" rtl="0"/>
            <a:endParaRPr lang="sv-SE" dirty="0"/>
          </a:p>
          <a:p>
            <a:pPr lvl="1" rtl="0"/>
            <a:r>
              <a:rPr lang="ti" dirty="0"/>
              <a:t>ሰባት ጥዕናዊ ኵነታቶም ንኽፍትሹ ምዕዳም </a:t>
            </a:r>
            <a:endParaRPr lang="sv-SE" dirty="0" smtClean="0"/>
          </a:p>
          <a:p>
            <a:pPr lvl="1" rtl="0"/>
            <a:endParaRPr lang="sv-SE" dirty="0"/>
          </a:p>
          <a:p>
            <a:pPr lvl="1" rtl="0"/>
            <a:endParaRPr lang="sv-SE" dirty="0" smtClean="0"/>
          </a:p>
          <a:p>
            <a:pPr lvl="1" rtl="0"/>
            <a:r>
              <a:rPr lang="ti" i="1" dirty="0"/>
              <a:t>እዚ ናይ ሎሚ ሓበሬታዊ መግለጺ፡ ንውልቃዊ ሕቶ ይኹን ዝርርብ (ንጥዕናዊ ጸገም ዝምልከት) ዕድል ዝህብ </a:t>
            </a:r>
            <a:r>
              <a:rPr lang="ti" i="1" u="sng" dirty="0"/>
              <a:t>ኣይኰነን</a:t>
            </a:r>
            <a:r>
              <a:rPr lang="ti" i="1" dirty="0"/>
              <a:t>   </a:t>
            </a:r>
            <a:endParaRPr lang="sv-SE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74"/>
          <a:stretch/>
        </p:blipFill>
        <p:spPr>
          <a:xfrm>
            <a:off x="5184648" y="1935861"/>
            <a:ext cx="3282341" cy="2713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26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212430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422" name="think-cell Slide" r:id="rId3" imgW="360" imgH="360" progId="">
              <p:embed/>
            </p:oleObj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02082" y="1159992"/>
            <a:ext cx="7827667" cy="48634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666708" cy="615553"/>
          </a:xfrm>
        </p:spPr>
        <p:txBody>
          <a:bodyPr rtlCol="0"/>
          <a:lstStyle/>
          <a:p>
            <a:pPr rtl="0"/>
            <a:r>
              <a:rPr lang="ti"/>
              <a:t>ሆስፒታላት–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ti"/>
              <a:t>ኣዝዩ ፍሉይ ሕክምናዊ ክእለት ንዘድልዮም ሃንደበታውያን ሕማማትን ጥዕናዊ ኵነታትን ዝምልከት 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61615" y="1650471"/>
            <a:ext cx="5961291" cy="4708981"/>
          </a:xfrm>
        </p:spPr>
        <p:txBody>
          <a:bodyPr rtlCol="0"/>
          <a:lstStyle/>
          <a:p>
            <a:pPr lvl="1" rtl="0"/>
            <a:r>
              <a:rPr lang="ti" sz="1700" dirty="0"/>
              <a:t>ከቢድ ሕማም ወይ ቅልጡፍ ረድኤት ዘድልዮ ማህሰይቲ ምስዝህልወኩም፡ </a:t>
            </a:r>
            <a:r>
              <a:rPr lang="sv-SE" sz="1700" dirty="0" smtClean="0"/>
              <a:t/>
            </a:r>
            <a:br>
              <a:rPr lang="sv-SE" sz="1700" dirty="0" smtClean="0"/>
            </a:br>
            <a:r>
              <a:rPr lang="ti" sz="1700" dirty="0" smtClean="0"/>
              <a:t>ኣብ </a:t>
            </a:r>
            <a:r>
              <a:rPr lang="ti" sz="1700" dirty="0"/>
              <a:t>ሆስፒታል ናብ ዝርከብ ናይ ህጹጽ ረድኤት ክሊኒክ ኪዱ </a:t>
            </a:r>
          </a:p>
          <a:p>
            <a:pPr lvl="1" rtl="0"/>
            <a:endParaRPr lang="en-US" sz="1700" dirty="0"/>
          </a:p>
          <a:p>
            <a:pPr lvl="1" rtl="0"/>
            <a:r>
              <a:rPr lang="ti" sz="1700" dirty="0"/>
              <a:t>ኵነታት ጥዕናኹም ህጹጽነት ምስዘይህልዎ እትጽበይዎ ግዜ ንውሕ ዝበለ ክኸውን ይኽእል እዩ፡  </a:t>
            </a:r>
            <a:r>
              <a:rPr lang="ti" sz="1700" dirty="0" smtClean="0"/>
              <a:t>ክሳብ </a:t>
            </a:r>
            <a:r>
              <a:rPr lang="ti" sz="1700" dirty="0"/>
              <a:t>8 ሰዓታት </a:t>
            </a:r>
            <a:endParaRPr lang="en-US" sz="1700" dirty="0" smtClean="0"/>
          </a:p>
          <a:p>
            <a:pPr lvl="1" rtl="0"/>
            <a:endParaRPr lang="en-US" sz="1700" dirty="0"/>
          </a:p>
          <a:p>
            <a:pPr lvl="1" rtl="0"/>
            <a:r>
              <a:rPr lang="ti" sz="1700" dirty="0"/>
              <a:t>እቲ ኣብ ሆስፒታል ንምሕካም ዝባኽን ግዜ ምስ’ቲ ኣብ ከባብያውያን ማእከላት ኣገልግሎት ክንክን ጥዕና ዝጠፍእ ግዜ ምስዝነጻጸር፡ ብዝተዓጻጸፈ መጠን ዝበጽሐ እዩ </a:t>
            </a:r>
          </a:p>
          <a:p>
            <a:pPr lvl="1" rtl="0"/>
            <a:endParaRPr lang="en-US" sz="1700" dirty="0" smtClean="0"/>
          </a:p>
          <a:p>
            <a:pPr lvl="1" rtl="0"/>
            <a:r>
              <a:rPr lang="ti" sz="1700" dirty="0"/>
              <a:t>ንህይወት ዝፈታተን ኵነት ኣብ ዘጋጥመኩም - </a:t>
            </a:r>
            <a:r>
              <a:rPr lang="ti" sz="1700" b="1" dirty="0"/>
              <a:t>ምቝጽሪ ተሌፎን 112 ናብ’ዞም ዝስዕቡ ደውሉ </a:t>
            </a:r>
            <a:r>
              <a:rPr lang="en-US" sz="1700" b="1" dirty="0" smtClean="0"/>
              <a:t/>
            </a:r>
            <a:br>
              <a:rPr lang="en-US" sz="1700" b="1" dirty="0" smtClean="0"/>
            </a:br>
            <a:r>
              <a:rPr lang="ti" sz="1700" b="1" dirty="0"/>
              <a:t>ፖሊስ፡ ኣሃዱ መጥፋእቲ ሓዊ፡ ከምኡ’ውን ኣምቡላንስ </a:t>
            </a:r>
          </a:p>
          <a:p>
            <a:pPr lvl="1" rtl="0"/>
            <a:r>
              <a:rPr lang="ti" sz="1700" dirty="0"/>
              <a:t>ናይ ሃገረ-ሽወደን ኣምቡላንሳት ንገዛእ-ርእሰን ምዕቡላት ሕክምናዊ ኣሃዱታት እየን </a:t>
            </a:r>
          </a:p>
          <a:p>
            <a:pPr lvl="1" rtl="0"/>
            <a:endParaRPr lang="en-US" b="1" dirty="0" smtClean="0"/>
          </a:p>
          <a:p>
            <a:pPr lvl="1" rtl="0"/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182" y="1410651"/>
            <a:ext cx="1007788" cy="1005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2219" y="2721126"/>
            <a:ext cx="857715" cy="874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9585" y="4941263"/>
            <a:ext cx="862983" cy="749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403" y="3900817"/>
            <a:ext cx="755347" cy="735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37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0"/>
          <a:lstStyle/>
          <a:p>
            <a:pPr rtl="0"/>
            <a:r>
              <a:rPr lang="ti"/>
              <a:t>ዋጋ ኣገልግሎት ክንክን ጥዕና ኣብ መስርሕ ሕቶ ዕቝባ ንዝርከቡ ዓቕሚ-ሰብ ዝበጽሑ ሰባት ድሩት ኰይኑ፡ ንህጻናት ግን ናጻ እዩ 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ti"/>
              <a:t>ወጻኢታት/ዋጋ ኣገልግሎት ክንክን ጥዕና 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ti"/>
              <a:t>	*	ዋጋ ኣገልግሎት ኣምቡላንስ/ናይ ኢ.ኣር. ምብጻሕ፡ ካብ ሓደ ከባብያዊ ምምሕዳር ናብ ካልእ ኪፈላለ ይኽእል  	</a:t>
            </a:r>
            <a:endParaRPr lang="sv-SE" dirty="0"/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3389705" y="1623681"/>
            <a:ext cx="5954360" cy="232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ti" sz="1700" dirty="0">
                <a:latin typeface="Franklin Gothic Book" panose="020B0503020102020204" pitchFamily="34" charset="0"/>
              </a:rPr>
              <a:t>ህጻናት (ካብ 18 ንታሕቲ ዝዕድሚኦም)፦  	ናጻ </a:t>
            </a:r>
            <a:endParaRPr lang="sv-SE" sz="1700" dirty="0" smtClean="0">
              <a:latin typeface="Franklin Gothic Book" panose="020B0503020102020204" pitchFamily="34" charset="0"/>
            </a:endParaRPr>
          </a:p>
          <a:p>
            <a:pPr rtl="0">
              <a:tabLst>
                <a:tab pos="3676650" algn="l"/>
                <a:tab pos="4302125" algn="l"/>
              </a:tabLst>
            </a:pPr>
            <a:r>
              <a:rPr lang="ti" sz="1700" dirty="0">
                <a:latin typeface="Franklin Gothic Book" panose="020B0503020102020204" pitchFamily="34" charset="0"/>
              </a:rPr>
              <a:t>ማእከል ኣገልግሎት ክንክን ጥዕና - </a:t>
            </a:r>
            <a:r>
              <a:rPr lang="sv-SE" sz="1700" dirty="0" smtClean="0">
                <a:latin typeface="Franklin Gothic Book" panose="020B0503020102020204" pitchFamily="34" charset="0"/>
              </a:rPr>
              <a:t/>
            </a:r>
            <a:br>
              <a:rPr lang="sv-SE" sz="1700" dirty="0" smtClean="0">
                <a:latin typeface="Franklin Gothic Book" panose="020B0503020102020204" pitchFamily="34" charset="0"/>
              </a:rPr>
            </a:br>
            <a:r>
              <a:rPr lang="ti" sz="1700" dirty="0" smtClean="0">
                <a:latin typeface="Franklin Gothic Book" panose="020B0503020102020204" pitchFamily="34" charset="0"/>
              </a:rPr>
              <a:t>ዓቕሚ-ሰብ </a:t>
            </a:r>
            <a:r>
              <a:rPr lang="ti" sz="1700" dirty="0">
                <a:latin typeface="Franklin Gothic Book" panose="020B0503020102020204" pitchFamily="34" charset="0"/>
              </a:rPr>
              <a:t>ንዝበጽሑ ሰባት፦	</a:t>
            </a:r>
            <a:r>
              <a:rPr lang="ti" sz="1700" dirty="0" smtClean="0">
                <a:latin typeface="Franklin Gothic Book" panose="020B0503020102020204" pitchFamily="34" charset="0"/>
              </a:rPr>
              <a:t>ዶክተር</a:t>
            </a:r>
            <a:r>
              <a:rPr lang="sv-SE" sz="1700" dirty="0" smtClean="0">
                <a:latin typeface="Franklin Gothic Book" panose="020B0503020102020204" pitchFamily="34" charset="0"/>
              </a:rPr>
              <a:t>    </a:t>
            </a:r>
            <a:r>
              <a:rPr lang="ti" sz="1700" dirty="0" smtClean="0">
                <a:latin typeface="Franklin Gothic Book" panose="020B0503020102020204" pitchFamily="34" charset="0"/>
              </a:rPr>
              <a:t>50 </a:t>
            </a:r>
            <a:r>
              <a:rPr lang="ti" sz="1700" dirty="0">
                <a:latin typeface="Franklin Gothic Book" panose="020B0503020102020204" pitchFamily="34" charset="0"/>
              </a:rPr>
              <a:t>ክሮነር</a:t>
            </a:r>
          </a:p>
          <a:p>
            <a:pPr marL="0" indent="0" rtl="0">
              <a:buNone/>
              <a:tabLst>
                <a:tab pos="3676650" algn="l"/>
                <a:tab pos="4394200" algn="l"/>
              </a:tabLst>
            </a:pPr>
            <a:r>
              <a:rPr lang="ti" sz="1700" dirty="0">
                <a:latin typeface="Franklin Gothic Book" panose="020B0503020102020204" pitchFamily="34" charset="0"/>
              </a:rPr>
              <a:t>	</a:t>
            </a:r>
            <a:r>
              <a:rPr lang="ti" sz="1700" dirty="0" smtClean="0">
                <a:latin typeface="Franklin Gothic Book" panose="020B0503020102020204" pitchFamily="34" charset="0"/>
              </a:rPr>
              <a:t>ነርስ</a:t>
            </a:r>
            <a:r>
              <a:rPr lang="ti" sz="1700" dirty="0">
                <a:latin typeface="Franklin Gothic Book" panose="020B0503020102020204" pitchFamily="34" charset="0"/>
              </a:rPr>
              <a:t>	25 ክሮነር</a:t>
            </a:r>
          </a:p>
          <a:p>
            <a:pPr rtl="0"/>
            <a:endParaRPr lang="sv-SE" sz="1700" dirty="0" smtClean="0">
              <a:latin typeface="Franklin Gothic Book" panose="020B0503020102020204" pitchFamily="34" charset="0"/>
            </a:endParaRPr>
          </a:p>
          <a:p>
            <a:pPr rtl="0">
              <a:tabLst>
                <a:tab pos="3676650" algn="l"/>
                <a:tab pos="4394200" algn="l"/>
              </a:tabLst>
            </a:pPr>
            <a:r>
              <a:rPr lang="ti" sz="1700" dirty="0">
                <a:latin typeface="Franklin Gothic Book" panose="020B0503020102020204" pitchFamily="34" charset="0"/>
              </a:rPr>
              <a:t>ሆስፒታል/ኣምቡላንስ*	</a:t>
            </a:r>
            <a:r>
              <a:rPr lang="ti" sz="1700" dirty="0" smtClean="0">
                <a:latin typeface="Franklin Gothic Book" panose="020B0503020102020204" pitchFamily="34" charset="0"/>
              </a:rPr>
              <a:t>ምርኣይ</a:t>
            </a:r>
            <a:r>
              <a:rPr lang="ti" sz="1700" dirty="0">
                <a:latin typeface="Franklin Gothic Book" panose="020B0503020102020204" pitchFamily="34" charset="0"/>
              </a:rPr>
              <a:t>	200 ክሮነር</a:t>
            </a:r>
            <a:endParaRPr lang="sv-SE" sz="1700" dirty="0">
              <a:latin typeface="Franklin Gothic Book" panose="020B0503020102020204" pitchFamily="34" charset="0"/>
            </a:endParaRPr>
          </a:p>
          <a:p>
            <a:pPr rtl="0"/>
            <a:endParaRPr lang="sv-SE" sz="800" dirty="0" smtClean="0">
              <a:latin typeface="Franklin Gothic Book" panose="020B0503020102020204" pitchFamily="34" charset="0"/>
            </a:endParaRPr>
          </a:p>
          <a:p>
            <a:pPr rtl="0"/>
            <a:endParaRPr lang="sv-SE" sz="2000" dirty="0" smtClean="0">
              <a:latin typeface="Franklin Gothic Book" panose="020B0503020102020204" pitchFamily="34" charset="0"/>
            </a:endParaRPr>
          </a:p>
          <a:p>
            <a:pPr rtl="0">
              <a:tabLst>
                <a:tab pos="3676650" algn="l"/>
              </a:tabLst>
            </a:pPr>
            <a:r>
              <a:rPr lang="ti" sz="1700" dirty="0">
                <a:latin typeface="Franklin Gothic Book" panose="020B0503020102020204" pitchFamily="34" charset="0"/>
              </a:rPr>
              <a:t>ክንክን ነፍሰ-ጾር ኣዴታት 	ናጻ </a:t>
            </a:r>
            <a:endParaRPr lang="sv-SE" sz="1700" dirty="0" smtClean="0">
              <a:latin typeface="Franklin Gothic Book" panose="020B0503020102020204" pitchFamily="34" charset="0"/>
            </a:endParaRPr>
          </a:p>
          <a:p>
            <a:pPr rtl="0">
              <a:tabLst>
                <a:tab pos="3676650" algn="l"/>
              </a:tabLst>
            </a:pPr>
            <a:r>
              <a:rPr lang="ti" sz="1700" dirty="0">
                <a:latin typeface="Franklin Gothic Book" panose="020B0503020102020204" pitchFamily="34" charset="0"/>
              </a:rPr>
              <a:t>ምኽሪ፡ ምንጻል ጥንሲ 	</a:t>
            </a:r>
            <a:r>
              <a:rPr lang="ti" sz="1700" dirty="0" smtClean="0">
                <a:latin typeface="Franklin Gothic Book" panose="020B0503020102020204" pitchFamily="34" charset="0"/>
              </a:rPr>
              <a:t>ናጻ </a:t>
            </a:r>
            <a:endParaRPr lang="sv-SE" sz="1700" dirty="0" smtClean="0">
              <a:latin typeface="Franklin Gothic Book" panose="020B0503020102020204" pitchFamily="34" charset="0"/>
            </a:endParaRPr>
          </a:p>
          <a:p>
            <a:pPr rtl="0">
              <a:tabLst>
                <a:tab pos="3676650" algn="l"/>
              </a:tabLst>
            </a:pPr>
            <a:r>
              <a:rPr lang="ti" sz="1700" dirty="0">
                <a:latin typeface="Franklin Gothic Book" panose="020B0503020102020204" pitchFamily="34" charset="0"/>
              </a:rPr>
              <a:t>ሕርሲ 	</a:t>
            </a:r>
            <a:r>
              <a:rPr lang="ti" sz="1700" dirty="0" smtClean="0">
                <a:latin typeface="Franklin Gothic Book" panose="020B0503020102020204" pitchFamily="34" charset="0"/>
              </a:rPr>
              <a:t>ናጻ </a:t>
            </a:r>
            <a:endParaRPr lang="sv-SE" sz="1700" dirty="0" smtClean="0">
              <a:latin typeface="Franklin Gothic Book" panose="020B0503020102020204" pitchFamily="34" charset="0"/>
            </a:endParaRPr>
          </a:p>
          <a:p>
            <a:pPr marL="457200" lvl="1" indent="0" rtl="0">
              <a:buFont typeface="Arial" panose="020B0604020202020204" pitchFamily="34" charset="0"/>
              <a:buNone/>
            </a:pPr>
            <a:endParaRPr lang="sv-SE" sz="18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694" y="2211186"/>
            <a:ext cx="2310939" cy="2250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33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i"/>
              <a:t>መዘራረቢ ነጥብታት ኣብ ናይ ሎሚ ሓበሬታዊ መግለጺ 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0"/>
          <a:lstStyle/>
          <a:p>
            <a:pPr marL="458788" lvl="1" indent="-457200" rtl="0">
              <a:buFont typeface="+mj-lt"/>
              <a:buAutoNum type="arabicPeriod"/>
            </a:pPr>
            <a:r>
              <a:rPr lang="ti"/>
              <a:t>ሓፈሻዊ ስነ-ሓሳብ ናይ ኣገልግሎት ክንክን ጥዕና ሃገረ ሽወደን </a:t>
            </a:r>
            <a:endParaRPr lang="sv-SE" dirty="0"/>
          </a:p>
          <a:p>
            <a:pPr marL="458788" lvl="1" indent="-457200" rtl="0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/>
              <a:t>ሓተቲ ዕቝባ ዘለውዎም መሰላት ክንክን ጥዕና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/>
              <a:t>ፈታሺ ጥዕናዊ መርመራ </a:t>
            </a: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/>
              <a:t>ርእሰ-ክንክንን ናይ 1177 ኣገልግሎታት ሓበሬታን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 b="1"/>
              <a:t>ስርዓተ-ክንክን-ጥዕና ናይ ሃገረ ሽወደን </a:t>
            </a:r>
          </a:p>
          <a:p>
            <a:pPr lvl="2" rtl="0"/>
            <a:r>
              <a:rPr lang="ti"/>
              <a:t>ከባብያውያን ማእከላት ኣገልግሎት ክንክን ጥዕና </a:t>
            </a:r>
          </a:p>
          <a:p>
            <a:pPr lvl="2" rtl="0"/>
            <a:r>
              <a:rPr lang="ti"/>
              <a:t>ሆስፒታላት</a:t>
            </a:r>
          </a:p>
          <a:p>
            <a:pPr lvl="2" rtl="0"/>
            <a:r>
              <a:rPr lang="ti" b="1"/>
              <a:t>ካልኦት ኣገልግሎታት (እንተላይ ናይ ክንክን ስኒ) </a:t>
            </a:r>
          </a:p>
          <a:p>
            <a:pPr lvl="2" rtl="0"/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5587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41270" cy="615553"/>
          </a:xfrm>
        </p:spPr>
        <p:txBody>
          <a:bodyPr rtlCol="0"/>
          <a:lstStyle/>
          <a:p>
            <a:pPr rtl="0"/>
            <a:r>
              <a:rPr lang="ti"/>
              <a:t>ከም ናይ ክንክን ስንን ፋርማሲታትን ዝኣመሰሉ ካልኦት ኣገደስቲ ኣገልግሎታት ናይ ምርካብ ዕድል እውን ኣሎ 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40090" y="1240457"/>
            <a:ext cx="6095910" cy="1261884"/>
          </a:xfrm>
        </p:spPr>
        <p:txBody>
          <a:bodyPr rtlCol="0"/>
          <a:lstStyle/>
          <a:p>
            <a:pPr rtl="0"/>
            <a:r>
              <a:rPr lang="ti" sz="1800" b="1" dirty="0"/>
              <a:t>ክንክን ስኒ </a:t>
            </a:r>
          </a:p>
          <a:p>
            <a:pPr lvl="1" rtl="0"/>
            <a:r>
              <a:rPr lang="ti" sz="1800" dirty="0"/>
              <a:t>ትሕቲ 18 ንዝዕድሚኦም ህጻናት ናጻ እዩ </a:t>
            </a:r>
          </a:p>
          <a:p>
            <a:pPr lvl="1" rtl="0"/>
            <a:r>
              <a:rPr lang="ti" sz="1800" dirty="0"/>
              <a:t>ዓቕሚ-ሰብ ዝኣኸሉ ሰባት፡ ይጽንሓለይ ናይ ዘይበሃሎ ኣገልግሎታት ክንክን ተጠቀምቲ ኪዀኑ መሰል ኣለዎም፣ ንኣብነት፡ ኣካላዊ ማህሰይትን መስበርቲ ስንን 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540090" y="2642276"/>
            <a:ext cx="609591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sz="1800" b="1" kern="0" dirty="0">
                <a:latin typeface="Franklin Gothic Book" panose="020B0503020102020204" pitchFamily="34" charset="0"/>
              </a:rPr>
              <a:t>ፋርማሲ </a:t>
            </a:r>
          </a:p>
          <a:p>
            <a:pPr lvl="1" rtl="0"/>
            <a:r>
              <a:rPr lang="ti" sz="1800" kern="0" dirty="0">
                <a:latin typeface="Franklin Gothic Book" panose="020B0503020102020204" pitchFamily="34" charset="0"/>
              </a:rPr>
              <a:t>መድሃኒታትን ካልኦት ሕክምናዊ ናውትን ይቕርብ </a:t>
            </a:r>
          </a:p>
          <a:p>
            <a:pPr lvl="1" rtl="0"/>
            <a:r>
              <a:rPr lang="ti" sz="1800" kern="0" dirty="0">
                <a:latin typeface="Franklin Gothic Book" panose="020B0503020102020204" pitchFamily="34" charset="0"/>
              </a:rPr>
              <a:t>ብዶክተራት ዝተኣዘዙ መድሃኒታት ከፊልካ ኪውሰዱ ይኽእሉ </a:t>
            </a:r>
          </a:p>
          <a:p>
            <a:pPr lvl="2" rtl="0"/>
            <a:r>
              <a:rPr lang="ti" sz="1800" kern="0" dirty="0">
                <a:latin typeface="Franklin Gothic Book" panose="020B0503020102020204" pitchFamily="34" charset="0"/>
              </a:rPr>
              <a:t>ብሓኪም ዝተኣዘዘ መድሃኒት 	</a:t>
            </a:r>
            <a:r>
              <a:rPr lang="ti" sz="1800" kern="0" dirty="0" smtClean="0">
                <a:latin typeface="Franklin Gothic Book" panose="020B0503020102020204" pitchFamily="34" charset="0"/>
              </a:rPr>
              <a:t>50 </a:t>
            </a:r>
            <a:r>
              <a:rPr lang="ti" sz="1800" kern="0" dirty="0">
                <a:latin typeface="Franklin Gothic Book" panose="020B0503020102020204" pitchFamily="34" charset="0"/>
              </a:rPr>
              <a:t>ክሮነር</a:t>
            </a:r>
            <a:endParaRPr lang="en-US" sz="1800" kern="0" dirty="0" smtClean="0">
              <a:latin typeface="Franklin Gothic Book" panose="020B0503020102020204" pitchFamily="34" charset="0"/>
            </a:endParaRPr>
          </a:p>
          <a:p>
            <a:pPr lvl="2" rtl="0"/>
            <a:r>
              <a:rPr lang="ti" sz="1800" kern="0" dirty="0">
                <a:latin typeface="Franklin Gothic Book" panose="020B0503020102020204" pitchFamily="34" charset="0"/>
              </a:rPr>
              <a:t>ብሓኪም ዘይተኣዘዘ መድሃኒት 	ምሉእ ዋጋ  </a:t>
            </a:r>
          </a:p>
          <a:p>
            <a:pPr lvl="3" rtl="0"/>
            <a:r>
              <a:rPr lang="ti" sz="1800" kern="0" dirty="0">
                <a:latin typeface="Franklin Gothic Book" panose="020B0503020102020204" pitchFamily="34" charset="0"/>
              </a:rPr>
              <a:t>ንኣብነት፣ ኣብ ኣፍንጫ ዝንፋሕ፡ ፈውሲ ቃንዛ </a:t>
            </a:r>
            <a:endParaRPr lang="en-US" sz="1800" kern="0" dirty="0">
              <a:latin typeface="Franklin Gothic Book" panose="020B0503020102020204" pitchFamily="34" charset="0"/>
            </a:endParaRPr>
          </a:p>
        </p:txBody>
      </p:sp>
      <p:pic>
        <p:nvPicPr>
          <p:cNvPr id="10" name="Picture 4" descr="http://c91prao.wikispaces.com/file/view/Kronans_Droghandel_logo.jpg/183096783/Kronans_Droghandel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95" y="4260763"/>
            <a:ext cx="807445" cy="342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estbb.kf.se/Global/Bromma%20Blocks/2011%20butiksbilder/logga_608x357pxl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165" b="29512"/>
          <a:stretch/>
        </p:blipFill>
        <p:spPr bwMode="auto">
          <a:xfrm>
            <a:off x="785419" y="4290945"/>
            <a:ext cx="703801" cy="203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20" y="3637190"/>
            <a:ext cx="1011797" cy="708258"/>
          </a:xfrm>
          <a:prstGeom prst="rect">
            <a:avLst/>
          </a:prstGeom>
        </p:spPr>
      </p:pic>
      <p:pic>
        <p:nvPicPr>
          <p:cNvPr id="15" name="Bildobjekt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082"/>
          <a:stretch/>
        </p:blipFill>
        <p:spPr>
          <a:xfrm>
            <a:off x="676503" y="3849835"/>
            <a:ext cx="773645" cy="371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994" y="5099244"/>
            <a:ext cx="1258229" cy="552807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540090" y="4924014"/>
            <a:ext cx="609591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sz="1800" b="1" kern="0" dirty="0">
                <a:latin typeface="Franklin Gothic Book" panose="020B0503020102020204" pitchFamily="34" charset="0"/>
              </a:rPr>
              <a:t>ኦክያለ </a:t>
            </a:r>
          </a:p>
          <a:p>
            <a:pPr lvl="1" rtl="0"/>
            <a:r>
              <a:rPr lang="ti" sz="1800" kern="0" dirty="0">
                <a:latin typeface="Franklin Gothic Book" panose="020B0503020102020204" pitchFamily="34" charset="0"/>
              </a:rPr>
              <a:t>ናይ ሓኪም ዓይኒ ንዝግበር ሪፈራል ብዝምልከት ኣብ Migrationsverket </a:t>
            </a:r>
            <a:r>
              <a:rPr lang="sv-SE" sz="1800" kern="0" dirty="0" smtClean="0">
                <a:latin typeface="Franklin Gothic Book" panose="020B0503020102020204" pitchFamily="34" charset="0"/>
              </a:rPr>
              <a:t/>
            </a:r>
            <a:br>
              <a:rPr lang="sv-SE" sz="1800" kern="0" dirty="0" smtClean="0">
                <a:latin typeface="Franklin Gothic Book" panose="020B0503020102020204" pitchFamily="34" charset="0"/>
              </a:rPr>
            </a:br>
            <a:r>
              <a:rPr lang="ti" sz="1800" kern="0" dirty="0" smtClean="0">
                <a:latin typeface="Franklin Gothic Book" panose="020B0503020102020204" pitchFamily="34" charset="0"/>
              </a:rPr>
              <a:t>ደሃይ </a:t>
            </a:r>
            <a:r>
              <a:rPr lang="ti" sz="1800" kern="0" dirty="0">
                <a:latin typeface="Franklin Gothic Book" panose="020B0503020102020204" pitchFamily="34" charset="0"/>
              </a:rPr>
              <a:t>ግበር </a:t>
            </a:r>
            <a:endParaRPr lang="en-US" sz="1800" kern="0" dirty="0">
              <a:latin typeface="Franklin Gothic Book" panose="020B05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450" y="1075174"/>
            <a:ext cx="8233550" cy="5084466"/>
          </a:xfrm>
          <a:prstGeom prst="rect">
            <a:avLst/>
          </a:prstGeom>
          <a:noFill/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2136" y="1372871"/>
            <a:ext cx="1094715" cy="1022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2136" y="2658800"/>
            <a:ext cx="1094715" cy="978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81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4554" y="2767029"/>
            <a:ext cx="5172084" cy="677108"/>
          </a:xfrm>
        </p:spPr>
        <p:txBody>
          <a:bodyPr rtlCol="0"/>
          <a:lstStyle/>
          <a:p>
            <a:pPr rtl="0"/>
            <a:r>
              <a:rPr lang="ti" sz="4400">
                <a:solidFill>
                  <a:schemeClr val="tx1"/>
                </a:solidFill>
              </a:rPr>
              <a:t>ሕቶታት </a:t>
            </a:r>
            <a:endParaRPr lang="sv-SE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2389" y="1575195"/>
            <a:ext cx="2457450" cy="3476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0" y="6305550"/>
            <a:ext cx="2859882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1945482" y="6305550"/>
            <a:ext cx="7029450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18882" y="6391275"/>
            <a:ext cx="4800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noAutofit/>
          </a:bodyPr>
          <a:lstStyle/>
          <a:p>
            <a:pPr rtl="0">
              <a:lnSpc>
                <a:spcPct val="115000"/>
              </a:lnSpc>
              <a:spcAft>
                <a:spcPts val="0"/>
              </a:spcAft>
            </a:pPr>
            <a:r>
              <a:rPr lang="ti" sz="1100">
                <a:solidFill>
                  <a:srgbClr val="FFFFFF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Finns även tillgänglig digitalt på </a:t>
            </a:r>
            <a:r>
              <a:rPr lang="ti" sz="1100" b="1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www.uppdragpsykiskhalsa.se</a:t>
            </a:r>
            <a:r>
              <a:rPr lang="ti" sz="110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299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i"/>
              <a:t>ከም መእተዊ ዝቐርብ ፊልም </a:t>
            </a:r>
            <a:endParaRPr lang="sv-SE" dirty="0"/>
          </a:p>
        </p:txBody>
      </p:sp>
      <p:pic>
        <p:nvPicPr>
          <p:cNvPr id="10" name="Picture 8" descr="http://www.clipartbest.com/cliparts/jix/o55/jixo55R6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34" y="2267866"/>
            <a:ext cx="3645400" cy="2503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2374900" y="2032000"/>
            <a:ext cx="4267200" cy="2880303"/>
          </a:xfrm>
          <a:prstGeom prst="rect">
            <a:avLst/>
          </a:prstGeom>
          <a:solidFill>
            <a:schemeClr val="bg1">
              <a:alpha val="72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078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i"/>
              <a:t>መዘራረቢ ነጥብታት ኣብ ናይ ሎሚ ሓበሬታዊ መግለጺ 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0"/>
          <a:lstStyle/>
          <a:p>
            <a:pPr marL="458788" lvl="1" indent="-457200" rtl="0">
              <a:buFont typeface="+mj-lt"/>
              <a:buAutoNum type="arabicPeriod"/>
            </a:pPr>
            <a:r>
              <a:rPr lang="ti"/>
              <a:t>ሓፈሻዊ ስነ-ሓሳብ ናይ ኣገልግሎት ክንክን ጥዕና ሃገረ ሽወደን </a:t>
            </a: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/>
              <a:t>ሓተቲ ዕቝባ ዘለውዎም መሰላት ክንክን ጥዕና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/>
              <a:t>ፈታሺ ጥዕናዊ መርመራ </a:t>
            </a: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/>
              <a:t>ርእሰ-ክንክንን ናይ 1177 ኣገልግሎታት ሓበሬታን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/>
              <a:t>ስርዓተ-ክንክን-ጥዕና ናይ ሃገረ ሽወደን </a:t>
            </a:r>
          </a:p>
          <a:p>
            <a:pPr lvl="2" rtl="0"/>
            <a:r>
              <a:rPr lang="ti"/>
              <a:t>ከባብያውያን ማእከላት ኣገልግሎት ክንክን ጥዕና </a:t>
            </a:r>
          </a:p>
          <a:p>
            <a:pPr lvl="2" rtl="0"/>
            <a:r>
              <a:rPr lang="ti"/>
              <a:t>ሆስፒታላት</a:t>
            </a:r>
          </a:p>
          <a:p>
            <a:pPr lvl="2" rtl="0"/>
            <a:r>
              <a:rPr lang="ti"/>
              <a:t>ካልኦት ኣገልግሎታት (እንተላይ ናይ ክንክን ስኒ) </a:t>
            </a:r>
          </a:p>
          <a:p>
            <a:pPr lvl="2" rtl="0"/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8609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i"/>
              <a:t>መዘራረቢ ነጥብታት ኣብ ናይ ሎሚ ሓበሬታዊ መግለጺ 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0"/>
          <a:lstStyle/>
          <a:p>
            <a:pPr marL="458788" lvl="1" indent="-457200" rtl="0">
              <a:buFont typeface="+mj-lt"/>
              <a:buAutoNum type="arabicPeriod"/>
            </a:pPr>
            <a:r>
              <a:rPr lang="ti" b="1" dirty="0"/>
              <a:t>ሓፈሻዊ ስነ-ሓሳብ ናይ ኣገልግሎት ክንክን ጥዕና ሃገረ </a:t>
            </a:r>
            <a:r>
              <a:rPr lang="ti" b="1" dirty="0" smtClean="0">
                <a:solidFill>
                  <a:srgbClr val="FF0000"/>
                </a:solidFill>
              </a:rPr>
              <a:t>ሽወ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ሽወደን</a:t>
            </a:r>
            <a:endParaRPr lang="sv-SE" b="1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 dirty="0"/>
              <a:t>ሓተቲ ዕቝባ ዘለውዎም መሰላት ክንክን ጥዕና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 dirty="0"/>
              <a:t>ፈታሺ ጥዕናዊ መርመራ </a:t>
            </a: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 dirty="0"/>
              <a:t>ርእሰ-ክንክንን ናይ 1177 ኣገልግሎታት ሓበሬታን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 dirty="0"/>
              <a:t>ስርዓተ-ክንክን-ጥዕና ናይ ሃገረ ሽወደን </a:t>
            </a:r>
          </a:p>
          <a:p>
            <a:pPr lvl="2" rtl="0"/>
            <a:r>
              <a:rPr lang="ti" dirty="0"/>
              <a:t>ስርዓተ-ክንክን-ጥዕና ናይ ሃገረ ሽወደን </a:t>
            </a:r>
          </a:p>
          <a:p>
            <a:pPr lvl="2" rtl="0"/>
            <a:r>
              <a:rPr lang="ti" dirty="0"/>
              <a:t>ሆስፒታላት</a:t>
            </a:r>
          </a:p>
          <a:p>
            <a:pPr lvl="2" rtl="0"/>
            <a:r>
              <a:rPr lang="ti" dirty="0"/>
              <a:t>ካልኦት ኣገልግሎታት (እንተላይ ናይ ክንክን ስኒ) </a:t>
            </a:r>
          </a:p>
          <a:p>
            <a:pPr lvl="2" rtl="0"/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5046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0"/>
          <a:lstStyle/>
          <a:p>
            <a:pPr rtl="0"/>
            <a:r>
              <a:rPr lang="ti"/>
              <a:t>ብዛዕባ ስርዓተ-ክንክን-ጥዕና ናይ ሃገረ ሽወደን ገለ ፍልይ ዝበሉ ነጥብታት ኣለዉ፡ እንተላይ ንግደታትን ስነ-ሓሳባትን ብዝምልከት 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ti"/>
              <a:t>	*	ብዘይካ ኣብ እዋን ንህይወት ዝፈታተን ጸገም፡ ብቝጽሪ 112 ደውሉ  </a:t>
            </a:r>
            <a:endParaRPr lang="sv-S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93535" y="1638189"/>
            <a:ext cx="525105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ti" sz="1800" kern="0" dirty="0">
                <a:latin typeface="Franklin Gothic Book" panose="020B0503020102020204" pitchFamily="34" charset="0"/>
              </a:rPr>
              <a:t>ነርሳት ኣዝዩ </a:t>
            </a:r>
            <a:r>
              <a:rPr lang="ti" sz="1800" kern="0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ዝገዳሲ</a:t>
            </a:r>
            <a:r>
              <a:rPr lang="en-US" sz="1800" kern="0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አገዳሲ</a:t>
            </a:r>
            <a:r>
              <a:rPr lang="ti" sz="1800" kern="0" dirty="0" smtClean="0">
                <a:latin typeface="Franklin Gothic Book" panose="020B0503020102020204" pitchFamily="34" charset="0"/>
              </a:rPr>
              <a:t> ተራ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ti" sz="1800" kern="0" dirty="0" smtClean="0">
                <a:latin typeface="Franklin Gothic Book" panose="020B0503020102020204" pitchFamily="34" charset="0"/>
              </a:rPr>
              <a:t>ዝጻወታን </a:t>
            </a:r>
            <a:r>
              <a:rPr lang="ti" sz="1800" kern="0" dirty="0">
                <a:latin typeface="Franklin Gothic Book" panose="020B0503020102020204" pitchFamily="34" charset="0"/>
              </a:rPr>
              <a:t>ብትምህርቲ ዝበሰላን እየን </a:t>
            </a:r>
          </a:p>
          <a:p>
            <a:pPr lvl="1" rtl="0">
              <a:spcBef>
                <a:spcPts val="0"/>
              </a:spcBef>
            </a:pPr>
            <a:endParaRPr lang="en-US" sz="1400" kern="0" dirty="0">
              <a:latin typeface="Franklin Gothic Book" panose="020B0503020102020204" pitchFamily="34" charset="0"/>
            </a:endParaRPr>
          </a:p>
          <a:p>
            <a:pPr lvl="1" rtl="0">
              <a:spcBef>
                <a:spcPts val="0"/>
              </a:spcBef>
            </a:pPr>
            <a:r>
              <a:rPr lang="ti" sz="1800" kern="0" dirty="0">
                <a:latin typeface="Franklin Gothic Book" panose="020B0503020102020204" pitchFamily="34" charset="0"/>
              </a:rPr>
              <a:t>ግዜ ምኽባር ኣገዳሲ ጉዳይ እዩ፤ እንተዘየሎ ንኻልኦት ተሓከምቲ ቀዳምነት ኪወሃቦም እዩ </a:t>
            </a:r>
          </a:p>
          <a:p>
            <a:pPr lvl="1" rtl="0">
              <a:spcBef>
                <a:spcPts val="0"/>
              </a:spcBef>
            </a:pPr>
            <a:endParaRPr lang="en-US" sz="1400" kern="0" dirty="0">
              <a:latin typeface="Franklin Gothic Book" panose="020B0503020102020204" pitchFamily="34" charset="0"/>
            </a:endParaRPr>
          </a:p>
          <a:p>
            <a:pPr lvl="1" rtl="0">
              <a:spcBef>
                <a:spcPts val="0"/>
              </a:spcBef>
            </a:pPr>
            <a:r>
              <a:rPr lang="ti" sz="1800" kern="0" dirty="0">
                <a:latin typeface="Franklin Gothic Book" panose="020B0503020102020204" pitchFamily="34" charset="0"/>
              </a:rPr>
              <a:t>ቅድሚ ናብ ሆስፒታል ምኻድካ ንዓኻ ናብ ዝምልከት ማእከል ኣገልግሎት ክንክን ጥዕና ኪድ*</a:t>
            </a:r>
          </a:p>
          <a:p>
            <a:pPr lvl="1" rtl="0">
              <a:spcBef>
                <a:spcPts val="0"/>
              </a:spcBef>
            </a:pPr>
            <a:endParaRPr lang="en-US" sz="1400" kern="0" dirty="0">
              <a:latin typeface="Franklin Gothic Book" panose="020B0503020102020204" pitchFamily="34" charset="0"/>
            </a:endParaRPr>
          </a:p>
          <a:p>
            <a:pPr lvl="1" rtl="0">
              <a:spcBef>
                <a:spcPts val="0"/>
              </a:spcBef>
            </a:pPr>
            <a:r>
              <a:rPr lang="ti" sz="1800" kern="0" dirty="0">
                <a:latin typeface="Franklin Gothic Book" panose="020B0503020102020204" pitchFamily="34" charset="0"/>
              </a:rPr>
              <a:t>ነርሳትን ዶክተራትን ምስጢራውነት ተሓከምቲ ክሕልዉ ቃል-ማሕላ ፈጺሞም እዮም </a:t>
            </a:r>
          </a:p>
          <a:p>
            <a:pPr lvl="1" rtl="0">
              <a:spcBef>
                <a:spcPts val="0"/>
              </a:spcBef>
            </a:pPr>
            <a:endParaRPr lang="en-US" sz="1400" kern="0" dirty="0">
              <a:latin typeface="Franklin Gothic Book" panose="020B0503020102020204" pitchFamily="34" charset="0"/>
            </a:endParaRPr>
          </a:p>
          <a:p>
            <a:pPr lvl="1" rtl="0">
              <a:spcBef>
                <a:spcPts val="0"/>
              </a:spcBef>
            </a:pPr>
            <a:r>
              <a:rPr lang="ti" sz="1800" kern="0" dirty="0">
                <a:latin typeface="Franklin Gothic Book" panose="020B0503020102020204" pitchFamily="34" charset="0"/>
              </a:rPr>
              <a:t>ብቛንቋ ሽወደን ክትረዳዳእ ዘይትኽእል ምስእትኸውን፡ ናይ ቃል ተርጓሚ (ምስጢራውነት ከኽብር ቃለ-ማሕላ ዝፈጸመ/ት) </a:t>
            </a:r>
            <a:r>
              <a:rPr lang="ti" sz="1800" kern="0" dirty="0" smtClean="0">
                <a:latin typeface="Franklin Gothic Book" panose="020B0503020102020204" pitchFamily="34" charset="0"/>
              </a:rPr>
              <a:t>ኪምደበልካ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ክም</a:t>
            </a:r>
            <a:r>
              <a:rPr lang="ti" sz="1800" kern="0" dirty="0" smtClean="0">
                <a:latin typeface="Franklin Gothic Book" panose="020B0503020102020204" pitchFamily="34" charset="0"/>
              </a:rPr>
              <a:t> </a:t>
            </a:r>
            <a:r>
              <a:rPr lang="ti" sz="1800" kern="0" dirty="0">
                <a:latin typeface="Franklin Gothic Book" panose="020B0503020102020204" pitchFamily="34" charset="0"/>
              </a:rPr>
              <a:t>መሰል ኣለካ </a:t>
            </a:r>
          </a:p>
          <a:p>
            <a:pPr lvl="1" rtl="0">
              <a:spcBef>
                <a:spcPts val="0"/>
              </a:spcBef>
            </a:pPr>
            <a:endParaRPr lang="en-US" sz="1400" kern="0" dirty="0">
              <a:latin typeface="Franklin Gothic Book" panose="020B0503020102020204" pitchFamily="34" charset="0"/>
            </a:endParaRPr>
          </a:p>
          <a:p>
            <a:pPr lvl="1" rtl="0">
              <a:spcBef>
                <a:spcPts val="0"/>
              </a:spcBef>
            </a:pPr>
            <a:r>
              <a:rPr lang="ti" sz="1800" kern="0" dirty="0">
                <a:latin typeface="Franklin Gothic Book" panose="020B0503020102020204" pitchFamily="34" charset="0"/>
              </a:rPr>
              <a:t>ኤም.ኣር.ኤስ.ኤ. ንምግታእ ዝኣክል፡ ጸረ-ረኽሲ መድሃኒታት ናይ ምርካብ ተኽእሎ ብቍጽጽራዊ ኣገባብ እተሓጽረ እዩ </a:t>
            </a:r>
            <a:endParaRPr lang="sv-SE" sz="1800" kern="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1510" y="2130785"/>
            <a:ext cx="2231063" cy="3169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509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i"/>
              <a:t>መዘራረቢ ነጥብታት ኣብ ናይ ሎሚ ሓበሬታዊ መግለጺ 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0"/>
          <a:lstStyle/>
          <a:p>
            <a:pPr marL="458788" lvl="1" indent="-457200" rtl="0">
              <a:buFont typeface="+mj-lt"/>
              <a:buAutoNum type="arabicPeriod"/>
            </a:pPr>
            <a:r>
              <a:rPr lang="ti"/>
              <a:t>ሓፈሻዊ ስነ-ሓሳብ ናይ ኣገልግሎት ክንክን ጥዕና ሃገረ ሽወደን </a:t>
            </a:r>
            <a:endParaRPr lang="sv-SE" dirty="0"/>
          </a:p>
          <a:p>
            <a:pPr marL="458788" lvl="1" indent="-457200" rtl="0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 b="1"/>
              <a:t>ሓተቲ ዕቝባ ዘለውዎም መሰላት ክንክን ጥዕና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/>
          </a:p>
          <a:p>
            <a:pPr marL="458788" lvl="1" indent="-457200" rtl="0">
              <a:buFont typeface="+mj-lt"/>
              <a:buAutoNum type="arabicPeriod"/>
            </a:pPr>
            <a:r>
              <a:rPr lang="ti"/>
              <a:t>ፈታሺ ጥዕናዊ መርመራ </a:t>
            </a: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ti"/>
              <a:t>ርእሰ-ክንክንን ናይ 1177 ኣገልግሎታት ሓበሬታን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/>
          </a:p>
          <a:p>
            <a:pPr marL="458788" lvl="1" indent="-457200" rtl="0">
              <a:buFont typeface="+mj-lt"/>
              <a:buAutoNum type="arabicPeriod"/>
            </a:pPr>
            <a:r>
              <a:rPr lang="ti"/>
              <a:t>ስርዓተ-ክንክን-ጥዕና ናይ ሃገረ ሽወደን </a:t>
            </a:r>
          </a:p>
          <a:p>
            <a:pPr lvl="2" rtl="0"/>
            <a:r>
              <a:rPr lang="ti"/>
              <a:t>ከባብያውያን ማእከላት ኣገልግሎት ክንክን ጥዕና </a:t>
            </a:r>
          </a:p>
          <a:p>
            <a:pPr lvl="2" rtl="0"/>
            <a:r>
              <a:rPr lang="ti"/>
              <a:t>ሆስፒታላት</a:t>
            </a:r>
          </a:p>
          <a:p>
            <a:pPr lvl="2" rtl="0"/>
            <a:r>
              <a:rPr lang="ti"/>
              <a:t>ካልኦት ኣገልግሎታት (እንተላይ ናይ ክንክን ስኒ) </a:t>
            </a:r>
          </a:p>
          <a:p>
            <a:pPr lvl="2" rtl="0"/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2704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873630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486" name="think-cell Slide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0"/>
          <a:lstStyle/>
          <a:p>
            <a:pPr rtl="0"/>
            <a:r>
              <a:rPr lang="ti"/>
              <a:t>ዞባታት ንሓተትቲ ዕቝባ ይጽንሓለይ ዘይበሃሉ ኣገልግሎታት ክንክን ኪህባኦም ይግባእ </a:t>
            </a:r>
            <a:endParaRPr lang="sv-S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ti"/>
              <a:t>ዞባዊ ግዴታ/ሓላፍነት – ልዕሊ 18 ንዝዕድሚኦም ዓቕሚ-ሰብ ዝበጽሑ ሓተትቲ ዕቝባ 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6" name="Rounded Rectangle 5"/>
          <p:cNvSpPr/>
          <p:nvPr/>
        </p:nvSpPr>
        <p:spPr>
          <a:xfrm>
            <a:off x="3869716" y="1710929"/>
            <a:ext cx="4799621" cy="3532339"/>
          </a:xfrm>
          <a:prstGeom prst="roundRect">
            <a:avLst>
              <a:gd name="adj" fmla="val 9661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02106" y="4257051"/>
            <a:ext cx="1419796" cy="2589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ዓቕሚ-ሰብ ዝበጽሑ 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0" y="2318419"/>
            <a:ext cx="1804451" cy="180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4379810" y="1626092"/>
            <a:ext cx="3645106" cy="50182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9837" y="1847378"/>
            <a:ext cx="497758" cy="539094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720078" y="1847378"/>
            <a:ext cx="3814931" cy="4860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ዞባታት ይጽንሓለይ ዘይበሃሉ ኣገልግሎታት ክንክን ኪህባ ይግባእ</a:t>
            </a:r>
            <a:r>
              <a:rPr lang="ti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(ብሓካይም ከምዝወሰንዎ)፤ </a:t>
            </a:r>
            <a:r>
              <a:rPr lang="ti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ገለ ካብኣቶም፦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156959" y="2571155"/>
            <a:ext cx="3246060" cy="3363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ይጽንሓለይ ዘይበሃሉ መድሃኒታት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156959" y="2887396"/>
            <a:ext cx="3246060" cy="37744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መሰረታውያን ሕክምናዊ ሓገዛት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156959" y="3285833"/>
            <a:ext cx="2854960" cy="3363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ዕድል ተጠቃምነት/መጓዓዝያ ናብ ቦታ ኣገልግሎት ክንክን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156959" y="3643172"/>
            <a:ext cx="2854960" cy="3363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ክንክን ኣብ እዋን ጥንሲ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156958" y="4000511"/>
            <a:ext cx="3246061" cy="3363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ምንጻልን መከላኸልን ጥንሲ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720079" y="4519748"/>
            <a:ext cx="3682940" cy="4860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ምኽባር መሰል ብሕትውናኹም፦ ኩሎም ሓካይም ምስጢራውነት ተሓከምቲ ክሕልዉ ቃል-ማሕላ ፈጺሞም እዮም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39" descr="gravi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3" y="3665798"/>
            <a:ext cx="348311" cy="348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2" descr="bus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3" y="3277679"/>
            <a:ext cx="347103" cy="347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4" descr="hjälpmed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2" y="2887396"/>
            <a:ext cx="347103" cy="347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8" descr="medici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42" y="2526656"/>
            <a:ext cx="333373" cy="333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79488" y="1934864"/>
            <a:ext cx="1672608" cy="2223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91961" y="2526656"/>
            <a:ext cx="373063" cy="333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/>
          <a:srcRect l="6011" r="4478"/>
          <a:stretch/>
        </p:blipFill>
        <p:spPr>
          <a:xfrm>
            <a:off x="4691961" y="2887396"/>
            <a:ext cx="373063" cy="3492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 cstate="print"/>
          <a:srcRect l="5113" r="4017"/>
          <a:stretch/>
        </p:blipFill>
        <p:spPr>
          <a:xfrm>
            <a:off x="4691961" y="3273927"/>
            <a:ext cx="373381" cy="3554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 cstate="print"/>
          <a:srcRect l="3655" t="3835" r="3777" b="5863"/>
          <a:stretch/>
        </p:blipFill>
        <p:spPr>
          <a:xfrm>
            <a:off x="4691961" y="3657806"/>
            <a:ext cx="373428" cy="3571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91961" y="4060823"/>
            <a:ext cx="373063" cy="3257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49837" y="4446605"/>
            <a:ext cx="544270" cy="508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04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0"/>
          <a:lstStyle/>
          <a:p>
            <a:pPr rtl="0"/>
            <a:r>
              <a:rPr lang="ti"/>
              <a:t>ዞባታት፡ ንሓተትቲ ዕቝባ ህጻናት፡ ንሽወደናውያን ህጻናት ከምዝግባእ ገይረን ኣገልግሎት ክንክን ጥዕና ኪህባኦም ይግባእ  </a:t>
            </a:r>
            <a:endParaRPr lang="sv-S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276999"/>
          </a:xfrm>
        </p:spPr>
        <p:txBody>
          <a:bodyPr rtlCol="0"/>
          <a:lstStyle/>
          <a:p>
            <a:pPr rtl="0"/>
            <a:r>
              <a:rPr lang="ti"/>
              <a:t>ዞባዊ ግዴታ/ሓላፍነት – ትሕቲ 18 ንዝዕድሚኦም ዓቕሚ-ሰብ ዘይበጽሑ ሓተትቲ ዕቝባ </a:t>
            </a:r>
            <a:endParaRPr lang="sv-SE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6" name="Rounded Rectangle 5"/>
          <p:cNvSpPr/>
          <p:nvPr/>
        </p:nvSpPr>
        <p:spPr>
          <a:xfrm>
            <a:off x="3869717" y="2160718"/>
            <a:ext cx="4533302" cy="2355329"/>
          </a:xfrm>
          <a:prstGeom prst="roundRect">
            <a:avLst>
              <a:gd name="adj" fmla="val 9661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379810" y="1278880"/>
            <a:ext cx="3645106" cy="50182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endParaRPr lang="sv-SE" sz="14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1202106" y="4257051"/>
            <a:ext cx="1041252" cy="2589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ti" b="1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ህጻናት 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4817355" y="2406085"/>
            <a:ext cx="3361780" cy="14198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ti" b="1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ህጻናትን</a:t>
            </a:r>
            <a:r>
              <a:rPr lang="ti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ኰተትየታትን ኣገልግሎት ክንክን ጥዕናን ስንን ዝረኽቡሉ መምርሒ ልክዕ እቲ ንሽወደናውያን ህጻናት/ኰተትየታት </a:t>
            </a:r>
            <a:r>
              <a:rPr lang="ti" b="1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ዝምልከት መምርሒ ባዕሉ</a:t>
            </a:r>
            <a:r>
              <a:rPr lang="ti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እዩ።</a:t>
            </a:r>
          </a:p>
          <a:p>
            <a:pPr rtl="0"/>
            <a:endParaRPr lang="en-US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rtl="0"/>
            <a:r>
              <a:rPr lang="ti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ምስ ክንክን ጥዕናን ስንን ህጻናት ብዝተኣሳሰር ዝግበር </a:t>
            </a:r>
            <a:r>
              <a:rPr lang="ti" b="1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ወጻኢታት የልቦን</a:t>
            </a:r>
            <a:r>
              <a:rPr lang="ti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164" y="1983152"/>
            <a:ext cx="1922852" cy="2273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1196" y="2441572"/>
            <a:ext cx="663127" cy="604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1196" y="3575272"/>
            <a:ext cx="683108" cy="610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81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heme/theme1.xml><?xml version="1.0" encoding="utf-8"?>
<a:theme xmlns:a="http://schemas.openxmlformats.org/drawingml/2006/main" name="SKL_mall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KL_mall" id="{F51252A8-ABD8-4BBC-99BF-B21C4FD4F9EB}" vid="{00100721-A95F-4E19-982A-99E23CF2C4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SKL_mall</Template>
  <TotalTime>0</TotalTime>
  <Words>1155</Words>
  <Application>Microsoft Office PowerPoint</Application>
  <PresentationFormat>Custom</PresentationFormat>
  <Paragraphs>235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SKL_mall</vt:lpstr>
      <vt:lpstr>think-cell Slide</vt:lpstr>
      <vt:lpstr>ኣገልግሎት ክንክን ጥዕና ንሓተትቲ ዕቝባ   </vt:lpstr>
      <vt:lpstr>ዕላማ ናይ’ዚ ሎሚ ዝቐርበልኩም ዘሎ ሓበሬታ </vt:lpstr>
      <vt:lpstr>ከም መእተዊ ዝቐርብ ፊልም </vt:lpstr>
      <vt:lpstr>መዘራረቢ ነጥብታት ኣብ ናይ ሎሚ ሓበሬታዊ መግለጺ </vt:lpstr>
      <vt:lpstr>መዘራረቢ ነጥብታት ኣብ ናይ ሎሚ ሓበሬታዊ መግለጺ </vt:lpstr>
      <vt:lpstr>ብዛዕባ ስርዓተ-ክንክን-ጥዕና ናይ ሃገረ ሽወደን ገለ ፍልይ ዝበሉ ነጥብታት ኣለዉ፡ እንተላይ ንግደታትን ስነ-ሓሳባትን ብዝምልከት </vt:lpstr>
      <vt:lpstr>መዘራረቢ ነጥብታት ኣብ ናይ ሎሚ ሓበሬታዊ መግለጺ </vt:lpstr>
      <vt:lpstr>ዞባታት ንሓተትቲ ዕቝባ ይጽንሓለይ ዘይበሃሉ ኣገልግሎታት ክንክን ኪህባኦም ይግባእ </vt:lpstr>
      <vt:lpstr>ዞባታት፡ ንሓተትቲ ዕቝባ ህጻናት፡ ንሽወደናውያን ህጻናት ከምዝግባእ ገይረን ኣገልግሎት ክንክን ጥዕና ኪህባኦም ይግባእ  </vt:lpstr>
      <vt:lpstr>መዘራረቢ ነጥብታት ኣብ ናይ ሎሚ ሓበሬታዊ መግለጺ </vt:lpstr>
      <vt:lpstr>ፈታሺ ጥዕናዊ መርመራ፡ ብትካላት ክንክን ጥዕና ሃገረ ሽወደን ዝወብ ናይ መበገሲ ኣገልግሎት እዩ </vt:lpstr>
      <vt:lpstr>ሪጋኻ ምስኣኸለ ደብዳቤ ክመጽኣካ እዩ፣   ግዜ ኣኽቢርካ ምምጻእ ድማ  ኣዝዩ ኣገዳሲ እዩ </vt:lpstr>
      <vt:lpstr>ጥዕናዊ መርመራ ናጻ ኰይኑ፡ ንመስርሕ ናይ’ቲ ዘቕረብኩምዎ ሕቶ ዕቝባ ዝጸሉ ኣይኰነን – ንጥዕናኹም ዝምልከት ጉዳይ ጥራይ እዩ </vt:lpstr>
      <vt:lpstr>ሕክምናዊ ጸገም ምስዝህልወኩም ኣብ 1177 ብዙሕ ምኽሪ ክትረኽቡ ትኽእሉ ኢኹም – ክትከድዎ ናብ ዝግባእ እውን ክመርሑኹም ይኽእሉ እዮም </vt:lpstr>
      <vt:lpstr>ርእሰ-ክንክንን ቻነላት ሓበሬታን፡ ብመሰረታዊ ምኽሪ ከምኡ’ውን ሕቶን መልስን ተሰንዮም ብዘይምቍራጽ (24/7) ኪርከቡ ይኽእሉ  </vt:lpstr>
      <vt:lpstr>ከባብያውያን ማእከላት ኣገልግሎት ክንክን ጥዕና እቶም መጀመርታ ሓገዝ ደሊኹም ክትከድዎም ዝግባእ ቦታታት እዮም </vt:lpstr>
      <vt:lpstr>ኣብ ከባቢኻ ዝርከብ ማእከል ኣገልግሎት ክንክን ጥዕና፦   ሕክምናዊ ሓገዝ ኣብ ዘድልየኩም እዋን፡ እቲ ቀዳማይ ምርጫ </vt:lpstr>
      <vt:lpstr>ኣብ ከባቢኻ ንዝርከብ ማእከል ኣገልግሎት ክንክን ጥዕና ዝምልከት ሓበሬታ </vt:lpstr>
      <vt:lpstr>ሆስፒታላት–  ኣዝዩ ፍሉይ ሕክምናዊ ክእለት ንዘድልዮም ሃንደበታውያን ሕማማትን ጥዕናዊ ኵነታትን ዝምልከት </vt:lpstr>
      <vt:lpstr>ሆስፒታላት–  ኣዝዩ ፍሉይ ሕክምናዊ ክእለት ንዘድልዮም ሃንደበታውያን ሕማማትን ጥዕናዊ ኵነታትን ዝምልከት </vt:lpstr>
      <vt:lpstr>ዋጋ ኣገልግሎት ክንክን ጥዕና ኣብ መስርሕ ሕቶ ዕቝባ ንዝርከቡ ዓቕሚ-ሰብ ዝበጽሑ ሰባት ድሩት ኰይኑ፡ ንህጻናት ግን ናጻ እዩ </vt:lpstr>
      <vt:lpstr>መዘራረቢ ነጥብታት ኣብ ናይ ሎሚ ሓበሬታዊ መግለጺ </vt:lpstr>
      <vt:lpstr>ከም ናይ ክንክን ስንን ፋርማሲታትን ዝኣመሰሉ ካልኦት ኣገደስቲ ኣገልግሎታት ናይ ምርካብ ዕድል እውን ኣሎ </vt:lpstr>
      <vt:lpstr>ሕቶታት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2016-01-29T13:51:32Z</dcterms:created>
  <dcterms:modified xsi:type="dcterms:W3CDTF">2016-05-31T04:18:38Z</dcterms:modified>
</cp:coreProperties>
</file>