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trictFirstAndLastChars="0" saveSubsetFonts="1">
  <p:sldMasterIdLst>
    <p:sldMasterId id="2147483733" r:id="rId1"/>
  </p:sldMasterIdLst>
  <p:notesMasterIdLst>
    <p:notesMasterId r:id="rId26"/>
  </p:notesMasterIdLst>
  <p:sldIdLst>
    <p:sldId id="256" r:id="rId2"/>
    <p:sldId id="285" r:id="rId3"/>
    <p:sldId id="264" r:id="rId4"/>
    <p:sldId id="257" r:id="rId5"/>
    <p:sldId id="265" r:id="rId6"/>
    <p:sldId id="275" r:id="rId7"/>
    <p:sldId id="274" r:id="rId8"/>
    <p:sldId id="266" r:id="rId9"/>
    <p:sldId id="267" r:id="rId10"/>
    <p:sldId id="277" r:id="rId11"/>
    <p:sldId id="258" r:id="rId12"/>
    <p:sldId id="284" r:id="rId13"/>
    <p:sldId id="259" r:id="rId14"/>
    <p:sldId id="286" r:id="rId15"/>
    <p:sldId id="262" r:id="rId16"/>
    <p:sldId id="287" r:id="rId17"/>
    <p:sldId id="261" r:id="rId18"/>
    <p:sldId id="276" r:id="rId19"/>
    <p:sldId id="289" r:id="rId20"/>
    <p:sldId id="263" r:id="rId21"/>
    <p:sldId id="281" r:id="rId22"/>
    <p:sldId id="288" r:id="rId23"/>
    <p:sldId id="280" r:id="rId24"/>
    <p:sldId id="283" r:id="rId25"/>
  </p:sldIdLst>
  <p:sldSz cx="8961438" cy="6721475"/>
  <p:notesSz cx="6808788" cy="9940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orient="horz" pos="475">
          <p15:clr>
            <a:srgbClr val="A4A3A4"/>
          </p15:clr>
        </p15:guide>
        <p15:guide id="3" orient="horz" pos="421">
          <p15:clr>
            <a:srgbClr val="A4A3A4"/>
          </p15:clr>
        </p15:guide>
        <p15:guide id="4" orient="horz" pos="3742">
          <p15:clr>
            <a:srgbClr val="A4A3A4"/>
          </p15:clr>
        </p15:guide>
        <p15:guide id="5" pos="185">
          <p15:clr>
            <a:srgbClr val="A4A3A4"/>
          </p15:clr>
        </p15:guide>
        <p15:guide id="6" pos="5461">
          <p15:clr>
            <a:srgbClr val="A4A3A4"/>
          </p15:clr>
        </p15:guide>
        <p15:guide id="7" pos="3907">
          <p15:clr>
            <a:srgbClr val="A4A3A4"/>
          </p15:clr>
        </p15:guide>
        <p15:guide id="8" orient="horz" pos="3635">
          <p15:clr>
            <a:srgbClr val="A4A3A4"/>
          </p15:clr>
        </p15:guide>
        <p15:guide id="9" orient="horz" pos="698">
          <p15:clr>
            <a:srgbClr val="A4A3A4"/>
          </p15:clr>
        </p15:guide>
        <p15:guide id="10" orient="horz" pos="4089">
          <p15:clr>
            <a:srgbClr val="A4A3A4"/>
          </p15:clr>
        </p15:guide>
        <p15:guide id="11" orient="horz" pos="671">
          <p15:clr>
            <a:srgbClr val="A4A3A4"/>
          </p15:clr>
        </p15:guide>
        <p15:guide id="12" orient="horz" pos="3803">
          <p15:clr>
            <a:srgbClr val="A4A3A4"/>
          </p15:clr>
        </p15:guide>
        <p15:guide id="13" pos="38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40" autoAdjust="0"/>
    <p:restoredTop sz="95232" autoAdjust="0"/>
  </p:normalViewPr>
  <p:slideViewPr>
    <p:cSldViewPr snapToGrid="0">
      <p:cViewPr varScale="1">
        <p:scale>
          <a:sx n="92" d="100"/>
          <a:sy n="92" d="100"/>
        </p:scale>
        <p:origin x="53" y="566"/>
      </p:cViewPr>
      <p:guideLst>
        <p:guide orient="horz" pos="618"/>
        <p:guide orient="horz" pos="475"/>
        <p:guide orient="horz" pos="421"/>
        <p:guide orient="horz" pos="3742"/>
        <p:guide pos="185"/>
        <p:guide pos="5461"/>
        <p:guide pos="3907"/>
        <p:guide orient="horz" pos="3635"/>
        <p:guide orient="horz" pos="698"/>
        <p:guide orient="horz" pos="4089"/>
        <p:guide orient="horz" pos="671"/>
        <p:guide orient="horz" pos="3803"/>
        <p:guide pos="38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A0055-30BE-44E1-8033-32776DAB1F63}" type="datetimeFigureOut">
              <a:rPr lang="sv-SE" smtClean="0"/>
              <a:t>2016-03-30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EF66E-19A1-4AC8-A000-D07CFC09E8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24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EF66E-19A1-4AC8-A000-D07CFC09E812}" type="slidenum">
              <a:rPr lang="sv-SE" smtClean="0"/>
              <a:t>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6604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EF66E-19A1-4AC8-A000-D07CFC09E81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8845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EF66E-19A1-4AC8-A000-D07CFC09E81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8657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Viktigt</a:t>
            </a:r>
            <a:r>
              <a:rPr lang="sv-SE" baseline="0" dirty="0" smtClean="0"/>
              <a:t> att informera om lokala tolkningar vad som inkluderas i stöd som erbjuds avseende bl.a. transport och hjälpmedel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EF66E-19A1-4AC8-A000-D07CFC09E81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499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amsida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5997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4527512"/>
            <a:ext cx="5168901" cy="215444"/>
          </a:xfrm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Kontext</a:t>
            </a:r>
            <a:endParaRPr lang="en-US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4809514"/>
            <a:ext cx="5173664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Datum</a:t>
            </a:r>
            <a:endParaRPr lang="en-GB" dirty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9" y="3622290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rgbClr val="E6460A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30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4730" y="417388"/>
            <a:ext cx="8374608" cy="318686"/>
          </a:xfrm>
        </p:spPr>
        <p:txBody>
          <a:bodyPr/>
          <a:lstStyle>
            <a:lvl1pPr>
              <a:lnSpc>
                <a:spcPts val="2400"/>
              </a:lnSpc>
              <a:defRPr sz="2200">
                <a:solidFill>
                  <a:srgbClr val="E6460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3477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7453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  <p:custDataLst>
              <p:tags r:id="rId1"/>
            </p:custDataLst>
          </p:nvPr>
        </p:nvSpPr>
        <p:spPr>
          <a:xfrm>
            <a:off x="293361" y="783241"/>
            <a:ext cx="8375977" cy="2769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800" i="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293688" y="5940691"/>
            <a:ext cx="8375650" cy="500062"/>
          </a:xfrm>
        </p:spPr>
        <p:txBody>
          <a:bodyPr anchor="b" anchorCtr="0"/>
          <a:lstStyle>
            <a:lvl1pPr marL="615950" indent="-615950" defTabSz="627063">
              <a:lnSpc>
                <a:spcPts val="900"/>
              </a:lnSpc>
              <a:spcAft>
                <a:spcPts val="0"/>
              </a:spcAft>
              <a:tabLst>
                <a:tab pos="469900" algn="r"/>
                <a:tab pos="627063" algn="l"/>
              </a:tabLst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sv-SE" sz="1000" dirty="0" smtClean="0">
                <a:ea typeface="Verdana" pitchFamily="34" charset="0"/>
                <a:cs typeface="Verdana" pitchFamily="34" charset="0"/>
              </a:rPr>
              <a:t>	Not:	</a:t>
            </a:r>
            <a:r>
              <a:rPr lang="sv-SE" sz="1000" dirty="0" err="1" smtClean="0">
                <a:ea typeface="Verdana" pitchFamily="34" charset="0"/>
                <a:cs typeface="Verdana" pitchFamily="34" charset="0"/>
              </a:rPr>
              <a:t>xxxxxx</a:t>
            </a:r>
            <a:endParaRPr lang="sv-SE" sz="1000" dirty="0" smtClean="0">
              <a:ea typeface="Verdana" pitchFamily="34" charset="0"/>
              <a:cs typeface="Verdana" pitchFamily="34" charset="0"/>
            </a:endParaRPr>
          </a:p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sv-SE" sz="1000" dirty="0" smtClean="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sv-SE" sz="1000" dirty="0" smtClean="0">
                <a:ea typeface="Verdana" pitchFamily="34" charset="0"/>
                <a:cs typeface="Verdana" pitchFamily="34" charset="0"/>
              </a:rPr>
              <a:t>	Källa:	</a:t>
            </a:r>
            <a:r>
              <a:rPr lang="sv-SE" sz="1000" dirty="0" err="1" smtClean="0">
                <a:ea typeface="Verdana" pitchFamily="34" charset="0"/>
                <a:cs typeface="Verdana" pitchFamily="34" charset="0"/>
              </a:rPr>
              <a:t>xxxx</a:t>
            </a:r>
            <a:endParaRPr lang="sv-SE" sz="10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8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3688" y="416847"/>
            <a:ext cx="5764876" cy="318686"/>
          </a:xfrm>
        </p:spPr>
        <p:txBody>
          <a:bodyPr/>
          <a:lstStyle>
            <a:lvl1pPr>
              <a:lnSpc>
                <a:spcPts val="2400"/>
              </a:lnSpc>
              <a:defRPr sz="2200">
                <a:solidFill>
                  <a:srgbClr val="E6460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47539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4355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9"/>
          </p:nvPr>
        </p:nvSpPr>
        <p:spPr>
          <a:xfrm>
            <a:off x="6172200" y="0"/>
            <a:ext cx="2789237" cy="588873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0"/>
            <p:custDataLst>
              <p:tags r:id="rId1"/>
            </p:custDataLst>
          </p:nvPr>
        </p:nvSpPr>
        <p:spPr>
          <a:xfrm>
            <a:off x="293361" y="783301"/>
            <a:ext cx="5764539" cy="2769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800" i="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293688" y="5940691"/>
            <a:ext cx="5781797" cy="500062"/>
          </a:xfrm>
        </p:spPr>
        <p:txBody>
          <a:bodyPr anchor="b" anchorCtr="0"/>
          <a:lstStyle>
            <a:lvl1pPr marL="615950" indent="-615950" defTabSz="627063">
              <a:lnSpc>
                <a:spcPts val="900"/>
              </a:lnSpc>
              <a:spcAft>
                <a:spcPts val="0"/>
              </a:spcAft>
              <a:tabLst>
                <a:tab pos="469900" algn="r"/>
                <a:tab pos="627063" algn="l"/>
              </a:tabLst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sv-SE" sz="1000" dirty="0" smtClean="0">
                <a:ea typeface="Verdana" pitchFamily="34" charset="0"/>
                <a:cs typeface="Verdana" pitchFamily="34" charset="0"/>
              </a:rPr>
              <a:t>	Not:	</a:t>
            </a:r>
            <a:r>
              <a:rPr lang="sv-SE" sz="1000" dirty="0" err="1" smtClean="0">
                <a:ea typeface="Verdana" pitchFamily="34" charset="0"/>
                <a:cs typeface="Verdana" pitchFamily="34" charset="0"/>
              </a:rPr>
              <a:t>xxxxxx</a:t>
            </a:r>
            <a:endParaRPr lang="sv-SE" sz="1000" dirty="0" smtClean="0">
              <a:ea typeface="Verdana" pitchFamily="34" charset="0"/>
              <a:cs typeface="Verdana" pitchFamily="34" charset="0"/>
            </a:endParaRPr>
          </a:p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sv-SE" sz="1000" dirty="0" smtClean="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sv-SE" sz="1000" dirty="0" smtClean="0">
                <a:ea typeface="Verdana" pitchFamily="34" charset="0"/>
                <a:cs typeface="Verdana" pitchFamily="34" charset="0"/>
              </a:rPr>
              <a:t>	Källa:	</a:t>
            </a:r>
            <a:r>
              <a:rPr lang="sv-SE" sz="1000" dirty="0" err="1" smtClean="0">
                <a:ea typeface="Verdana" pitchFamily="34" charset="0"/>
                <a:cs typeface="Verdana" pitchFamily="34" charset="0"/>
              </a:rPr>
              <a:t>xxxx</a:t>
            </a:r>
            <a:endParaRPr lang="sv-SE" sz="10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5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4730" y="416847"/>
            <a:ext cx="5907633" cy="318686"/>
          </a:xfrm>
        </p:spPr>
        <p:txBody>
          <a:bodyPr/>
          <a:lstStyle>
            <a:lvl1pPr>
              <a:lnSpc>
                <a:spcPts val="2400"/>
              </a:lnSpc>
              <a:defRPr sz="2200">
                <a:solidFill>
                  <a:srgbClr val="E6460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1654299"/>
          </a:xfrm>
        </p:spPr>
        <p:txBody>
          <a:bodyPr>
            <a:sp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defRPr sz="2000"/>
            </a:lvl3pPr>
            <a:lvl4pPr>
              <a:spcAft>
                <a:spcPts val="0"/>
              </a:spcAft>
              <a:defRPr sz="2000"/>
            </a:lvl4pPr>
            <a:lvl5pPr>
              <a:spcAft>
                <a:spcPts val="0"/>
              </a:spcAft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828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5804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5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64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ram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5011020"/>
            <a:ext cx="5168901" cy="215444"/>
          </a:xfrm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Kontext</a:t>
            </a:r>
            <a:endParaRPr lang="en-US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5287412"/>
            <a:ext cx="5173664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Datum</a:t>
            </a:r>
            <a:endParaRPr lang="en-GB" dirty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9" y="4207105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5181284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294730" y="426063"/>
            <a:ext cx="59028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351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308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4730" y="1098550"/>
            <a:ext cx="8374608" cy="167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1351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4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defRPr lang="en-US" sz="2200" b="1" dirty="0" smtClean="0">
          <a:solidFill>
            <a:srgbClr val="E6460A"/>
          </a:solidFill>
          <a:latin typeface="Georgia" pitchFamily="18" charset="0"/>
          <a:ea typeface="+mj-ea"/>
          <a:cs typeface="Georgia" pitchFamily="18" charset="0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ts val="300"/>
        </a:spcAft>
        <a:buClr>
          <a:schemeClr val="tx2"/>
        </a:buClr>
        <a:defRPr sz="1600">
          <a:solidFill>
            <a:schemeClr val="tx1"/>
          </a:solidFill>
          <a:latin typeface="Franklin Gothic Book" panose="020B0503020102020204" pitchFamily="34" charset="0"/>
          <a:ea typeface="+mn-ea"/>
          <a:cs typeface="Franklin Gothic Book" panose="020B0503020102020204" pitchFamily="34" charset="0"/>
        </a:defRPr>
      </a:lvl1pPr>
      <a:lvl2pPr marL="193655" indent="-192067" algn="l" defTabSz="895255" rtl="0" eaLnBrk="1" fontAlgn="base" hangingPunct="1">
        <a:spcBef>
          <a:spcPct val="0"/>
        </a:spcBef>
        <a:spcAft>
          <a:spcPts val="300"/>
        </a:spcAft>
        <a:buClr>
          <a:schemeClr val="tx1"/>
        </a:buClr>
        <a:buChar char="•"/>
        <a:defRPr sz="1600">
          <a:solidFill>
            <a:schemeClr val="tx1"/>
          </a:solidFill>
          <a:latin typeface="Franklin Gothic Book" panose="020B0503020102020204" pitchFamily="34" charset="0"/>
          <a:cs typeface="Franklin Gothic Book" panose="020B0503020102020204" pitchFamily="34" charset="0"/>
        </a:defRPr>
      </a:lvl2pPr>
      <a:lvl3pPr marL="361950" indent="-180975" algn="l" defTabSz="895255" rtl="0" eaLnBrk="1" fontAlgn="base" hangingPunct="1">
        <a:spcBef>
          <a:spcPct val="0"/>
        </a:spcBef>
        <a:spcAft>
          <a:spcPts val="30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Franklin Gothic Book" panose="020B0503020102020204" pitchFamily="34" charset="0"/>
          <a:cs typeface="Franklin Gothic Book" panose="020B0503020102020204" pitchFamily="34" charset="0"/>
        </a:defRPr>
      </a:lvl3pPr>
      <a:lvl4pPr marL="534988" indent="-173038" algn="l" defTabSz="895255" rtl="0" eaLnBrk="1" fontAlgn="base" hangingPunct="1">
        <a:spcBef>
          <a:spcPct val="0"/>
        </a:spcBef>
        <a:spcAft>
          <a:spcPts val="300"/>
        </a:spcAft>
        <a:buClr>
          <a:schemeClr val="tx1"/>
        </a:buClr>
        <a:buFont typeface="Arial" pitchFamily="34" charset="0"/>
        <a:buChar char="•"/>
        <a:defRPr sz="1600">
          <a:solidFill>
            <a:schemeClr val="tx1"/>
          </a:solidFill>
          <a:latin typeface="Franklin Gothic Book" panose="020B0503020102020204" pitchFamily="34" charset="0"/>
          <a:cs typeface="Franklin Gothic Book" panose="020B0503020102020204" pitchFamily="34" charset="0"/>
        </a:defRPr>
      </a:lvl4pPr>
      <a:lvl5pPr marL="715963" indent="-180975" algn="l" defTabSz="895255" rtl="0" eaLnBrk="1" fontAlgn="base" hangingPunct="1">
        <a:spcBef>
          <a:spcPct val="0"/>
        </a:spcBef>
        <a:spcAft>
          <a:spcPts val="300"/>
        </a:spcAft>
        <a:buClr>
          <a:schemeClr val="tx1"/>
        </a:buClr>
        <a:buFont typeface="Arial" charset="0"/>
        <a:buChar char="-"/>
        <a:defRPr sz="1600">
          <a:solidFill>
            <a:schemeClr val="tx1"/>
          </a:solidFill>
          <a:latin typeface="Franklin Gothic Book" panose="020B0503020102020204" pitchFamily="34" charset="0"/>
          <a:cs typeface="Franklin Gothic Book" panose="020B0503020102020204" pitchFamily="34" charset="0"/>
        </a:defRPr>
      </a:lvl5pPr>
      <a:lvl6pPr marL="1203197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60349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17501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574652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emf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7.png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4.png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png"/><Relationship Id="rId5" Type="http://schemas.openxmlformats.org/officeDocument/2006/relationships/image" Target="../media/image31.emf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8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jpeg"/><Relationship Id="rId7" Type="http://schemas.openxmlformats.org/officeDocument/2006/relationships/image" Target="../media/image44.png"/><Relationship Id="rId2" Type="http://schemas.openxmlformats.org/officeDocument/2006/relationships/hyperlink" Target="http://www.google.com/url?sa=i&amp;source=images&amp;cd=&amp;cad=rja&amp;docid=OWniMnMEPG6VMM&amp;tbnid=RFPNuKWempq37M:&amp;ved=0CAgQjRwwAA&amp;url=http://c91prao.wikispaces.com/Al-Mammar%2BNoor&amp;ei=BNpzUpTLG-K84ATyp4C4Bw&amp;psig=AFQjCNEJhZOOMky8Pid7kz9K_8xeHrRtCQ&amp;ust=1383410564480217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10" Type="http://schemas.openxmlformats.org/officeDocument/2006/relationships/image" Target="../media/image14.png"/><Relationship Id="rId4" Type="http://schemas.openxmlformats.org/officeDocument/2006/relationships/hyperlink" Target="http://www.google.com/url?sa=i&amp;rct=j&amp;q=&amp;esrc=s&amp;frm=1&amp;source=images&amp;cd=&amp;cad=rja&amp;docid=hxDc95ny-m85eM&amp;tbnid=l6qg_IV8nQcuLM:&amp;ved=0CAUQjRw&amp;url=http://testbb.kf.se/Butiker/Apotek-Hjartat/&amp;ei=6dpzUo6PGpKk4ATKtYHgDA&amp;psig=AFQjCNHJh40YOnd7at9VKjibeXgWYW7Fsw&amp;ust=1383410692989794" TargetMode="External"/><Relationship Id="rId9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tags" Target="../tags/tag7.xml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11" Type="http://schemas.openxmlformats.org/officeDocument/2006/relationships/image" Target="../media/image11.jpe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89098" y="4527512"/>
            <a:ext cx="5168901" cy="215444"/>
          </a:xfrm>
        </p:spPr>
        <p:txBody>
          <a:bodyPr/>
          <a:lstStyle/>
          <a:p>
            <a:r>
              <a:rPr lang="sv-SE" dirty="0" err="1">
                <a:latin typeface="Franklin Gothic Book" panose="020B0503020102020204" pitchFamily="34" charset="0"/>
              </a:rPr>
              <a:t>Introduction</a:t>
            </a:r>
            <a:r>
              <a:rPr lang="sv-SE" dirty="0">
                <a:latin typeface="Franklin Gothic Book" panose="020B0503020102020204" pitchFamily="34" charset="0"/>
              </a:rPr>
              <a:t> to the Swedish </a:t>
            </a:r>
            <a:r>
              <a:rPr lang="sv-SE" dirty="0" smtClean="0">
                <a:latin typeface="Franklin Gothic Book" panose="020B0503020102020204" pitchFamily="34" charset="0"/>
              </a:rPr>
              <a:t>Healthcare </a:t>
            </a:r>
            <a:r>
              <a:rPr lang="sv-SE" dirty="0">
                <a:latin typeface="Franklin Gothic Book" panose="020B0503020102020204" pitchFamily="34" charset="0"/>
              </a:rPr>
              <a:t>system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 smtClean="0"/>
              <a:t>March</a:t>
            </a:r>
            <a:r>
              <a:rPr lang="sv-SE" smtClean="0"/>
              <a:t> </a:t>
            </a:r>
            <a:r>
              <a:rPr lang="sv-SE" smtClean="0">
                <a:latin typeface="Franklin Gothic Book" panose="020B0503020102020204" pitchFamily="34" charset="0"/>
              </a:rPr>
              <a:t>2016</a:t>
            </a:r>
            <a:endParaRPr lang="sv-SE" dirty="0">
              <a:latin typeface="Franklin Gothic Book" panose="020B05030201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89098" y="3622291"/>
            <a:ext cx="5870467" cy="523220"/>
          </a:xfrm>
        </p:spPr>
        <p:txBody>
          <a:bodyPr/>
          <a:lstStyle/>
          <a:p>
            <a:r>
              <a:rPr lang="sv-SE" dirty="0" smtClean="0"/>
              <a:t>Healthcare for </a:t>
            </a:r>
            <a:r>
              <a:rPr lang="sv-SE" dirty="0" err="1" smtClean="0"/>
              <a:t>asylum</a:t>
            </a:r>
            <a:r>
              <a:rPr lang="sv-SE" dirty="0" smtClean="0"/>
              <a:t> </a:t>
            </a:r>
            <a:r>
              <a:rPr lang="sv-SE" dirty="0" err="1" smtClean="0"/>
              <a:t>seekers</a:t>
            </a:r>
            <a:r>
              <a:rPr lang="sv-SE" dirty="0" smtClean="0"/>
              <a:t>  </a:t>
            </a:r>
            <a:endParaRPr lang="sv-SE" sz="2000" dirty="0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4"/>
          <a:stretch/>
        </p:blipFill>
        <p:spPr bwMode="auto">
          <a:xfrm>
            <a:off x="0" y="6305550"/>
            <a:ext cx="2859882" cy="429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4"/>
          <a:stretch/>
        </p:blipFill>
        <p:spPr bwMode="auto">
          <a:xfrm>
            <a:off x="1945482" y="6305550"/>
            <a:ext cx="7029450" cy="429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018882" y="6391275"/>
            <a:ext cx="4800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1100" dirty="0">
                <a:solidFill>
                  <a:srgbClr val="FFFFFF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Finns även tillgänglig digitalt på </a:t>
            </a:r>
            <a:r>
              <a:rPr lang="sv-SE" sz="1100" b="1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www.uppdragpsykiskhalsa.se</a:t>
            </a:r>
            <a:r>
              <a:rPr lang="sv-SE" sz="1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82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Agenda for </a:t>
            </a:r>
            <a:r>
              <a:rPr lang="sv-SE" dirty="0" err="1" smtClean="0"/>
              <a:t>today’s</a:t>
            </a:r>
            <a:r>
              <a:rPr lang="sv-SE" dirty="0" smtClean="0"/>
              <a:t> presentation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4732065"/>
          </a:xfrm>
        </p:spPr>
        <p:txBody>
          <a:bodyPr/>
          <a:lstStyle/>
          <a:p>
            <a:pPr marL="458788" lvl="1" indent="-457200">
              <a:buFont typeface="+mj-lt"/>
              <a:buAutoNum type="arabicPeriod"/>
            </a:pPr>
            <a:r>
              <a:rPr lang="sv-SE" dirty="0"/>
              <a:t>General </a:t>
            </a:r>
            <a:r>
              <a:rPr lang="sv-SE" dirty="0" err="1"/>
              <a:t>principles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Swedish </a:t>
            </a:r>
            <a:r>
              <a:rPr lang="sv-SE" dirty="0" err="1"/>
              <a:t>healthcare</a:t>
            </a:r>
            <a:endParaRPr lang="sv-SE" dirty="0"/>
          </a:p>
          <a:p>
            <a:pPr marL="458788" lvl="1" indent="-457200">
              <a:buFont typeface="+mj-lt"/>
              <a:buAutoNum type="arabicPeriod"/>
            </a:pPr>
            <a:endParaRPr lang="sv-SE" b="1" dirty="0" smtClean="0"/>
          </a:p>
          <a:p>
            <a:pPr marL="458788" lvl="1" indent="-457200">
              <a:buFont typeface="+mj-lt"/>
              <a:buAutoNum type="arabicPeriod"/>
            </a:pPr>
            <a:r>
              <a:rPr lang="sv-SE" dirty="0" err="1" smtClean="0"/>
              <a:t>Asylum</a:t>
            </a:r>
            <a:r>
              <a:rPr lang="sv-SE" dirty="0" smtClean="0"/>
              <a:t> </a:t>
            </a:r>
            <a:r>
              <a:rPr lang="sv-SE" dirty="0" err="1" smtClean="0"/>
              <a:t>seekers</a:t>
            </a:r>
            <a:r>
              <a:rPr lang="sv-SE" dirty="0" smtClean="0"/>
              <a:t>’ </a:t>
            </a:r>
            <a:r>
              <a:rPr lang="sv-SE" dirty="0" err="1" smtClean="0"/>
              <a:t>rights</a:t>
            </a:r>
            <a:r>
              <a:rPr lang="sv-SE" dirty="0" smtClean="0"/>
              <a:t> to </a:t>
            </a:r>
            <a:r>
              <a:rPr lang="sv-SE" dirty="0" err="1" smtClean="0"/>
              <a:t>healthcare</a:t>
            </a:r>
            <a:r>
              <a:rPr lang="sv-SE" dirty="0" smtClean="0"/>
              <a:t> </a:t>
            </a:r>
          </a:p>
          <a:p>
            <a:pPr marL="458788" lvl="1" indent="-457200">
              <a:buFont typeface="+mj-lt"/>
              <a:buAutoNum type="arabicPeriod"/>
            </a:pPr>
            <a:endParaRPr lang="sv-SE" dirty="0" smtClean="0"/>
          </a:p>
          <a:p>
            <a:pPr marL="458788" lvl="1" indent="-457200">
              <a:buFont typeface="+mj-lt"/>
              <a:buAutoNum type="arabicPeriod"/>
            </a:pPr>
            <a:r>
              <a:rPr lang="sv-SE" b="1" dirty="0" smtClean="0"/>
              <a:t>Health check-</a:t>
            </a:r>
            <a:r>
              <a:rPr lang="sv-SE" b="1" dirty="0" err="1" smtClean="0"/>
              <a:t>up</a:t>
            </a:r>
            <a:endParaRPr lang="sv-SE" b="1" dirty="0" smtClean="0"/>
          </a:p>
          <a:p>
            <a:pPr marL="458788" lvl="1" indent="-457200">
              <a:buFont typeface="+mj-lt"/>
              <a:buAutoNum type="arabicPeriod"/>
            </a:pPr>
            <a:endParaRPr lang="sv-SE" dirty="0" smtClean="0"/>
          </a:p>
          <a:p>
            <a:pPr marL="458788" lvl="1" indent="-457200">
              <a:buFont typeface="+mj-lt"/>
              <a:buAutoNum type="arabicPeriod"/>
            </a:pPr>
            <a:r>
              <a:rPr lang="sv-SE" dirty="0" smtClean="0"/>
              <a:t>Self </a:t>
            </a:r>
            <a:r>
              <a:rPr lang="sv-SE" dirty="0" err="1" smtClean="0"/>
              <a:t>care</a:t>
            </a:r>
            <a:r>
              <a:rPr lang="sv-SE" dirty="0" smtClean="0"/>
              <a:t> and 1177-information services</a:t>
            </a:r>
          </a:p>
          <a:p>
            <a:pPr marL="458788" lvl="1" indent="-457200">
              <a:buFont typeface="+mj-lt"/>
              <a:buAutoNum type="arabicPeriod"/>
            </a:pPr>
            <a:endParaRPr lang="sv-SE" dirty="0" smtClean="0"/>
          </a:p>
          <a:p>
            <a:pPr marL="458788" lvl="1" indent="-457200">
              <a:buFont typeface="+mj-lt"/>
              <a:buAutoNum type="arabicPeriod"/>
            </a:pPr>
            <a:r>
              <a:rPr lang="sv-SE" dirty="0" smtClean="0"/>
              <a:t>Swedish Healthcare system</a:t>
            </a:r>
          </a:p>
          <a:p>
            <a:pPr lvl="2"/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 smtClean="0"/>
              <a:t>healthcare</a:t>
            </a:r>
            <a:r>
              <a:rPr lang="sv-SE" dirty="0" smtClean="0"/>
              <a:t> </a:t>
            </a:r>
            <a:r>
              <a:rPr lang="sv-SE" dirty="0"/>
              <a:t>centers</a:t>
            </a:r>
          </a:p>
          <a:p>
            <a:pPr lvl="2"/>
            <a:r>
              <a:rPr lang="sv-SE" dirty="0"/>
              <a:t>Hospitals</a:t>
            </a:r>
          </a:p>
          <a:p>
            <a:pPr lvl="2"/>
            <a:r>
              <a:rPr lang="sv-SE" dirty="0" err="1" smtClean="0"/>
              <a:t>Other</a:t>
            </a:r>
            <a:r>
              <a:rPr lang="sv-SE" dirty="0" smtClean="0"/>
              <a:t> services (</a:t>
            </a:r>
            <a:r>
              <a:rPr lang="sv-SE" dirty="0" err="1" smtClean="0"/>
              <a:t>including</a:t>
            </a:r>
            <a:r>
              <a:rPr lang="sv-SE" dirty="0" smtClean="0"/>
              <a:t> dental </a:t>
            </a:r>
            <a:r>
              <a:rPr lang="sv-SE" dirty="0" err="1" smtClean="0"/>
              <a:t>care</a:t>
            </a:r>
            <a:r>
              <a:rPr lang="sv-SE" dirty="0" smtClean="0"/>
              <a:t>)</a:t>
            </a:r>
          </a:p>
          <a:p>
            <a:pPr lvl="2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17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78312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3" name="think-cell Slide" r:id="rId4" imgW="282" imgH="282" progId="TCLayout.ActiveDocument.1">
                  <p:embed/>
                </p:oleObj>
              </mc:Choice>
              <mc:Fallback>
                <p:oleObj name="think-cell Slide" r:id="rId4" imgW="282" imgH="28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Isosceles Triangle 39"/>
          <p:cNvSpPr/>
          <p:nvPr/>
        </p:nvSpPr>
        <p:spPr>
          <a:xfrm rot="10800000">
            <a:off x="1562731" y="1029315"/>
            <a:ext cx="5748670" cy="58372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9" y="119980"/>
            <a:ext cx="8485163" cy="615553"/>
          </a:xfrm>
        </p:spPr>
        <p:txBody>
          <a:bodyPr/>
          <a:lstStyle/>
          <a:p>
            <a:r>
              <a:rPr lang="sv-SE" dirty="0" smtClean="0"/>
              <a:t>Health check-</a:t>
            </a:r>
            <a:r>
              <a:rPr lang="sv-SE" dirty="0" err="1" smtClean="0"/>
              <a:t>up</a:t>
            </a:r>
            <a:r>
              <a:rPr lang="sv-SE" dirty="0" smtClean="0"/>
              <a:t> is the </a:t>
            </a:r>
            <a:r>
              <a:rPr lang="sv-SE" dirty="0" err="1" smtClean="0"/>
              <a:t>starting</a:t>
            </a:r>
            <a:r>
              <a:rPr lang="sv-SE" dirty="0" smtClean="0"/>
              <a:t> </a:t>
            </a:r>
            <a:r>
              <a:rPr lang="sv-SE" dirty="0" err="1" smtClean="0"/>
              <a:t>point</a:t>
            </a:r>
            <a:r>
              <a:rPr lang="sv-SE" dirty="0" smtClean="0"/>
              <a:t> to access Swedish </a:t>
            </a:r>
            <a:r>
              <a:rPr lang="sv-SE" dirty="0" err="1" smtClean="0"/>
              <a:t>healthcare</a:t>
            </a:r>
            <a:endParaRPr lang="sv-SE" dirty="0"/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3178454" y="1990822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check-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3716029" y="1100671"/>
            <a:ext cx="1747320" cy="35003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1800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Arrival</a:t>
            </a:r>
            <a:r>
              <a:rPr lang="sv-SE" sz="1800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Sweden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562733" y="1720793"/>
            <a:ext cx="5749424" cy="4072268"/>
            <a:chOff x="225847" y="861656"/>
            <a:chExt cx="3881948" cy="10139557"/>
          </a:xfrm>
        </p:grpSpPr>
        <p:sp>
          <p:nvSpPr>
            <p:cNvPr id="27" name="Rounded Rectangle 26"/>
            <p:cNvSpPr/>
            <p:nvPr/>
          </p:nvSpPr>
          <p:spPr>
            <a:xfrm>
              <a:off x="225847" y="3452459"/>
              <a:ext cx="3881438" cy="2322513"/>
            </a:xfrm>
            <a:prstGeom prst="roundRect">
              <a:avLst>
                <a:gd name="adj" fmla="val 8922"/>
              </a:avLst>
            </a:prstGeom>
            <a:noFill/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5847" y="861656"/>
              <a:ext cx="3881948" cy="2322513"/>
            </a:xfrm>
            <a:prstGeom prst="roundRect">
              <a:avLst>
                <a:gd name="adj" fmla="val 9567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25847" y="8678700"/>
              <a:ext cx="3881438" cy="2322513"/>
            </a:xfrm>
            <a:prstGeom prst="roundRect">
              <a:avLst>
                <a:gd name="adj" fmla="val 4277"/>
              </a:avLst>
            </a:prstGeom>
            <a:noFill/>
            <a:ln w="12700"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25847" y="6043262"/>
              <a:ext cx="3881438" cy="2322662"/>
            </a:xfrm>
            <a:prstGeom prst="roundRect">
              <a:avLst>
                <a:gd name="adj" fmla="val 7312"/>
              </a:avLst>
            </a:prstGeom>
            <a:noFill/>
            <a:ln w="12700">
              <a:solidFill>
                <a:srgbClr val="FFC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1" name="Straight Arrow Connector 30"/>
            <p:cNvCxnSpPr>
              <a:stCxn id="28" idx="2"/>
              <a:endCxn id="27" idx="0"/>
            </p:cNvCxnSpPr>
            <p:nvPr/>
          </p:nvCxnSpPr>
          <p:spPr>
            <a:xfrm flipH="1">
              <a:off x="2166566" y="3184169"/>
              <a:ext cx="255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7" idx="2"/>
              <a:endCxn id="30" idx="0"/>
            </p:cNvCxnSpPr>
            <p:nvPr/>
          </p:nvCxnSpPr>
          <p:spPr>
            <a:xfrm>
              <a:off x="2166566" y="5774972"/>
              <a:ext cx="0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2"/>
              <a:endCxn id="29" idx="0"/>
            </p:cNvCxnSpPr>
            <p:nvPr/>
          </p:nvCxnSpPr>
          <p:spPr>
            <a:xfrm>
              <a:off x="2166566" y="8365924"/>
              <a:ext cx="0" cy="31277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2"/>
          <p:cNvSpPr txBox="1">
            <a:spLocks/>
          </p:cNvSpPr>
          <p:nvPr/>
        </p:nvSpPr>
        <p:spPr>
          <a:xfrm>
            <a:off x="3178454" y="3020073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1177 –for 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advice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3178454" y="4080245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healthcare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centers</a:t>
            </a:r>
          </a:p>
          <a:p>
            <a:pPr algn="ctr"/>
            <a:r>
              <a:rPr lang="sv-SE" sz="1800" b="1" kern="0" dirty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 Placeholder 2"/>
          <p:cNvSpPr txBox="1">
            <a:spLocks/>
          </p:cNvSpPr>
          <p:nvPr/>
        </p:nvSpPr>
        <p:spPr>
          <a:xfrm>
            <a:off x="3178454" y="5154073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Hospitals</a:t>
            </a:r>
          </a:p>
          <a:p>
            <a:pPr algn="ctr"/>
            <a:r>
              <a:rPr lang="sv-SE" sz="1800" b="1" kern="0" dirty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Secondary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5400000">
            <a:off x="711238" y="1867718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7230501" y="1867718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3847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6" name="think-cell Slide" r:id="rId4" imgW="282" imgH="282" progId="TCLayout.ActiveDocument.1">
                  <p:embed/>
                </p:oleObj>
              </mc:Choice>
              <mc:Fallback>
                <p:oleObj name="think-cell Slide" r:id="rId4" imgW="282" imgH="28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ounded Rectangle 27"/>
          <p:cNvSpPr/>
          <p:nvPr/>
        </p:nvSpPr>
        <p:spPr>
          <a:xfrm>
            <a:off x="3135781" y="1503384"/>
            <a:ext cx="2700553" cy="4191000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5991" y="1503384"/>
            <a:ext cx="2531959" cy="4191000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302308" y="3818735"/>
            <a:ext cx="1278982" cy="49848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place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Isosceles Triangle 28"/>
          <p:cNvSpPr/>
          <p:nvPr/>
        </p:nvSpPr>
        <p:spPr>
          <a:xfrm rot="5400000">
            <a:off x="1255718" y="3466670"/>
            <a:ext cx="3256209" cy="26442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294730" y="119980"/>
            <a:ext cx="8374608" cy="615553"/>
          </a:xfrm>
        </p:spPr>
        <p:txBody>
          <a:bodyPr/>
          <a:lstStyle/>
          <a:p>
            <a:r>
              <a:rPr lang="en-GB" dirty="0"/>
              <a:t>You will receive a letter when it is your </a:t>
            </a:r>
            <a:r>
              <a:rPr lang="en-GB" dirty="0" smtClean="0"/>
              <a:t>turn, </a:t>
            </a:r>
            <a:br>
              <a:rPr lang="en-GB" dirty="0" smtClean="0"/>
            </a:br>
            <a:r>
              <a:rPr lang="en-GB" dirty="0" smtClean="0"/>
              <a:t>and it is very important to come on time</a:t>
            </a:r>
            <a:endParaRPr lang="en-GB" dirty="0"/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309420" y="4583941"/>
            <a:ext cx="1041252" cy="25899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Bring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LMA-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card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115991" y="1164564"/>
            <a:ext cx="2369820" cy="25620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1 – </a:t>
            </a:r>
            <a:r>
              <a:rPr lang="sv-SE" b="1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Receive</a:t>
            </a:r>
            <a:r>
              <a:rPr lang="sv-SE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letter</a:t>
            </a:r>
            <a:endParaRPr lang="sv-SE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3135783" y="1164564"/>
            <a:ext cx="2700552" cy="25620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2 – Health check </a:t>
            </a:r>
            <a:r>
              <a:rPr lang="sv-SE" b="1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</a:t>
            </a:r>
            <a:endParaRPr lang="sv-SE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4425609" y="2079145"/>
            <a:ext cx="1270341" cy="54975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Blood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test and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physical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check-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4425609" y="3387226"/>
            <a:ext cx="1270341" cy="54975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Conversation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specialist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nurse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4425609" y="4708683"/>
            <a:ext cx="1633406" cy="54975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costs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324165" y="1503384"/>
            <a:ext cx="2531959" cy="4191000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38" name="Isosceles Triangle 37"/>
          <p:cNvSpPr/>
          <p:nvPr/>
        </p:nvSpPr>
        <p:spPr>
          <a:xfrm rot="5400000">
            <a:off x="4455452" y="3466670"/>
            <a:ext cx="3256209" cy="26442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42" name="Text Placeholder 2"/>
          <p:cNvSpPr txBox="1">
            <a:spLocks/>
          </p:cNvSpPr>
          <p:nvPr/>
        </p:nvSpPr>
        <p:spPr>
          <a:xfrm>
            <a:off x="6228915" y="1155970"/>
            <a:ext cx="2637273" cy="26480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3 – Contact </a:t>
            </a:r>
            <a:r>
              <a:rPr lang="sv-SE" b="1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</a:t>
            </a:r>
            <a: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b="1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needed</a:t>
            </a:r>
            <a:endParaRPr lang="sv-SE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Text Placeholder 2"/>
          <p:cNvSpPr txBox="1">
            <a:spLocks/>
          </p:cNvSpPr>
          <p:nvPr/>
        </p:nvSpPr>
        <p:spPr>
          <a:xfrm>
            <a:off x="7546104" y="1837787"/>
            <a:ext cx="1309688" cy="54975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Referral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doctor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needed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Text Placeholder 2"/>
          <p:cNvSpPr txBox="1">
            <a:spLocks/>
          </p:cNvSpPr>
          <p:nvPr/>
        </p:nvSpPr>
        <p:spPr>
          <a:xfrm>
            <a:off x="7441371" y="3162945"/>
            <a:ext cx="1414753" cy="54975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information is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passed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to Migrations-verket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Text Placeholder 2"/>
          <p:cNvSpPr txBox="1">
            <a:spLocks/>
          </p:cNvSpPr>
          <p:nvPr/>
        </p:nvSpPr>
        <p:spPr>
          <a:xfrm>
            <a:off x="7546104" y="4344463"/>
            <a:ext cx="1216896" cy="84703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Further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aid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residence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permit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000" y="1732228"/>
            <a:ext cx="1821709" cy="1489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1033" y="3692823"/>
            <a:ext cx="685029" cy="680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1095" y="4560558"/>
            <a:ext cx="884716" cy="581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5377" y="2080703"/>
            <a:ext cx="1124774" cy="594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9648" y="3391715"/>
            <a:ext cx="1140503" cy="7230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1757" y="4504033"/>
            <a:ext cx="782378" cy="7572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6564" y="3159839"/>
            <a:ext cx="828888" cy="67390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4307" y="1833036"/>
            <a:ext cx="973403" cy="79586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clrChange>
              <a:clrFrom>
                <a:srgbClr val="C7E2EE"/>
              </a:clrFrom>
              <a:clrTo>
                <a:srgbClr val="C7E2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7999" y="4373750"/>
            <a:ext cx="806018" cy="73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84468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32562" y="1095703"/>
            <a:ext cx="7827667" cy="49433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19980"/>
            <a:ext cx="8374608" cy="615553"/>
          </a:xfrm>
        </p:spPr>
        <p:txBody>
          <a:bodyPr/>
          <a:lstStyle/>
          <a:p>
            <a:r>
              <a:rPr lang="sv-SE" dirty="0" smtClean="0"/>
              <a:t>Health check-</a:t>
            </a:r>
            <a:r>
              <a:rPr lang="sv-SE" dirty="0" err="1" smtClean="0"/>
              <a:t>up</a:t>
            </a:r>
            <a:r>
              <a:rPr lang="sv-SE" dirty="0" smtClean="0"/>
              <a:t> is </a:t>
            </a:r>
            <a:r>
              <a:rPr lang="sv-SE" dirty="0" err="1" smtClean="0"/>
              <a:t>free</a:t>
            </a:r>
            <a:r>
              <a:rPr lang="sv-SE" dirty="0" smtClean="0"/>
              <a:t> and </a:t>
            </a:r>
            <a:r>
              <a:rPr lang="sv-SE" dirty="0" err="1" smtClean="0"/>
              <a:t>does</a:t>
            </a:r>
            <a:r>
              <a:rPr lang="sv-SE" dirty="0" smtClean="0"/>
              <a:t> not </a:t>
            </a:r>
            <a:r>
              <a:rPr lang="sv-SE" dirty="0" err="1" smtClean="0"/>
              <a:t>affect</a:t>
            </a:r>
            <a:r>
              <a:rPr lang="sv-SE" dirty="0" smtClean="0"/>
              <a:t> </a:t>
            </a:r>
            <a:r>
              <a:rPr lang="sv-SE" dirty="0" err="1" smtClean="0"/>
              <a:t>your</a:t>
            </a:r>
            <a:r>
              <a:rPr lang="sv-SE" dirty="0" smtClean="0"/>
              <a:t> </a:t>
            </a:r>
            <a:r>
              <a:rPr lang="sv-SE" dirty="0" err="1" smtClean="0"/>
              <a:t>asylum</a:t>
            </a:r>
            <a:r>
              <a:rPr lang="sv-SE" dirty="0" smtClean="0"/>
              <a:t> process – it is for </a:t>
            </a:r>
            <a:r>
              <a:rPr lang="sv-SE" dirty="0" err="1" smtClean="0"/>
              <a:t>your</a:t>
            </a:r>
            <a:r>
              <a:rPr lang="sv-SE" dirty="0" smtClean="0"/>
              <a:t> </a:t>
            </a:r>
            <a:r>
              <a:rPr lang="sv-SE" dirty="0" err="1" smtClean="0"/>
              <a:t>health</a:t>
            </a:r>
            <a:r>
              <a:rPr lang="sv-SE" dirty="0" smtClean="0"/>
              <a:t> </a:t>
            </a:r>
            <a:r>
              <a:rPr lang="sv-SE" dirty="0" err="1" smtClean="0"/>
              <a:t>only</a:t>
            </a:r>
            <a:endParaRPr lang="sv-SE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1719393" y="1379818"/>
            <a:ext cx="664083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sz="1600" kern="0" dirty="0" smtClean="0">
                <a:latin typeface="Franklin Gothic Book" panose="020B0503020102020204" pitchFamily="34" charset="0"/>
              </a:rPr>
              <a:t>Health-check ups are free </a:t>
            </a:r>
          </a:p>
          <a:p>
            <a:pPr lvl="1">
              <a:spcBef>
                <a:spcPts val="0"/>
              </a:spcBef>
            </a:pPr>
            <a:r>
              <a:rPr lang="en-US" sz="1600" kern="0" dirty="0" smtClean="0">
                <a:latin typeface="Franklin Gothic Book" panose="020B0503020102020204" pitchFamily="34" charset="0"/>
              </a:rPr>
              <a:t>You will receive a letter when it is your turn </a:t>
            </a:r>
            <a:br>
              <a:rPr lang="en-US" sz="1600" kern="0" dirty="0" smtClean="0">
                <a:latin typeface="Franklin Gothic Book" panose="020B0503020102020204" pitchFamily="34" charset="0"/>
              </a:rPr>
            </a:br>
            <a:r>
              <a:rPr lang="en-US" sz="1600" kern="0" dirty="0" smtClean="0">
                <a:latin typeface="Franklin Gothic Book" panose="020B0503020102020204" pitchFamily="34" charset="0"/>
              </a:rPr>
              <a:t>(children and families are prioritized)</a:t>
            </a:r>
          </a:p>
          <a:p>
            <a:pPr lvl="1">
              <a:spcBef>
                <a:spcPts val="0"/>
              </a:spcBef>
            </a:pPr>
            <a:r>
              <a:rPr lang="en-US" sz="1600" kern="0" dirty="0" smtClean="0">
                <a:latin typeface="Franklin Gothic Book" panose="020B0503020102020204" pitchFamily="34" charset="0"/>
              </a:rPr>
              <a:t>It is very important to come on time – otherwise no interpreter/no meeting</a:t>
            </a:r>
          </a:p>
          <a:p>
            <a:pPr lvl="1">
              <a:spcBef>
                <a:spcPts val="0"/>
              </a:spcBef>
            </a:pPr>
            <a:r>
              <a:rPr lang="en-US" sz="1600" kern="0" dirty="0" smtClean="0">
                <a:latin typeface="Franklin Gothic Book" panose="020B0503020102020204" pitchFamily="34" charset="0"/>
              </a:rPr>
              <a:t>If sick today, then please contact your local healthcare center</a:t>
            </a:r>
            <a:endParaRPr lang="sv-SE" sz="1600" kern="0" dirty="0">
              <a:latin typeface="Franklin Gothic Book" panose="020B0503020102020204" pitchFamily="34" charset="0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 bwMode="auto">
          <a:xfrm>
            <a:off x="1719394" y="2895039"/>
            <a:ext cx="61797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sz="1600" kern="0" dirty="0" smtClean="0">
                <a:latin typeface="Franklin Gothic Book" panose="020B0503020102020204" pitchFamily="34" charset="0"/>
              </a:rPr>
              <a:t>Special nurses are responsible for health check up and includes a conversation about your medical history and your medical needs</a:t>
            </a:r>
          </a:p>
          <a:p>
            <a:pPr lvl="1">
              <a:spcBef>
                <a:spcPts val="0"/>
              </a:spcBef>
            </a:pPr>
            <a:r>
              <a:rPr lang="en-US" sz="1600" kern="0" dirty="0" smtClean="0">
                <a:latin typeface="Franklin Gothic Book" panose="020B0503020102020204" pitchFamily="34" charset="0"/>
              </a:rPr>
              <a:t>Check-up also includes blood tests</a:t>
            </a:r>
          </a:p>
          <a:p>
            <a:pPr lvl="1">
              <a:spcBef>
                <a:spcPts val="0"/>
              </a:spcBef>
            </a:pPr>
            <a:r>
              <a:rPr lang="en-US" sz="1600" kern="0" dirty="0" smtClean="0">
                <a:latin typeface="Franklin Gothic Book" panose="020B0503020102020204" pitchFamily="34" charset="0"/>
              </a:rPr>
              <a:t>Referral to doctor is only done if necessary for further investigation</a:t>
            </a:r>
            <a:endParaRPr lang="sv-SE" sz="1600" kern="0" dirty="0">
              <a:latin typeface="Franklin Gothic Book" panose="020B0503020102020204" pitchFamily="34" charset="0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1719394" y="4249422"/>
            <a:ext cx="617979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sz="1600" kern="0" dirty="0" smtClean="0">
                <a:latin typeface="Franklin Gothic Book" panose="020B0503020102020204" pitchFamily="34" charset="0"/>
              </a:rPr>
              <a:t>You have the right to an interpreter if you do not understand Swedish – they have also sworn an oath of confidentiality</a:t>
            </a:r>
            <a:endParaRPr lang="sv-SE" sz="1600" kern="0" dirty="0">
              <a:latin typeface="Franklin Gothic Book" panose="020B0503020102020204" pitchFamily="34" charset="0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1719394" y="5153404"/>
            <a:ext cx="61797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1600" dirty="0">
                <a:latin typeface="Franklin Gothic Book" panose="020B0503020102020204" pitchFamily="34" charset="0"/>
              </a:rPr>
              <a:t>The </a:t>
            </a:r>
            <a:r>
              <a:rPr lang="en-US" sz="1600" dirty="0" smtClean="0">
                <a:latin typeface="Franklin Gothic Book" panose="020B0503020102020204" pitchFamily="34" charset="0"/>
              </a:rPr>
              <a:t>Swedish Migration Agency will not be </a:t>
            </a:r>
            <a:r>
              <a:rPr lang="en-US" sz="1600" dirty="0">
                <a:latin typeface="Franklin Gothic Book" panose="020B0503020102020204" pitchFamily="34" charset="0"/>
              </a:rPr>
              <a:t>given the results of the health </a:t>
            </a:r>
            <a:r>
              <a:rPr lang="en-US" sz="1600" dirty="0" smtClean="0">
                <a:latin typeface="Franklin Gothic Book" panose="020B0503020102020204" pitchFamily="34" charset="0"/>
              </a:rPr>
              <a:t>check-up. </a:t>
            </a:r>
            <a:r>
              <a:rPr lang="en-US" sz="1600" dirty="0">
                <a:latin typeface="Franklin Gothic Book" panose="020B0503020102020204" pitchFamily="34" charset="0"/>
              </a:rPr>
              <a:t>The results of the health examination will not affect your ability to stay in </a:t>
            </a:r>
            <a:r>
              <a:rPr lang="en-US" sz="1600" dirty="0" smtClean="0">
                <a:latin typeface="Franklin Gothic Book" panose="020B0503020102020204" pitchFamily="34" charset="0"/>
              </a:rPr>
              <a:t>Sweden.</a:t>
            </a:r>
            <a:endParaRPr lang="en-US" sz="1600" dirty="0">
              <a:latin typeface="Franklin Gothic Book" panose="020B05030201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897" y="1655733"/>
            <a:ext cx="830856" cy="6793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620" y="3046478"/>
            <a:ext cx="1124774" cy="5940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55" y="4134100"/>
            <a:ext cx="1140503" cy="7230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562" y="5153404"/>
            <a:ext cx="828888" cy="67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8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think-cell Slide" r:id="rId4" imgW="282" imgH="282" progId="TCLayout.ActiveDocument.1">
                  <p:embed/>
                </p:oleObj>
              </mc:Choice>
              <mc:Fallback>
                <p:oleObj name="think-cell Slide" r:id="rId4" imgW="282" imgH="28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Isosceles Triangle 39"/>
          <p:cNvSpPr/>
          <p:nvPr/>
        </p:nvSpPr>
        <p:spPr>
          <a:xfrm rot="10800000">
            <a:off x="1562731" y="1029315"/>
            <a:ext cx="5748670" cy="58372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9" y="119980"/>
            <a:ext cx="8485163" cy="615553"/>
          </a:xfrm>
        </p:spPr>
        <p:txBody>
          <a:bodyPr/>
          <a:lstStyle/>
          <a:p>
            <a:r>
              <a:rPr lang="sv-SE" dirty="0" smtClean="0"/>
              <a:t>If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medical</a:t>
            </a:r>
            <a:r>
              <a:rPr lang="sv-SE" dirty="0" smtClean="0"/>
              <a:t> problems </a:t>
            </a:r>
            <a:r>
              <a:rPr lang="sv-SE" dirty="0" err="1" smtClean="0"/>
              <a:t>there</a:t>
            </a:r>
            <a:r>
              <a:rPr lang="sv-SE" dirty="0" smtClean="0"/>
              <a:t> is a </a:t>
            </a:r>
            <a:r>
              <a:rPr lang="sv-SE" dirty="0" err="1" smtClean="0"/>
              <a:t>lot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self</a:t>
            </a:r>
            <a:r>
              <a:rPr lang="sv-SE" dirty="0" smtClean="0"/>
              <a:t> </a:t>
            </a:r>
            <a:r>
              <a:rPr lang="sv-SE" dirty="0" err="1" smtClean="0"/>
              <a:t>care</a:t>
            </a:r>
            <a:r>
              <a:rPr lang="sv-SE" dirty="0" smtClean="0"/>
              <a:t> </a:t>
            </a:r>
            <a:r>
              <a:rPr lang="sv-SE" dirty="0" err="1" smtClean="0"/>
              <a:t>advice</a:t>
            </a:r>
            <a:r>
              <a:rPr lang="sv-SE" dirty="0" smtClean="0"/>
              <a:t> on 1177 – </a:t>
            </a:r>
            <a:r>
              <a:rPr lang="sv-SE" dirty="0" err="1" smtClean="0"/>
              <a:t>they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also</a:t>
            </a:r>
            <a:r>
              <a:rPr lang="sv-SE" dirty="0" smtClean="0"/>
              <a:t> </a:t>
            </a:r>
            <a:r>
              <a:rPr lang="sv-SE" dirty="0" err="1" smtClean="0"/>
              <a:t>direct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/>
              <a:t> </a:t>
            </a:r>
            <a:r>
              <a:rPr lang="sv-SE" dirty="0" err="1" smtClean="0"/>
              <a:t>where</a:t>
            </a:r>
            <a:r>
              <a:rPr lang="sv-SE" dirty="0" smtClean="0"/>
              <a:t> to go</a:t>
            </a:r>
            <a:endParaRPr lang="sv-SE" dirty="0"/>
          </a:p>
        </p:txBody>
      </p:sp>
      <p:grpSp>
        <p:nvGrpSpPr>
          <p:cNvPr id="34" name="Group 33"/>
          <p:cNvGrpSpPr/>
          <p:nvPr/>
        </p:nvGrpSpPr>
        <p:grpSpPr>
          <a:xfrm>
            <a:off x="1562733" y="1720793"/>
            <a:ext cx="5749424" cy="4072268"/>
            <a:chOff x="225847" y="861656"/>
            <a:chExt cx="3881948" cy="10139557"/>
          </a:xfrm>
        </p:grpSpPr>
        <p:sp>
          <p:nvSpPr>
            <p:cNvPr id="27" name="Rounded Rectangle 26"/>
            <p:cNvSpPr/>
            <p:nvPr/>
          </p:nvSpPr>
          <p:spPr>
            <a:xfrm>
              <a:off x="225847" y="3452459"/>
              <a:ext cx="3881438" cy="2322513"/>
            </a:xfrm>
            <a:prstGeom prst="roundRect">
              <a:avLst>
                <a:gd name="adj" fmla="val 8922"/>
              </a:avLst>
            </a:prstGeom>
            <a:noFill/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5847" y="861656"/>
              <a:ext cx="3881948" cy="2322513"/>
            </a:xfrm>
            <a:prstGeom prst="roundRect">
              <a:avLst>
                <a:gd name="adj" fmla="val 9567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25847" y="8678700"/>
              <a:ext cx="3881438" cy="2322513"/>
            </a:xfrm>
            <a:prstGeom prst="roundRect">
              <a:avLst>
                <a:gd name="adj" fmla="val 4277"/>
              </a:avLst>
            </a:prstGeom>
            <a:noFill/>
            <a:ln w="12700"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25847" y="6043262"/>
              <a:ext cx="3881438" cy="2322662"/>
            </a:xfrm>
            <a:prstGeom prst="roundRect">
              <a:avLst>
                <a:gd name="adj" fmla="val 7312"/>
              </a:avLst>
            </a:prstGeom>
            <a:noFill/>
            <a:ln w="12700">
              <a:solidFill>
                <a:srgbClr val="FFC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1" name="Straight Arrow Connector 30"/>
            <p:cNvCxnSpPr>
              <a:stCxn id="28" idx="2"/>
              <a:endCxn id="27" idx="0"/>
            </p:cNvCxnSpPr>
            <p:nvPr/>
          </p:nvCxnSpPr>
          <p:spPr>
            <a:xfrm flipH="1">
              <a:off x="2166566" y="3184169"/>
              <a:ext cx="255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7" idx="2"/>
              <a:endCxn id="30" idx="0"/>
            </p:cNvCxnSpPr>
            <p:nvPr/>
          </p:nvCxnSpPr>
          <p:spPr>
            <a:xfrm>
              <a:off x="2166566" y="5774972"/>
              <a:ext cx="0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2"/>
              <a:endCxn id="29" idx="0"/>
            </p:cNvCxnSpPr>
            <p:nvPr/>
          </p:nvCxnSpPr>
          <p:spPr>
            <a:xfrm>
              <a:off x="2166566" y="8365924"/>
              <a:ext cx="0" cy="31277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Isosceles Triangle 41"/>
          <p:cNvSpPr/>
          <p:nvPr/>
        </p:nvSpPr>
        <p:spPr>
          <a:xfrm rot="5400000">
            <a:off x="711239" y="2926105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7230502" y="2926105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178454" y="1990822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check-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3716029" y="1100671"/>
            <a:ext cx="1747320" cy="35003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1800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Arrival</a:t>
            </a:r>
            <a:r>
              <a:rPr lang="sv-SE" sz="1800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Sweden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3178454" y="3020073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1177 –for 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advice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3178454" y="4080245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healthcare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centers</a:t>
            </a:r>
          </a:p>
          <a:p>
            <a:pPr algn="ctr"/>
            <a:r>
              <a:rPr lang="sv-SE" sz="1800" b="1" kern="0" dirty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3178454" y="5154073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Hospitals</a:t>
            </a:r>
          </a:p>
          <a:p>
            <a:pPr algn="ctr"/>
            <a:r>
              <a:rPr lang="sv-SE" sz="1800" b="1" kern="0" dirty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Secondary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20521"/>
            <a:ext cx="8374608" cy="615553"/>
          </a:xfrm>
        </p:spPr>
        <p:txBody>
          <a:bodyPr/>
          <a:lstStyle/>
          <a:p>
            <a:r>
              <a:rPr lang="sv-SE" dirty="0" smtClean="0"/>
              <a:t>Self-</a:t>
            </a:r>
            <a:r>
              <a:rPr lang="sv-SE" dirty="0" err="1" smtClean="0"/>
              <a:t>help</a:t>
            </a:r>
            <a:r>
              <a:rPr lang="sv-SE" dirty="0" smtClean="0"/>
              <a:t> and information </a:t>
            </a:r>
            <a:r>
              <a:rPr lang="sv-SE" dirty="0" err="1" smtClean="0"/>
              <a:t>channels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available</a:t>
            </a:r>
            <a:r>
              <a:rPr lang="sv-SE" dirty="0" smtClean="0"/>
              <a:t> 24/7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basic</a:t>
            </a:r>
            <a:r>
              <a:rPr lang="sv-SE" dirty="0" smtClean="0"/>
              <a:t> </a:t>
            </a:r>
            <a:r>
              <a:rPr lang="sv-SE" dirty="0" err="1" smtClean="0"/>
              <a:t>advice</a:t>
            </a:r>
            <a:r>
              <a:rPr lang="sv-SE" dirty="0" smtClean="0"/>
              <a:t> and </a:t>
            </a:r>
            <a:r>
              <a:rPr lang="sv-SE" dirty="0" err="1" smtClean="0"/>
              <a:t>channel</a:t>
            </a:r>
            <a:r>
              <a:rPr lang="sv-SE" dirty="0" smtClean="0"/>
              <a:t> for </a:t>
            </a:r>
            <a:r>
              <a:rPr lang="sv-SE" dirty="0" err="1" smtClean="0"/>
              <a:t>questions</a:t>
            </a:r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93361" y="783241"/>
            <a:ext cx="8375977" cy="276999"/>
          </a:xfrm>
        </p:spPr>
        <p:txBody>
          <a:bodyPr/>
          <a:lstStyle/>
          <a:p>
            <a:r>
              <a:rPr lang="sv-SE" dirty="0" smtClean="0"/>
              <a:t>1177.Se - </a:t>
            </a:r>
            <a:r>
              <a:rPr lang="sv-SE" dirty="0" err="1" smtClean="0"/>
              <a:t>Website</a:t>
            </a:r>
            <a:r>
              <a:rPr lang="sv-SE" dirty="0" smtClean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 smtClean="0"/>
              <a:t>healthcare</a:t>
            </a:r>
            <a:r>
              <a:rPr lang="sv-SE" dirty="0" smtClean="0"/>
              <a:t> </a:t>
            </a:r>
            <a:r>
              <a:rPr lang="sv-SE" dirty="0"/>
              <a:t>information in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 smtClean="0"/>
              <a:t>language</a:t>
            </a:r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6" t="8276" r="58712" b="12337"/>
          <a:stretch/>
        </p:blipFill>
        <p:spPr bwMode="auto">
          <a:xfrm>
            <a:off x="5012318" y="1593930"/>
            <a:ext cx="3773832" cy="302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4253394" y="2508231"/>
            <a:ext cx="5122106" cy="1456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Myriad Pro" pitchFamily="34" charset="0"/>
              </a:rPr>
              <a:t>www.1177.se</a:t>
            </a:r>
            <a:endParaRPr lang="en-US" sz="5400" dirty="0">
              <a:latin typeface="Myriad Pro" pitchFamily="34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234175" y="1688812"/>
            <a:ext cx="4398681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1600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Telephone 1177 </a:t>
            </a:r>
          </a:p>
          <a:p>
            <a:pPr lvl="2"/>
            <a:r>
              <a:rPr lang="en-US" sz="1600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Twenty-four </a:t>
            </a:r>
            <a:r>
              <a:rPr lang="en-US" sz="16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hours a </a:t>
            </a:r>
            <a:r>
              <a:rPr lang="en-US" sz="1600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</a:t>
            </a:r>
          </a:p>
          <a:p>
            <a:pPr lvl="2"/>
            <a:r>
              <a:rPr lang="en-US" sz="1600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healthcare </a:t>
            </a:r>
            <a:r>
              <a:rPr lang="en-US" sz="16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advice and for information about clinics to contact about your particular </a:t>
            </a:r>
            <a:r>
              <a:rPr lang="en-US" sz="1600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needs</a:t>
            </a:r>
          </a:p>
          <a:p>
            <a:pPr lvl="2"/>
            <a:r>
              <a:rPr lang="en-US" sz="1600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Nurses </a:t>
            </a:r>
            <a:r>
              <a:rPr lang="en-US" sz="16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speaks </a:t>
            </a:r>
            <a:r>
              <a:rPr lang="en-US" sz="1600" kern="0" dirty="0" err="1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swedish</a:t>
            </a:r>
            <a:r>
              <a:rPr lang="en-US" sz="16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sz="1600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</a:t>
            </a:r>
            <a:endParaRPr lang="en-US" sz="16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US" sz="1600" b="1" kern="0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sz="1600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Website www.1177.se</a:t>
            </a:r>
          </a:p>
          <a:p>
            <a:pPr lvl="2"/>
            <a:r>
              <a:rPr lang="en-US" sz="1600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Advice </a:t>
            </a:r>
            <a:r>
              <a:rPr lang="en-US" sz="16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diseases and information about the Swedish </a:t>
            </a:r>
            <a:r>
              <a:rPr lang="en-US" sz="1600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healthcare system</a:t>
            </a:r>
          </a:p>
          <a:p>
            <a:pPr lvl="2"/>
            <a:r>
              <a:rPr lang="en-US" sz="1600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 </a:t>
            </a:r>
            <a:r>
              <a:rPr lang="en-US" sz="16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“Other Languages” you will find advice in multiple </a:t>
            </a:r>
            <a:r>
              <a:rPr lang="en-US" sz="1600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languages</a:t>
            </a:r>
            <a:endParaRPr lang="sv-SE" sz="16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think-cell Slide" r:id="rId4" imgW="282" imgH="282" progId="TCLayout.ActiveDocument.1">
                  <p:embed/>
                </p:oleObj>
              </mc:Choice>
              <mc:Fallback>
                <p:oleObj name="think-cell Slide" r:id="rId4" imgW="282" imgH="28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Isosceles Triangle 39"/>
          <p:cNvSpPr/>
          <p:nvPr/>
        </p:nvSpPr>
        <p:spPr>
          <a:xfrm rot="10800000">
            <a:off x="1562731" y="1029315"/>
            <a:ext cx="5748670" cy="58372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9" y="427756"/>
            <a:ext cx="8485163" cy="307777"/>
          </a:xfrm>
        </p:spPr>
        <p:txBody>
          <a:bodyPr/>
          <a:lstStyle/>
          <a:p>
            <a:r>
              <a:rPr lang="sv-SE" dirty="0" err="1" smtClean="0"/>
              <a:t>Local</a:t>
            </a:r>
            <a:r>
              <a:rPr lang="sv-SE" dirty="0" smtClean="0"/>
              <a:t> </a:t>
            </a:r>
            <a:r>
              <a:rPr lang="sv-SE" dirty="0" err="1" smtClean="0"/>
              <a:t>healthcare</a:t>
            </a:r>
            <a:r>
              <a:rPr lang="sv-SE" dirty="0" smtClean="0"/>
              <a:t> centers is the </a:t>
            </a:r>
            <a:r>
              <a:rPr lang="sv-SE" dirty="0" err="1" smtClean="0"/>
              <a:t>first</a:t>
            </a:r>
            <a:r>
              <a:rPr lang="sv-SE" dirty="0" smtClean="0"/>
              <a:t> </a:t>
            </a:r>
            <a:r>
              <a:rPr lang="sv-SE" dirty="0" err="1" smtClean="0"/>
              <a:t>place</a:t>
            </a:r>
            <a:r>
              <a:rPr lang="sv-SE" dirty="0" smtClean="0"/>
              <a:t> to go for </a:t>
            </a:r>
            <a:r>
              <a:rPr lang="sv-SE" dirty="0" err="1" smtClean="0"/>
              <a:t>help</a:t>
            </a:r>
            <a:endParaRPr lang="sv-SE" dirty="0"/>
          </a:p>
        </p:txBody>
      </p:sp>
      <p:grpSp>
        <p:nvGrpSpPr>
          <p:cNvPr id="34" name="Group 33"/>
          <p:cNvGrpSpPr/>
          <p:nvPr/>
        </p:nvGrpSpPr>
        <p:grpSpPr>
          <a:xfrm>
            <a:off x="1562733" y="1720793"/>
            <a:ext cx="5749424" cy="4072268"/>
            <a:chOff x="225847" y="861656"/>
            <a:chExt cx="3881948" cy="10139557"/>
          </a:xfrm>
        </p:grpSpPr>
        <p:sp>
          <p:nvSpPr>
            <p:cNvPr id="27" name="Rounded Rectangle 26"/>
            <p:cNvSpPr/>
            <p:nvPr/>
          </p:nvSpPr>
          <p:spPr>
            <a:xfrm>
              <a:off x="225847" y="3452459"/>
              <a:ext cx="3881438" cy="2322513"/>
            </a:xfrm>
            <a:prstGeom prst="roundRect">
              <a:avLst>
                <a:gd name="adj" fmla="val 8922"/>
              </a:avLst>
            </a:prstGeom>
            <a:noFill/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5847" y="861656"/>
              <a:ext cx="3881948" cy="2322513"/>
            </a:xfrm>
            <a:prstGeom prst="roundRect">
              <a:avLst>
                <a:gd name="adj" fmla="val 9567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25847" y="8678700"/>
              <a:ext cx="3881438" cy="2322513"/>
            </a:xfrm>
            <a:prstGeom prst="roundRect">
              <a:avLst>
                <a:gd name="adj" fmla="val 4277"/>
              </a:avLst>
            </a:prstGeom>
            <a:noFill/>
            <a:ln w="12700"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25847" y="6043262"/>
              <a:ext cx="3881438" cy="2322662"/>
            </a:xfrm>
            <a:prstGeom prst="roundRect">
              <a:avLst>
                <a:gd name="adj" fmla="val 7312"/>
              </a:avLst>
            </a:prstGeom>
            <a:noFill/>
            <a:ln w="12700">
              <a:solidFill>
                <a:srgbClr val="FFC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1" name="Straight Arrow Connector 30"/>
            <p:cNvCxnSpPr>
              <a:stCxn id="28" idx="2"/>
              <a:endCxn id="27" idx="0"/>
            </p:cNvCxnSpPr>
            <p:nvPr/>
          </p:nvCxnSpPr>
          <p:spPr>
            <a:xfrm flipH="1">
              <a:off x="2166566" y="3184169"/>
              <a:ext cx="255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7" idx="2"/>
              <a:endCxn id="30" idx="0"/>
            </p:cNvCxnSpPr>
            <p:nvPr/>
          </p:nvCxnSpPr>
          <p:spPr>
            <a:xfrm>
              <a:off x="2166566" y="5774972"/>
              <a:ext cx="0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2"/>
              <a:endCxn id="29" idx="0"/>
            </p:cNvCxnSpPr>
            <p:nvPr/>
          </p:nvCxnSpPr>
          <p:spPr>
            <a:xfrm>
              <a:off x="2166566" y="8365924"/>
              <a:ext cx="0" cy="31277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Isosceles Triangle 41"/>
          <p:cNvSpPr/>
          <p:nvPr/>
        </p:nvSpPr>
        <p:spPr>
          <a:xfrm rot="5400000">
            <a:off x="711240" y="4011628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7230503" y="4011628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178454" y="1990822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check-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3716029" y="1100671"/>
            <a:ext cx="1747320" cy="35003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1800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Arrival</a:t>
            </a:r>
            <a:r>
              <a:rPr lang="sv-SE" sz="1800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Sweden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3178454" y="3020073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1177 –for 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advice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3178454" y="4080245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healthcare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centers</a:t>
            </a:r>
          </a:p>
          <a:p>
            <a:pPr algn="ctr"/>
            <a:r>
              <a:rPr lang="sv-SE" sz="1800" b="1" kern="0" dirty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3178454" y="5154073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Hospitals</a:t>
            </a:r>
          </a:p>
          <a:p>
            <a:pPr algn="ctr"/>
            <a:r>
              <a:rPr lang="sv-SE" sz="1800" b="1" kern="0" dirty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Secondary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3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52701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532562" y="1175657"/>
            <a:ext cx="7827667" cy="48634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26126"/>
            <a:ext cx="8432710" cy="615553"/>
          </a:xfrm>
        </p:spPr>
        <p:txBody>
          <a:bodyPr/>
          <a:lstStyle/>
          <a:p>
            <a:r>
              <a:rPr lang="sv-SE" dirty="0" err="1" smtClean="0"/>
              <a:t>Your</a:t>
            </a:r>
            <a:r>
              <a:rPr lang="sv-SE" dirty="0" smtClean="0"/>
              <a:t> </a:t>
            </a:r>
            <a:r>
              <a:rPr lang="sv-SE" dirty="0" err="1" smtClean="0"/>
              <a:t>local</a:t>
            </a:r>
            <a:r>
              <a:rPr lang="sv-SE" dirty="0" smtClean="0"/>
              <a:t> </a:t>
            </a:r>
            <a:r>
              <a:rPr lang="sv-SE" dirty="0" err="1" smtClean="0"/>
              <a:t>healthcare</a:t>
            </a:r>
            <a:r>
              <a:rPr lang="sv-SE" dirty="0" smtClean="0"/>
              <a:t> center – </a:t>
            </a:r>
            <a:br>
              <a:rPr lang="sv-SE" dirty="0" smtClean="0"/>
            </a:br>
            <a:r>
              <a:rPr lang="sv-SE" dirty="0" err="1" smtClean="0"/>
              <a:t>primary</a:t>
            </a:r>
            <a:r>
              <a:rPr lang="sv-SE" dirty="0" smtClean="0"/>
              <a:t> choice </a:t>
            </a:r>
            <a:r>
              <a:rPr lang="sv-SE" dirty="0" err="1" smtClean="0"/>
              <a:t>when</a:t>
            </a:r>
            <a:r>
              <a:rPr lang="sv-SE" dirty="0" smtClean="0"/>
              <a:t> in </a:t>
            </a:r>
            <a:r>
              <a:rPr lang="sv-SE" dirty="0" err="1" smtClean="0"/>
              <a:t>need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medical</a:t>
            </a:r>
            <a:r>
              <a:rPr lang="sv-SE" dirty="0" smtClean="0"/>
              <a:t> </a:t>
            </a:r>
            <a:r>
              <a:rPr lang="sv-SE" dirty="0" err="1" smtClean="0"/>
              <a:t>assistance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16021" y="1322535"/>
            <a:ext cx="5622385" cy="4570482"/>
          </a:xfrm>
        </p:spPr>
        <p:txBody>
          <a:bodyPr/>
          <a:lstStyle/>
          <a:p>
            <a:pPr lvl="1"/>
            <a:r>
              <a:rPr lang="sv-SE" sz="1800" dirty="0"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sv-SE" sz="1800" dirty="0" err="1">
                <a:ea typeface="Verdana" panose="020B0604030504040204" pitchFamily="34" charset="0"/>
                <a:cs typeface="Verdana" panose="020B0604030504040204" pitchFamily="34" charset="0"/>
              </a:rPr>
              <a:t>local</a:t>
            </a:r>
            <a:r>
              <a:rPr lang="sv-SE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healthcare</a:t>
            </a:r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dirty="0" err="1">
                <a:ea typeface="Verdana" panose="020B0604030504040204" pitchFamily="34" charset="0"/>
                <a:cs typeface="Verdana" panose="020B0604030504040204" pitchFamily="34" charset="0"/>
              </a:rPr>
              <a:t>centre</a:t>
            </a:r>
            <a:r>
              <a:rPr lang="sv-SE" sz="1800" dirty="0">
                <a:ea typeface="Verdana" panose="020B0604030504040204" pitchFamily="34" charset="0"/>
                <a:cs typeface="Verdana" panose="020B0604030504040204" pitchFamily="34" charset="0"/>
              </a:rPr>
              <a:t> is the </a:t>
            </a:r>
            <a:r>
              <a:rPr lang="sv-SE" sz="1800" dirty="0" err="1">
                <a:ea typeface="Verdana" panose="020B0604030504040204" pitchFamily="34" charset="0"/>
                <a:cs typeface="Verdana" panose="020B0604030504040204" pitchFamily="34" charset="0"/>
              </a:rPr>
              <a:t>primary</a:t>
            </a:r>
            <a:r>
              <a:rPr lang="sv-SE" sz="1800" dirty="0">
                <a:ea typeface="Verdana" panose="020B0604030504040204" pitchFamily="34" charset="0"/>
                <a:cs typeface="Verdana" panose="020B0604030504040204" pitchFamily="34" charset="0"/>
              </a:rPr>
              <a:t> choice </a:t>
            </a:r>
            <a:r>
              <a:rPr lang="sv-SE" sz="1800" dirty="0" err="1">
                <a:ea typeface="Verdana" panose="020B0604030504040204" pitchFamily="34" charset="0"/>
                <a:cs typeface="Verdana" panose="020B0604030504040204" pitchFamily="34" charset="0"/>
              </a:rPr>
              <a:t>if</a:t>
            </a:r>
            <a:r>
              <a:rPr lang="sv-SE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dirty="0" err="1"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sv-SE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dirty="0" err="1"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r>
              <a:rPr lang="sv-SE" sz="1800" dirty="0"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sv-SE" sz="1800" dirty="0" err="1">
                <a:ea typeface="Verdana" panose="020B0604030504040204" pitchFamily="34" charset="0"/>
                <a:cs typeface="Verdana" panose="020B0604030504040204" pitchFamily="34" charset="0"/>
              </a:rPr>
              <a:t>need</a:t>
            </a:r>
            <a:r>
              <a:rPr lang="sv-SE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dirty="0" err="1"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sv-SE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dirty="0" err="1">
                <a:ea typeface="Verdana" panose="020B0604030504040204" pitchFamily="34" charset="0"/>
                <a:cs typeface="Verdana" panose="020B0604030504040204" pitchFamily="34" charset="0"/>
              </a:rPr>
              <a:t>medical</a:t>
            </a:r>
            <a:r>
              <a:rPr lang="sv-SE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assistance</a:t>
            </a:r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v-S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sv-S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If </a:t>
            </a:r>
            <a:r>
              <a:rPr lang="sv-SE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do not understand </a:t>
            </a:r>
            <a:r>
              <a:rPr lang="sv-SE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swedish</a:t>
            </a:r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entitled</a:t>
            </a:r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to an </a:t>
            </a:r>
            <a:r>
              <a:rPr lang="sv-SE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intepreter</a:t>
            </a:r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sv-SE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who</a:t>
            </a:r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has </a:t>
            </a:r>
            <a:r>
              <a:rPr lang="sv-SE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sworn</a:t>
            </a:r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an </a:t>
            </a:r>
            <a:r>
              <a:rPr lang="sv-SE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oath</a:t>
            </a:r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confidentiality</a:t>
            </a:r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1"/>
            <a:endParaRPr lang="sv-SE" sz="1800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Contact </a:t>
            </a:r>
            <a:r>
              <a:rPr lang="sv-SE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local</a:t>
            </a:r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healthcare</a:t>
            </a:r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center to make an </a:t>
            </a:r>
            <a:r>
              <a:rPr lang="sv-SE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appointment</a:t>
            </a:r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sv-SE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some</a:t>
            </a:r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have</a:t>
            </a:r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Walk-in </a:t>
            </a:r>
            <a:r>
              <a:rPr lang="sv-SE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Clinics</a:t>
            </a:r>
            <a:endParaRPr lang="sv-S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sv-S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It </a:t>
            </a:r>
            <a:r>
              <a:rPr lang="sv-SE" sz="1800" dirty="0">
                <a:ea typeface="Verdana" panose="020B0604030504040204" pitchFamily="34" charset="0"/>
                <a:cs typeface="Verdana" panose="020B0604030504040204" pitchFamily="34" charset="0"/>
              </a:rPr>
              <a:t>is </a:t>
            </a:r>
            <a:r>
              <a:rPr lang="sv-SE" sz="1800" dirty="0" err="1">
                <a:ea typeface="Verdana" panose="020B0604030504040204" pitchFamily="34" charset="0"/>
                <a:cs typeface="Verdana" panose="020B0604030504040204" pitchFamily="34" charset="0"/>
              </a:rPr>
              <a:t>important</a:t>
            </a:r>
            <a:r>
              <a:rPr lang="sv-SE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to be on </a:t>
            </a:r>
            <a:r>
              <a:rPr lang="sv-SE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time</a:t>
            </a:r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and not </a:t>
            </a:r>
            <a:r>
              <a:rPr lang="sv-SE" sz="1800" dirty="0">
                <a:ea typeface="Verdana" panose="020B0604030504040204" pitchFamily="34" charset="0"/>
                <a:cs typeface="Verdana" panose="020B0604030504040204" pitchFamily="34" charset="0"/>
              </a:rPr>
              <a:t>to be late </a:t>
            </a:r>
            <a:endParaRPr lang="sv-S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sv-S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Bring </a:t>
            </a:r>
            <a:r>
              <a:rPr lang="sv-SE" sz="1800" dirty="0" err="1"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sv-SE" sz="1800" dirty="0">
                <a:ea typeface="Verdana" panose="020B0604030504040204" pitchFamily="34" charset="0"/>
                <a:cs typeface="Verdana" panose="020B0604030504040204" pitchFamily="34" charset="0"/>
              </a:rPr>
              <a:t> LMA-</a:t>
            </a:r>
            <a:r>
              <a:rPr lang="sv-SE" sz="1800" dirty="0" err="1">
                <a:ea typeface="Verdana" panose="020B0604030504040204" pitchFamily="34" charset="0"/>
                <a:cs typeface="Verdana" panose="020B0604030504040204" pitchFamily="34" charset="0"/>
              </a:rPr>
              <a:t>card</a:t>
            </a:r>
            <a:r>
              <a:rPr lang="sv-SE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dirty="0" err="1"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sv-SE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1"/>
            <a:endParaRPr lang="sv-S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0274" y="3730964"/>
            <a:ext cx="608648" cy="596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7917" y="1252192"/>
            <a:ext cx="873363" cy="937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852" y="2623633"/>
            <a:ext cx="1153492" cy="742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2112" y="4555796"/>
            <a:ext cx="584973" cy="5814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8113" y="5423054"/>
            <a:ext cx="772971" cy="5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5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Information </a:t>
            </a:r>
            <a:r>
              <a:rPr lang="sv-SE" dirty="0" err="1" smtClean="0"/>
              <a:t>about</a:t>
            </a:r>
            <a:r>
              <a:rPr lang="sv-SE" dirty="0" smtClean="0"/>
              <a:t> </a:t>
            </a:r>
            <a:r>
              <a:rPr lang="sv-SE" dirty="0" err="1" smtClean="0"/>
              <a:t>your</a:t>
            </a:r>
            <a:r>
              <a:rPr lang="sv-SE" dirty="0" smtClean="0"/>
              <a:t> </a:t>
            </a:r>
            <a:r>
              <a:rPr lang="sv-SE" dirty="0" err="1" smtClean="0"/>
              <a:t>local</a:t>
            </a:r>
            <a:r>
              <a:rPr lang="sv-SE" dirty="0" smtClean="0"/>
              <a:t> </a:t>
            </a:r>
            <a:r>
              <a:rPr lang="sv-SE" dirty="0" err="1" smtClean="0"/>
              <a:t>healthcare</a:t>
            </a:r>
            <a:r>
              <a:rPr lang="sv-SE" dirty="0" smtClean="0"/>
              <a:t> center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innehåll 2"/>
          <p:cNvSpPr txBox="1">
            <a:spLocks/>
          </p:cNvSpPr>
          <p:nvPr/>
        </p:nvSpPr>
        <p:spPr>
          <a:xfrm>
            <a:off x="3536725" y="2090406"/>
            <a:ext cx="5012169" cy="2375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2000" b="1" kern="0" dirty="0" err="1" smtClean="0">
                <a:latin typeface="Franklin Gothic Book" panose="020B0503020102020204" pitchFamily="34" charset="0"/>
              </a:rPr>
              <a:t>Name</a:t>
            </a:r>
            <a:endParaRPr lang="sv-SE" sz="2000" b="1" kern="0" dirty="0" smtClean="0">
              <a:latin typeface="Franklin Gothic Book" panose="020B0503020102020204" pitchFamily="34" charset="0"/>
            </a:endParaRPr>
          </a:p>
          <a:p>
            <a:r>
              <a:rPr lang="sv-SE" sz="2000" kern="0" dirty="0" smtClean="0">
                <a:latin typeface="Franklin Gothic Book" panose="020B0503020102020204" pitchFamily="34" charset="0"/>
              </a:rPr>
              <a:t>[Lägg till namn på Vårdcentralen]</a:t>
            </a:r>
          </a:p>
          <a:p>
            <a:endParaRPr lang="sv-SE" sz="2000" kern="0" dirty="0" smtClean="0">
              <a:latin typeface="Franklin Gothic Book" panose="020B0503020102020204" pitchFamily="34" charset="0"/>
            </a:endParaRPr>
          </a:p>
          <a:p>
            <a:r>
              <a:rPr lang="sv-SE" sz="2000" b="1" kern="0" dirty="0" smtClean="0">
                <a:latin typeface="Franklin Gothic Book" panose="020B0503020102020204" pitchFamily="34" charset="0"/>
              </a:rPr>
              <a:t>Adress</a:t>
            </a:r>
          </a:p>
          <a:p>
            <a:r>
              <a:rPr lang="sv-SE" sz="2000" kern="0" dirty="0" smtClean="0">
                <a:latin typeface="Franklin Gothic Book" panose="020B0503020102020204" pitchFamily="34" charset="0"/>
              </a:rPr>
              <a:t>[Lägg till adress här]</a:t>
            </a:r>
          </a:p>
          <a:p>
            <a:endParaRPr lang="sv-SE" sz="2000" kern="0" dirty="0" smtClean="0">
              <a:latin typeface="Franklin Gothic Book" panose="020B0503020102020204" pitchFamily="34" charset="0"/>
            </a:endParaRPr>
          </a:p>
          <a:p>
            <a:r>
              <a:rPr lang="sv-SE" sz="2000" b="1" kern="0" dirty="0" err="1" smtClean="0">
                <a:latin typeface="Franklin Gothic Book" panose="020B0503020102020204" pitchFamily="34" charset="0"/>
              </a:rPr>
              <a:t>Phone</a:t>
            </a:r>
            <a:endParaRPr lang="sv-SE" sz="2000" b="1" kern="0" dirty="0" smtClean="0">
              <a:latin typeface="Franklin Gothic Book" panose="020B0503020102020204" pitchFamily="34" charset="0"/>
            </a:endParaRPr>
          </a:p>
          <a:p>
            <a:r>
              <a:rPr lang="sv-SE" sz="1800" kern="0" dirty="0" smtClean="0">
                <a:latin typeface="Franklin Gothic Book" panose="020B0503020102020204" pitchFamily="34" charset="0"/>
              </a:rPr>
              <a:t>[Lägg till telefonnummer]</a:t>
            </a:r>
          </a:p>
          <a:p>
            <a:r>
              <a:rPr lang="sv-SE" sz="1800" kern="0" dirty="0" smtClean="0">
                <a:latin typeface="Franklin Gothic Book" panose="020B0503020102020204" pitchFamily="34" charset="0"/>
              </a:rPr>
              <a:t>[Lägg till öppettider för telefon]</a:t>
            </a:r>
            <a:endParaRPr lang="sv-SE" sz="1800" u="sng" kern="0" dirty="0" smtClean="0">
              <a:latin typeface="Franklin Gothic Book" panose="020B0503020102020204" pitchFamily="34" charset="0"/>
            </a:endParaRPr>
          </a:p>
          <a:p>
            <a:pPr marL="457200" lvl="1" indent="0">
              <a:buFontTx/>
              <a:buNone/>
            </a:pPr>
            <a:endParaRPr lang="sv-SE" sz="1800" kern="0" dirty="0" smtClean="0">
              <a:latin typeface="Franklin Gothic Book" panose="020B05030201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665774" y="1910678"/>
            <a:ext cx="280454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 txBox="1">
            <a:spLocks/>
          </p:cNvSpPr>
          <p:nvPr/>
        </p:nvSpPr>
        <p:spPr>
          <a:xfrm>
            <a:off x="5759082" y="1672913"/>
            <a:ext cx="2789812" cy="28284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LÄGG IN LOKAL INFORMATION</a:t>
            </a:r>
            <a:endParaRPr lang="sv-SE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9569" b="4649"/>
          <a:stretch/>
        </p:blipFill>
        <p:spPr>
          <a:xfrm>
            <a:off x="293361" y="2377440"/>
            <a:ext cx="3243364" cy="244258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5665774" y="1672913"/>
            <a:ext cx="280454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think-cell Slide" r:id="rId4" imgW="282" imgH="282" progId="TCLayout.ActiveDocument.1">
                  <p:embed/>
                </p:oleObj>
              </mc:Choice>
              <mc:Fallback>
                <p:oleObj name="think-cell Slide" r:id="rId4" imgW="282" imgH="28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Isosceles Triangle 39"/>
          <p:cNvSpPr/>
          <p:nvPr/>
        </p:nvSpPr>
        <p:spPr>
          <a:xfrm rot="10800000">
            <a:off x="1562731" y="1029315"/>
            <a:ext cx="5748670" cy="58372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9" y="119980"/>
            <a:ext cx="8485163" cy="615553"/>
          </a:xfrm>
        </p:spPr>
        <p:txBody>
          <a:bodyPr/>
          <a:lstStyle/>
          <a:p>
            <a:r>
              <a:rPr lang="sv-SE" dirty="0"/>
              <a:t>Hospitals– </a:t>
            </a:r>
            <a:br>
              <a:rPr lang="sv-SE" dirty="0"/>
            </a:br>
            <a:r>
              <a:rPr lang="sv-SE" dirty="0"/>
              <a:t>For </a:t>
            </a:r>
            <a:r>
              <a:rPr lang="sv-SE" dirty="0" err="1"/>
              <a:t>acute</a:t>
            </a:r>
            <a:r>
              <a:rPr lang="sv-SE" dirty="0"/>
              <a:t> </a:t>
            </a:r>
            <a:r>
              <a:rPr lang="sv-SE" dirty="0" err="1"/>
              <a:t>care</a:t>
            </a:r>
            <a:r>
              <a:rPr lang="sv-SE" dirty="0"/>
              <a:t> and </a:t>
            </a:r>
            <a:r>
              <a:rPr lang="sv-SE" dirty="0" err="1"/>
              <a:t>conditions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require</a:t>
            </a:r>
            <a:r>
              <a:rPr lang="sv-SE" dirty="0"/>
              <a:t> a </a:t>
            </a:r>
            <a:r>
              <a:rPr lang="sv-SE" dirty="0" err="1" smtClean="0"/>
              <a:t>subspecialty</a:t>
            </a:r>
            <a:endParaRPr lang="sv-SE" dirty="0"/>
          </a:p>
        </p:txBody>
      </p:sp>
      <p:grpSp>
        <p:nvGrpSpPr>
          <p:cNvPr id="34" name="Group 33"/>
          <p:cNvGrpSpPr/>
          <p:nvPr/>
        </p:nvGrpSpPr>
        <p:grpSpPr>
          <a:xfrm>
            <a:off x="1562733" y="1720793"/>
            <a:ext cx="5749424" cy="4072268"/>
            <a:chOff x="225847" y="861656"/>
            <a:chExt cx="3881948" cy="10139557"/>
          </a:xfrm>
        </p:grpSpPr>
        <p:sp>
          <p:nvSpPr>
            <p:cNvPr id="27" name="Rounded Rectangle 26"/>
            <p:cNvSpPr/>
            <p:nvPr/>
          </p:nvSpPr>
          <p:spPr>
            <a:xfrm>
              <a:off x="225847" y="3452459"/>
              <a:ext cx="3881438" cy="2322513"/>
            </a:xfrm>
            <a:prstGeom prst="roundRect">
              <a:avLst>
                <a:gd name="adj" fmla="val 8922"/>
              </a:avLst>
            </a:prstGeom>
            <a:noFill/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5847" y="861656"/>
              <a:ext cx="3881948" cy="2322513"/>
            </a:xfrm>
            <a:prstGeom prst="roundRect">
              <a:avLst>
                <a:gd name="adj" fmla="val 9567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25847" y="8678700"/>
              <a:ext cx="3881438" cy="2322513"/>
            </a:xfrm>
            <a:prstGeom prst="roundRect">
              <a:avLst>
                <a:gd name="adj" fmla="val 4277"/>
              </a:avLst>
            </a:prstGeom>
            <a:noFill/>
            <a:ln w="12700"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25847" y="6043262"/>
              <a:ext cx="3881438" cy="2322662"/>
            </a:xfrm>
            <a:prstGeom prst="roundRect">
              <a:avLst>
                <a:gd name="adj" fmla="val 7312"/>
              </a:avLst>
            </a:prstGeom>
            <a:noFill/>
            <a:ln w="12700">
              <a:solidFill>
                <a:srgbClr val="FFC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1" name="Straight Arrow Connector 30"/>
            <p:cNvCxnSpPr>
              <a:stCxn id="28" idx="2"/>
              <a:endCxn id="27" idx="0"/>
            </p:cNvCxnSpPr>
            <p:nvPr/>
          </p:nvCxnSpPr>
          <p:spPr>
            <a:xfrm flipH="1">
              <a:off x="2166566" y="3184169"/>
              <a:ext cx="255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7" idx="2"/>
              <a:endCxn id="30" idx="0"/>
            </p:cNvCxnSpPr>
            <p:nvPr/>
          </p:nvCxnSpPr>
          <p:spPr>
            <a:xfrm>
              <a:off x="2166566" y="5774972"/>
              <a:ext cx="0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2"/>
              <a:endCxn id="29" idx="0"/>
            </p:cNvCxnSpPr>
            <p:nvPr/>
          </p:nvCxnSpPr>
          <p:spPr>
            <a:xfrm>
              <a:off x="2166566" y="8365924"/>
              <a:ext cx="0" cy="31277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Isosceles Triangle 41"/>
          <p:cNvSpPr/>
          <p:nvPr/>
        </p:nvSpPr>
        <p:spPr>
          <a:xfrm rot="5400000">
            <a:off x="711241" y="5007211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7230504" y="5007211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178454" y="1990822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check-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3716029" y="1100671"/>
            <a:ext cx="1747320" cy="35003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1800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Arrival</a:t>
            </a:r>
            <a:r>
              <a:rPr lang="sv-SE" sz="1800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Sweden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3178454" y="3020073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1177 –for 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advice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3178454" y="4080245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healthcare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centers</a:t>
            </a:r>
          </a:p>
          <a:p>
            <a:pPr algn="ctr"/>
            <a:r>
              <a:rPr lang="sv-SE" sz="1800" b="1" kern="0" dirty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3178454" y="5154073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Hospitals</a:t>
            </a:r>
          </a:p>
          <a:p>
            <a:pPr algn="ctr"/>
            <a:r>
              <a:rPr lang="sv-SE" sz="1800" b="1" kern="0" dirty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Secondary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b="1" kern="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Aim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today’s</a:t>
            </a:r>
            <a:r>
              <a:rPr lang="sv-SE" dirty="0" smtClean="0"/>
              <a:t> presentation</a:t>
            </a:r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4730" y="1935861"/>
            <a:ext cx="5008790" cy="3616375"/>
          </a:xfrm>
        </p:spPr>
        <p:txBody>
          <a:bodyPr/>
          <a:lstStyle/>
          <a:p>
            <a:pPr lvl="1"/>
            <a:r>
              <a:rPr lang="sv-SE" dirty="0" err="1" smtClean="0"/>
              <a:t>Give</a:t>
            </a:r>
            <a:r>
              <a:rPr lang="sv-SE" dirty="0" smtClean="0"/>
              <a:t> an </a:t>
            </a:r>
            <a:r>
              <a:rPr lang="sv-SE" dirty="0" err="1" smtClean="0"/>
              <a:t>introduction</a:t>
            </a:r>
            <a:r>
              <a:rPr lang="sv-SE" dirty="0" smtClean="0"/>
              <a:t> to Swedish </a:t>
            </a:r>
            <a:r>
              <a:rPr lang="sv-SE" dirty="0" err="1" smtClean="0"/>
              <a:t>healthcare</a:t>
            </a:r>
            <a:endParaRPr lang="sv-SE" dirty="0" smtClean="0"/>
          </a:p>
          <a:p>
            <a:pPr lvl="1"/>
            <a:endParaRPr lang="sv-SE" dirty="0"/>
          </a:p>
          <a:p>
            <a:pPr lvl="1"/>
            <a:r>
              <a:rPr lang="sv-SE" dirty="0" err="1" smtClean="0"/>
              <a:t>Inform</a:t>
            </a:r>
            <a:r>
              <a:rPr lang="sv-SE" dirty="0" smtClean="0"/>
              <a:t> </a:t>
            </a:r>
            <a:r>
              <a:rPr lang="sv-SE" dirty="0" err="1" smtClean="0"/>
              <a:t>about</a:t>
            </a:r>
            <a:r>
              <a:rPr lang="sv-SE" dirty="0" smtClean="0"/>
              <a:t> </a:t>
            </a:r>
            <a:r>
              <a:rPr lang="sv-SE" dirty="0" err="1" smtClean="0"/>
              <a:t>asylum</a:t>
            </a:r>
            <a:r>
              <a:rPr lang="sv-SE" dirty="0" smtClean="0"/>
              <a:t> </a:t>
            </a:r>
            <a:r>
              <a:rPr lang="sv-SE" dirty="0" err="1" smtClean="0"/>
              <a:t>seekers</a:t>
            </a:r>
            <a:r>
              <a:rPr lang="sv-SE" dirty="0" smtClean="0"/>
              <a:t>’ </a:t>
            </a:r>
            <a:r>
              <a:rPr lang="sv-SE" dirty="0" err="1" smtClean="0"/>
              <a:t>rights</a:t>
            </a:r>
            <a:r>
              <a:rPr lang="sv-SE" dirty="0" smtClean="0"/>
              <a:t> to </a:t>
            </a:r>
            <a:r>
              <a:rPr lang="sv-SE" dirty="0" err="1" smtClean="0"/>
              <a:t>healthcare</a:t>
            </a:r>
            <a:endParaRPr lang="sv-SE" dirty="0" smtClean="0"/>
          </a:p>
          <a:p>
            <a:pPr lvl="1"/>
            <a:endParaRPr lang="sv-SE" dirty="0"/>
          </a:p>
          <a:p>
            <a:pPr lvl="1"/>
            <a:r>
              <a:rPr lang="sv-SE" dirty="0" err="1" smtClean="0"/>
              <a:t>Invite</a:t>
            </a:r>
            <a:r>
              <a:rPr lang="sv-SE" dirty="0" smtClean="0"/>
              <a:t> to </a:t>
            </a:r>
            <a:r>
              <a:rPr lang="sv-SE" dirty="0" err="1" smtClean="0"/>
              <a:t>participate</a:t>
            </a:r>
            <a:r>
              <a:rPr lang="sv-SE" dirty="0" smtClean="0"/>
              <a:t> in Health Check-</a:t>
            </a:r>
            <a:r>
              <a:rPr lang="sv-SE" dirty="0" err="1" smtClean="0"/>
              <a:t>up</a:t>
            </a:r>
            <a:endParaRPr lang="sv-SE" dirty="0" smtClean="0"/>
          </a:p>
          <a:p>
            <a:pPr lvl="1"/>
            <a:endParaRPr lang="sv-SE" dirty="0"/>
          </a:p>
          <a:p>
            <a:pPr lvl="1"/>
            <a:endParaRPr lang="sv-SE" dirty="0" smtClean="0"/>
          </a:p>
          <a:p>
            <a:pPr lvl="1"/>
            <a:r>
              <a:rPr lang="sv-SE" i="1" dirty="0" err="1" smtClean="0"/>
              <a:t>Today</a:t>
            </a:r>
            <a:r>
              <a:rPr lang="sv-SE" i="1" dirty="0" smtClean="0"/>
              <a:t> </a:t>
            </a:r>
            <a:r>
              <a:rPr lang="sv-SE" i="1" u="sng" dirty="0" err="1" smtClean="0"/>
              <a:t>will</a:t>
            </a:r>
            <a:r>
              <a:rPr lang="sv-SE" i="1" u="sng" dirty="0" smtClean="0"/>
              <a:t> not </a:t>
            </a:r>
            <a:r>
              <a:rPr lang="sv-SE" i="1" dirty="0" err="1" smtClean="0"/>
              <a:t>allow</a:t>
            </a:r>
            <a:r>
              <a:rPr lang="sv-SE" i="1" dirty="0" smtClean="0"/>
              <a:t> for personal </a:t>
            </a:r>
            <a:r>
              <a:rPr lang="sv-SE" i="1" dirty="0" err="1" smtClean="0"/>
              <a:t>questions</a:t>
            </a:r>
            <a:r>
              <a:rPr lang="sv-SE" i="1" dirty="0" smtClean="0"/>
              <a:t> or </a:t>
            </a:r>
            <a:r>
              <a:rPr lang="sv-SE" i="1" dirty="0" err="1" smtClean="0"/>
              <a:t>consultation</a:t>
            </a:r>
            <a:r>
              <a:rPr lang="sv-SE" i="1" dirty="0" smtClean="0"/>
              <a:t> </a:t>
            </a:r>
            <a:r>
              <a:rPr lang="sv-SE" i="1" dirty="0" err="1" smtClean="0"/>
              <a:t>about</a:t>
            </a:r>
            <a:r>
              <a:rPr lang="sv-SE" i="1" dirty="0" smtClean="0"/>
              <a:t> </a:t>
            </a:r>
            <a:r>
              <a:rPr lang="sv-SE" i="1" dirty="0" err="1" smtClean="0"/>
              <a:t>medical</a:t>
            </a:r>
            <a:r>
              <a:rPr lang="sv-SE" i="1" dirty="0" smtClean="0"/>
              <a:t> problems</a:t>
            </a:r>
            <a:endParaRPr lang="sv-SE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874"/>
          <a:stretch/>
        </p:blipFill>
        <p:spPr>
          <a:xfrm>
            <a:off x="5184648" y="1935861"/>
            <a:ext cx="3282341" cy="27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12430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502082" y="1159992"/>
            <a:ext cx="7827667" cy="48634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19980"/>
            <a:ext cx="8666708" cy="615553"/>
          </a:xfrm>
        </p:spPr>
        <p:txBody>
          <a:bodyPr/>
          <a:lstStyle/>
          <a:p>
            <a:r>
              <a:rPr lang="sv-SE" dirty="0" smtClean="0"/>
              <a:t>Hospitals– </a:t>
            </a:r>
            <a:br>
              <a:rPr lang="sv-SE" dirty="0" smtClean="0"/>
            </a:br>
            <a:r>
              <a:rPr lang="sv-SE" dirty="0" smtClean="0"/>
              <a:t>For </a:t>
            </a:r>
            <a:r>
              <a:rPr lang="sv-SE" dirty="0" err="1" smtClean="0"/>
              <a:t>acute</a:t>
            </a:r>
            <a:r>
              <a:rPr lang="sv-SE" dirty="0" smtClean="0"/>
              <a:t> </a:t>
            </a:r>
            <a:r>
              <a:rPr lang="sv-SE" dirty="0" err="1" smtClean="0"/>
              <a:t>care</a:t>
            </a:r>
            <a:r>
              <a:rPr lang="sv-SE" dirty="0" smtClean="0"/>
              <a:t> and </a:t>
            </a:r>
            <a:r>
              <a:rPr lang="sv-SE" dirty="0" err="1" smtClean="0"/>
              <a:t>conditions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require</a:t>
            </a:r>
            <a:r>
              <a:rPr lang="sv-SE" dirty="0" smtClean="0"/>
              <a:t> a </a:t>
            </a:r>
            <a:r>
              <a:rPr lang="sv-SE" dirty="0" err="1" smtClean="0"/>
              <a:t>subspecialty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61615" y="1650471"/>
            <a:ext cx="6081926" cy="5001369"/>
          </a:xfrm>
        </p:spPr>
        <p:txBody>
          <a:bodyPr/>
          <a:lstStyle/>
          <a:p>
            <a:pPr lvl="1"/>
            <a:r>
              <a:rPr lang="en-US" dirty="0"/>
              <a:t>If you have a severe illness or acute injury please go to the emergency clinic at the </a:t>
            </a:r>
            <a:r>
              <a:rPr lang="en-US" dirty="0" smtClean="0"/>
              <a:t>hospital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you are not in acute need, the wait might be long,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up </a:t>
            </a:r>
            <a:r>
              <a:rPr lang="en-US" dirty="0"/>
              <a:t>to 8 </a:t>
            </a:r>
            <a:r>
              <a:rPr lang="en-US" dirty="0" err="1" smtClean="0"/>
              <a:t>hrs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Hospital </a:t>
            </a:r>
            <a:r>
              <a:rPr lang="en-US" dirty="0"/>
              <a:t>visits cost multiple times more than </a:t>
            </a:r>
            <a:r>
              <a:rPr lang="en-US" dirty="0" smtClean="0"/>
              <a:t>local healthcare center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a life-threatening </a:t>
            </a:r>
            <a:r>
              <a:rPr lang="en-US" dirty="0" smtClean="0"/>
              <a:t>situation - </a:t>
            </a:r>
            <a:r>
              <a:rPr lang="en-US" b="1" dirty="0" smtClean="0"/>
              <a:t>please </a:t>
            </a:r>
            <a:r>
              <a:rPr lang="en-US" b="1" dirty="0"/>
              <a:t>call </a:t>
            </a:r>
            <a:r>
              <a:rPr lang="en-US" b="1" dirty="0" smtClean="0"/>
              <a:t>112 for </a:t>
            </a:r>
            <a:br>
              <a:rPr lang="en-US" b="1" dirty="0" smtClean="0"/>
            </a:br>
            <a:r>
              <a:rPr lang="en-US" b="1" dirty="0" smtClean="0"/>
              <a:t>Police, Fire department and Ambulance</a:t>
            </a:r>
          </a:p>
          <a:p>
            <a:pPr lvl="1"/>
            <a:r>
              <a:rPr lang="en-US" dirty="0" smtClean="0"/>
              <a:t>Swedish ambulances are advanced medical units</a:t>
            </a:r>
          </a:p>
          <a:p>
            <a:pPr lvl="1"/>
            <a:endParaRPr lang="en-US" b="1" dirty="0" smtClean="0"/>
          </a:p>
          <a:p>
            <a:pPr lvl="1"/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7182" y="1410651"/>
            <a:ext cx="1007788" cy="1005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2219" y="2721126"/>
            <a:ext cx="857715" cy="8749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9585" y="4941263"/>
            <a:ext cx="862983" cy="749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3403" y="3900817"/>
            <a:ext cx="755347" cy="7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4730" y="120521"/>
            <a:ext cx="8374608" cy="615553"/>
          </a:xfrm>
        </p:spPr>
        <p:txBody>
          <a:bodyPr/>
          <a:lstStyle/>
          <a:p>
            <a:r>
              <a:rPr lang="sv-SE" dirty="0" err="1" smtClean="0"/>
              <a:t>Cost</a:t>
            </a:r>
            <a:r>
              <a:rPr lang="sv-SE" dirty="0" smtClean="0"/>
              <a:t> for </a:t>
            </a:r>
            <a:r>
              <a:rPr lang="sv-SE" dirty="0" err="1" smtClean="0"/>
              <a:t>healthcare</a:t>
            </a:r>
            <a:r>
              <a:rPr lang="sv-SE" dirty="0" smtClean="0"/>
              <a:t> services is </a:t>
            </a:r>
            <a:r>
              <a:rPr lang="sv-SE" dirty="0" err="1" smtClean="0"/>
              <a:t>limited</a:t>
            </a:r>
            <a:r>
              <a:rPr lang="sv-SE" dirty="0" smtClean="0"/>
              <a:t> for </a:t>
            </a:r>
            <a:r>
              <a:rPr lang="sv-SE" dirty="0" err="1" smtClean="0"/>
              <a:t>adults</a:t>
            </a:r>
            <a:r>
              <a:rPr lang="sv-SE" dirty="0" smtClean="0"/>
              <a:t> </a:t>
            </a:r>
            <a:r>
              <a:rPr lang="sv-SE" dirty="0" err="1" smtClean="0"/>
              <a:t>during</a:t>
            </a:r>
            <a:r>
              <a:rPr lang="sv-SE" dirty="0" smtClean="0"/>
              <a:t> </a:t>
            </a:r>
            <a:r>
              <a:rPr lang="sv-SE" dirty="0" err="1" smtClean="0"/>
              <a:t>asylum</a:t>
            </a:r>
            <a:r>
              <a:rPr lang="sv-SE" dirty="0" smtClean="0"/>
              <a:t> process and </a:t>
            </a:r>
            <a:r>
              <a:rPr lang="sv-SE" dirty="0" err="1" smtClean="0"/>
              <a:t>free</a:t>
            </a:r>
            <a:r>
              <a:rPr lang="sv-SE" dirty="0" smtClean="0"/>
              <a:t> for </a:t>
            </a:r>
            <a:r>
              <a:rPr lang="sv-SE" dirty="0" err="1" smtClean="0"/>
              <a:t>children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v-SE" dirty="0" err="1" smtClean="0"/>
              <a:t>Cost</a:t>
            </a:r>
            <a:r>
              <a:rPr lang="sv-SE" dirty="0" smtClean="0"/>
              <a:t> for </a:t>
            </a:r>
            <a:r>
              <a:rPr lang="sv-SE" dirty="0" err="1" smtClean="0"/>
              <a:t>healthcare</a:t>
            </a:r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	*	</a:t>
            </a:r>
            <a:r>
              <a:rPr lang="sv-SE" dirty="0" err="1" smtClean="0"/>
              <a:t>Cost</a:t>
            </a:r>
            <a:r>
              <a:rPr lang="sv-SE" dirty="0" smtClean="0"/>
              <a:t> for </a:t>
            </a:r>
            <a:r>
              <a:rPr lang="sv-SE" dirty="0" err="1" smtClean="0"/>
              <a:t>ambulance</a:t>
            </a:r>
            <a:r>
              <a:rPr lang="sv-SE" dirty="0" smtClean="0"/>
              <a:t>/ER-visits </a:t>
            </a:r>
            <a:r>
              <a:rPr lang="sv-SE" dirty="0" err="1" smtClean="0"/>
              <a:t>may</a:t>
            </a:r>
            <a:r>
              <a:rPr lang="sv-SE" dirty="0" smtClean="0"/>
              <a:t> </a:t>
            </a:r>
            <a:r>
              <a:rPr lang="sv-SE" dirty="0" err="1" smtClean="0"/>
              <a:t>vary</a:t>
            </a:r>
            <a:r>
              <a:rPr lang="sv-SE" dirty="0" smtClean="0"/>
              <a:t> </a:t>
            </a:r>
            <a:r>
              <a:rPr lang="sv-SE" dirty="0" err="1" smtClean="0"/>
              <a:t>depending</a:t>
            </a:r>
            <a:r>
              <a:rPr lang="sv-SE" dirty="0" smtClean="0"/>
              <a:t> on regional </a:t>
            </a:r>
            <a:r>
              <a:rPr lang="sv-SE" dirty="0" err="1" smtClean="0"/>
              <a:t>authority</a:t>
            </a:r>
            <a:r>
              <a:rPr lang="sv-SE" dirty="0" smtClean="0"/>
              <a:t>	</a:t>
            </a:r>
            <a:endParaRPr lang="sv-SE" dirty="0"/>
          </a:p>
        </p:txBody>
      </p:sp>
      <p:sp>
        <p:nvSpPr>
          <p:cNvPr id="11" name="Platshållare för innehåll 2"/>
          <p:cNvSpPr txBox="1">
            <a:spLocks/>
          </p:cNvSpPr>
          <p:nvPr/>
        </p:nvSpPr>
        <p:spPr>
          <a:xfrm>
            <a:off x="3389705" y="1623681"/>
            <a:ext cx="5954360" cy="2321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dirty="0" smtClean="0">
                <a:latin typeface="Franklin Gothic Book" panose="020B0503020102020204" pitchFamily="34" charset="0"/>
              </a:rPr>
              <a:t>Children (under 18 </a:t>
            </a:r>
            <a:r>
              <a:rPr lang="sv-SE" sz="2000" dirty="0" err="1" smtClean="0">
                <a:latin typeface="Franklin Gothic Book" panose="020B0503020102020204" pitchFamily="34" charset="0"/>
              </a:rPr>
              <a:t>years</a:t>
            </a:r>
            <a:r>
              <a:rPr lang="sv-SE" sz="2000" dirty="0" smtClean="0">
                <a:latin typeface="Franklin Gothic Book" panose="020B0503020102020204" pitchFamily="34" charset="0"/>
              </a:rPr>
              <a:t>): 	</a:t>
            </a:r>
            <a:r>
              <a:rPr lang="sv-SE" sz="2000" dirty="0" err="1" smtClean="0">
                <a:latin typeface="Franklin Gothic Book" panose="020B0503020102020204" pitchFamily="34" charset="0"/>
              </a:rPr>
              <a:t>free</a:t>
            </a:r>
            <a:endParaRPr lang="sv-SE" sz="2000" dirty="0" smtClean="0">
              <a:latin typeface="Franklin Gothic Book" panose="020B0503020102020204" pitchFamily="34" charset="0"/>
            </a:endParaRPr>
          </a:p>
          <a:p>
            <a:r>
              <a:rPr lang="sv-SE" sz="2000" dirty="0" smtClean="0">
                <a:latin typeface="Franklin Gothic Book" panose="020B0503020102020204" pitchFamily="34" charset="0"/>
              </a:rPr>
              <a:t>Healthcare center for </a:t>
            </a:r>
            <a:r>
              <a:rPr lang="sv-SE" sz="2000" dirty="0" err="1" smtClean="0">
                <a:latin typeface="Franklin Gothic Book" panose="020B0503020102020204" pitchFamily="34" charset="0"/>
              </a:rPr>
              <a:t>adults</a:t>
            </a:r>
            <a:r>
              <a:rPr lang="sv-SE" sz="2000" dirty="0" smtClean="0">
                <a:latin typeface="Franklin Gothic Book" panose="020B0503020102020204" pitchFamily="34" charset="0"/>
              </a:rPr>
              <a:t>:	</a:t>
            </a:r>
            <a:r>
              <a:rPr lang="sv-SE" sz="2000" dirty="0" err="1" smtClean="0">
                <a:latin typeface="Franklin Gothic Book" panose="020B0503020102020204" pitchFamily="34" charset="0"/>
              </a:rPr>
              <a:t>doctor</a:t>
            </a:r>
            <a:r>
              <a:rPr lang="sv-SE" sz="2000" dirty="0" smtClean="0">
                <a:latin typeface="Franklin Gothic Book" panose="020B0503020102020204" pitchFamily="34" charset="0"/>
              </a:rPr>
              <a:t>	50 kr</a:t>
            </a:r>
          </a:p>
          <a:p>
            <a:pPr marL="0" indent="0">
              <a:buNone/>
            </a:pPr>
            <a:r>
              <a:rPr lang="sv-SE" sz="2000" dirty="0" smtClean="0">
                <a:latin typeface="Franklin Gothic Book" panose="020B0503020102020204" pitchFamily="34" charset="0"/>
              </a:rPr>
              <a:t>				</a:t>
            </a:r>
            <a:r>
              <a:rPr lang="sv-SE" sz="2000" dirty="0" err="1" smtClean="0">
                <a:latin typeface="Franklin Gothic Book" panose="020B0503020102020204" pitchFamily="34" charset="0"/>
              </a:rPr>
              <a:t>nurse</a:t>
            </a:r>
            <a:r>
              <a:rPr lang="sv-SE" sz="2000" dirty="0" smtClean="0">
                <a:latin typeface="Franklin Gothic Book" panose="020B0503020102020204" pitchFamily="34" charset="0"/>
              </a:rPr>
              <a:t>	25 kr</a:t>
            </a:r>
          </a:p>
          <a:p>
            <a:endParaRPr lang="sv-SE" sz="2000" dirty="0" smtClean="0">
              <a:latin typeface="Franklin Gothic Book" panose="020B0503020102020204" pitchFamily="34" charset="0"/>
            </a:endParaRPr>
          </a:p>
          <a:p>
            <a:r>
              <a:rPr lang="sv-SE" sz="2000" dirty="0" smtClean="0">
                <a:latin typeface="Franklin Gothic Book" panose="020B0503020102020204" pitchFamily="34" charset="0"/>
              </a:rPr>
              <a:t>Hospital/</a:t>
            </a:r>
            <a:r>
              <a:rPr lang="sv-SE" sz="2000" dirty="0" err="1" smtClean="0">
                <a:latin typeface="Franklin Gothic Book" panose="020B0503020102020204" pitchFamily="34" charset="0"/>
              </a:rPr>
              <a:t>ambulance</a:t>
            </a:r>
            <a:r>
              <a:rPr lang="sv-SE" sz="2000" dirty="0" smtClean="0">
                <a:latin typeface="Franklin Gothic Book" panose="020B0503020102020204" pitchFamily="34" charset="0"/>
              </a:rPr>
              <a:t>*		visit	200 kr</a:t>
            </a:r>
            <a:endParaRPr lang="sv-SE" sz="2000" dirty="0">
              <a:latin typeface="Franklin Gothic Book" panose="020B0503020102020204" pitchFamily="34" charset="0"/>
            </a:endParaRPr>
          </a:p>
          <a:p>
            <a:endParaRPr lang="sv-SE" sz="800" dirty="0" smtClean="0">
              <a:latin typeface="Franklin Gothic Book" panose="020B0503020102020204" pitchFamily="34" charset="0"/>
            </a:endParaRPr>
          </a:p>
          <a:p>
            <a:endParaRPr lang="sv-SE" sz="2000" dirty="0" smtClean="0">
              <a:latin typeface="Franklin Gothic Book" panose="020B0503020102020204" pitchFamily="34" charset="0"/>
            </a:endParaRPr>
          </a:p>
          <a:p>
            <a:r>
              <a:rPr lang="sv-SE" sz="2000" dirty="0" smtClean="0">
                <a:latin typeface="Franklin Gothic Book" panose="020B0503020102020204" pitchFamily="34" charset="0"/>
              </a:rPr>
              <a:t>Care for pregnant </a:t>
            </a:r>
            <a:r>
              <a:rPr lang="sv-SE" sz="2000" dirty="0" err="1" smtClean="0">
                <a:latin typeface="Franklin Gothic Book" panose="020B0503020102020204" pitchFamily="34" charset="0"/>
              </a:rPr>
              <a:t>women</a:t>
            </a:r>
            <a:r>
              <a:rPr lang="sv-SE" sz="2000" dirty="0" smtClean="0">
                <a:latin typeface="Franklin Gothic Book" panose="020B0503020102020204" pitchFamily="34" charset="0"/>
              </a:rPr>
              <a:t>	</a:t>
            </a:r>
            <a:r>
              <a:rPr lang="sv-SE" sz="2000" dirty="0" err="1" smtClean="0">
                <a:latin typeface="Franklin Gothic Book" panose="020B0503020102020204" pitchFamily="34" charset="0"/>
              </a:rPr>
              <a:t>free</a:t>
            </a:r>
            <a:endParaRPr lang="sv-SE" sz="2000" dirty="0" smtClean="0">
              <a:latin typeface="Franklin Gothic Book" panose="020B0503020102020204" pitchFamily="34" charset="0"/>
            </a:endParaRPr>
          </a:p>
          <a:p>
            <a:r>
              <a:rPr lang="sv-SE" sz="2000" dirty="0" err="1" smtClean="0">
                <a:latin typeface="Franklin Gothic Book" panose="020B0503020102020204" pitchFamily="34" charset="0"/>
              </a:rPr>
              <a:t>Counselling</a:t>
            </a:r>
            <a:r>
              <a:rPr lang="sv-SE" sz="2000" dirty="0" smtClean="0">
                <a:latin typeface="Franklin Gothic Book" panose="020B0503020102020204" pitchFamily="34" charset="0"/>
              </a:rPr>
              <a:t>, </a:t>
            </a:r>
            <a:r>
              <a:rPr lang="sv-SE" sz="2000" dirty="0" err="1" smtClean="0">
                <a:latin typeface="Franklin Gothic Book" panose="020B0503020102020204" pitchFamily="34" charset="0"/>
              </a:rPr>
              <a:t>abortion</a:t>
            </a:r>
            <a:r>
              <a:rPr lang="sv-SE" sz="2000" dirty="0" smtClean="0">
                <a:latin typeface="Franklin Gothic Book" panose="020B0503020102020204" pitchFamily="34" charset="0"/>
              </a:rPr>
              <a:t>		</a:t>
            </a:r>
            <a:r>
              <a:rPr lang="sv-SE" sz="2000" dirty="0" err="1" smtClean="0">
                <a:latin typeface="Franklin Gothic Book" panose="020B0503020102020204" pitchFamily="34" charset="0"/>
              </a:rPr>
              <a:t>free</a:t>
            </a:r>
            <a:endParaRPr lang="sv-SE" sz="2000" dirty="0" smtClean="0">
              <a:latin typeface="Franklin Gothic Book" panose="020B0503020102020204" pitchFamily="34" charset="0"/>
            </a:endParaRPr>
          </a:p>
          <a:p>
            <a:r>
              <a:rPr lang="sv-SE" sz="2000" dirty="0" err="1" smtClean="0">
                <a:latin typeface="Franklin Gothic Book" panose="020B0503020102020204" pitchFamily="34" charset="0"/>
              </a:rPr>
              <a:t>Childbirth</a:t>
            </a:r>
            <a:r>
              <a:rPr lang="sv-SE" sz="2000" dirty="0" smtClean="0">
                <a:latin typeface="Franklin Gothic Book" panose="020B0503020102020204" pitchFamily="34" charset="0"/>
              </a:rPr>
              <a:t>			</a:t>
            </a:r>
            <a:r>
              <a:rPr lang="sv-SE" sz="2000" dirty="0" err="1" smtClean="0">
                <a:latin typeface="Franklin Gothic Book" panose="020B0503020102020204" pitchFamily="34" charset="0"/>
              </a:rPr>
              <a:t>free</a:t>
            </a:r>
            <a:endParaRPr lang="sv-SE" sz="2000" dirty="0" smtClean="0">
              <a:latin typeface="Franklin Gothic Book" panose="020B05030201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sv-SE" sz="1800" dirty="0" smtClean="0">
              <a:latin typeface="Franklin Gothic Book" panose="020B0503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694" y="2211186"/>
            <a:ext cx="2310939" cy="225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8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Agenda for </a:t>
            </a:r>
            <a:r>
              <a:rPr lang="sv-SE" dirty="0" err="1" smtClean="0"/>
              <a:t>today’s</a:t>
            </a:r>
            <a:r>
              <a:rPr lang="sv-SE" dirty="0" smtClean="0"/>
              <a:t> presentation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4732065"/>
          </a:xfrm>
        </p:spPr>
        <p:txBody>
          <a:bodyPr/>
          <a:lstStyle/>
          <a:p>
            <a:pPr marL="458788" lvl="1" indent="-457200">
              <a:buFont typeface="+mj-lt"/>
              <a:buAutoNum type="arabicPeriod"/>
            </a:pPr>
            <a:r>
              <a:rPr lang="sv-SE" dirty="0"/>
              <a:t>General </a:t>
            </a:r>
            <a:r>
              <a:rPr lang="sv-SE" dirty="0" err="1"/>
              <a:t>principles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Swedish </a:t>
            </a:r>
            <a:r>
              <a:rPr lang="sv-SE" dirty="0" err="1"/>
              <a:t>healthcare</a:t>
            </a:r>
            <a:endParaRPr lang="sv-SE" dirty="0"/>
          </a:p>
          <a:p>
            <a:pPr marL="458788" lvl="1" indent="-457200">
              <a:buFont typeface="+mj-lt"/>
              <a:buAutoNum type="arabicPeriod"/>
            </a:pPr>
            <a:endParaRPr lang="sv-SE" b="1" dirty="0" smtClean="0"/>
          </a:p>
          <a:p>
            <a:pPr marL="458788" lvl="1" indent="-457200">
              <a:buFont typeface="+mj-lt"/>
              <a:buAutoNum type="arabicPeriod"/>
            </a:pPr>
            <a:r>
              <a:rPr lang="sv-SE" dirty="0" err="1" smtClean="0"/>
              <a:t>Asylum</a:t>
            </a:r>
            <a:r>
              <a:rPr lang="sv-SE" dirty="0" smtClean="0"/>
              <a:t> </a:t>
            </a:r>
            <a:r>
              <a:rPr lang="sv-SE" dirty="0" err="1" smtClean="0"/>
              <a:t>seekers</a:t>
            </a:r>
            <a:r>
              <a:rPr lang="sv-SE" dirty="0" smtClean="0"/>
              <a:t>’ </a:t>
            </a:r>
            <a:r>
              <a:rPr lang="sv-SE" dirty="0" err="1" smtClean="0"/>
              <a:t>rights</a:t>
            </a:r>
            <a:r>
              <a:rPr lang="sv-SE" dirty="0" smtClean="0"/>
              <a:t> to </a:t>
            </a:r>
            <a:r>
              <a:rPr lang="sv-SE" dirty="0" err="1" smtClean="0"/>
              <a:t>healthcare</a:t>
            </a:r>
            <a:r>
              <a:rPr lang="sv-SE" dirty="0" smtClean="0"/>
              <a:t> </a:t>
            </a:r>
          </a:p>
          <a:p>
            <a:pPr marL="458788" lvl="1" indent="-457200">
              <a:buFont typeface="+mj-lt"/>
              <a:buAutoNum type="arabicPeriod"/>
            </a:pPr>
            <a:endParaRPr lang="sv-SE" dirty="0" smtClean="0"/>
          </a:p>
          <a:p>
            <a:pPr marL="458788" lvl="1" indent="-457200">
              <a:buFont typeface="+mj-lt"/>
              <a:buAutoNum type="arabicPeriod"/>
            </a:pPr>
            <a:r>
              <a:rPr lang="sv-SE" dirty="0" smtClean="0"/>
              <a:t>Health check-</a:t>
            </a:r>
            <a:r>
              <a:rPr lang="sv-SE" dirty="0" err="1" smtClean="0"/>
              <a:t>up</a:t>
            </a:r>
            <a:endParaRPr lang="sv-SE" dirty="0" smtClean="0"/>
          </a:p>
          <a:p>
            <a:pPr marL="458788" lvl="1" indent="-457200">
              <a:buFont typeface="+mj-lt"/>
              <a:buAutoNum type="arabicPeriod"/>
            </a:pPr>
            <a:endParaRPr lang="sv-SE" dirty="0" smtClean="0"/>
          </a:p>
          <a:p>
            <a:pPr marL="458788" lvl="1" indent="-457200">
              <a:buFont typeface="+mj-lt"/>
              <a:buAutoNum type="arabicPeriod"/>
            </a:pPr>
            <a:r>
              <a:rPr lang="sv-SE" dirty="0" smtClean="0"/>
              <a:t>Self </a:t>
            </a:r>
            <a:r>
              <a:rPr lang="sv-SE" dirty="0" err="1" smtClean="0"/>
              <a:t>care</a:t>
            </a:r>
            <a:r>
              <a:rPr lang="sv-SE" dirty="0" smtClean="0"/>
              <a:t> and 1177-information services</a:t>
            </a:r>
          </a:p>
          <a:p>
            <a:pPr marL="458788" lvl="1" indent="-457200">
              <a:buFont typeface="+mj-lt"/>
              <a:buAutoNum type="arabicPeriod"/>
            </a:pPr>
            <a:endParaRPr lang="sv-SE" dirty="0" smtClean="0"/>
          </a:p>
          <a:p>
            <a:pPr marL="458788" lvl="1" indent="-457200">
              <a:buFont typeface="+mj-lt"/>
              <a:buAutoNum type="arabicPeriod"/>
            </a:pPr>
            <a:r>
              <a:rPr lang="sv-SE" b="1" dirty="0" smtClean="0"/>
              <a:t>Swedish Healthcare system</a:t>
            </a:r>
          </a:p>
          <a:p>
            <a:pPr lvl="2"/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 smtClean="0"/>
              <a:t>healthcare</a:t>
            </a:r>
            <a:r>
              <a:rPr lang="sv-SE" dirty="0" smtClean="0"/>
              <a:t> </a:t>
            </a:r>
            <a:r>
              <a:rPr lang="sv-SE" dirty="0"/>
              <a:t>centers</a:t>
            </a:r>
          </a:p>
          <a:p>
            <a:pPr lvl="2"/>
            <a:r>
              <a:rPr lang="sv-SE" dirty="0"/>
              <a:t>Hospitals</a:t>
            </a:r>
          </a:p>
          <a:p>
            <a:pPr lvl="2"/>
            <a:r>
              <a:rPr lang="sv-SE" b="1" dirty="0" err="1" smtClean="0"/>
              <a:t>Other</a:t>
            </a:r>
            <a:r>
              <a:rPr lang="sv-SE" b="1" dirty="0" smtClean="0"/>
              <a:t> services (</a:t>
            </a:r>
            <a:r>
              <a:rPr lang="sv-SE" b="1" dirty="0" err="1" smtClean="0"/>
              <a:t>including</a:t>
            </a:r>
            <a:r>
              <a:rPr lang="sv-SE" b="1" dirty="0" smtClean="0"/>
              <a:t> dental </a:t>
            </a:r>
            <a:r>
              <a:rPr lang="sv-SE" b="1" dirty="0" err="1" smtClean="0"/>
              <a:t>care</a:t>
            </a:r>
            <a:r>
              <a:rPr lang="sv-SE" b="1" dirty="0" smtClean="0"/>
              <a:t>)</a:t>
            </a:r>
          </a:p>
          <a:p>
            <a:pPr lvl="2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87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19980"/>
            <a:ext cx="8341270" cy="615553"/>
          </a:xfrm>
        </p:spPr>
        <p:txBody>
          <a:bodyPr/>
          <a:lstStyle/>
          <a:p>
            <a:r>
              <a:rPr lang="sv-SE" dirty="0" err="1" smtClean="0"/>
              <a:t>Other</a:t>
            </a:r>
            <a:r>
              <a:rPr lang="sv-SE" dirty="0" smtClean="0"/>
              <a:t> </a:t>
            </a:r>
            <a:r>
              <a:rPr lang="sv-SE" dirty="0" err="1" smtClean="0"/>
              <a:t>important</a:t>
            </a:r>
            <a:r>
              <a:rPr lang="sv-SE" dirty="0" smtClean="0"/>
              <a:t> services </a:t>
            </a:r>
            <a:r>
              <a:rPr lang="sv-SE" dirty="0" err="1" smtClean="0"/>
              <a:t>such</a:t>
            </a:r>
            <a:r>
              <a:rPr lang="sv-SE" dirty="0" smtClean="0"/>
              <a:t> as dental </a:t>
            </a:r>
            <a:r>
              <a:rPr lang="sv-SE" dirty="0" err="1" smtClean="0"/>
              <a:t>care</a:t>
            </a:r>
            <a:r>
              <a:rPr lang="sv-SE" dirty="0" smtClean="0"/>
              <a:t> and </a:t>
            </a:r>
            <a:r>
              <a:rPr lang="sv-SE" dirty="0" err="1" smtClean="0"/>
              <a:t>pharmacies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be </a:t>
            </a:r>
            <a:r>
              <a:rPr lang="sv-SE" dirty="0" err="1" smtClean="0"/>
              <a:t>accessed</a:t>
            </a:r>
            <a:r>
              <a:rPr lang="sv-SE" dirty="0" smtClean="0"/>
              <a:t> as </a:t>
            </a:r>
            <a:r>
              <a:rPr lang="sv-SE" dirty="0" err="1" smtClean="0"/>
              <a:t>well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40090" y="1240457"/>
            <a:ext cx="6095910" cy="1384995"/>
          </a:xfrm>
        </p:spPr>
        <p:txBody>
          <a:bodyPr/>
          <a:lstStyle/>
          <a:p>
            <a:r>
              <a:rPr lang="en-US" b="1" dirty="0" smtClean="0"/>
              <a:t>Dental care</a:t>
            </a:r>
          </a:p>
          <a:p>
            <a:pPr lvl="1"/>
            <a:r>
              <a:rPr lang="en-US" dirty="0" smtClean="0"/>
              <a:t>Free for children under 18 years old</a:t>
            </a:r>
          </a:p>
          <a:p>
            <a:pPr lvl="1"/>
            <a:r>
              <a:rPr lang="en-US" dirty="0" smtClean="0"/>
              <a:t>Adults have the right to care that cannot wait, for example trauma and loosing teeth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540090" y="2642276"/>
            <a:ext cx="6095910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>
                <a:latin typeface="Franklin Gothic Book" panose="020B0503020102020204" pitchFamily="34" charset="0"/>
              </a:rPr>
              <a:t>Pharmacy</a:t>
            </a:r>
          </a:p>
          <a:p>
            <a:pPr lvl="1"/>
            <a:r>
              <a:rPr lang="en-US" kern="0" dirty="0" smtClean="0">
                <a:latin typeface="Franklin Gothic Book" panose="020B0503020102020204" pitchFamily="34" charset="0"/>
              </a:rPr>
              <a:t>Supplies medicine and other medical products</a:t>
            </a:r>
          </a:p>
          <a:p>
            <a:pPr lvl="1"/>
            <a:r>
              <a:rPr lang="en-US" kern="0" dirty="0" smtClean="0">
                <a:latin typeface="Franklin Gothic Book" panose="020B0503020102020204" pitchFamily="34" charset="0"/>
              </a:rPr>
              <a:t>Drugs prescribed by doctors can be paid and collected</a:t>
            </a:r>
          </a:p>
          <a:p>
            <a:pPr lvl="2"/>
            <a:r>
              <a:rPr lang="en-US" kern="0" dirty="0" smtClean="0">
                <a:latin typeface="Franklin Gothic Book" panose="020B0503020102020204" pitchFamily="34" charset="0"/>
              </a:rPr>
              <a:t>Prescribed medicine		50 </a:t>
            </a:r>
            <a:r>
              <a:rPr lang="en-US" kern="0" dirty="0" err="1" smtClean="0">
                <a:latin typeface="Franklin Gothic Book" panose="020B0503020102020204" pitchFamily="34" charset="0"/>
              </a:rPr>
              <a:t>kr</a:t>
            </a:r>
            <a:endParaRPr lang="en-US" kern="0" dirty="0" smtClean="0">
              <a:latin typeface="Franklin Gothic Book" panose="020B0503020102020204" pitchFamily="34" charset="0"/>
            </a:endParaRPr>
          </a:p>
          <a:p>
            <a:pPr lvl="2"/>
            <a:r>
              <a:rPr lang="en-US" kern="0" dirty="0" smtClean="0">
                <a:latin typeface="Franklin Gothic Book" panose="020B0503020102020204" pitchFamily="34" charset="0"/>
              </a:rPr>
              <a:t>Non-prescribed medicine 	Full price </a:t>
            </a:r>
          </a:p>
          <a:p>
            <a:pPr lvl="3"/>
            <a:r>
              <a:rPr lang="en-US" kern="0" dirty="0" smtClean="0">
                <a:latin typeface="Franklin Gothic Book" panose="020B0503020102020204" pitchFamily="34" charset="0"/>
              </a:rPr>
              <a:t>E.g. nose spray, pain killers</a:t>
            </a:r>
            <a:endParaRPr lang="en-US" kern="0" dirty="0">
              <a:latin typeface="Franklin Gothic Book" panose="020B0503020102020204" pitchFamily="34" charset="0"/>
            </a:endParaRPr>
          </a:p>
        </p:txBody>
      </p:sp>
      <p:pic>
        <p:nvPicPr>
          <p:cNvPr id="10" name="Picture 4" descr="http://c91prao.wikispaces.com/file/view/Kronans_Droghandel_logo.jpg/183096783/Kronans_Droghandel_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395" y="4260763"/>
            <a:ext cx="807445" cy="34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testbb.kf.se/Global/Bromma%20Blocks/2011%20butiksbilder/logga_608x357pxl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5" b="29512"/>
          <a:stretch/>
        </p:blipFill>
        <p:spPr bwMode="auto">
          <a:xfrm>
            <a:off x="785419" y="4290945"/>
            <a:ext cx="703801" cy="20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objekt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20" y="3637190"/>
            <a:ext cx="1011797" cy="708258"/>
          </a:xfrm>
          <a:prstGeom prst="rect">
            <a:avLst/>
          </a:prstGeom>
        </p:spPr>
      </p:pic>
      <p:pic>
        <p:nvPicPr>
          <p:cNvPr id="15" name="Bildobjekt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82"/>
          <a:stretch/>
        </p:blipFill>
        <p:spPr>
          <a:xfrm>
            <a:off x="676503" y="3849835"/>
            <a:ext cx="773645" cy="371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5994" y="5099244"/>
            <a:ext cx="1258229" cy="552807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2540090" y="4924014"/>
            <a:ext cx="609591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>
                <a:latin typeface="Franklin Gothic Book" panose="020B0503020102020204" pitchFamily="34" charset="0"/>
              </a:rPr>
              <a:t>Eye glasses</a:t>
            </a:r>
          </a:p>
          <a:p>
            <a:pPr lvl="1"/>
            <a:r>
              <a:rPr lang="en-US" kern="0" dirty="0" smtClean="0">
                <a:latin typeface="Franklin Gothic Book" panose="020B0503020102020204" pitchFamily="34" charset="0"/>
              </a:rPr>
              <a:t>Please contact </a:t>
            </a:r>
            <a:r>
              <a:rPr lang="en-US" kern="0" dirty="0" err="1" smtClean="0">
                <a:latin typeface="Franklin Gothic Book" panose="020B0503020102020204" pitchFamily="34" charset="0"/>
              </a:rPr>
              <a:t>Migrationsverket</a:t>
            </a:r>
            <a:r>
              <a:rPr lang="en-US" kern="0" dirty="0" smtClean="0">
                <a:latin typeface="Franklin Gothic Book" panose="020B0503020102020204" pitchFamily="34" charset="0"/>
              </a:rPr>
              <a:t> for a referral to an optician</a:t>
            </a:r>
            <a:endParaRPr lang="en-US" kern="0" dirty="0">
              <a:latin typeface="Franklin Gothic Book" panose="020B0503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2450" y="1075174"/>
            <a:ext cx="8233550" cy="5084466"/>
          </a:xfrm>
          <a:prstGeom prst="rect">
            <a:avLst/>
          </a:prstGeom>
          <a:noFill/>
          <a:ln w="127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2136" y="1372871"/>
            <a:ext cx="1094715" cy="10224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2136" y="2658800"/>
            <a:ext cx="1094715" cy="97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6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4554" y="2767029"/>
            <a:ext cx="5172084" cy="677108"/>
          </a:xfrm>
        </p:spPr>
        <p:txBody>
          <a:bodyPr/>
          <a:lstStyle/>
          <a:p>
            <a:r>
              <a:rPr lang="sv-SE" sz="4400" dirty="0" err="1">
                <a:solidFill>
                  <a:schemeClr val="tx1"/>
                </a:solidFill>
              </a:rPr>
              <a:t>Q</a:t>
            </a:r>
            <a:r>
              <a:rPr lang="sv-SE" sz="4400" dirty="0" err="1" smtClean="0">
                <a:solidFill>
                  <a:schemeClr val="tx1"/>
                </a:solidFill>
              </a:rPr>
              <a:t>uestions</a:t>
            </a:r>
            <a:endParaRPr lang="sv-SE" sz="4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12389" y="1575195"/>
            <a:ext cx="2457450" cy="3476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4"/>
          <a:stretch/>
        </p:blipFill>
        <p:spPr bwMode="auto">
          <a:xfrm>
            <a:off x="0" y="6305550"/>
            <a:ext cx="2859882" cy="429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4"/>
          <a:stretch/>
        </p:blipFill>
        <p:spPr bwMode="auto">
          <a:xfrm>
            <a:off x="1945482" y="6305550"/>
            <a:ext cx="7029450" cy="429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018882" y="6391275"/>
            <a:ext cx="4800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1100" dirty="0">
                <a:solidFill>
                  <a:srgbClr val="FFFFFF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Finns även tillgänglig digitalt på </a:t>
            </a:r>
            <a:r>
              <a:rPr lang="sv-SE" sz="1100" b="1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www.uppdragpsykiskhalsa.se</a:t>
            </a:r>
            <a:r>
              <a:rPr lang="sv-SE" sz="1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99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Introduction</a:t>
            </a:r>
            <a:r>
              <a:rPr lang="sv-SE" dirty="0" smtClean="0"/>
              <a:t> film</a:t>
            </a:r>
            <a:endParaRPr lang="sv-SE" dirty="0"/>
          </a:p>
        </p:txBody>
      </p:sp>
      <p:pic>
        <p:nvPicPr>
          <p:cNvPr id="10" name="Picture 8" descr="http://www.clipartbest.com/cliparts/jix/o55/jixo55R6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134" y="2267866"/>
            <a:ext cx="3645400" cy="250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 flipH="1">
            <a:off x="2374900" y="2032000"/>
            <a:ext cx="4267200" cy="2880303"/>
          </a:xfrm>
          <a:prstGeom prst="rect">
            <a:avLst/>
          </a:prstGeom>
          <a:solidFill>
            <a:schemeClr val="bg1">
              <a:alpha val="72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Agenda for </a:t>
            </a:r>
            <a:r>
              <a:rPr lang="sv-SE" dirty="0" err="1" smtClean="0"/>
              <a:t>today’s</a:t>
            </a:r>
            <a:r>
              <a:rPr lang="sv-SE" dirty="0" smtClean="0"/>
              <a:t> presentation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4732065"/>
          </a:xfrm>
        </p:spPr>
        <p:txBody>
          <a:bodyPr/>
          <a:lstStyle/>
          <a:p>
            <a:pPr marL="458788" lvl="1" indent="-457200">
              <a:buFont typeface="+mj-lt"/>
              <a:buAutoNum type="arabicPeriod"/>
            </a:pPr>
            <a:r>
              <a:rPr lang="sv-SE" dirty="0" smtClean="0"/>
              <a:t>General </a:t>
            </a:r>
            <a:r>
              <a:rPr lang="sv-SE" dirty="0" err="1" smtClean="0"/>
              <a:t>principles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Swedish </a:t>
            </a:r>
            <a:r>
              <a:rPr lang="sv-SE" dirty="0" err="1" smtClean="0"/>
              <a:t>healthcare</a:t>
            </a:r>
            <a:endParaRPr lang="sv-SE" dirty="0" smtClean="0"/>
          </a:p>
          <a:p>
            <a:pPr marL="458788" lvl="1" indent="-457200">
              <a:buFont typeface="+mj-lt"/>
              <a:buAutoNum type="arabicPeriod"/>
            </a:pPr>
            <a:endParaRPr lang="sv-SE" dirty="0" smtClean="0"/>
          </a:p>
          <a:p>
            <a:pPr marL="458788" lvl="1" indent="-457200">
              <a:buFont typeface="+mj-lt"/>
              <a:buAutoNum type="arabicPeriod"/>
            </a:pPr>
            <a:r>
              <a:rPr lang="sv-SE" dirty="0" err="1" smtClean="0"/>
              <a:t>Asylum</a:t>
            </a:r>
            <a:r>
              <a:rPr lang="sv-SE" dirty="0" smtClean="0"/>
              <a:t> </a:t>
            </a:r>
            <a:r>
              <a:rPr lang="sv-SE" dirty="0" err="1" smtClean="0"/>
              <a:t>seekers</a:t>
            </a:r>
            <a:r>
              <a:rPr lang="sv-SE" dirty="0" smtClean="0"/>
              <a:t>’ </a:t>
            </a:r>
            <a:r>
              <a:rPr lang="sv-SE" dirty="0" err="1" smtClean="0"/>
              <a:t>rights</a:t>
            </a:r>
            <a:r>
              <a:rPr lang="sv-SE" dirty="0" smtClean="0"/>
              <a:t> to </a:t>
            </a:r>
            <a:r>
              <a:rPr lang="sv-SE" dirty="0" err="1" smtClean="0"/>
              <a:t>healthcare</a:t>
            </a:r>
            <a:r>
              <a:rPr lang="sv-SE" dirty="0" smtClean="0"/>
              <a:t> </a:t>
            </a:r>
          </a:p>
          <a:p>
            <a:pPr marL="458788" lvl="1" indent="-457200">
              <a:buFont typeface="+mj-lt"/>
              <a:buAutoNum type="arabicPeriod"/>
            </a:pPr>
            <a:endParaRPr lang="sv-SE" dirty="0" smtClean="0"/>
          </a:p>
          <a:p>
            <a:pPr marL="458788" lvl="1" indent="-457200">
              <a:buFont typeface="+mj-lt"/>
              <a:buAutoNum type="arabicPeriod"/>
            </a:pPr>
            <a:r>
              <a:rPr lang="sv-SE" dirty="0" smtClean="0"/>
              <a:t>Health check-</a:t>
            </a:r>
            <a:r>
              <a:rPr lang="sv-SE" dirty="0" err="1" smtClean="0"/>
              <a:t>up</a:t>
            </a:r>
            <a:endParaRPr lang="sv-SE" dirty="0" smtClean="0"/>
          </a:p>
          <a:p>
            <a:pPr marL="458788" lvl="1" indent="-457200">
              <a:buFont typeface="+mj-lt"/>
              <a:buAutoNum type="arabicPeriod"/>
            </a:pPr>
            <a:endParaRPr lang="sv-SE" dirty="0" smtClean="0"/>
          </a:p>
          <a:p>
            <a:pPr marL="458788" lvl="1" indent="-457200">
              <a:buFont typeface="+mj-lt"/>
              <a:buAutoNum type="arabicPeriod"/>
            </a:pPr>
            <a:r>
              <a:rPr lang="sv-SE" dirty="0" smtClean="0"/>
              <a:t>Self </a:t>
            </a:r>
            <a:r>
              <a:rPr lang="sv-SE" dirty="0" err="1" smtClean="0"/>
              <a:t>care</a:t>
            </a:r>
            <a:r>
              <a:rPr lang="sv-SE" dirty="0" smtClean="0"/>
              <a:t> and 1177-information services</a:t>
            </a:r>
          </a:p>
          <a:p>
            <a:pPr marL="458788" lvl="1" indent="-457200">
              <a:buFont typeface="+mj-lt"/>
              <a:buAutoNum type="arabicPeriod"/>
            </a:pPr>
            <a:endParaRPr lang="sv-SE" dirty="0" smtClean="0"/>
          </a:p>
          <a:p>
            <a:pPr marL="458788" lvl="1" indent="-457200">
              <a:buFont typeface="+mj-lt"/>
              <a:buAutoNum type="arabicPeriod"/>
            </a:pPr>
            <a:r>
              <a:rPr lang="sv-SE" dirty="0" smtClean="0"/>
              <a:t>Swedish Healthcare system</a:t>
            </a:r>
          </a:p>
          <a:p>
            <a:pPr lvl="2"/>
            <a:r>
              <a:rPr lang="sv-SE" dirty="0" err="1" smtClean="0"/>
              <a:t>Local</a:t>
            </a:r>
            <a:r>
              <a:rPr lang="sv-SE" dirty="0" smtClean="0"/>
              <a:t> </a:t>
            </a:r>
            <a:r>
              <a:rPr lang="sv-SE" dirty="0" err="1" smtClean="0"/>
              <a:t>healthcare</a:t>
            </a:r>
            <a:r>
              <a:rPr lang="sv-SE" dirty="0" smtClean="0"/>
              <a:t> centers</a:t>
            </a:r>
          </a:p>
          <a:p>
            <a:pPr lvl="2"/>
            <a:r>
              <a:rPr lang="sv-SE" dirty="0" smtClean="0"/>
              <a:t>Hospitals</a:t>
            </a:r>
          </a:p>
          <a:p>
            <a:pPr lvl="2"/>
            <a:r>
              <a:rPr lang="sv-SE" dirty="0" err="1" smtClean="0"/>
              <a:t>Other</a:t>
            </a:r>
            <a:r>
              <a:rPr lang="sv-SE" dirty="0" smtClean="0"/>
              <a:t> services (</a:t>
            </a:r>
            <a:r>
              <a:rPr lang="sv-SE" dirty="0" err="1" smtClean="0"/>
              <a:t>including</a:t>
            </a:r>
            <a:r>
              <a:rPr lang="sv-SE" dirty="0" smtClean="0"/>
              <a:t> dental </a:t>
            </a:r>
            <a:r>
              <a:rPr lang="sv-SE" dirty="0" err="1" smtClean="0"/>
              <a:t>care</a:t>
            </a:r>
            <a:r>
              <a:rPr lang="sv-SE" dirty="0" smtClean="0"/>
              <a:t>)</a:t>
            </a:r>
          </a:p>
          <a:p>
            <a:pPr lvl="2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91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Agenda for </a:t>
            </a:r>
            <a:r>
              <a:rPr lang="sv-SE" dirty="0" err="1" smtClean="0"/>
              <a:t>today’s</a:t>
            </a:r>
            <a:r>
              <a:rPr lang="sv-SE" dirty="0" smtClean="0"/>
              <a:t> presentation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4732065"/>
          </a:xfrm>
        </p:spPr>
        <p:txBody>
          <a:bodyPr/>
          <a:lstStyle/>
          <a:p>
            <a:pPr marL="458788" lvl="1" indent="-457200">
              <a:buFont typeface="+mj-lt"/>
              <a:buAutoNum type="arabicPeriod"/>
            </a:pPr>
            <a:r>
              <a:rPr lang="sv-SE" b="1" dirty="0" smtClean="0"/>
              <a:t>General </a:t>
            </a:r>
            <a:r>
              <a:rPr lang="sv-SE" b="1" dirty="0" err="1" smtClean="0"/>
              <a:t>principles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Swedish </a:t>
            </a:r>
            <a:r>
              <a:rPr lang="sv-SE" b="1" dirty="0" err="1" smtClean="0"/>
              <a:t>healthcare</a:t>
            </a:r>
            <a:endParaRPr lang="sv-SE" b="1" dirty="0" smtClean="0"/>
          </a:p>
          <a:p>
            <a:pPr marL="458788" lvl="1" indent="-457200">
              <a:buFont typeface="+mj-lt"/>
              <a:buAutoNum type="arabicPeriod"/>
            </a:pPr>
            <a:endParaRPr lang="sv-SE" b="1" dirty="0" smtClean="0"/>
          </a:p>
          <a:p>
            <a:pPr marL="458788" lvl="1" indent="-457200">
              <a:buFont typeface="+mj-lt"/>
              <a:buAutoNum type="arabicPeriod"/>
            </a:pPr>
            <a:r>
              <a:rPr lang="sv-SE" dirty="0" err="1" smtClean="0"/>
              <a:t>Asylum</a:t>
            </a:r>
            <a:r>
              <a:rPr lang="sv-SE" dirty="0" smtClean="0"/>
              <a:t> </a:t>
            </a:r>
            <a:r>
              <a:rPr lang="sv-SE" dirty="0" err="1" smtClean="0"/>
              <a:t>seekers</a:t>
            </a:r>
            <a:r>
              <a:rPr lang="sv-SE" dirty="0" smtClean="0"/>
              <a:t>’ </a:t>
            </a:r>
            <a:r>
              <a:rPr lang="sv-SE" dirty="0" err="1" smtClean="0"/>
              <a:t>rights</a:t>
            </a:r>
            <a:r>
              <a:rPr lang="sv-SE" dirty="0" smtClean="0"/>
              <a:t> to </a:t>
            </a:r>
            <a:r>
              <a:rPr lang="sv-SE" dirty="0" err="1" smtClean="0"/>
              <a:t>healthcare</a:t>
            </a:r>
            <a:r>
              <a:rPr lang="sv-SE" dirty="0" smtClean="0"/>
              <a:t> </a:t>
            </a:r>
          </a:p>
          <a:p>
            <a:pPr marL="458788" lvl="1" indent="-457200">
              <a:buFont typeface="+mj-lt"/>
              <a:buAutoNum type="arabicPeriod"/>
            </a:pPr>
            <a:endParaRPr lang="sv-SE" dirty="0" smtClean="0"/>
          </a:p>
          <a:p>
            <a:pPr marL="458788" lvl="1" indent="-457200">
              <a:buFont typeface="+mj-lt"/>
              <a:buAutoNum type="arabicPeriod"/>
            </a:pPr>
            <a:r>
              <a:rPr lang="sv-SE" dirty="0" smtClean="0"/>
              <a:t>Health check-</a:t>
            </a:r>
            <a:r>
              <a:rPr lang="sv-SE" dirty="0" err="1" smtClean="0"/>
              <a:t>up</a:t>
            </a:r>
            <a:endParaRPr lang="sv-SE" dirty="0" smtClean="0"/>
          </a:p>
          <a:p>
            <a:pPr marL="458788" lvl="1" indent="-457200">
              <a:buFont typeface="+mj-lt"/>
              <a:buAutoNum type="arabicPeriod"/>
            </a:pPr>
            <a:endParaRPr lang="sv-SE" dirty="0" smtClean="0"/>
          </a:p>
          <a:p>
            <a:pPr marL="458788" lvl="1" indent="-457200">
              <a:buFont typeface="+mj-lt"/>
              <a:buAutoNum type="arabicPeriod"/>
            </a:pPr>
            <a:r>
              <a:rPr lang="sv-SE" dirty="0" smtClean="0"/>
              <a:t>Self </a:t>
            </a:r>
            <a:r>
              <a:rPr lang="sv-SE" dirty="0" err="1" smtClean="0"/>
              <a:t>care</a:t>
            </a:r>
            <a:r>
              <a:rPr lang="sv-SE" dirty="0" smtClean="0"/>
              <a:t> and 1177-information services</a:t>
            </a:r>
          </a:p>
          <a:p>
            <a:pPr marL="458788" lvl="1" indent="-457200">
              <a:buFont typeface="+mj-lt"/>
              <a:buAutoNum type="arabicPeriod"/>
            </a:pPr>
            <a:endParaRPr lang="sv-SE" dirty="0" smtClean="0"/>
          </a:p>
          <a:p>
            <a:pPr marL="458788" lvl="1" indent="-457200">
              <a:buFont typeface="+mj-lt"/>
              <a:buAutoNum type="arabicPeriod"/>
            </a:pPr>
            <a:r>
              <a:rPr lang="sv-SE" dirty="0" smtClean="0"/>
              <a:t>Swedish Healthcare system</a:t>
            </a:r>
          </a:p>
          <a:p>
            <a:pPr lvl="2"/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 smtClean="0"/>
              <a:t>healthcare</a:t>
            </a:r>
            <a:r>
              <a:rPr lang="sv-SE" dirty="0" smtClean="0"/>
              <a:t> </a:t>
            </a:r>
            <a:r>
              <a:rPr lang="sv-SE" dirty="0"/>
              <a:t>centers</a:t>
            </a:r>
          </a:p>
          <a:p>
            <a:pPr lvl="2"/>
            <a:r>
              <a:rPr lang="sv-SE" dirty="0"/>
              <a:t>Hospitals</a:t>
            </a:r>
          </a:p>
          <a:p>
            <a:pPr lvl="2"/>
            <a:r>
              <a:rPr lang="sv-SE" dirty="0" err="1" smtClean="0"/>
              <a:t>Other</a:t>
            </a:r>
            <a:r>
              <a:rPr lang="sv-SE" dirty="0" smtClean="0"/>
              <a:t> services (</a:t>
            </a:r>
            <a:r>
              <a:rPr lang="sv-SE" dirty="0" err="1" smtClean="0"/>
              <a:t>including</a:t>
            </a:r>
            <a:r>
              <a:rPr lang="sv-SE" dirty="0" smtClean="0"/>
              <a:t> dental </a:t>
            </a:r>
            <a:r>
              <a:rPr lang="sv-SE" dirty="0" err="1" smtClean="0"/>
              <a:t>care</a:t>
            </a:r>
            <a:r>
              <a:rPr lang="sv-SE" dirty="0" smtClean="0"/>
              <a:t>)</a:t>
            </a:r>
          </a:p>
          <a:p>
            <a:pPr lvl="2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46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20521"/>
            <a:ext cx="8374608" cy="615553"/>
          </a:xfrm>
        </p:spPr>
        <p:txBody>
          <a:bodyPr/>
          <a:lstStyle/>
          <a:p>
            <a:r>
              <a:rPr lang="sv-SE" dirty="0" err="1" smtClean="0"/>
              <a:t>There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/>
              <a:t> </a:t>
            </a:r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things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unique</a:t>
            </a:r>
            <a:r>
              <a:rPr lang="sv-SE" dirty="0" smtClean="0"/>
              <a:t> </a:t>
            </a:r>
            <a:r>
              <a:rPr lang="sv-SE" dirty="0" err="1" smtClean="0"/>
              <a:t>about</a:t>
            </a:r>
            <a:r>
              <a:rPr lang="sv-SE" dirty="0" smtClean="0"/>
              <a:t> the Swedish </a:t>
            </a:r>
            <a:r>
              <a:rPr lang="sv-SE" dirty="0" err="1" smtClean="0"/>
              <a:t>healthcare</a:t>
            </a:r>
            <a:r>
              <a:rPr lang="sv-SE" dirty="0" smtClean="0"/>
              <a:t> system </a:t>
            </a:r>
            <a:r>
              <a:rPr lang="sv-SE" dirty="0" err="1" smtClean="0"/>
              <a:t>including</a:t>
            </a:r>
            <a:r>
              <a:rPr lang="sv-SE" dirty="0" smtClean="0"/>
              <a:t> </a:t>
            </a:r>
            <a:r>
              <a:rPr lang="sv-SE" dirty="0" err="1" smtClean="0"/>
              <a:t>roles</a:t>
            </a:r>
            <a:r>
              <a:rPr lang="sv-SE" dirty="0" smtClean="0"/>
              <a:t> and </a:t>
            </a:r>
            <a:r>
              <a:rPr lang="sv-SE" dirty="0" err="1" smtClean="0"/>
              <a:t>principles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	*	</a:t>
            </a:r>
            <a:r>
              <a:rPr lang="sv-SE" dirty="0" err="1" smtClean="0"/>
              <a:t>Unless</a:t>
            </a:r>
            <a:r>
              <a:rPr lang="sv-SE" dirty="0" smtClean="0"/>
              <a:t> </a:t>
            </a:r>
            <a:r>
              <a:rPr lang="sv-SE" dirty="0" err="1" smtClean="0"/>
              <a:t>life-threatening</a:t>
            </a:r>
            <a:r>
              <a:rPr lang="sv-SE" dirty="0" smtClean="0"/>
              <a:t> – </a:t>
            </a:r>
            <a:r>
              <a:rPr lang="sv-SE" dirty="0" err="1" smtClean="0"/>
              <a:t>then</a:t>
            </a:r>
            <a:r>
              <a:rPr lang="sv-SE" dirty="0" smtClean="0"/>
              <a:t> call 112</a:t>
            </a:r>
            <a:endParaRPr lang="sv-SE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293535" y="1638189"/>
            <a:ext cx="525105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sz="1800" kern="0" dirty="0" smtClean="0">
                <a:latin typeface="Franklin Gothic Book" panose="020B0503020102020204" pitchFamily="34" charset="0"/>
              </a:rPr>
              <a:t>Nurses have a very important role and are highly educated</a:t>
            </a:r>
          </a:p>
          <a:p>
            <a:pPr lvl="1">
              <a:spcBef>
                <a:spcPts val="0"/>
              </a:spcBef>
            </a:pPr>
            <a:endParaRPr lang="en-US" sz="1800" kern="0" dirty="0">
              <a:latin typeface="Franklin Gothic Book" panose="020B05030201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800" kern="0" dirty="0" smtClean="0">
                <a:latin typeface="Franklin Gothic Book" panose="020B0503020102020204" pitchFamily="34" charset="0"/>
              </a:rPr>
              <a:t>Keeping time is essential – otherwise other patients will go first</a:t>
            </a:r>
          </a:p>
          <a:p>
            <a:pPr lvl="1">
              <a:spcBef>
                <a:spcPts val="0"/>
              </a:spcBef>
            </a:pPr>
            <a:endParaRPr lang="en-US" sz="1800" kern="0" dirty="0">
              <a:latin typeface="Franklin Gothic Book" panose="020B05030201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800" kern="0" dirty="0" smtClean="0">
                <a:latin typeface="Franklin Gothic Book" panose="020B0503020102020204" pitchFamily="34" charset="0"/>
              </a:rPr>
              <a:t>Visit your healthcare center before a hospital*</a:t>
            </a:r>
          </a:p>
          <a:p>
            <a:pPr lvl="1">
              <a:spcBef>
                <a:spcPts val="0"/>
              </a:spcBef>
            </a:pPr>
            <a:endParaRPr lang="en-US" sz="1800" kern="0" dirty="0">
              <a:latin typeface="Franklin Gothic Book" panose="020B05030201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800" kern="0" dirty="0" smtClean="0">
                <a:latin typeface="Franklin Gothic Book" panose="020B0503020102020204" pitchFamily="34" charset="0"/>
              </a:rPr>
              <a:t>Nurses and doctors have sworn an oath of confidentiality</a:t>
            </a:r>
          </a:p>
          <a:p>
            <a:pPr lvl="1">
              <a:spcBef>
                <a:spcPts val="0"/>
              </a:spcBef>
            </a:pPr>
            <a:endParaRPr lang="en-US" sz="1800" kern="0" dirty="0">
              <a:latin typeface="Franklin Gothic Book" panose="020B05030201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800" kern="0" dirty="0" smtClean="0">
                <a:latin typeface="Franklin Gothic Book" panose="020B0503020102020204" pitchFamily="34" charset="0"/>
              </a:rPr>
              <a:t>If you don’t understand Swedish you are entitled to an interpreter (also sworn oath of confidentiality)</a:t>
            </a:r>
          </a:p>
          <a:p>
            <a:pPr lvl="1">
              <a:spcBef>
                <a:spcPts val="0"/>
              </a:spcBef>
            </a:pPr>
            <a:endParaRPr lang="en-US" sz="1800" kern="0" dirty="0">
              <a:latin typeface="Franklin Gothic Book" panose="020B05030201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sv-SE" sz="1800" kern="0" dirty="0" smtClean="0">
                <a:latin typeface="Franklin Gothic Book" panose="020B0503020102020204" pitchFamily="34" charset="0"/>
              </a:rPr>
              <a:t>Access to antibiotics is </a:t>
            </a:r>
            <a:r>
              <a:rPr lang="sv-SE" sz="1800" kern="0" dirty="0" err="1" smtClean="0">
                <a:latin typeface="Franklin Gothic Book" panose="020B0503020102020204" pitchFamily="34" charset="0"/>
              </a:rPr>
              <a:t>restricted</a:t>
            </a:r>
            <a:r>
              <a:rPr lang="sv-SE" sz="1800" kern="0" dirty="0" smtClean="0">
                <a:latin typeface="Franklin Gothic Book" panose="020B0503020102020204" pitchFamily="34" charset="0"/>
              </a:rPr>
              <a:t> to stop MRSA</a:t>
            </a:r>
            <a:endParaRPr lang="sv-SE" sz="1800" kern="0" dirty="0">
              <a:latin typeface="Franklin Gothic Book" panose="020B05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510" y="2130785"/>
            <a:ext cx="2231063" cy="3169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09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Agenda for </a:t>
            </a:r>
            <a:r>
              <a:rPr lang="sv-SE" dirty="0" err="1" smtClean="0"/>
              <a:t>today’s</a:t>
            </a:r>
            <a:r>
              <a:rPr lang="sv-SE" dirty="0" smtClean="0"/>
              <a:t> presentation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4732065"/>
          </a:xfrm>
        </p:spPr>
        <p:txBody>
          <a:bodyPr/>
          <a:lstStyle/>
          <a:p>
            <a:pPr marL="458788" lvl="1" indent="-457200">
              <a:buFont typeface="+mj-lt"/>
              <a:buAutoNum type="arabicPeriod"/>
            </a:pPr>
            <a:r>
              <a:rPr lang="sv-SE" dirty="0"/>
              <a:t>General </a:t>
            </a:r>
            <a:r>
              <a:rPr lang="sv-SE" dirty="0" err="1"/>
              <a:t>principles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Swedish </a:t>
            </a:r>
            <a:r>
              <a:rPr lang="sv-SE" dirty="0" err="1"/>
              <a:t>healthcare</a:t>
            </a:r>
            <a:endParaRPr lang="sv-SE" dirty="0"/>
          </a:p>
          <a:p>
            <a:pPr marL="458788" lvl="1" indent="-457200">
              <a:buFont typeface="+mj-lt"/>
              <a:buAutoNum type="arabicPeriod"/>
            </a:pPr>
            <a:endParaRPr lang="sv-SE" b="1" dirty="0" smtClean="0"/>
          </a:p>
          <a:p>
            <a:pPr marL="458788" lvl="1" indent="-457200">
              <a:buFont typeface="+mj-lt"/>
              <a:buAutoNum type="arabicPeriod"/>
            </a:pPr>
            <a:r>
              <a:rPr lang="sv-SE" b="1" dirty="0" err="1" smtClean="0"/>
              <a:t>Asylum</a:t>
            </a:r>
            <a:r>
              <a:rPr lang="sv-SE" b="1" dirty="0" smtClean="0"/>
              <a:t> </a:t>
            </a:r>
            <a:r>
              <a:rPr lang="sv-SE" b="1" dirty="0" err="1" smtClean="0"/>
              <a:t>seekers</a:t>
            </a:r>
            <a:r>
              <a:rPr lang="sv-SE" b="1" dirty="0" smtClean="0"/>
              <a:t>’ </a:t>
            </a:r>
            <a:r>
              <a:rPr lang="sv-SE" b="1" dirty="0" err="1" smtClean="0"/>
              <a:t>rights</a:t>
            </a:r>
            <a:r>
              <a:rPr lang="sv-SE" b="1" dirty="0" smtClean="0"/>
              <a:t> to </a:t>
            </a:r>
            <a:r>
              <a:rPr lang="sv-SE" b="1" dirty="0" err="1" smtClean="0"/>
              <a:t>healthcare</a:t>
            </a:r>
            <a:r>
              <a:rPr lang="sv-SE" b="1" dirty="0" smtClean="0"/>
              <a:t> </a:t>
            </a:r>
          </a:p>
          <a:p>
            <a:pPr marL="458788" lvl="1" indent="-457200">
              <a:buFont typeface="+mj-lt"/>
              <a:buAutoNum type="arabicPeriod"/>
            </a:pPr>
            <a:endParaRPr lang="sv-SE" dirty="0"/>
          </a:p>
          <a:p>
            <a:pPr marL="458788" lvl="1" indent="-457200">
              <a:buFont typeface="+mj-lt"/>
              <a:buAutoNum type="arabicPeriod"/>
            </a:pPr>
            <a:r>
              <a:rPr lang="sv-SE" dirty="0" smtClean="0"/>
              <a:t>Health check-</a:t>
            </a:r>
            <a:r>
              <a:rPr lang="sv-SE" dirty="0" err="1" smtClean="0"/>
              <a:t>up</a:t>
            </a:r>
            <a:endParaRPr lang="sv-SE" dirty="0" smtClean="0"/>
          </a:p>
          <a:p>
            <a:pPr marL="458788" lvl="1" indent="-457200">
              <a:buFont typeface="+mj-lt"/>
              <a:buAutoNum type="arabicPeriod"/>
            </a:pPr>
            <a:endParaRPr lang="sv-SE" dirty="0" smtClean="0"/>
          </a:p>
          <a:p>
            <a:pPr marL="458788" lvl="1" indent="-457200">
              <a:buFont typeface="+mj-lt"/>
              <a:buAutoNum type="arabicPeriod"/>
            </a:pPr>
            <a:r>
              <a:rPr lang="sv-SE" dirty="0" smtClean="0"/>
              <a:t>Self </a:t>
            </a:r>
            <a:r>
              <a:rPr lang="sv-SE" dirty="0" err="1" smtClean="0"/>
              <a:t>care</a:t>
            </a:r>
            <a:r>
              <a:rPr lang="sv-SE" dirty="0" smtClean="0"/>
              <a:t> and 1177-information services</a:t>
            </a:r>
          </a:p>
          <a:p>
            <a:pPr marL="458788" lvl="1" indent="-457200">
              <a:buFont typeface="+mj-lt"/>
              <a:buAutoNum type="arabicPeriod"/>
            </a:pPr>
            <a:endParaRPr lang="sv-SE" dirty="0"/>
          </a:p>
          <a:p>
            <a:pPr marL="458788" lvl="1" indent="-457200">
              <a:buFont typeface="+mj-lt"/>
              <a:buAutoNum type="arabicPeriod"/>
            </a:pPr>
            <a:r>
              <a:rPr lang="sv-SE" dirty="0" smtClean="0"/>
              <a:t>Swedish Healthcare system</a:t>
            </a:r>
          </a:p>
          <a:p>
            <a:pPr lvl="2"/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 smtClean="0"/>
              <a:t>healthcare</a:t>
            </a:r>
            <a:r>
              <a:rPr lang="sv-SE" dirty="0" smtClean="0"/>
              <a:t> </a:t>
            </a:r>
            <a:r>
              <a:rPr lang="sv-SE" dirty="0"/>
              <a:t>centers</a:t>
            </a:r>
          </a:p>
          <a:p>
            <a:pPr lvl="2"/>
            <a:r>
              <a:rPr lang="sv-SE" dirty="0"/>
              <a:t>Hospitals</a:t>
            </a:r>
          </a:p>
          <a:p>
            <a:pPr lvl="2"/>
            <a:r>
              <a:rPr lang="sv-SE" dirty="0" err="1" smtClean="0"/>
              <a:t>Other</a:t>
            </a:r>
            <a:r>
              <a:rPr lang="sv-SE" dirty="0" smtClean="0"/>
              <a:t> services (</a:t>
            </a:r>
            <a:r>
              <a:rPr lang="sv-SE" dirty="0" err="1" smtClean="0"/>
              <a:t>including</a:t>
            </a:r>
            <a:r>
              <a:rPr lang="sv-SE" dirty="0" smtClean="0"/>
              <a:t> dental </a:t>
            </a:r>
            <a:r>
              <a:rPr lang="sv-SE" dirty="0" err="1" smtClean="0"/>
              <a:t>care</a:t>
            </a:r>
            <a:r>
              <a:rPr lang="sv-SE" dirty="0" smtClean="0"/>
              <a:t>)</a:t>
            </a:r>
          </a:p>
          <a:p>
            <a:pPr lvl="2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04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73630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20521"/>
            <a:ext cx="8374608" cy="615553"/>
          </a:xfrm>
        </p:spPr>
        <p:txBody>
          <a:bodyPr/>
          <a:lstStyle/>
          <a:p>
            <a:r>
              <a:rPr lang="sv-SE" dirty="0" smtClean="0"/>
              <a:t>Regions must offer </a:t>
            </a:r>
            <a:r>
              <a:rPr lang="sv-SE" dirty="0" err="1" smtClean="0"/>
              <a:t>care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cannot</a:t>
            </a:r>
            <a:r>
              <a:rPr lang="sv-SE" dirty="0" smtClean="0"/>
              <a:t> </a:t>
            </a:r>
            <a:r>
              <a:rPr lang="sv-SE" dirty="0" err="1" smtClean="0"/>
              <a:t>wait</a:t>
            </a:r>
            <a:r>
              <a:rPr lang="sv-SE" dirty="0" smtClean="0"/>
              <a:t> to adult </a:t>
            </a:r>
            <a:r>
              <a:rPr lang="sv-SE" dirty="0" err="1" smtClean="0"/>
              <a:t>asylum</a:t>
            </a:r>
            <a:r>
              <a:rPr lang="sv-SE" dirty="0" smtClean="0"/>
              <a:t> </a:t>
            </a:r>
            <a:r>
              <a:rPr lang="sv-SE" dirty="0" err="1" smtClean="0"/>
              <a:t>seekers</a:t>
            </a:r>
            <a:endParaRPr lang="sv-SE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Regional responsibilities for adult asylum seekers over 18 years old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ounded Rectangle 5"/>
          <p:cNvSpPr/>
          <p:nvPr/>
        </p:nvSpPr>
        <p:spPr>
          <a:xfrm>
            <a:off x="3869716" y="1710929"/>
            <a:ext cx="4799621" cy="3532339"/>
          </a:xfrm>
          <a:prstGeom prst="roundRect">
            <a:avLst>
              <a:gd name="adj" fmla="val 9661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02106" y="4257051"/>
            <a:ext cx="1041252" cy="25899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b="1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</a:t>
            </a:r>
            <a:endParaRPr lang="sv-SE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0" y="2318419"/>
            <a:ext cx="1804451" cy="180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4379810" y="1626092"/>
            <a:ext cx="3645106" cy="50182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sv-SE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9837" y="1847378"/>
            <a:ext cx="497758" cy="539094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4720078" y="1847378"/>
            <a:ext cx="3814931" cy="48609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Regions must offer </a:t>
            </a:r>
            <a:r>
              <a:rPr lang="sv-SE" b="1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</a:t>
            </a:r>
            <a: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b="1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b="1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cannot</a:t>
            </a:r>
            <a: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b="1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wait</a:t>
            </a:r>
            <a: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(as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determined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medical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staff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sv-SE" b="1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including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156959" y="2571155"/>
            <a:ext cx="3246060" cy="33635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Medicines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cannot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wait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156959" y="2887396"/>
            <a:ext cx="3246060" cy="37744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Basic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medical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aids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5156959" y="3285833"/>
            <a:ext cx="2854960" cy="33635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Access/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transportation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5156959" y="3643172"/>
            <a:ext cx="2854960" cy="33635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during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pregnancy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5156958" y="4000511"/>
            <a:ext cx="3246061" cy="33635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Abortion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contraception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4720079" y="4519748"/>
            <a:ext cx="3682940" cy="48609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Right to </a:t>
            </a:r>
            <a:r>
              <a:rPr lang="sv-SE" b="1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privacy</a:t>
            </a:r>
            <a: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all </a:t>
            </a:r>
            <a:r>
              <a:rPr lang="sv-SE" b="1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medical</a:t>
            </a:r>
            <a: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b="1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staff</a:t>
            </a:r>
            <a: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has </a:t>
            </a:r>
            <a:r>
              <a:rPr lang="sv-SE" b="1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sworn</a:t>
            </a:r>
            <a: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 </a:t>
            </a:r>
            <a:r>
              <a:rPr lang="sv-SE" b="1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oath</a:t>
            </a:r>
            <a: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b="1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b="1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confidentiality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6" name="Picture 39" descr="gravi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13" y="3665798"/>
            <a:ext cx="348311" cy="34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2" descr="bus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13" y="3277679"/>
            <a:ext cx="347103" cy="3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4" descr="hjälpmede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12" y="2887396"/>
            <a:ext cx="347103" cy="3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8" descr="medici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42" y="2526656"/>
            <a:ext cx="333373" cy="33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9488" y="1934864"/>
            <a:ext cx="1672608" cy="2223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91961" y="2526656"/>
            <a:ext cx="373063" cy="3334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/>
          <a:srcRect l="6011" r="4478"/>
          <a:stretch/>
        </p:blipFill>
        <p:spPr>
          <a:xfrm>
            <a:off x="4691961" y="2887396"/>
            <a:ext cx="373063" cy="3492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/>
          <a:srcRect l="5113" r="4017"/>
          <a:stretch/>
        </p:blipFill>
        <p:spPr>
          <a:xfrm>
            <a:off x="4691961" y="3273927"/>
            <a:ext cx="373381" cy="3554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7"/>
          <a:srcRect l="3655" t="3835" r="3777" b="5863"/>
          <a:stretch/>
        </p:blipFill>
        <p:spPr>
          <a:xfrm>
            <a:off x="4691961" y="3657806"/>
            <a:ext cx="373428" cy="3571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1961" y="4060823"/>
            <a:ext cx="373063" cy="32572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49837" y="4446605"/>
            <a:ext cx="544270" cy="50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20521"/>
            <a:ext cx="8374608" cy="615553"/>
          </a:xfrm>
        </p:spPr>
        <p:txBody>
          <a:bodyPr/>
          <a:lstStyle/>
          <a:p>
            <a:r>
              <a:rPr lang="sv-SE" dirty="0"/>
              <a:t>Regions must </a:t>
            </a:r>
            <a:r>
              <a:rPr lang="sv-SE" dirty="0" smtClean="0"/>
              <a:t>offer </a:t>
            </a:r>
            <a:r>
              <a:rPr lang="sv-SE" dirty="0" err="1" smtClean="0"/>
              <a:t>asylum</a:t>
            </a:r>
            <a:r>
              <a:rPr lang="sv-SE" dirty="0" smtClean="0"/>
              <a:t> </a:t>
            </a:r>
            <a:r>
              <a:rPr lang="sv-SE" dirty="0" err="1" smtClean="0"/>
              <a:t>seeking</a:t>
            </a:r>
            <a:r>
              <a:rPr lang="sv-SE" dirty="0" smtClean="0"/>
              <a:t> </a:t>
            </a:r>
            <a:r>
              <a:rPr lang="sv-SE" dirty="0" err="1" smtClean="0"/>
              <a:t>children</a:t>
            </a:r>
            <a:r>
              <a:rPr lang="sv-SE" dirty="0" smtClean="0"/>
              <a:t> the same </a:t>
            </a:r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care</a:t>
            </a:r>
            <a:r>
              <a:rPr lang="sv-SE" dirty="0" smtClean="0"/>
              <a:t> as Swedish </a:t>
            </a:r>
            <a:r>
              <a:rPr lang="sv-SE" dirty="0" err="1" smtClean="0"/>
              <a:t>children</a:t>
            </a:r>
            <a:endParaRPr lang="sv-SE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9"/>
          </p:nvPr>
        </p:nvSpPr>
        <p:spPr>
          <a:xfrm>
            <a:off x="293361" y="783241"/>
            <a:ext cx="8375977" cy="276999"/>
          </a:xfrm>
        </p:spPr>
        <p:txBody>
          <a:bodyPr/>
          <a:lstStyle/>
          <a:p>
            <a:r>
              <a:rPr lang="en-US" dirty="0"/>
              <a:t>Regional responsibilities for </a:t>
            </a:r>
            <a:r>
              <a:rPr lang="en-US" dirty="0" smtClean="0"/>
              <a:t>children asylum </a:t>
            </a:r>
            <a:r>
              <a:rPr lang="en-US" dirty="0"/>
              <a:t>seekers </a:t>
            </a:r>
            <a:r>
              <a:rPr lang="en-US" dirty="0" smtClean="0"/>
              <a:t>under 18 </a:t>
            </a:r>
            <a:r>
              <a:rPr lang="en-US" dirty="0"/>
              <a:t>years </a:t>
            </a:r>
            <a:r>
              <a:rPr lang="en-US" dirty="0" smtClean="0"/>
              <a:t>old</a:t>
            </a:r>
            <a:endParaRPr lang="sv-SE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ounded Rectangle 5"/>
          <p:cNvSpPr/>
          <p:nvPr/>
        </p:nvSpPr>
        <p:spPr>
          <a:xfrm>
            <a:off x="3869717" y="2160718"/>
            <a:ext cx="4533302" cy="2355329"/>
          </a:xfrm>
          <a:prstGeom prst="roundRect">
            <a:avLst>
              <a:gd name="adj" fmla="val 9661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379810" y="1278880"/>
            <a:ext cx="3645106" cy="50182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sv-SE" sz="14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1202106" y="4257051"/>
            <a:ext cx="1041252" cy="25899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 </a:t>
            </a:r>
            <a:endParaRPr lang="sv-SE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4817355" y="2406085"/>
            <a:ext cx="3361780" cy="141984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en-US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teenagers are to receive health and dental care on the </a:t>
            </a:r>
            <a:r>
              <a:rPr lang="en-US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 terms </a:t>
            </a:r>
            <a:r>
              <a:rPr lang="en-US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children/teenagers living in Sweden</a:t>
            </a:r>
            <a:r>
              <a:rPr lang="en-US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US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</a:t>
            </a:r>
            <a:r>
              <a:rPr lang="sv-SE" b="1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costs</a:t>
            </a:r>
            <a: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related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childrens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dental </a:t>
            </a:r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64" y="1983152"/>
            <a:ext cx="1922852" cy="2273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196" y="2441572"/>
            <a:ext cx="663127" cy="604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196" y="3575272"/>
            <a:ext cx="683108" cy="61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KL_mall">
  <a:themeElements>
    <a:clrScheme name="HealthNavigator">
      <a:dk1>
        <a:srgbClr val="000000"/>
      </a:dk1>
      <a:lt1>
        <a:srgbClr val="FFFFFF"/>
      </a:lt1>
      <a:dk2>
        <a:srgbClr val="41AE61"/>
      </a:dk2>
      <a:lt2>
        <a:srgbClr val="002960"/>
      </a:lt2>
      <a:accent1>
        <a:srgbClr val="CDE4EC"/>
      </a:accent1>
      <a:accent2>
        <a:srgbClr val="5BA6C1"/>
      </a:accent2>
      <a:accent3>
        <a:srgbClr val="2D6679"/>
      </a:accent3>
      <a:accent4>
        <a:srgbClr val="1E4652"/>
      </a:accent4>
      <a:accent5>
        <a:srgbClr val="A4053D"/>
      </a:accent5>
      <a:accent6>
        <a:srgbClr val="80110A"/>
      </a:accent6>
      <a:hlink>
        <a:srgbClr val="2D6679"/>
      </a:hlink>
      <a:folHlink>
        <a:srgbClr val="1E4652"/>
      </a:folHlink>
    </a:clrScheme>
    <a:fontScheme name="Anpassat 22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solidFill>
            <a:schemeClr val="bg1">
              <a:lumMod val="75000"/>
            </a:schemeClr>
          </a:solidFill>
        </a:ln>
        <a:effectLst/>
      </a:spPr>
      <a:bodyPr rtlCol="0" anchor="t" anchorCtr="0"/>
      <a:lstStyle>
        <a:defPPr>
          <a:defRPr dirty="0" smtClean="0">
            <a:solidFill>
              <a:schemeClr val="tx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2D66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FFFFF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4CBE3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4CBE3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A1A1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KL_mall" id="{F51252A8-ABD8-4BBC-99BF-B21C4FD4F9EB}" vid="{00100721-A95F-4E19-982A-99E23CF2C4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SKL_mall</Template>
  <TotalTime>0</TotalTime>
  <Words>1055</Words>
  <Application>Microsoft Office PowerPoint</Application>
  <PresentationFormat>Custom</PresentationFormat>
  <Paragraphs>235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Cambria</vt:lpstr>
      <vt:lpstr>Franklin Gothic Book</vt:lpstr>
      <vt:lpstr>Georgia</vt:lpstr>
      <vt:lpstr>Myriad Pro</vt:lpstr>
      <vt:lpstr>Times New Roman</vt:lpstr>
      <vt:lpstr>Verdana</vt:lpstr>
      <vt:lpstr>SKL_mall</vt:lpstr>
      <vt:lpstr>think-cell Slide</vt:lpstr>
      <vt:lpstr>Healthcare for asylum seekers  </vt:lpstr>
      <vt:lpstr>Aim with today’s presentation</vt:lpstr>
      <vt:lpstr>Introduction film</vt:lpstr>
      <vt:lpstr>Agenda for today’s presentation</vt:lpstr>
      <vt:lpstr>Agenda for today’s presentation</vt:lpstr>
      <vt:lpstr>There are some things that are unique about the Swedish healthcare system including roles and principles</vt:lpstr>
      <vt:lpstr>Agenda for today’s presentation</vt:lpstr>
      <vt:lpstr>Regions must offer care that cannot wait to adult asylum seekers</vt:lpstr>
      <vt:lpstr>Regions must offer asylum seeking children the same level of care as Swedish children</vt:lpstr>
      <vt:lpstr>Agenda for today’s presentation</vt:lpstr>
      <vt:lpstr>Health check-up is the starting point to access Swedish healthcare</vt:lpstr>
      <vt:lpstr>You will receive a letter when it is your turn,  and it is very important to come on time</vt:lpstr>
      <vt:lpstr>Health check-up is free and does not affect your asylum process – it is for your health only</vt:lpstr>
      <vt:lpstr>If you have medical problems there is a lot of self care advice on 1177 – they can also direct you where to go</vt:lpstr>
      <vt:lpstr>Self-help and information channels are available 24/7 with basic advice and channel for questions</vt:lpstr>
      <vt:lpstr>Local healthcare centers is the first place to go for help</vt:lpstr>
      <vt:lpstr>Your local healthcare center –  primary choice when in need of medical assistance</vt:lpstr>
      <vt:lpstr>Information about your local healthcare center</vt:lpstr>
      <vt:lpstr>Hospitals–  For acute care and conditions that require a subspecialty</vt:lpstr>
      <vt:lpstr>Hospitals–  For acute care and conditions that require a subspecialty</vt:lpstr>
      <vt:lpstr>Cost for healthcare services is limited for adults during asylum process and free for children</vt:lpstr>
      <vt:lpstr>Agenda for today’s presentation</vt:lpstr>
      <vt:lpstr>Other important services such as dental care and pharmacies can be accessed as well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2016-01-29T13:51:32Z</dcterms:created>
  <dcterms:modified xsi:type="dcterms:W3CDTF">2016-03-30T06:56:32Z</dcterms:modified>
</cp:coreProperties>
</file>