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sldIdLst>
    <p:sldId id="309" r:id="rId2"/>
    <p:sldId id="310" r:id="rId3"/>
    <p:sldId id="311" r:id="rId4"/>
    <p:sldId id="313" r:id="rId5"/>
    <p:sldId id="276" r:id="rId6"/>
    <p:sldId id="282" r:id="rId7"/>
    <p:sldId id="285" r:id="rId8"/>
    <p:sldId id="300" r:id="rId9"/>
    <p:sldId id="306" r:id="rId10"/>
    <p:sldId id="308" r:id="rId11"/>
    <p:sldId id="322" r:id="rId12"/>
    <p:sldId id="286" r:id="rId13"/>
    <p:sldId id="307" r:id="rId14"/>
    <p:sldId id="301" r:id="rId15"/>
    <p:sldId id="287" r:id="rId16"/>
    <p:sldId id="274" r:id="rId17"/>
    <p:sldId id="323" r:id="rId18"/>
    <p:sldId id="280" r:id="rId19"/>
    <p:sldId id="281" r:id="rId20"/>
    <p:sldId id="315" r:id="rId21"/>
    <p:sldId id="317" r:id="rId22"/>
    <p:sldId id="324" r:id="rId23"/>
    <p:sldId id="299" r:id="rId24"/>
    <p:sldId id="303" r:id="rId25"/>
    <p:sldId id="325" r:id="rId26"/>
    <p:sldId id="326" r:id="rId27"/>
    <p:sldId id="327" r:id="rId28"/>
    <p:sldId id="320" r:id="rId29"/>
    <p:sldId id="321" r:id="rId30"/>
    <p:sldId id="318" r:id="rId31"/>
    <p:sldId id="319" r:id="rId32"/>
    <p:sldId id="328" r:id="rId33"/>
    <p:sldId id="304" r:id="rId34"/>
    <p:sldId id="329" r:id="rId35"/>
    <p:sldId id="330" r:id="rId36"/>
  </p:sldIdLst>
  <p:sldSz cx="9144000" cy="6858000" type="screen4x3"/>
  <p:notesSz cx="6797675" cy="9926638"/>
  <p:defaultTextStyle>
    <a:defPPr>
      <a:defRPr lang="sv-SE"/>
    </a:defPPr>
    <a:lvl1pPr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2400"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2400"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2400"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2400" kern="1200">
        <a:solidFill>
          <a:schemeClr val="tx1"/>
        </a:solidFill>
        <a:latin typeface="Arial" charset="0"/>
        <a:ea typeface="ヒラギノ角ゴ Pro W3" charset="-128"/>
        <a:cs typeface="ヒラギノ角ゴ Pro W3"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EE7402"/>
    <a:srgbClr val="789530"/>
    <a:srgbClr val="1E9DC5"/>
    <a:srgbClr val="BD3337"/>
    <a:srgbClr val="EFC42D"/>
    <a:srgbClr val="F3B329"/>
    <a:srgbClr val="477E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83" autoAdjust="0"/>
    <p:restoredTop sz="86105" autoAdjust="0"/>
  </p:normalViewPr>
  <p:slideViewPr>
    <p:cSldViewPr>
      <p:cViewPr>
        <p:scale>
          <a:sx n="100" d="100"/>
          <a:sy n="100" d="100"/>
        </p:scale>
        <p:origin x="-1944" y="-19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5659"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Verdana"/>
              </a:defRPr>
            </a:lvl1pPr>
          </a:lstStyle>
          <a:p>
            <a:endParaRPr lang="sv-SE" dirty="0"/>
          </a:p>
        </p:txBody>
      </p:sp>
      <p:sp>
        <p:nvSpPr>
          <p:cNvPr id="3075" name="Rectangle 3"/>
          <p:cNvSpPr>
            <a:spLocks noGrp="1" noChangeArrowheads="1"/>
          </p:cNvSpPr>
          <p:nvPr>
            <p:ph type="dt" idx="1"/>
          </p:nvPr>
        </p:nvSpPr>
        <p:spPr bwMode="auto">
          <a:xfrm>
            <a:off x="3852016" y="0"/>
            <a:ext cx="2945659"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Verdana"/>
              </a:defRPr>
            </a:lvl1pPr>
          </a:lstStyle>
          <a:p>
            <a:endParaRPr lang="sv-SE" dirty="0"/>
          </a:p>
        </p:txBody>
      </p:sp>
      <p:sp>
        <p:nvSpPr>
          <p:cNvPr id="307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06357" y="4715153"/>
            <a:ext cx="4984962" cy="4466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078" name="Rectangle 6"/>
          <p:cNvSpPr>
            <a:spLocks noGrp="1" noChangeArrowheads="1"/>
          </p:cNvSpPr>
          <p:nvPr>
            <p:ph type="ftr" sz="quarter" idx="4"/>
          </p:nvPr>
        </p:nvSpPr>
        <p:spPr bwMode="auto">
          <a:xfrm>
            <a:off x="0" y="9430306"/>
            <a:ext cx="2945659"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Verdana"/>
              </a:defRPr>
            </a:lvl1pPr>
          </a:lstStyle>
          <a:p>
            <a:endParaRPr lang="sv-SE" dirty="0"/>
          </a:p>
        </p:txBody>
      </p:sp>
      <p:sp>
        <p:nvSpPr>
          <p:cNvPr id="3079" name="Rectangle 7"/>
          <p:cNvSpPr>
            <a:spLocks noGrp="1" noChangeArrowheads="1"/>
          </p:cNvSpPr>
          <p:nvPr>
            <p:ph type="sldNum" sz="quarter" idx="5"/>
          </p:nvPr>
        </p:nvSpPr>
        <p:spPr bwMode="auto">
          <a:xfrm>
            <a:off x="3852016" y="9430306"/>
            <a:ext cx="2945659"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Verdana"/>
              </a:defRPr>
            </a:lvl1pPr>
          </a:lstStyle>
          <a:p>
            <a:fld id="{F86DD05A-257B-904E-8EEB-B5159DF974C8}" type="slidenum">
              <a:rPr lang="sv-SE" smtClean="0"/>
              <a:pPr/>
              <a:t>‹#›</a:t>
            </a:fld>
            <a:endParaRPr lang="sv-SE" dirty="0"/>
          </a:p>
        </p:txBody>
      </p:sp>
    </p:spTree>
    <p:extLst>
      <p:ext uri="{BB962C8B-B14F-4D97-AF65-F5344CB8AC3E}">
        <p14:creationId xmlns:p14="http://schemas.microsoft.com/office/powerpoint/2010/main" val="7460074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a:ea typeface="ヒラギノ角ゴ Pro W3" charset="-128"/>
        <a:cs typeface="ヒラギノ角ゴ Pro W3" charset="-128"/>
      </a:defRPr>
    </a:lvl1pPr>
    <a:lvl2pPr marL="457200" algn="l" rtl="0" fontAlgn="base">
      <a:spcBef>
        <a:spcPct val="30000"/>
      </a:spcBef>
      <a:spcAft>
        <a:spcPct val="0"/>
      </a:spcAft>
      <a:defRPr sz="1200" kern="1200">
        <a:solidFill>
          <a:schemeClr val="tx1"/>
        </a:solidFill>
        <a:latin typeface="Verdana"/>
        <a:ea typeface="ヒラギノ角ゴ Pro W3" charset="-128"/>
        <a:cs typeface="+mn-cs"/>
      </a:defRPr>
    </a:lvl2pPr>
    <a:lvl3pPr marL="914400" algn="l" rtl="0" fontAlgn="base">
      <a:spcBef>
        <a:spcPct val="30000"/>
      </a:spcBef>
      <a:spcAft>
        <a:spcPct val="0"/>
      </a:spcAft>
      <a:defRPr sz="1200" kern="1200">
        <a:solidFill>
          <a:schemeClr val="tx1"/>
        </a:solidFill>
        <a:latin typeface="Verdana"/>
        <a:ea typeface="ヒラギノ角ゴ Pro W3" charset="-128"/>
        <a:cs typeface="+mn-cs"/>
      </a:defRPr>
    </a:lvl3pPr>
    <a:lvl4pPr marL="1371600" algn="l" rtl="0" fontAlgn="base">
      <a:spcBef>
        <a:spcPct val="30000"/>
      </a:spcBef>
      <a:spcAft>
        <a:spcPct val="0"/>
      </a:spcAft>
      <a:defRPr sz="1200" kern="1200">
        <a:solidFill>
          <a:schemeClr val="tx1"/>
        </a:solidFill>
        <a:latin typeface="Verdana"/>
        <a:ea typeface="ヒラギノ角ゴ Pro W3" charset="-128"/>
        <a:cs typeface="+mn-cs"/>
      </a:defRPr>
    </a:lvl4pPr>
    <a:lvl5pPr marL="1828800" algn="l" rtl="0" fontAlgn="base">
      <a:spcBef>
        <a:spcPct val="30000"/>
      </a:spcBef>
      <a:spcAft>
        <a:spcPct val="0"/>
      </a:spcAft>
      <a:defRPr sz="1200" kern="1200">
        <a:solidFill>
          <a:schemeClr val="tx1"/>
        </a:solidFill>
        <a:latin typeface="Verdana"/>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lutarokalinjen.org/"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www.umo.se/Tobak-alkohol-droger/Rokning/Fimpaaa/" TargetMode="External"/><Relationship Id="rId4" Type="http://schemas.openxmlformats.org/officeDocument/2006/relationships/hyperlink" Target="http://www.1177.se/Sormland/Tema/Halsa/Alkohol-och-tobak/Om-Rokfri/"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www.1177.se/Sormland/Om-1177/1177-sjukvardsradgivning/" TargetMode="External"/><Relationship Id="rId3" Type="http://schemas.openxmlformats.org/officeDocument/2006/relationships/hyperlink" Target="http://www.1177.se/Sormland/Tema/Patientlagen/Valja-vard/Valja-vardmottagning/" TargetMode="External"/><Relationship Id="rId7" Type="http://schemas.openxmlformats.org/officeDocument/2006/relationships/hyperlink" Target="http://www.1177.se/Sormland/Hitta-vard/Sormland/#showmapview/hvq=psykiatri%20akut"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www.1177.se/Sormland/Hitta-vard/Sormland/#showmapview/hvq=akutmottagning" TargetMode="External"/><Relationship Id="rId5" Type="http://schemas.openxmlformats.org/officeDocument/2006/relationships/hyperlink" Target="http://www.aa.se/" TargetMode="External"/><Relationship Id="rId4" Type="http://schemas.openxmlformats.org/officeDocument/2006/relationships/hyperlink" Target="http://alkohollinjen.s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umo.se/Att-ma-daligt/Anges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droginformation.nu/hasch-barn-unga-paverkas-hasch/"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droginformation.nu/fakta-om-marijuana-droge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folkhalsomyndigheten.se/amnesomraden/tillsyn-och-regelverk/klassificering-av-missbrukssubstanser/"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riksdagen.se/sv/Dokument-Lagar/Lagar/Svenskforfattningssamling/Narkotikastrafflag-196864_sfs-1968-64/"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www.ecad.net/"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Bild 1-3</a:t>
            </a:r>
          </a:p>
          <a:p>
            <a:r>
              <a:rPr lang="sv-SE" dirty="0" smtClean="0"/>
              <a:t>Presentation av oss och av deltagarna kort.  Namn, ålder, land, när ni kom till Sverige</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a:t>
            </a:fld>
            <a:endParaRPr lang="sv-SE" dirty="0"/>
          </a:p>
        </p:txBody>
      </p:sp>
    </p:spTree>
    <p:extLst>
      <p:ext uri="{BB962C8B-B14F-4D97-AF65-F5344CB8AC3E}">
        <p14:creationId xmlns:p14="http://schemas.microsoft.com/office/powerpoint/2010/main" val="28852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baseline="0" dirty="0" smtClean="0"/>
              <a:t>Myten om att det är ofarligt att röka vattenpipa är stark. Eftersom röken kan smaka vanilj, frukt eller karamell röker många i tron att det är helt ofarligt. Den söta lukten och smaken lockar många att prova, även de som inte skulle prova att röka cigaretter. Men att röka vattenpipa är inget säkert alternativ.</a:t>
            </a:r>
          </a:p>
          <a:p>
            <a:r>
              <a:rPr lang="sv-SE" sz="1200" b="0" i="0" u="none" strike="noStrike" baseline="0" dirty="0" smtClean="0"/>
              <a:t>Tobaken som röks i vattenpipor innehåller nikotin. Man vet inte säkert hur beroendeframkallande det är att röka vattenpipa. Vattnet absorberar en del av nikotinet. Men det innebär att rökare behöver röka längre och mer för att få sitt nikotinbehov stillat.</a:t>
            </a:r>
          </a:p>
          <a:p>
            <a:endParaRPr lang="sv-SE" dirty="0" smtClean="0"/>
          </a:p>
          <a:p>
            <a:r>
              <a:rPr lang="sv-SE" sz="1200" b="1" i="0" u="none" strike="noStrike" baseline="0" dirty="0" smtClean="0"/>
              <a:t>Minst lika farligt som cigaretter</a:t>
            </a:r>
          </a:p>
          <a:p>
            <a:r>
              <a:rPr lang="sv-SE" sz="1200" b="0" i="0" u="none" strike="noStrike" baseline="0" dirty="0" smtClean="0"/>
              <a:t>Röken från en vattenpipa innehåller en blandning av tobaksrök och rök från kolen som håller tobaken glödande. Analyser av röken visar att den innehåller minst lika mycket kolmonoxid, tjära, tungmetaller och cancerframkallande ämnen som cigarettrök.</a:t>
            </a:r>
          </a:p>
          <a:p>
            <a:r>
              <a:rPr lang="sv-SE" sz="1200" b="0" i="0" u="none" strike="noStrike" baseline="0" dirty="0" smtClean="0"/>
              <a:t>En vattenpipsession på en timme motsvarar röken från cirka 100 cigaretter. Den passiva rökningen är lika farlig som vid cigarettrökning. Det finns inga bevis för att något tillbehör kan göra vattenpiprökningen säkrare.</a:t>
            </a:r>
          </a:p>
          <a:p>
            <a:endParaRPr lang="sv-SE" dirty="0" smtClean="0"/>
          </a:p>
          <a:p>
            <a:r>
              <a:rPr lang="sv-SE" sz="1200" b="0" i="0" u="none" strike="noStrike" baseline="0" dirty="0" smtClean="0"/>
              <a:t>Att röka vattenpipa är en tradition som ursprungligen kommer från Mellanöstern och södra Asien. Man beräknar att omkring 100 miljoner människor röker vattenpipa runt om i världen. Det ses som en social aktivitet att sitta och röka tillsammans, något rofyllt, avslappnat och mysigt.</a:t>
            </a:r>
          </a:p>
          <a:p>
            <a:r>
              <a:rPr lang="sv-SE" sz="1200" b="0" i="0" u="none" strike="noStrike" baseline="0" dirty="0" smtClean="0"/>
              <a:t>Andra namn på vattenpipa är </a:t>
            </a:r>
            <a:r>
              <a:rPr lang="sv-SE" sz="1200" b="0" i="0" u="none" strike="noStrike" baseline="0" dirty="0" err="1" smtClean="0"/>
              <a:t>nargile</a:t>
            </a:r>
            <a:r>
              <a:rPr lang="sv-SE" sz="1200" b="0" i="0" u="none" strike="noStrike" baseline="0" dirty="0" smtClean="0"/>
              <a:t>, </a:t>
            </a:r>
            <a:r>
              <a:rPr lang="sv-SE" sz="1200" b="0" i="0" u="none" strike="noStrike" baseline="0" dirty="0" err="1" smtClean="0"/>
              <a:t>argile</a:t>
            </a:r>
            <a:r>
              <a:rPr lang="sv-SE" sz="1200" b="0" i="0" u="none" strike="noStrike" baseline="0" dirty="0" smtClean="0"/>
              <a:t>, </a:t>
            </a:r>
            <a:r>
              <a:rPr lang="sv-SE" sz="1200" b="0" i="0" u="none" strike="noStrike" baseline="0" dirty="0" err="1" smtClean="0"/>
              <a:t>goza</a:t>
            </a:r>
            <a:r>
              <a:rPr lang="sv-SE" sz="1200" b="0" i="0" u="none" strike="noStrike" baseline="0" dirty="0" smtClean="0"/>
              <a:t>, </a:t>
            </a:r>
            <a:r>
              <a:rPr lang="sv-SE" sz="1200" b="0" i="0" u="none" strike="noStrike" baseline="0" dirty="0" err="1" smtClean="0"/>
              <a:t>hookah</a:t>
            </a:r>
            <a:r>
              <a:rPr lang="sv-SE" sz="1200" b="0" i="0" u="none" strike="noStrike" baseline="0" dirty="0" smtClean="0"/>
              <a:t>, </a:t>
            </a:r>
            <a:r>
              <a:rPr lang="sv-SE" sz="1200" b="0" i="0" u="none" strike="noStrike" baseline="0" dirty="0" err="1" smtClean="0"/>
              <a:t>hubbelbubble</a:t>
            </a:r>
            <a:r>
              <a:rPr lang="sv-SE" sz="1200" b="0" i="0" u="none" strike="noStrike" baseline="0" dirty="0" smtClean="0"/>
              <a:t> och </a:t>
            </a:r>
            <a:r>
              <a:rPr lang="sv-SE" sz="1200" b="0" i="0" u="none" strike="noStrike" baseline="0" dirty="0" err="1" smtClean="0"/>
              <a:t>shisa</a:t>
            </a:r>
            <a:r>
              <a:rPr lang="sv-SE" sz="1200" b="0" i="0" u="none" strike="noStrike" baseline="0" dirty="0" smtClean="0"/>
              <a:t>. </a:t>
            </a:r>
            <a:r>
              <a:rPr lang="sv-SE" sz="1200" b="0" i="0" u="none" strike="noStrike" baseline="0" dirty="0" err="1" smtClean="0"/>
              <a:t>Nargile</a:t>
            </a:r>
            <a:r>
              <a:rPr lang="sv-SE" sz="1200" b="0" i="0" u="none" strike="noStrike" baseline="0" dirty="0" smtClean="0"/>
              <a:t> är det persiska ordet för kokosnöt. Från början tillverkades vattenbehållarna av kokosnötter.</a:t>
            </a:r>
          </a:p>
          <a:p>
            <a:endParaRPr lang="sv-SE" sz="1200" b="0" i="0" u="none" strike="noStrike" baseline="0" dirty="0" smtClean="0"/>
          </a:p>
          <a:p>
            <a:r>
              <a:rPr lang="sv-SE" sz="1200" b="1" i="0" u="none" strike="noStrike" baseline="0" dirty="0" smtClean="0"/>
              <a:t>Kan sprida smitta</a:t>
            </a:r>
          </a:p>
          <a:p>
            <a:r>
              <a:rPr lang="sv-SE" sz="1200" b="0" i="0" u="none" strike="noStrike" baseline="0" dirty="0" smtClean="0"/>
              <a:t>Vattenpipor kan sprida smitta, till exempel herpes och tuberkulos, eftersom munstycket ofta går runt mellan flera rökare som delar på en session.</a:t>
            </a:r>
          </a:p>
          <a:p>
            <a:endParaRPr lang="sv-SE" sz="1200" b="0" i="0" u="none" strike="noStrike" baseline="0" dirty="0" smtClean="0"/>
          </a:p>
          <a:p>
            <a:r>
              <a:rPr lang="sv-SE" sz="1200" b="0" i="0" u="none" strike="noStrike" baseline="0" dirty="0" smtClean="0"/>
              <a:t>Källa: 1177</a:t>
            </a:r>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10</a:t>
            </a:fld>
            <a:endParaRPr lang="sv-SE" dirty="0"/>
          </a:p>
        </p:txBody>
      </p:sp>
    </p:spTree>
    <p:extLst>
      <p:ext uri="{BB962C8B-B14F-4D97-AF65-F5344CB8AC3E}">
        <p14:creationId xmlns:p14="http://schemas.microsoft.com/office/powerpoint/2010/main" val="1124233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E-cigaretter, elektriska cigaretter, innehåller inte tobak men ofta nikotin. De röks som vanliga tobakscigaretter. När du drar ett bloss bildas en ånga som du sen kan blåsa ut som rök.</a:t>
            </a:r>
          </a:p>
          <a:p>
            <a:r>
              <a:rPr lang="sv-SE" dirty="0" smtClean="0"/>
              <a:t>En del av e-cigaretten är en behållare för vätska med kemikalier, smakämnen och oftast nikotin. Ett batteri värmer vätskan för att ånga ska bildas. Det finns inget som brinner i en e-cigarett, och ingen varm glöd.</a:t>
            </a:r>
          </a:p>
          <a:p>
            <a:endParaRPr lang="sv-SE" dirty="0" smtClean="0"/>
          </a:p>
          <a:p>
            <a:r>
              <a:rPr lang="sv-SE" dirty="0" smtClean="0"/>
              <a:t>E-cigaretter ser oftast ut som vanliga cigaretter, men kan också ha formen av till exempel en penna eller en skruvmejsel. Ibland har den en lampa i ena änden som lyser när man tar ett bloss.</a:t>
            </a:r>
          </a:p>
          <a:p>
            <a:r>
              <a:rPr lang="sv-SE" b="1" dirty="0" smtClean="0"/>
              <a:t>Innehåller skadliga ämnen</a:t>
            </a:r>
          </a:p>
          <a:p>
            <a:r>
              <a:rPr lang="sv-SE" dirty="0" smtClean="0"/>
              <a:t>Ibland jämförs e-cigaretter med tobaksrökning, och beskrivs som ett hälsosamt alternativ. Men det har visat sig att det finns skadliga ämnen i dem, till exempel gaser som är cancerframkallande. Du kan få hosta eller ont i halsen, bli torr i munnen, må illa eller bli yr om du röker e-cigaretter.</a:t>
            </a:r>
          </a:p>
          <a:p>
            <a:r>
              <a:rPr lang="sv-SE" dirty="0" smtClean="0"/>
              <a:t>Det står sällan tydligt på förpackningen vad e-cigaretten innehåller. Många av ämnena som finns i vätskorna till e-cigaretter är ännu inte undersökta.</a:t>
            </a:r>
          </a:p>
          <a:p>
            <a:r>
              <a:rPr lang="sv-SE" dirty="0" smtClean="0"/>
              <a:t>En del tycker att det känns mindre när man andas in ångorna, än att andas in röken från en vanlig cigarett. Det kan göra att man drar in mer ånga och puffar oftare på en e-cigarett.</a:t>
            </a:r>
          </a:p>
          <a:p>
            <a:r>
              <a:rPr lang="sv-SE" dirty="0" smtClean="0"/>
              <a:t>Många e-cigaretter innehåller nikotin, som är beroendeframkallande. Det innebär att det kan vara svårt att sluta med e-cigaretter, precis som det kan vara svårt att sluta snusa eller sluta röka vanliga cigaretter. Men det är inte svårt för alla.  </a:t>
            </a:r>
          </a:p>
          <a:p>
            <a:endParaRPr lang="sv-SE" dirty="0" smtClean="0"/>
          </a:p>
          <a:p>
            <a:r>
              <a:rPr lang="sv-SE" dirty="0" smtClean="0"/>
              <a:t>På många ställen där det är förbjudet att röka vanliga cigaretter, är det också förbjudet att röka e-cigaretter.</a:t>
            </a:r>
          </a:p>
          <a:p>
            <a:endParaRPr lang="sv-SE" dirty="0" smtClean="0"/>
          </a:p>
          <a:p>
            <a:r>
              <a:rPr lang="sv-SE" dirty="0" smtClean="0"/>
              <a:t>Källa:</a:t>
            </a:r>
            <a:r>
              <a:rPr lang="sv-SE" baseline="0" dirty="0" smtClean="0"/>
              <a:t> UMO</a:t>
            </a:r>
          </a:p>
          <a:p>
            <a:endParaRPr lang="sv-SE" baseline="0" dirty="0" smtClean="0"/>
          </a:p>
          <a:p>
            <a:r>
              <a:rPr lang="sv-SE" baseline="0" dirty="0" smtClean="0"/>
              <a:t>Bilaga</a:t>
            </a:r>
          </a:p>
          <a:p>
            <a:r>
              <a:rPr lang="sv-SE" dirty="0" smtClean="0"/>
              <a:t>Hög koncentration av nikotin i rökvätskorna till e-cigaretter är så höga att man kan drabbas av akut förgiftning om man får i sig vätska eller får den på huden.</a:t>
            </a:r>
          </a:p>
          <a:p>
            <a:r>
              <a:rPr lang="sv-SE" dirty="0" smtClean="0"/>
              <a:t>E-cigaretternas ”rök” innehåller en mängd skadliga ämnen och partiklar och en del av ämnena är cancer framkallande.</a:t>
            </a:r>
          </a:p>
          <a:p>
            <a:endParaRPr lang="sv-SE" dirty="0" smtClean="0"/>
          </a:p>
          <a:p>
            <a:r>
              <a:rPr lang="sv-SE" sz="1200" b="0" i="0" u="none" strike="noStrike" kern="1200" baseline="0" dirty="0" smtClean="0">
                <a:solidFill>
                  <a:schemeClr val="tx1"/>
                </a:solidFill>
                <a:latin typeface="Verdana"/>
                <a:ea typeface="ヒラギノ角ゴ Pro W3" charset="-128"/>
                <a:cs typeface="ヒラギノ角ゴ Pro W3" charset="-128"/>
              </a:rPr>
              <a:t>De flesta e-cigaretter har inte testats av oberoende forskare. De få tester som ändå gjorts visar att det är stora variationer i innehållet av skadliga och andra ämnen i ångan från e-cigaretter. Detta gäller även nikotinhalten. Att nikotin har en rad negativa hälsoeffekter vet vi. I sin rapport om kunskapsläget kring e-cigaretter framhåller WHO att nikotin är starkt beroendeskapande och varnar därför ungdomar för att använda e-cigaretter. WHO varnar även gravida kvinnor och kvinnor som vill bli gravida för att använda e-cigaretter. Att använda nikotin under graviditet medför allvarliga risker för barnet och mamman. Nikotin ökar riskerna för havandeskapsförgiftning, för tidig födsel, dödfödsel, låg födelsevikt, vissa missbildningar och plötslig spädbarnsdöd.</a:t>
            </a:r>
          </a:p>
          <a:p>
            <a:r>
              <a:rPr lang="sv-SE" sz="1200" b="0" i="0" u="none" strike="noStrike" kern="1200" baseline="0" dirty="0" smtClean="0">
                <a:solidFill>
                  <a:schemeClr val="tx1"/>
                </a:solidFill>
                <a:latin typeface="Verdana"/>
                <a:ea typeface="ヒラギノ角ゴ Pro W3" charset="-128"/>
                <a:cs typeface="ヒラギノ角ゴ Pro W3" charset="-128"/>
              </a:rPr>
              <a:t>Nikotinanvändning kan även öka risken att avlida om man drabbas av hjärt-kärlsjukdom. Ett annat problem är att koncentrationerna av nikotin i rökvätskorna till e-cigaretter är så höga att man kan drabbas av akut förgiftning om man får i sig vätskan eller får den på huden. Från USA och Storbritannien rapporteras en kraftig ökning av nikotinförgiftningarna sedan e-cigaretterna introducerades.</a:t>
            </a:r>
          </a:p>
          <a:p>
            <a:r>
              <a:rPr lang="sv-SE" sz="1200" b="0" i="0" u="none" strike="noStrike" kern="1200" baseline="0" dirty="0" smtClean="0">
                <a:solidFill>
                  <a:schemeClr val="tx1"/>
                </a:solidFill>
                <a:latin typeface="Verdana"/>
                <a:ea typeface="ヒラギノ角ゴ Pro W3" charset="-128"/>
                <a:cs typeface="ヒラギノ角ゴ Pro W3" charset="-128"/>
              </a:rPr>
              <a:t>Det har också visat sig att e-cigaretternas ”rök” innehåller en mängd skadliga ämnen och partiklar. En del av ämnena är cancerframkallande, konstaterar WHO</a:t>
            </a:r>
            <a:endParaRPr lang="sv-SE" dirty="0" smtClean="0"/>
          </a:p>
          <a:p>
            <a:endParaRPr lang="sv-SE" dirty="0" smtClean="0"/>
          </a:p>
          <a:p>
            <a:r>
              <a:rPr lang="sv-SE" dirty="0" smtClean="0"/>
              <a:t>Källa: rökfri.nu</a:t>
            </a:r>
          </a:p>
          <a:p>
            <a:endParaRPr lang="sv-SE" dirty="0" smtClean="0"/>
          </a:p>
          <a:p>
            <a:r>
              <a:rPr lang="sv-SE" dirty="0" smtClean="0"/>
              <a:t>Ny lag från 1 juli-17 som innebär att man inte får sälja E-cigaretter till konsumenter under 18 år. Om man säljer</a:t>
            </a:r>
            <a:r>
              <a:rPr lang="sv-SE" baseline="0" dirty="0" smtClean="0"/>
              <a:t> till konsumenter under 18 år så kan man få böter </a:t>
            </a:r>
            <a:r>
              <a:rPr lang="sv-SE" baseline="0" smtClean="0"/>
              <a:t>eller fängelse i högst 6 månader.</a:t>
            </a:r>
            <a:endParaRPr lang="sv-SE" dirty="0" smtClean="0"/>
          </a:p>
          <a:p>
            <a:endParaRPr lang="sv-SE" dirty="0" smtClean="0"/>
          </a:p>
          <a:p>
            <a:r>
              <a:rPr lang="sv-SE" dirty="0" smtClean="0"/>
              <a:t>Källa. Länsstyrelsen</a:t>
            </a:r>
            <a:r>
              <a:rPr lang="sv-SE" baseline="0" dirty="0" smtClean="0"/>
              <a:t> Sörmland</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11</a:t>
            </a:fld>
            <a:endParaRPr lang="sv-SE" dirty="0"/>
          </a:p>
        </p:txBody>
      </p:sp>
    </p:spTree>
    <p:extLst>
      <p:ext uri="{BB962C8B-B14F-4D97-AF65-F5344CB8AC3E}">
        <p14:creationId xmlns:p14="http://schemas.microsoft.com/office/powerpoint/2010/main" val="1827472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smtClean="0"/>
              <a:t>Risker</a:t>
            </a:r>
            <a:r>
              <a:rPr lang="sv-SE" sz="1200" baseline="0" dirty="0" smtClean="0"/>
              <a:t> med snusning . </a:t>
            </a:r>
            <a:r>
              <a:rPr lang="sv-SE" sz="1200" dirty="0" smtClean="0"/>
              <a:t>Massundersökningar av svenska byggarbetare har gett upphov till misstankar om att långvarig snusning kan öka risken för död i hjärtinfarkt och stroke men definitiva bevis saknas.</a:t>
            </a:r>
          </a:p>
          <a:p>
            <a:endParaRPr lang="sv-SE"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sz="1200" dirty="0" smtClean="0"/>
              <a:t>Det är vanligt att få skador på tandköttet om man snusar. Snus innehåller cancerframkallande ämnen. Snusning ger en ökad risk för diabetes typ 2 och cancer i bukspottskörteln. Det finns också ett samband mellan snusning och skador på leder och muskler, nedsatt hörsel och minskad möjlighet att bli gravid.</a:t>
            </a:r>
          </a:p>
          <a:p>
            <a:endParaRPr lang="sv-SE" dirty="0" smtClean="0"/>
          </a:p>
          <a:p>
            <a:r>
              <a:rPr lang="sv-SE" dirty="0" smtClean="0"/>
              <a:t>Källa:1177</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12</a:t>
            </a:fld>
            <a:endParaRPr lang="sv-SE" dirty="0"/>
          </a:p>
        </p:txBody>
      </p:sp>
    </p:spTree>
    <p:extLst>
      <p:ext uri="{BB962C8B-B14F-4D97-AF65-F5344CB8AC3E}">
        <p14:creationId xmlns:p14="http://schemas.microsoft.com/office/powerpoint/2010/main" val="1459575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smtClean="0"/>
              <a:t>Visa bilden för att öka förståelse vad som händer i kroppen när man röker</a:t>
            </a:r>
          </a:p>
          <a:p>
            <a:endParaRPr lang="sv-SE" b="0" dirty="0" smtClean="0"/>
          </a:p>
          <a:p>
            <a:r>
              <a:rPr lang="sv-SE" b="0" dirty="0" smtClean="0"/>
              <a:t>Risker jämfört med icke rökare</a:t>
            </a:r>
          </a:p>
          <a:p>
            <a:r>
              <a:rPr lang="sv-SE" dirty="0" smtClean="0"/>
              <a:t>Den som röker ett paket cigarretter om dagen riskerar jämfört med den som inte röker följande:</a:t>
            </a:r>
          </a:p>
          <a:p>
            <a:r>
              <a:rPr lang="sv-SE" dirty="0" smtClean="0"/>
              <a:t>Femton gånger högre risk att få lungcancer</a:t>
            </a:r>
          </a:p>
          <a:p>
            <a:r>
              <a:rPr lang="sv-SE" dirty="0" smtClean="0"/>
              <a:t>Tio gånger högre risk att få kol</a:t>
            </a:r>
          </a:p>
          <a:p>
            <a:r>
              <a:rPr lang="sv-SE" dirty="0" smtClean="0"/>
              <a:t>Tio gånger högre risk att få matstrupscancer</a:t>
            </a:r>
          </a:p>
          <a:p>
            <a:r>
              <a:rPr lang="sv-SE" dirty="0" smtClean="0"/>
              <a:t>Fem gånger högre risk att få hjärtinfarkt före 50.</a:t>
            </a:r>
          </a:p>
          <a:p>
            <a:r>
              <a:rPr lang="sv-SE" dirty="0" smtClean="0"/>
              <a:t>Tre gånger högre risk att få hjärtinfarkt efter fyllda 50</a:t>
            </a:r>
          </a:p>
          <a:p>
            <a:r>
              <a:rPr lang="sv-SE" dirty="0" smtClean="0"/>
              <a:t>Tre gånger högre risk att få stroke</a:t>
            </a:r>
          </a:p>
          <a:p>
            <a:r>
              <a:rPr lang="sv-SE" dirty="0" smtClean="0"/>
              <a:t>Tre gånger högre risk att få cancer i urinblåsan</a:t>
            </a:r>
          </a:p>
          <a:p>
            <a:r>
              <a:rPr lang="sv-SE" dirty="0" smtClean="0"/>
              <a:t>Dessutom ökar rökning risken flerfaldigt för att drabbas av tandlossning, åldersblindhet (</a:t>
            </a:r>
            <a:r>
              <a:rPr lang="sv-SE" dirty="0" err="1" smtClean="0"/>
              <a:t>makuladegeneration</a:t>
            </a:r>
            <a:r>
              <a:rPr lang="sv-SE" dirty="0" smtClean="0"/>
              <a:t>), benskörhet (osteroporos), erektionsproblem och sannolikt också för alzheimerdemens.</a:t>
            </a:r>
          </a:p>
          <a:p>
            <a:r>
              <a:rPr lang="sv-SE" dirty="0" smtClean="0"/>
              <a:t>Rökare löper också högre risk att drabbas av svår åderförfettning i stora kroppspulsådern och i de stora kärlen i benen, så kallad fönstertittarsjuka (</a:t>
            </a:r>
            <a:r>
              <a:rPr lang="sv-SE" dirty="0" err="1" smtClean="0"/>
              <a:t>claudicatio</a:t>
            </a:r>
            <a:r>
              <a:rPr lang="sv-SE" dirty="0" smtClean="0"/>
              <a:t> intermittens) som kan sluta med amputation. Nio av tio som drabbas av svåra kärlförträngningar i benen är rökare eller har varit det.</a:t>
            </a:r>
          </a:p>
          <a:p>
            <a:r>
              <a:rPr lang="sv-SE" b="1" dirty="0" smtClean="0"/>
              <a:t>Kvinnor och rökning</a:t>
            </a:r>
          </a:p>
          <a:p>
            <a:r>
              <a:rPr lang="sv-SE" dirty="0" smtClean="0"/>
              <a:t>Rökning är den vanligaste orsaken till KOL, kroniskt obstruktiv lungsjukdom. Detta var tidigare en typiskt manlig sjukdom, men sedan 1990 har sjukligheten och dödligheten hos kvinnor ökat markant. På grund av det ökade antalet kvinnliga rökare är död i KOL numera vanligare hos kvinnor än hos män.</a:t>
            </a:r>
          </a:p>
          <a:p>
            <a:r>
              <a:rPr lang="sv-SE" dirty="0" smtClean="0"/>
              <a:t>Kvinnor har mindre lungor och trängre luftrör, vilket sannolikt gör dem känsligare för tobaksrökens skadliga effekter. Mycket tyder också på att kvinnor blir mer nikotinberoende än män och därmed kan ha svårare att sluta. Andelen unga kvinnor som röker är i dag större än andelen rökande unga män. Kvinnor som röker har svårare att få barn eftersom rökningen påverkar ägglossningen. En rökare har färre ägglossningar per år än en icke-rökare. Rökning orsakar även ett tidigare klimakterium. Det ökar i sin tur risken för benskörhet, högt blodtryck samt hjärt-kärlsjukdomar.</a:t>
            </a:r>
          </a:p>
          <a:p>
            <a:r>
              <a:rPr lang="sv-SE" dirty="0" smtClean="0"/>
              <a:t>Sjukdomar som kan kopplas till rökning tar ofta lång tid att utveckla, mellan 25 och 30 år. Den som börjar röka tidigt påskyndar sjukdomsutvecklingen.</a:t>
            </a:r>
          </a:p>
          <a:p>
            <a:r>
              <a:rPr lang="sv-SE" b="1" dirty="0" smtClean="0"/>
              <a:t>Barn till rökare</a:t>
            </a:r>
          </a:p>
          <a:p>
            <a:r>
              <a:rPr lang="sv-SE" dirty="0" smtClean="0"/>
              <a:t>En gravid rökare riskerar att få barn som föds för tidigt. Om mamman röker under graviditeten, får fostret i sig mer kolmonoxid och andra gifter än mamman. Risken för missfall ökar med 50 procent. Ökar gör också risken för tidig avlossning av moderkakan liksom risken för missbildningar. Dessutom kan barnets tillväxt hämmas eftersom barnets förmåga att tillgodogöra sig näring blir sämre. Nyfödda barn till rökare väger i snitt 150-300 gram mindre än andra. Små barn som lever med rökare har oftare astma samt luftvägs- och öroninflammationer än andra barn. Passiv rökning kan också hämma utvecklingen av barnens lungor.</a:t>
            </a:r>
          </a:p>
          <a:p>
            <a:r>
              <a:rPr lang="sv-SE" b="1" dirty="0" smtClean="0"/>
              <a:t>Diabetes och rökning</a:t>
            </a:r>
          </a:p>
          <a:p>
            <a:r>
              <a:rPr lang="sv-SE" dirty="0" smtClean="0"/>
              <a:t>Diabetiker som röker utsätter sig för kraftigt ökad risk att drabbas av sjukdom i hjärta och kärl. Risken för åderförfettning ökar flerfaldigt för den som har diabetes och röker, vilket i sin tur ökar risken för att drabbas av hjärtinfarkt och andra sjukdomar i hjärta och kärl. Eftersom rökning försämrar blodcirkulationen ökar även risken för att drabbas av svårläkta sår på ben och fötter. Ett rökstopp förbättrar kroppens känslighet för insulin, samtidigt som riskerna för hjärt-kärlsjukdom minskar.</a:t>
            </a:r>
          </a:p>
          <a:p>
            <a:endParaRPr lang="sv-SE" dirty="0" smtClean="0"/>
          </a:p>
          <a:p>
            <a:r>
              <a:rPr lang="sv-SE" dirty="0" smtClean="0"/>
              <a:t>Källa:</a:t>
            </a:r>
            <a:r>
              <a:rPr lang="sv-SE" baseline="0" dirty="0" smtClean="0"/>
              <a:t> https://www.hjart-lungfonden.se/Sjukdomar/Halsa/Tobak/Om-tobak/</a:t>
            </a:r>
          </a:p>
          <a:p>
            <a:endParaRPr lang="sv-SE" baseline="0"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13</a:t>
            </a:fld>
            <a:endParaRPr lang="sv-SE" dirty="0"/>
          </a:p>
        </p:txBody>
      </p:sp>
    </p:spTree>
    <p:extLst>
      <p:ext uri="{BB962C8B-B14F-4D97-AF65-F5344CB8AC3E}">
        <p14:creationId xmlns:p14="http://schemas.microsoft.com/office/powerpoint/2010/main" val="907282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effectLst/>
              </a:rPr>
              <a:t>Hur förändras din hälsa när du slutar röka </a:t>
            </a:r>
            <a:endParaRPr lang="sv-SE" dirty="0" smtClean="0">
              <a:effectLst/>
            </a:endParaRPr>
          </a:p>
          <a:p>
            <a:r>
              <a:rPr lang="sv-SE" dirty="0" smtClean="0">
                <a:effectLst/>
              </a:rPr>
              <a:t>När du slutar röka så kommer din hälsa att påverkas väldigt positivt. Ett friskare liv med bättre kondition, luktsinne och alla fördelar som det innebär att sluta röka. När ditt rök sug är som värst skall du tänka på alla dessa positiva saker rökning medför.</a:t>
            </a:r>
            <a:r>
              <a:rPr lang="sv-SE" baseline="0" dirty="0" smtClean="0">
                <a:effectLst/>
              </a:rPr>
              <a:t> </a:t>
            </a:r>
            <a:r>
              <a:rPr lang="sv-SE" dirty="0" smtClean="0">
                <a:effectLst/>
              </a:rPr>
              <a:t>En del av dem positiva effekterna börjar redan efter 20 minuter.</a:t>
            </a:r>
          </a:p>
          <a:p>
            <a:r>
              <a:rPr lang="sv-SE" b="1" dirty="0" smtClean="0">
                <a:effectLst/>
              </a:rPr>
              <a:t>Direkt efter att du släckt sista cigaretten: </a:t>
            </a:r>
            <a:endParaRPr lang="sv-SE" dirty="0" smtClean="0">
              <a:effectLst/>
            </a:endParaRPr>
          </a:p>
          <a:p>
            <a:r>
              <a:rPr lang="sv-SE" b="1" dirty="0" smtClean="0">
                <a:effectLst/>
              </a:rPr>
              <a:t>20 minuter </a:t>
            </a:r>
            <a:endParaRPr lang="sv-SE" dirty="0" smtClean="0">
              <a:effectLst/>
            </a:endParaRPr>
          </a:p>
          <a:p>
            <a:r>
              <a:rPr lang="sv-SE" dirty="0" smtClean="0">
                <a:effectLst/>
              </a:rPr>
              <a:t>Blodtrycket och pulsen har gått ner till en normal nivå Temperaturen i dina händer och fötter har börjat återvända till det normala.</a:t>
            </a:r>
          </a:p>
          <a:p>
            <a:r>
              <a:rPr lang="sv-SE" dirty="0" smtClean="0">
                <a:effectLst/>
              </a:rPr>
              <a:t>Utvecklingen av rynkor har redan börjat minska.</a:t>
            </a:r>
          </a:p>
          <a:p>
            <a:r>
              <a:rPr lang="sv-SE" dirty="0" smtClean="0">
                <a:effectLst/>
              </a:rPr>
              <a:t>I varje cigarett finner du mer än 4000 giftiga ämnen. Varav ett 50tal är cancerframkallande och kan ge hjärtinfarkt, stroke och KOL.</a:t>
            </a:r>
          </a:p>
          <a:p>
            <a:r>
              <a:rPr lang="sv-SE" b="1" dirty="0" smtClean="0">
                <a:effectLst/>
              </a:rPr>
              <a:t>8 timmar </a:t>
            </a:r>
            <a:endParaRPr lang="sv-SE" dirty="0" smtClean="0">
              <a:effectLst/>
            </a:endParaRPr>
          </a:p>
          <a:p>
            <a:r>
              <a:rPr lang="sv-SE" dirty="0" smtClean="0">
                <a:effectLst/>
              </a:rPr>
              <a:t>Kolmonoxidhalten i ditt blod börjar att minska och närmar sig det normala. Det bidrar till att syret får mer plats och syrehalten i ditt blod har återgått till det normala.</a:t>
            </a:r>
          </a:p>
          <a:p>
            <a:r>
              <a:rPr lang="sv-SE" dirty="0" smtClean="0">
                <a:effectLst/>
              </a:rPr>
              <a:t>En cigarett förkortar livet med 5 minuter, så du har redan förlängt livet med 1-2 timmar.</a:t>
            </a:r>
          </a:p>
          <a:p>
            <a:r>
              <a:rPr lang="sv-SE" b="1" dirty="0" smtClean="0">
                <a:effectLst/>
              </a:rPr>
              <a:t>1 Dygn </a:t>
            </a:r>
            <a:endParaRPr lang="sv-SE" dirty="0" smtClean="0">
              <a:effectLst/>
            </a:endParaRPr>
          </a:p>
          <a:p>
            <a:r>
              <a:rPr lang="sv-SE" dirty="0" smtClean="0">
                <a:effectLst/>
              </a:rPr>
              <a:t>Risken för hjärtinfarkt har sjunkit drastiskt</a:t>
            </a:r>
          </a:p>
          <a:p>
            <a:r>
              <a:rPr lang="sv-SE" dirty="0" smtClean="0">
                <a:effectLst/>
              </a:rPr>
              <a:t>Om du rökt ett paket om dagen tidigare så har du nu sparat in 1 paket. Spara dessa pengar på ett bra räntekonto för att sedan belöna dig I framtiden.</a:t>
            </a:r>
          </a:p>
          <a:p>
            <a:r>
              <a:rPr lang="sv-SE" b="1" dirty="0" smtClean="0">
                <a:effectLst/>
              </a:rPr>
              <a:t>2 veckor – 3 månader</a:t>
            </a:r>
            <a:endParaRPr lang="sv-SE" dirty="0" smtClean="0">
              <a:effectLst/>
            </a:endParaRPr>
          </a:p>
          <a:p>
            <a:r>
              <a:rPr lang="sv-SE" dirty="0" smtClean="0">
                <a:effectLst/>
              </a:rPr>
              <a:t>Nu börjar du känna att du inte behöver anstränga dig för att göra dem dagliga tingen.</a:t>
            </a:r>
          </a:p>
          <a:p>
            <a:r>
              <a:rPr lang="sv-SE" dirty="0" smtClean="0">
                <a:effectLst/>
              </a:rPr>
              <a:t>Din lungkapacitet och kondition har blivit avsevärt bättre.</a:t>
            </a:r>
          </a:p>
          <a:p>
            <a:r>
              <a:rPr lang="sv-SE" dirty="0" smtClean="0">
                <a:effectLst/>
              </a:rPr>
              <a:t>Risken för ryggproblem sjunker lavinartat </a:t>
            </a:r>
            <a:r>
              <a:rPr lang="sv-SE" dirty="0" err="1" smtClean="0">
                <a:effectLst/>
              </a:rPr>
              <a:t>pga</a:t>
            </a:r>
            <a:r>
              <a:rPr lang="sv-SE" dirty="0" smtClean="0">
                <a:effectLst/>
              </a:rPr>
              <a:t> bättre blodcirkulation I bland ryggkotorna.</a:t>
            </a:r>
          </a:p>
          <a:p>
            <a:r>
              <a:rPr lang="sv-SE" dirty="0" smtClean="0">
                <a:effectLst/>
              </a:rPr>
              <a:t>Din hud börjar se mycket friskare ut istället för den gråa tonen man får av rökning.</a:t>
            </a:r>
          </a:p>
          <a:p>
            <a:r>
              <a:rPr lang="sv-SE" dirty="0" smtClean="0">
                <a:effectLst/>
              </a:rPr>
              <a:t>Munhygienen har blivit mkt bättre och din andedräkt har blivit mycket bättre.</a:t>
            </a:r>
          </a:p>
          <a:p>
            <a:r>
              <a:rPr lang="sv-SE" i="1" dirty="0" smtClean="0">
                <a:effectLst/>
              </a:rPr>
              <a:t>Möjligheten för att bli gravid för kvinnor och få erektion för män har ökat markant.</a:t>
            </a:r>
            <a:endParaRPr lang="sv-SE" dirty="0" smtClean="0">
              <a:effectLst/>
            </a:endParaRPr>
          </a:p>
          <a:p>
            <a:r>
              <a:rPr lang="sv-SE" i="1" dirty="0" smtClean="0">
                <a:effectLst/>
              </a:rPr>
              <a:t>Smak och luktsinnet förbättras för varje dag.</a:t>
            </a:r>
            <a:endParaRPr lang="sv-SE" dirty="0" smtClean="0">
              <a:effectLst/>
            </a:endParaRPr>
          </a:p>
          <a:p>
            <a:r>
              <a:rPr lang="sv-SE" dirty="0" smtClean="0">
                <a:effectLst/>
              </a:rPr>
              <a:t>Komplikationer vid eventuell kommande kirurgiskt ingrepp har halverats.</a:t>
            </a:r>
          </a:p>
          <a:p>
            <a:r>
              <a:rPr lang="sv-SE" dirty="0" smtClean="0">
                <a:effectLst/>
              </a:rPr>
              <a:t>Tar du någon sorts medicin så får dem ökad effekt när du slutar röka.</a:t>
            </a:r>
          </a:p>
          <a:p>
            <a:r>
              <a:rPr lang="sv-SE" b="1" dirty="0" smtClean="0">
                <a:effectLst/>
              </a:rPr>
              <a:t>4 – 6 månader</a:t>
            </a:r>
            <a:endParaRPr lang="sv-SE" dirty="0" smtClean="0">
              <a:effectLst/>
            </a:endParaRPr>
          </a:p>
          <a:p>
            <a:r>
              <a:rPr lang="sv-SE" dirty="0" smtClean="0">
                <a:effectLst/>
              </a:rPr>
              <a:t>Du börjar återfå flimmerhåren I luftvägarna.</a:t>
            </a:r>
          </a:p>
          <a:p>
            <a:r>
              <a:rPr lang="sv-SE" dirty="0" smtClean="0">
                <a:effectLst/>
              </a:rPr>
              <a:t>Rökhostan är som bortblåst och slembildningarna i halsen har avtagit.</a:t>
            </a:r>
          </a:p>
          <a:p>
            <a:r>
              <a:rPr lang="sv-SE" dirty="0" smtClean="0">
                <a:effectLst/>
              </a:rPr>
              <a:t>Under den här tiden hade du i normalfallet spenderat 500 timmar till rökning som du nu istället ägnat åt mycket mer intressanta saker.</a:t>
            </a:r>
          </a:p>
          <a:p>
            <a:r>
              <a:rPr lang="sv-SE" dirty="0" smtClean="0">
                <a:effectLst/>
              </a:rPr>
              <a:t>Dina skadade blodkärl har börjat reparera sig efter rökningen.</a:t>
            </a:r>
          </a:p>
          <a:p>
            <a:r>
              <a:rPr lang="sv-SE" dirty="0" smtClean="0">
                <a:effectLst/>
              </a:rPr>
              <a:t>Risken för blodpropp har minskat.</a:t>
            </a:r>
          </a:p>
          <a:p>
            <a:r>
              <a:rPr lang="sv-SE" b="1" dirty="0" smtClean="0">
                <a:effectLst/>
              </a:rPr>
              <a:t>1 år</a:t>
            </a:r>
            <a:endParaRPr lang="sv-SE" dirty="0" smtClean="0">
              <a:effectLst/>
            </a:endParaRPr>
          </a:p>
          <a:p>
            <a:r>
              <a:rPr lang="sv-SE" dirty="0" smtClean="0">
                <a:effectLst/>
              </a:rPr>
              <a:t>Du känner dig piggare när du inte röker.</a:t>
            </a:r>
          </a:p>
          <a:p>
            <a:r>
              <a:rPr lang="sv-SE" dirty="0" smtClean="0">
                <a:effectLst/>
              </a:rPr>
              <a:t>Förtäringen av blodkärl och hjärtinfarkt har minskat.</a:t>
            </a:r>
          </a:p>
          <a:p>
            <a:r>
              <a:rPr lang="sv-SE" dirty="0" smtClean="0">
                <a:effectLst/>
              </a:rPr>
              <a:t>Du blir inte sjuk lika lätt och ofta längre, det beror på att ditt </a:t>
            </a:r>
            <a:r>
              <a:rPr lang="sv-SE" dirty="0" err="1" smtClean="0">
                <a:effectLst/>
              </a:rPr>
              <a:t>imunförsvar</a:t>
            </a:r>
            <a:r>
              <a:rPr lang="sv-SE" dirty="0" smtClean="0">
                <a:effectLst/>
              </a:rPr>
              <a:t> blivit mycket bättre.</a:t>
            </a:r>
          </a:p>
          <a:p>
            <a:r>
              <a:rPr lang="sv-SE" dirty="0" smtClean="0">
                <a:effectLst/>
              </a:rPr>
              <a:t>Risken att du skall drabbas av allergier eller luftrörskattar har minskat.</a:t>
            </a:r>
          </a:p>
          <a:p>
            <a:r>
              <a:rPr lang="sv-SE" dirty="0" smtClean="0">
                <a:effectLst/>
              </a:rPr>
              <a:t>Nu har du minskat risken att få magsår och att snabbare läka eventuella magsår.</a:t>
            </a:r>
          </a:p>
          <a:p>
            <a:r>
              <a:rPr lang="sv-SE" dirty="0" smtClean="0">
                <a:effectLst/>
              </a:rPr>
              <a:t>Nu har du sparat in 20 000kr till ditt sparkonto.</a:t>
            </a:r>
          </a:p>
          <a:p>
            <a:r>
              <a:rPr lang="sv-SE" dirty="0" smtClean="0">
                <a:effectLst/>
              </a:rPr>
              <a:t>Känslan att inte vara beroende av nikotin är obeskrivlig.</a:t>
            </a:r>
          </a:p>
          <a:p>
            <a:r>
              <a:rPr lang="sv-SE" b="1" dirty="0" smtClean="0">
                <a:effectLst/>
              </a:rPr>
              <a:t>5 år </a:t>
            </a:r>
            <a:endParaRPr lang="sv-SE" dirty="0" smtClean="0">
              <a:effectLst/>
            </a:endParaRPr>
          </a:p>
          <a:p>
            <a:r>
              <a:rPr lang="sv-SE" dirty="0" smtClean="0">
                <a:effectLst/>
              </a:rPr>
              <a:t>Nu har risken för stroke reducerats till nivån för en person som aldrig rökt.</a:t>
            </a:r>
          </a:p>
          <a:p>
            <a:r>
              <a:rPr lang="sv-SE" dirty="0" smtClean="0">
                <a:effectLst/>
              </a:rPr>
              <a:t>Nu har eventuell förberedning av cancer I celler fått en möjlighet att läka.</a:t>
            </a:r>
          </a:p>
          <a:p>
            <a:r>
              <a:rPr lang="sv-SE" dirty="0" smtClean="0">
                <a:effectLst/>
              </a:rPr>
              <a:t>Nu har risken för </a:t>
            </a:r>
            <a:r>
              <a:rPr lang="sv-SE" dirty="0" err="1" smtClean="0">
                <a:effectLst/>
              </a:rPr>
              <a:t>canser</a:t>
            </a:r>
            <a:r>
              <a:rPr lang="sv-SE" dirty="0" smtClean="0">
                <a:effectLst/>
              </a:rPr>
              <a:t> I hela kroppen minskat rejält.</a:t>
            </a:r>
          </a:p>
          <a:p>
            <a:r>
              <a:rPr lang="sv-SE" dirty="0" smtClean="0">
                <a:effectLst/>
              </a:rPr>
              <a:t>Du har nu sparat 100 000kr med ränta på ränta effekten</a:t>
            </a:r>
          </a:p>
          <a:p>
            <a:r>
              <a:rPr lang="sv-SE" dirty="0" smtClean="0">
                <a:effectLst/>
              </a:rPr>
              <a:t>Risken för lungcancer har sjunkit med 70% mot tidigare</a:t>
            </a:r>
          </a:p>
          <a:p>
            <a:r>
              <a:rPr lang="sv-SE" b="1" dirty="0" smtClean="0">
                <a:effectLst/>
              </a:rPr>
              <a:t>10 år</a:t>
            </a:r>
            <a:endParaRPr lang="sv-SE" dirty="0" smtClean="0">
              <a:effectLst/>
            </a:endParaRPr>
          </a:p>
          <a:p>
            <a:r>
              <a:rPr lang="sv-SE" dirty="0" smtClean="0">
                <a:effectLst/>
              </a:rPr>
              <a:t>Du har nu sparat in ca: 1 år av vaken tid som du annars spenderat på rökning.</a:t>
            </a:r>
          </a:p>
          <a:p>
            <a:r>
              <a:rPr lang="sv-SE" dirty="0" smtClean="0">
                <a:effectLst/>
              </a:rPr>
              <a:t>Du kan nu efter 10 år räkna med att ha 250 000kr på ditt sparkonto och nu är det läge för att unna sig något ordentligt.</a:t>
            </a:r>
          </a:p>
          <a:p>
            <a:r>
              <a:rPr lang="sv-SE" dirty="0" smtClean="0">
                <a:effectLst/>
              </a:rPr>
              <a:t>Nu har du fått ett r</a:t>
            </a:r>
            <a:r>
              <a:rPr lang="sv-SE" i="1" dirty="0" smtClean="0">
                <a:effectLst/>
              </a:rPr>
              <a:t>ikare och friare liv,</a:t>
            </a:r>
            <a:r>
              <a:rPr lang="sv-SE" dirty="0" smtClean="0">
                <a:effectLst/>
              </a:rPr>
              <a:t> och f</a:t>
            </a:r>
            <a:r>
              <a:rPr lang="sv-SE" i="1" dirty="0" smtClean="0">
                <a:effectLst/>
              </a:rPr>
              <a:t>örbättrat din hälsa avsevärt, jä</a:t>
            </a:r>
            <a:r>
              <a:rPr lang="sv-SE" dirty="0" smtClean="0">
                <a:effectLst/>
              </a:rPr>
              <a:t>mfört med om du hade fortsatt att röka</a:t>
            </a:r>
          </a:p>
          <a:p>
            <a:r>
              <a:rPr lang="sv-SE" b="1" dirty="0" smtClean="0">
                <a:effectLst/>
              </a:rPr>
              <a:t>Varför ödsla pengar på att andas in giftig rök när du kan göra så mycket annat för pengarna, speciellt nu med en bättre kondition, mer pengar och mer fritid.</a:t>
            </a:r>
            <a:endParaRPr lang="sv-SE" dirty="0" smtClean="0">
              <a:effectLst/>
            </a:endParaRPr>
          </a:p>
          <a:p>
            <a:r>
              <a:rPr lang="sv-SE" dirty="0" smtClean="0">
                <a:effectLst/>
              </a:rPr>
              <a:t> </a:t>
            </a:r>
          </a:p>
          <a:p>
            <a:r>
              <a:rPr lang="sv-SE" dirty="0" smtClean="0"/>
              <a:t>Källa:</a:t>
            </a:r>
            <a:r>
              <a:rPr lang="sv-SE" baseline="0" dirty="0" smtClean="0"/>
              <a:t> </a:t>
            </a:r>
            <a:r>
              <a:rPr lang="sv-SE" dirty="0" smtClean="0"/>
              <a:t>http://www.nicorette.se/hjalp-och-stod/sanningen-om-att-sluta</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14</a:t>
            </a:fld>
            <a:endParaRPr lang="sv-SE" dirty="0"/>
          </a:p>
        </p:txBody>
      </p:sp>
    </p:spTree>
    <p:extLst>
      <p:ext uri="{BB962C8B-B14F-4D97-AF65-F5344CB8AC3E}">
        <p14:creationId xmlns:p14="http://schemas.microsoft.com/office/powerpoint/2010/main" val="4068000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sv-SE" sz="1200" dirty="0" smtClean="0"/>
              <a:t>Det finns många vinster med att sluta röka och snusa. Det viktigaste för att lyckas bryta nikotinberoendet är att man är motiverad. Råd och stöd förbättrar utsikterna att bli rök- och </a:t>
            </a:r>
            <a:r>
              <a:rPr lang="sv-SE" sz="1200" dirty="0" err="1" smtClean="0"/>
              <a:t>snusfri</a:t>
            </a:r>
            <a:r>
              <a:rPr lang="sv-SE" sz="1200" dirty="0" smtClean="0"/>
              <a:t>.</a:t>
            </a:r>
          </a:p>
          <a:p>
            <a:r>
              <a:rPr lang="sv-SE" sz="1200" b="1" dirty="0" smtClean="0"/>
              <a:t>Läkemedel ökar chansen att bli rökfri</a:t>
            </a:r>
          </a:p>
          <a:p>
            <a:r>
              <a:rPr lang="sv-SE" sz="1200" dirty="0" smtClean="0"/>
              <a:t>Om man använder läkemedel som hjälp för att sluta röka kan man minst fördubbla sina chanser att lyckas. Det finns läkemedel med eller utan nikotin.</a:t>
            </a:r>
          </a:p>
          <a:p>
            <a:endParaRPr lang="sv-SE" sz="1200" dirty="0" smtClean="0"/>
          </a:p>
          <a:p>
            <a:r>
              <a:rPr lang="sv-SE" sz="1200" dirty="0" smtClean="0">
                <a:hlinkClick r:id="rId3"/>
              </a:rPr>
              <a:t>Sluta-röka-linjen</a:t>
            </a:r>
            <a:r>
              <a:rPr lang="sv-SE" sz="1200" dirty="0" smtClean="0"/>
              <a:t> är en nationell gratistjänst som drivs av Stockholms läns landsting med stöd av Socialdepartementet. Professionella rökavvänjare finns på plats alla vardagar och vissa kvällar. Telefonnumret är 020-84 00 00.</a:t>
            </a:r>
          </a:p>
          <a:p>
            <a:r>
              <a:rPr lang="sv-SE" sz="1200" b="1" dirty="0" smtClean="0"/>
              <a:t>Rökfri och </a:t>
            </a:r>
            <a:r>
              <a:rPr lang="sv-SE" sz="1200" b="1" dirty="0" err="1" smtClean="0"/>
              <a:t>Fimpaaa</a:t>
            </a:r>
            <a:endParaRPr lang="sv-SE" sz="1200" b="1" dirty="0" smtClean="0"/>
          </a:p>
          <a:p>
            <a:r>
              <a:rPr lang="sv-SE" sz="1200" dirty="0" smtClean="0"/>
              <a:t>Du kan också använda 1177 Vårdguidens interaktiva tjänst </a:t>
            </a:r>
            <a:r>
              <a:rPr lang="sv-SE" sz="1200" dirty="0" smtClean="0">
                <a:hlinkClick r:id="rId4"/>
              </a:rPr>
              <a:t>Rökfri</a:t>
            </a:r>
            <a:r>
              <a:rPr lang="sv-SE" sz="1200" dirty="0" smtClean="0"/>
              <a:t>. Tjänsten är gratis och finns på webben och som </a:t>
            </a:r>
            <a:r>
              <a:rPr lang="sv-SE" sz="1200" dirty="0" err="1" smtClean="0"/>
              <a:t>app</a:t>
            </a:r>
            <a:r>
              <a:rPr lang="sv-SE" sz="1200" dirty="0" smtClean="0"/>
              <a:t> till din smarta telefon. För dig som är ung och vill sluta röka finns tjänsten </a:t>
            </a:r>
            <a:r>
              <a:rPr lang="sv-SE" sz="1200" dirty="0" err="1" smtClean="0">
                <a:hlinkClick r:id="rId5"/>
              </a:rPr>
              <a:t>Fimpaaa</a:t>
            </a:r>
            <a:r>
              <a:rPr lang="sv-SE" sz="1200" dirty="0" smtClean="0"/>
              <a:t> som är framtagen av UMO.se</a:t>
            </a:r>
          </a:p>
          <a:p>
            <a:endParaRPr lang="sv-SE" sz="1200" dirty="0" smtClean="0"/>
          </a:p>
          <a:p>
            <a:r>
              <a:rPr lang="sv-SE" sz="1200" dirty="0" smtClean="0"/>
              <a:t>Källa: 1177</a:t>
            </a:r>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15</a:t>
            </a:fld>
            <a:endParaRPr lang="sv-SE" dirty="0"/>
          </a:p>
        </p:txBody>
      </p:sp>
    </p:spTree>
    <p:extLst>
      <p:ext uri="{BB962C8B-B14F-4D97-AF65-F5344CB8AC3E}">
        <p14:creationId xmlns:p14="http://schemas.microsoft.com/office/powerpoint/2010/main" val="833061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smtClean="0"/>
              <a:t>Alkohol är ett av de äldsta berusnings – och bedövningsmedel man känner till. Det är jästsvampar som bildar alkohol.</a:t>
            </a:r>
          </a:p>
          <a:p>
            <a:r>
              <a:rPr lang="sv-SE" sz="1200" dirty="0" smtClean="0"/>
              <a:t>Det finns olika sorters alkohol som alla har en sak gemensamt – de är väldigt giftiga!</a:t>
            </a:r>
          </a:p>
          <a:p>
            <a:r>
              <a:rPr lang="sv-SE" sz="1200" dirty="0" smtClean="0"/>
              <a:t>Den alkohol som man dricker framställs oftast ur säd, potatis, frukter och bär och den kallas etanol. Etanol kan också användas som desinfektionsmedel i </a:t>
            </a:r>
            <a:r>
              <a:rPr lang="sv-SE" sz="1200" dirty="0" err="1" smtClean="0"/>
              <a:t>bl</a:t>
            </a:r>
            <a:r>
              <a:rPr lang="sv-SE" sz="1200" dirty="0" smtClean="0"/>
              <a:t> a. sjukvården.</a:t>
            </a:r>
          </a:p>
          <a:p>
            <a:r>
              <a:rPr lang="sv-SE" dirty="0" smtClean="0"/>
              <a:t>När man dricker alkohol går den ut i blodet. Den påverkar kroppens olika organ samt det centrala nervsystemet. Blodkärlen närmast huden vidgas vilket ger en värmekänsla. Detta ökar samtidigt risken för avkylning.</a:t>
            </a:r>
          </a:p>
          <a:p>
            <a:r>
              <a:rPr lang="sv-SE" dirty="0" smtClean="0"/>
              <a:t>Det bildas också mer saltsyra i magen vilket kan leda till magkatarr och ökad risk för magsår.</a:t>
            </a:r>
          </a:p>
          <a:p>
            <a:endParaRPr lang="sv-SE" dirty="0" smtClean="0">
              <a:effectLst/>
            </a:endParaRPr>
          </a:p>
          <a:p>
            <a:r>
              <a:rPr lang="sv-SE" dirty="0" smtClean="0">
                <a:effectLst/>
              </a:rPr>
              <a:t>Källa: Droginformation.nu</a:t>
            </a:r>
          </a:p>
          <a:p>
            <a:endParaRPr lang="sv-SE" sz="1200" dirty="0" smtClean="0"/>
          </a:p>
          <a:p>
            <a:r>
              <a:rPr lang="sv-SE" b="1" dirty="0" smtClean="0">
                <a:effectLst/>
              </a:rPr>
              <a:t>Lite historia</a:t>
            </a:r>
          </a:p>
          <a:p>
            <a:r>
              <a:rPr lang="sv-SE" dirty="0" smtClean="0">
                <a:effectLst/>
              </a:rPr>
              <a:t>Före 1800-talet användes alkoholen som bedövningsmedel och smärtstillande. Tidigare har alkohol används mot tex. förkylningar och idag ingår den i vissa hostmediciner.</a:t>
            </a:r>
          </a:p>
          <a:p>
            <a:r>
              <a:rPr lang="sv-SE" dirty="0" smtClean="0">
                <a:effectLst/>
              </a:rPr>
              <a:t>Redan på 1000-talet drack vikingarna mjöd – ett slags öl.</a:t>
            </a:r>
          </a:p>
          <a:p>
            <a:r>
              <a:rPr lang="sv-SE" dirty="0" smtClean="0">
                <a:effectLst/>
              </a:rPr>
              <a:t>När de svenska bönderna på 1500-talet lärde sig tillverka brännvin av säd, så ökade drickandet enormt. På 1700-talet ökade drickandet ännu mera då man lärde sig göra brännvin av potatis istället för säd.</a:t>
            </a:r>
          </a:p>
          <a:p>
            <a:r>
              <a:rPr lang="sv-SE" dirty="0" smtClean="0">
                <a:effectLst/>
              </a:rPr>
              <a:t>I början av 1800 – talet låg spritkonsumtionen på sin absoluta topp. Man räknar att varje svensk man drack över 100 liter brännvin per år. Det blev ett stort folkhälsoproblem och </a:t>
            </a:r>
            <a:r>
              <a:rPr lang="sv-SE" dirty="0" err="1" smtClean="0">
                <a:effectLst/>
              </a:rPr>
              <a:t>bl</a:t>
            </a:r>
            <a:r>
              <a:rPr lang="sv-SE" dirty="0" smtClean="0">
                <a:effectLst/>
              </a:rPr>
              <a:t> a orsakade sjukdomar, ökad dödlighet och misshandel.</a:t>
            </a:r>
          </a:p>
          <a:p>
            <a:endParaRPr lang="sv-SE" dirty="0" smtClean="0"/>
          </a:p>
          <a:p>
            <a:r>
              <a:rPr lang="sv-SE" dirty="0" smtClean="0"/>
              <a:t>Vad händer när man dricker alkohol?</a:t>
            </a:r>
          </a:p>
          <a:p>
            <a:r>
              <a:rPr lang="sv-SE" sz="1200" dirty="0" smtClean="0"/>
              <a:t>När man dricker alkohol går den ut i blodet. Den påverkar kroppens olika organ samt det centrala nervsystemet. </a:t>
            </a:r>
          </a:p>
          <a:p>
            <a:r>
              <a:rPr lang="sv-SE" sz="1200" dirty="0" smtClean="0"/>
              <a:t>Blodkärlen närmast huden vidgas vilket ger en värmekänsla. Detta ökar samtidigt risken för avkylning.</a:t>
            </a:r>
          </a:p>
          <a:p>
            <a:r>
              <a:rPr lang="sv-SE" sz="1200" dirty="0" smtClean="0"/>
              <a:t>Det bildas också mer saltsyra i magen vilket kan leda till magkatarr och ökad risk för magsår.</a:t>
            </a:r>
          </a:p>
          <a:p>
            <a:endParaRPr lang="sv-SE"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sz="1200" dirty="0" smtClean="0"/>
              <a:t>Stora mängder alkohol kan </a:t>
            </a:r>
            <a:r>
              <a:rPr lang="sv-SE" sz="1200" dirty="0" err="1" smtClean="0"/>
              <a:t>bl</a:t>
            </a:r>
            <a:r>
              <a:rPr lang="sv-SE" sz="1200" dirty="0" smtClean="0"/>
              <a:t> a leda till leverskador, bukspottskörtel-inflammation samt att hjärtat får jobba hårdare – man kan även få akut alkoholförgiftning. Det är också vanligt med vitaminbrister – speciellt B-vitaminbrist vilket i sin tur skapar sömnsvårigheter, hudproblem och darrningar.</a:t>
            </a:r>
          </a:p>
          <a:p>
            <a:endParaRPr lang="sv-SE"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sz="1200" dirty="0" smtClean="0"/>
              <a:t>En större mängd alkohol kan göra så personen får minnesluckor, kräkningar, sämre muskelkontroll – vilket gör att personen vinglar och sluddrar. Vid alldeles för stora doser kan personen bli medvetslös.</a:t>
            </a:r>
          </a:p>
          <a:p>
            <a:endParaRPr lang="sv-SE" sz="1200" dirty="0" smtClean="0"/>
          </a:p>
          <a:p>
            <a:r>
              <a:rPr lang="sv-SE" sz="1200" b="1" dirty="0" smtClean="0"/>
              <a:t>Hur påverkas ungdomar?</a:t>
            </a:r>
          </a:p>
          <a:p>
            <a:r>
              <a:rPr lang="sv-SE" sz="1200" dirty="0" smtClean="0"/>
              <a:t>Ungdomar tål alkohol sämre än vuxna. Dels för att deras kroppar inte är vana vid alkohol och dels för att de blir berusade av en mindre mängd alkohol.</a:t>
            </a:r>
          </a:p>
          <a:p>
            <a:r>
              <a:rPr lang="sv-SE" sz="1200" dirty="0" smtClean="0"/>
              <a:t>Det tar också längre tid för yngre kroppar att bryta ner alkoholen.</a:t>
            </a:r>
          </a:p>
          <a:p>
            <a:endParaRPr lang="sv-SE" dirty="0" smtClean="0"/>
          </a:p>
          <a:p>
            <a:r>
              <a:rPr lang="sv-SE" dirty="0" smtClean="0"/>
              <a:t>Tror</a:t>
            </a:r>
            <a:r>
              <a:rPr lang="sv-SE" baseline="0" dirty="0" smtClean="0"/>
              <a:t> ni att tjejer och killar tål lika mycket alkohol?</a:t>
            </a:r>
          </a:p>
          <a:p>
            <a:r>
              <a:rPr lang="sv-SE" sz="1200" dirty="0" smtClean="0"/>
              <a:t>Sedan tål tjejer alkohol sämre än killar – varför då? Jo, tjejer tål alkohol sämre, speciellt under mensperioden, då kroppen är mer känslig.</a:t>
            </a:r>
          </a:p>
          <a:p>
            <a:r>
              <a:rPr lang="sv-SE" sz="1200" dirty="0" smtClean="0"/>
              <a:t>Tjejkroppen innehåller mindre vatten och eftersom alkohol är vattenlösligt så späds det ut i relation till mängden vatten i kroppen. Så om en kille och tjej dricker lika mycket alkohol så får tjejen mer alkohol i blodet. Tjejer blir också snabbare beroende av alkohol.</a:t>
            </a:r>
          </a:p>
          <a:p>
            <a:endParaRPr lang="sv-SE"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sz="1200" dirty="0" smtClean="0"/>
              <a:t>Man kan även få ett bakrus efter en fylla – personen blir trött, får huvudvärk och illamående. Undersökningar visar att människor utför arbetar sämre efter att ha druckit och även under bakruset.</a:t>
            </a:r>
            <a:br>
              <a:rPr lang="sv-SE" sz="1200" dirty="0" smtClean="0"/>
            </a:br>
            <a:endParaRPr lang="sv-SE" sz="1200" dirty="0" smtClean="0"/>
          </a:p>
          <a:p>
            <a:endParaRPr lang="sv-SE" sz="1200" dirty="0" smtClean="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16</a:t>
            </a:fld>
            <a:endParaRPr lang="sv-SE" dirty="0"/>
          </a:p>
        </p:txBody>
      </p:sp>
    </p:spTree>
    <p:extLst>
      <p:ext uri="{BB962C8B-B14F-4D97-AF65-F5344CB8AC3E}">
        <p14:creationId xmlns:p14="http://schemas.microsoft.com/office/powerpoint/2010/main" val="3755378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smtClean="0"/>
              <a:t>En större mängd alkohol kan göra så personen får minnesluckor, kräkningar, sämre muskelkontroll – vilket gör att personen vinglar och sluddrar. Vid alldeles för stora doser kan personen bli medvetslös.</a:t>
            </a:r>
          </a:p>
          <a:p>
            <a:r>
              <a:rPr lang="sv-SE" sz="1200" dirty="0" smtClean="0"/>
              <a:t>Alkohol är beroendeframkallande och kallas då alkoholism. För att bli påverkad behöver man dricka mer och mer eftersom kroppen bygger upp tolerans mot alkoholen.</a:t>
            </a:r>
          </a:p>
          <a:p>
            <a:r>
              <a:rPr lang="sv-SE" sz="1200" dirty="0" smtClean="0"/>
              <a:t>Stora mängder alkohol kan </a:t>
            </a:r>
            <a:r>
              <a:rPr lang="sv-SE" sz="1200" dirty="0" err="1" smtClean="0"/>
              <a:t>bl</a:t>
            </a:r>
            <a:r>
              <a:rPr lang="sv-SE" sz="1200" dirty="0" smtClean="0"/>
              <a:t> a leda till leverskador, bukspottskörtel-inflammation samt att hjärtat får jobba hårdare – man kan även få akut alkoholförgiftning. Det är också vanligt med vitaminbrister – speciellt B-vitaminbrist vilket i sin tur skapar sömnsvårigheter, hudproblem och darrningar.</a:t>
            </a:r>
          </a:p>
          <a:p>
            <a:endParaRPr lang="sv-SE" sz="1200" dirty="0" smtClean="0"/>
          </a:p>
          <a:p>
            <a:r>
              <a:rPr lang="sv-SE" sz="1200" dirty="0" smtClean="0"/>
              <a:t>Källa:</a:t>
            </a:r>
            <a:r>
              <a:rPr lang="sv-SE" sz="1200" baseline="0" dirty="0" smtClean="0"/>
              <a:t> droginformation.nu</a:t>
            </a:r>
            <a:endParaRPr lang="sv-SE" sz="1200"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17</a:t>
            </a:fld>
            <a:endParaRPr lang="sv-SE" dirty="0"/>
          </a:p>
        </p:txBody>
      </p:sp>
    </p:spTree>
    <p:extLst>
      <p:ext uri="{BB962C8B-B14F-4D97-AF65-F5344CB8AC3E}">
        <p14:creationId xmlns:p14="http://schemas.microsoft.com/office/powerpoint/2010/main" val="3696862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Vilket samband har alkohol och våld?</a:t>
            </a:r>
          </a:p>
          <a:p>
            <a:r>
              <a:rPr lang="sv-SE" dirty="0" smtClean="0"/>
              <a:t>Enligt BRÅs Nationella trygghetsundersökning (NTU 2012) uppgav 74 procent av de intervjuade männen som utsatts för misshandel att gärningsmannen var alkohol- eller drogpåverkad, 53 procent svarade att de själva var påverkade av alkohol när misshandeln inträffade. För kvinnor var motsvarande siffror lägre – 51 respektive 20 procent. Att det är en så stor skillnad mellan män och kvinnor beror delvis på att misshandel mot kvinnor oftare sker på arbetsplatser eller i hemmet medan män oftare utsätts för misshandel på allmän plats.</a:t>
            </a:r>
          </a:p>
          <a:p>
            <a:r>
              <a:rPr lang="sv-SE" dirty="0" err="1" smtClean="0"/>
              <a:t>Lenke</a:t>
            </a:r>
            <a:r>
              <a:rPr lang="sv-SE" dirty="0" smtClean="0"/>
              <a:t> (1990) visade i tidsserieanalyser ett samband mellan alkoholförsäljning och våldsbrott. Det är känt att många som begår våldsbrott är påverkade av alkohol. Sambandet mellan alkohol och våldsbrottslighet är dock komplext. Länder med en hög alkoholkonsumtion behöver inte ha fler våldsbrott än länder med lägre alkoholkonsumtion, enligt </a:t>
            </a:r>
            <a:r>
              <a:rPr lang="sv-SE" dirty="0" err="1" smtClean="0"/>
              <a:t>Lenke</a:t>
            </a:r>
            <a:r>
              <a:rPr lang="sv-SE" dirty="0" smtClean="0"/>
              <a:t>. Det är även så att många våldsbrott begås utan alkohol, och de flesta tillfällen med alkoholkonsumtion leder inte till våld. Experiment har visat att människor påverkade av alkohol i högre grad tar till våld i situationer präglade av frustration och stress.</a:t>
            </a:r>
          </a:p>
          <a:p>
            <a:r>
              <a:rPr lang="sv-SE" dirty="0" smtClean="0"/>
              <a:t>Även senare forskning pekar på ett samband mellan alkohol och våld (Norström &amp; </a:t>
            </a:r>
            <a:r>
              <a:rPr lang="sv-SE" dirty="0" err="1" smtClean="0"/>
              <a:t>Pape</a:t>
            </a:r>
            <a:r>
              <a:rPr lang="sv-SE" dirty="0" smtClean="0"/>
              <a:t>, 2010). I en undersökning gjord på norska data konstateras att det finns ett signifikant samband mellan alkohol och våld, men att effekten av alkohol varierar om man tar hänsyn till personers våldsbenägenhet. Effekten av alkohol var störst bland dem som också var mest våldsbenägna. Även på samhällsnivå visar nyare forskning på ett samband mellan alkohol och våld. I en studie gjord i 18 norska städer kommer man fram till att varje extra timme öppet på krogen leder till en signifikant ökning av våldsbrotten (Norström &amp; </a:t>
            </a:r>
            <a:r>
              <a:rPr lang="sv-SE" dirty="0" err="1" smtClean="0"/>
              <a:t>Rossow</a:t>
            </a:r>
            <a:r>
              <a:rPr lang="sv-SE" dirty="0" smtClean="0"/>
              <a:t>, 2012).</a:t>
            </a:r>
          </a:p>
          <a:p>
            <a:r>
              <a:rPr lang="sv-SE" dirty="0" smtClean="0"/>
              <a:t>När det gäller att förstå våldsbrott är det värt att poängtera att alkohol inte är den enda förklaringen och att alkohol i huvudsak ska ses som en utlösande faktor.</a:t>
            </a:r>
          </a:p>
          <a:p>
            <a:endParaRPr lang="sv-SE" dirty="0" smtClean="0"/>
          </a:p>
          <a:p>
            <a:r>
              <a:rPr lang="sv-SE" dirty="0" smtClean="0"/>
              <a:t>Källa: https://www.droginformation.nu/alkohol-det-storsta-drogproblemet-vi-har-i-sverige/?gclid=CP2P9-6W5dQCFYJJGAod23QMKQ</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18</a:t>
            </a:fld>
            <a:endParaRPr lang="sv-SE" dirty="0"/>
          </a:p>
        </p:txBody>
      </p:sp>
    </p:spTree>
    <p:extLst>
      <p:ext uri="{BB962C8B-B14F-4D97-AF65-F5344CB8AC3E}">
        <p14:creationId xmlns:p14="http://schemas.microsoft.com/office/powerpoint/2010/main" val="3498261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Alkoholberoende är vanligt. Alkoholvanor och risken att utveckla ett beroende kan påverkas av olika saker. Till exempel hur du har det omkring dig, hur du mår och av ärftlighet. </a:t>
            </a:r>
          </a:p>
          <a:p>
            <a:pPr marL="0" indent="0">
              <a:buNone/>
            </a:pPr>
            <a:r>
              <a:rPr lang="sv-SE" dirty="0" smtClean="0"/>
              <a:t>Det går inte att säga hur lång tid och hur mycket du måste ha druckit för att utveckla ett beroende. </a:t>
            </a:r>
            <a:r>
              <a:rPr lang="sv-SE" sz="1200" dirty="0" smtClean="0"/>
              <a:t>En del som dricker alkohol utvecklar så småningom ett beroende. </a:t>
            </a:r>
          </a:p>
          <a:p>
            <a:pPr marL="0" indent="0">
              <a:buNone/>
            </a:pPr>
            <a:r>
              <a:rPr lang="sv-SE" sz="1200" dirty="0" smtClean="0"/>
              <a:t>Då har du vant dig vid alkohol och det kan vara svårt att sluta dricka. Ett beroende leder till komplikationer och besvär av olika slag. </a:t>
            </a:r>
          </a:p>
          <a:p>
            <a:pPr marL="0" indent="0">
              <a:buNone/>
            </a:pPr>
            <a:r>
              <a:rPr lang="sv-SE" sz="1200" dirty="0" smtClean="0"/>
              <a:t>Det finns bra metoder för att komma till rätta med ett alkoholberoende</a:t>
            </a:r>
            <a:r>
              <a:rPr lang="sv-SE" sz="1100" dirty="0" smtClean="0"/>
              <a:t>.</a:t>
            </a:r>
          </a:p>
          <a:p>
            <a:pPr marL="0" indent="0">
              <a:buNone/>
            </a:pPr>
            <a:endParaRPr lang="sv-SE" sz="1100" dirty="0" smtClean="0"/>
          </a:p>
          <a:p>
            <a:r>
              <a:rPr lang="sv-SE" sz="1100" dirty="0" smtClean="0"/>
              <a:t>Om tre eller fler av påståendena stämmer in på dig räknas du som alkoholberoende enligt sjukvården. </a:t>
            </a:r>
          </a:p>
          <a:p>
            <a:r>
              <a:rPr lang="sv-SE" sz="1100" dirty="0" smtClean="0"/>
              <a:t>Alkoholberoende kan också orsaka en mängd skador och sjukdomar i hela kroppen, som kan ge ytterligare symtom.</a:t>
            </a:r>
          </a:p>
          <a:p>
            <a:r>
              <a:rPr lang="sv-SE" sz="1400" b="1" dirty="0" smtClean="0"/>
              <a:t>Frågor du kan ställa dig</a:t>
            </a:r>
          </a:p>
          <a:p>
            <a:r>
              <a:rPr lang="sv-SE" sz="1100" dirty="0" smtClean="0"/>
              <a:t>Om du har funderingar kring ditt drickande kan du ställa dig frågor som:</a:t>
            </a:r>
          </a:p>
          <a:p>
            <a:r>
              <a:rPr lang="sv-SE" sz="1100" dirty="0" smtClean="0"/>
              <a:t>Har jag kontroll över hur mycket jag dricker?</a:t>
            </a:r>
          </a:p>
          <a:p>
            <a:r>
              <a:rPr lang="sv-SE" sz="1100" dirty="0" smtClean="0"/>
              <a:t>Har alkoholen en stor plats i mitt liv?</a:t>
            </a:r>
          </a:p>
          <a:p>
            <a:r>
              <a:rPr lang="sv-SE" sz="1100" dirty="0" smtClean="0"/>
              <a:t>Tycker personer i min närhet att jag dricker för mycket?</a:t>
            </a:r>
          </a:p>
          <a:p>
            <a:r>
              <a:rPr lang="sv-SE" sz="1100" dirty="0" smtClean="0"/>
              <a:t>Många som har ett alkoholberoende vet om att de dricker för mycket. </a:t>
            </a:r>
          </a:p>
          <a:p>
            <a:pPr marL="0" indent="0">
              <a:buNone/>
            </a:pPr>
            <a:endParaRPr lang="sv-SE" sz="1100" dirty="0" smtClean="0"/>
          </a:p>
          <a:p>
            <a:pPr marL="0" indent="0">
              <a:buNone/>
            </a:pPr>
            <a:r>
              <a:rPr lang="sv-SE" sz="1100" dirty="0" smtClean="0"/>
              <a:t>Att sluta dricka!</a:t>
            </a:r>
          </a:p>
          <a:p>
            <a:pPr marL="0" indent="0">
              <a:buNone/>
            </a:pPr>
            <a:r>
              <a:rPr lang="sv-SE" sz="1100" dirty="0" smtClean="0"/>
              <a:t>Först måste du bestämma dig för att du vill sluta. När du har bestämt dig för att komma till rätta med alkoholberoendet måste du ändra dryckesvanor. Det finns olika slags behandlingar som är bra och effektiva mot alkoholberoende. </a:t>
            </a:r>
          </a:p>
          <a:p>
            <a:r>
              <a:rPr lang="sv-SE" sz="1200" b="1" dirty="0" smtClean="0"/>
              <a:t>Vad kan jag göra själv?</a:t>
            </a:r>
          </a:p>
          <a:p>
            <a:r>
              <a:rPr lang="sv-SE" sz="1100" dirty="0" smtClean="0"/>
              <a:t>Det kan också gå att ta sig ur ett beroende utan någon speciell behandling. Många ändrar själva sina vanor, kanske med stöd av närstående. Några saker som kan hjälpa:</a:t>
            </a:r>
          </a:p>
          <a:p>
            <a:r>
              <a:rPr lang="sv-SE" sz="1100" dirty="0" smtClean="0"/>
              <a:t>Börja med en helt nykter period. Efter en sådan period kan det vara lättare att förändra vanor. </a:t>
            </a:r>
          </a:p>
          <a:p>
            <a:r>
              <a:rPr lang="sv-SE" sz="1100" dirty="0" smtClean="0"/>
              <a:t>Sätt upp ett mål. Bestäm i förväg hur mycket du får dricka per tillfälle eller vecka. </a:t>
            </a:r>
          </a:p>
          <a:p>
            <a:r>
              <a:rPr lang="sv-SE" sz="1100" dirty="0" smtClean="0"/>
              <a:t>Skriv ner vad och när du dricker så du får bättre överblick och kontroll. Då blir dina framsteg tydligare. </a:t>
            </a:r>
          </a:p>
          <a:p>
            <a:r>
              <a:rPr lang="sv-SE" sz="1100" dirty="0" smtClean="0"/>
              <a:t>Tänk igenom vilka situationer eller vilket umgänge som innebär en risk för att du dricker för mycket. </a:t>
            </a:r>
          </a:p>
          <a:p>
            <a:endParaRPr lang="sv-SE" sz="1100" dirty="0" smtClean="0"/>
          </a:p>
          <a:p>
            <a:r>
              <a:rPr lang="sv-SE" sz="1100" dirty="0" smtClean="0"/>
              <a:t>Tänk igenom vilka alternativ du har till att dricka alkohol vid de tillfällen då det kan vara lockande. Ha en plan, var förberedd. </a:t>
            </a:r>
          </a:p>
          <a:p>
            <a:r>
              <a:rPr lang="sv-SE" sz="1100" dirty="0" smtClean="0"/>
              <a:t>Kan du välja en annan dryck? Hitta andra lösningar? </a:t>
            </a:r>
          </a:p>
          <a:p>
            <a:r>
              <a:rPr lang="sv-SE" sz="1100" dirty="0" smtClean="0"/>
              <a:t>Ta hjälp från dina närmaste. Säg att du vill dricka mindre, eller inte alls, och skulle uppskatta deras hjälp med detta.</a:t>
            </a:r>
          </a:p>
          <a:p>
            <a:r>
              <a:rPr lang="sv-SE" sz="1100" dirty="0" smtClean="0"/>
              <a:t>Olika saker fungerar olika för olika personer.</a:t>
            </a:r>
          </a:p>
          <a:p>
            <a:pPr marL="0" indent="0">
              <a:buNone/>
            </a:pPr>
            <a:r>
              <a:rPr lang="sv-SE" sz="1100" dirty="0" smtClean="0"/>
              <a:t> </a:t>
            </a:r>
            <a:r>
              <a:rPr lang="sv-SE" sz="1100" b="1" dirty="0" smtClean="0"/>
              <a:t> </a:t>
            </a:r>
          </a:p>
          <a:p>
            <a:pPr marL="0" indent="0">
              <a:buNone/>
            </a:pPr>
            <a:r>
              <a:rPr lang="sv-SE" sz="1400" b="1" dirty="0" smtClean="0"/>
              <a:t>Söka behandling</a:t>
            </a:r>
          </a:p>
          <a:p>
            <a:r>
              <a:rPr lang="sv-SE" sz="1100" dirty="0" smtClean="0"/>
              <a:t>Om du vill ha hjälp med att ändra dina alkoholvanor kan du ta kontakt med</a:t>
            </a:r>
          </a:p>
          <a:p>
            <a:r>
              <a:rPr lang="sv-SE" sz="1100" dirty="0" smtClean="0"/>
              <a:t>en vårdcentral</a:t>
            </a:r>
          </a:p>
          <a:p>
            <a:r>
              <a:rPr lang="sv-SE" sz="1100" dirty="0" smtClean="0"/>
              <a:t>en beroendemottagning </a:t>
            </a:r>
          </a:p>
          <a:p>
            <a:r>
              <a:rPr lang="sv-SE" sz="1100" dirty="0" smtClean="0"/>
              <a:t>socialtjänsten</a:t>
            </a:r>
          </a:p>
          <a:p>
            <a:r>
              <a:rPr lang="sv-SE" sz="1100" dirty="0" smtClean="0"/>
              <a:t>ideella organisationer</a:t>
            </a:r>
          </a:p>
          <a:p>
            <a:r>
              <a:rPr lang="sv-SE" sz="1100" dirty="0" smtClean="0"/>
              <a:t>Du kan </a:t>
            </a:r>
            <a:r>
              <a:rPr lang="sv-SE" sz="1100" dirty="0" smtClean="0">
                <a:hlinkClick r:id="rId3"/>
              </a:rPr>
              <a:t>söka vård på vilken vårdcentral eller mottagning du vill</a:t>
            </a:r>
            <a:r>
              <a:rPr lang="sv-SE" sz="1100" dirty="0" smtClean="0"/>
              <a:t> i hela landet.</a:t>
            </a:r>
          </a:p>
          <a:p>
            <a:pPr marL="0" marR="0" indent="0" algn="l" defTabSz="914400" rtl="0" eaLnBrk="1" fontAlgn="base" latinLnBrk="0" hangingPunct="1">
              <a:lnSpc>
                <a:spcPct val="100000"/>
              </a:lnSpc>
              <a:spcBef>
                <a:spcPct val="30000"/>
              </a:spcBef>
              <a:spcAft>
                <a:spcPct val="0"/>
              </a:spcAft>
              <a:buClrTx/>
              <a:buSzTx/>
              <a:buFontTx/>
              <a:buNone/>
              <a:tabLst/>
              <a:defRPr/>
            </a:pPr>
            <a:r>
              <a:rPr lang="sv-SE" sz="1100" dirty="0" smtClean="0"/>
              <a:t>Alla vårdmottagningar har sekretess, men om du vill vara helt anonym kan du kontakta </a:t>
            </a:r>
            <a:r>
              <a:rPr lang="sv-SE" sz="1100" dirty="0" smtClean="0">
                <a:hlinkClick r:id="rId4"/>
              </a:rPr>
              <a:t>Alkohollinjen</a:t>
            </a:r>
            <a:endParaRPr lang="sv-SE" sz="110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sv-SE" sz="11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sz="1100" dirty="0" smtClean="0"/>
              <a:t>Olika typer av behandling</a:t>
            </a:r>
          </a:p>
          <a:p>
            <a:pPr marL="0" indent="0">
              <a:buNone/>
            </a:pPr>
            <a:r>
              <a:rPr lang="sv-SE" sz="1100" dirty="0" smtClean="0"/>
              <a:t>Om du vill ha professionell hjälp att ändra dina alkoholvanor finns det många alternativ. Du kan välja läkemedel eller psykologisk behandling, båda anses lika effektiva. Du kan också kombinera olika behandlingar. Om du inte lyckas med en behandling kan du prova en annan. Exempel på effektiva psykologiska behandlingar är</a:t>
            </a:r>
          </a:p>
          <a:p>
            <a:r>
              <a:rPr lang="sv-SE" sz="1100" dirty="0" smtClean="0"/>
              <a:t>motiverande samtal</a:t>
            </a:r>
          </a:p>
          <a:p>
            <a:r>
              <a:rPr lang="sv-SE" sz="1100" dirty="0" smtClean="0"/>
              <a:t>kognitiv beteendeterapi, KBT</a:t>
            </a:r>
          </a:p>
          <a:p>
            <a:r>
              <a:rPr lang="sv-SE" sz="1100" dirty="0" smtClean="0"/>
              <a:t>tolvstegsbaserad behandling.</a:t>
            </a:r>
          </a:p>
          <a:p>
            <a:r>
              <a:rPr lang="sv-SE" sz="1100" dirty="0" smtClean="0"/>
              <a:t>Vid motiverande samtal får du hjälp av en behandlare. Behandlaren hjälper dig att klargöra för dig själv vilka motiv du har för eller emot en förändring av dina alkoholvanor. </a:t>
            </a:r>
          </a:p>
          <a:p>
            <a:r>
              <a:rPr lang="sv-SE" sz="1100" dirty="0" smtClean="0"/>
              <a:t>KBT går ut på att du ska kunna förändra tankar och beteenden, och lösa de problem som kan uppstå då du gör förändringar.</a:t>
            </a:r>
          </a:p>
          <a:p>
            <a:endParaRPr lang="sv-SE" sz="1100" dirty="0" smtClean="0"/>
          </a:p>
          <a:p>
            <a:r>
              <a:rPr lang="sv-SE" sz="1100" dirty="0" smtClean="0"/>
              <a:t>Anonyma</a:t>
            </a:r>
            <a:r>
              <a:rPr lang="sv-SE" sz="1100" baseline="0" dirty="0" smtClean="0"/>
              <a:t> alkoholister</a:t>
            </a:r>
            <a:endParaRPr lang="sv-SE" sz="1100" dirty="0" smtClean="0"/>
          </a:p>
          <a:p>
            <a:pPr marL="0" indent="0">
              <a:buNone/>
            </a:pPr>
            <a:r>
              <a:rPr lang="sv-SE" sz="1100" dirty="0" smtClean="0"/>
              <a:t>Tolvstegsprogrammet bygger på </a:t>
            </a:r>
            <a:r>
              <a:rPr lang="sv-SE" sz="1100" dirty="0" smtClean="0">
                <a:hlinkClick r:id="rId5"/>
              </a:rPr>
              <a:t>Anonyma alkoholisters</a:t>
            </a:r>
            <a:r>
              <a:rPr lang="sv-SE" sz="1100" dirty="0" smtClean="0"/>
              <a:t> filosofi. Det innehåller tolv åtgärder som kan hjälpa dig att förändra ditt liv och leva nyktert.</a:t>
            </a:r>
          </a:p>
          <a:p>
            <a:r>
              <a:rPr lang="sv-SE" sz="1100" b="1" dirty="0" smtClean="0"/>
              <a:t>Självhjälpsgrupper</a:t>
            </a:r>
          </a:p>
          <a:p>
            <a:r>
              <a:rPr lang="sv-SE" sz="1100" dirty="0" smtClean="0"/>
              <a:t>Att dela erfarenheter med andra som är, eller har varit i samma situation som du själv, är något de flesta upplever hjälpsamt. Självhjälpsgrupper finns i de flesta kommuner i Sverige och ofta ordnas möten flera gånger per vecka. </a:t>
            </a:r>
          </a:p>
          <a:p>
            <a:r>
              <a:rPr lang="sv-SE" sz="1100" b="1" dirty="0" smtClean="0"/>
              <a:t>Akut hjälp</a:t>
            </a:r>
          </a:p>
          <a:p>
            <a:r>
              <a:rPr lang="sv-SE" sz="1100" dirty="0" smtClean="0"/>
              <a:t>Om läget är akut ska du söka hjälp omedelbart. Ring 112 eller uppsök direkt närmaste </a:t>
            </a:r>
            <a:r>
              <a:rPr lang="sv-SE" sz="1100" dirty="0" smtClean="0">
                <a:hlinkClick r:id="rId6" tooltip="Alla akutmottagningar i Sörmland"/>
              </a:rPr>
              <a:t>akutmottagning</a:t>
            </a:r>
            <a:r>
              <a:rPr lang="sv-SE" sz="1100" dirty="0" smtClean="0"/>
              <a:t> eller </a:t>
            </a:r>
            <a:r>
              <a:rPr lang="sv-SE" sz="1100" dirty="0" smtClean="0">
                <a:hlinkClick r:id="rId7" tooltip="Alla psykiatriska akutmottagningar i Sörmland"/>
              </a:rPr>
              <a:t>psykiatriska akutmottagning</a:t>
            </a:r>
            <a:r>
              <a:rPr lang="sv-SE" sz="1100" dirty="0" smtClean="0"/>
              <a:t>.</a:t>
            </a:r>
          </a:p>
          <a:p>
            <a:r>
              <a:rPr lang="sv-SE" sz="1100" b="1" dirty="0" smtClean="0"/>
              <a:t>Telefonjourer och patient- och anhörigföreningar</a:t>
            </a:r>
          </a:p>
          <a:p>
            <a:r>
              <a:rPr lang="sv-SE" sz="1100" dirty="0" smtClean="0"/>
              <a:t>Ibland kan det vara skönt att bara få prata med någon. Det finns många patient- och anhörigföreningar som du kan ta kontakt med för att få rådgivning, både för barn, unga och vuxna.</a:t>
            </a:r>
          </a:p>
          <a:p>
            <a:pPr marL="0" indent="0">
              <a:buNone/>
            </a:pPr>
            <a:endParaRPr lang="sv-SE" sz="1100" dirty="0" smtClean="0"/>
          </a:p>
          <a:p>
            <a:pPr marL="0" indent="0">
              <a:buNone/>
            </a:pPr>
            <a:r>
              <a:rPr lang="sv-SE" sz="1100" dirty="0" smtClean="0"/>
              <a:t>Hur uppstår alkoholberoende?</a:t>
            </a:r>
          </a:p>
          <a:p>
            <a:r>
              <a:rPr lang="sv-SE" sz="1100" dirty="0" smtClean="0"/>
              <a:t>Det brukar vara en kombination av olika saker som leder till ett beroende. </a:t>
            </a:r>
          </a:p>
          <a:p>
            <a:r>
              <a:rPr lang="sv-SE" sz="1100" dirty="0" smtClean="0"/>
              <a:t>Hur länge och hur mycket en person kan dricka är väldigt olika. Vissa kan dricka mycket i flera år utan att utveckla ett beroende. För andra kan beroendet komma efter en kort tid, kanske efter bara ett halvår.</a:t>
            </a:r>
          </a:p>
          <a:p>
            <a:r>
              <a:rPr lang="sv-SE" sz="1100" b="1" dirty="0" smtClean="0"/>
              <a:t>Läkemedel vid alkoholberoende</a:t>
            </a:r>
          </a:p>
          <a:p>
            <a:r>
              <a:rPr lang="sv-SE" sz="1100" dirty="0" smtClean="0"/>
              <a:t>Det är vanligt att kombinera psykologisk behandling med</a:t>
            </a:r>
          </a:p>
          <a:p>
            <a:r>
              <a:rPr lang="sv-SE" sz="1100" dirty="0" smtClean="0"/>
              <a:t>läkemedel mot alkoholberoende</a:t>
            </a:r>
          </a:p>
          <a:p>
            <a:r>
              <a:rPr lang="sv-SE" sz="1100" dirty="0" smtClean="0"/>
              <a:t>B-vitaminer. Det finns en allvarlig form av B-vitaminbrist som du kan få om du dricker mycket alkohol. Därför är det vanligt att också få läkemedel som innehåller B-vitamin.</a:t>
            </a:r>
          </a:p>
          <a:p>
            <a:r>
              <a:rPr lang="sv-SE" sz="1100" dirty="0" smtClean="0"/>
              <a:t>Det finns läkemedel som gör att du mår dåligt om du dricker alkohol. Andra läkemedel gör att suget efter alkohol minskar eller så att de positiva effekterna av alkoholen dämpas. </a:t>
            </a:r>
          </a:p>
          <a:p>
            <a:r>
              <a:rPr lang="sv-SE" sz="1100" dirty="0" smtClean="0"/>
              <a:t>Vid alkoholberoende är det också vanligt med oro, sömnbesvär, ångest eller depression. Ibland behövs därför antidepressiva mediciner som komplement till övrig behandling. </a:t>
            </a:r>
          </a:p>
          <a:p>
            <a:r>
              <a:rPr lang="sv-SE" sz="1100" b="1" dirty="0" smtClean="0"/>
              <a:t>Ökad risk</a:t>
            </a:r>
          </a:p>
          <a:p>
            <a:r>
              <a:rPr lang="sv-SE" sz="1100" dirty="0" smtClean="0"/>
              <a:t>Om du har en nära biologisk släkting som har ett alkoholberoende kan det öka risken för att du själv ska bli beroende. Alla påverkas på olika sätt av alkohol. Ju bättre du mår av alkohol, desto större är risken att du utvecklar ett beroende.</a:t>
            </a:r>
            <a:r>
              <a:rPr lang="sv-SE" sz="1100" baseline="0" dirty="0" smtClean="0"/>
              <a:t> </a:t>
            </a:r>
            <a:r>
              <a:rPr lang="sv-SE" sz="1100" dirty="0" smtClean="0"/>
              <a:t>En del blir inte så påverkade av alkohol och mår inte särskilt dåligt dagen efter. Den egenskapen är ofta ärftlig och ökar risken för alkoholberoende. </a:t>
            </a:r>
            <a:endParaRPr lang="sv-SE" sz="1100" b="1" dirty="0" smtClean="0"/>
          </a:p>
          <a:p>
            <a:r>
              <a:rPr lang="sv-SE" sz="1100" dirty="0" smtClean="0"/>
              <a:t>Om du har en nära biologisk släkting som har ett alkoholberoende kan det öka risken för att du själv ska bli beroende. Alla påverkas på olika sätt av alkohol. Ju bättre du mår av alkohol, desto större är risken att du utvecklar ett beroende.</a:t>
            </a:r>
          </a:p>
          <a:p>
            <a:r>
              <a:rPr lang="sv-SE" sz="1100" dirty="0" smtClean="0"/>
              <a:t>En del blir inte så påverkade av alkohol och mår inte särskilt dåligt dagen efter. Den egenskapen är ofta ärftlig och ökar risken för alkoholberoende. </a:t>
            </a:r>
          </a:p>
          <a:p>
            <a:endParaRPr lang="sv-SE" sz="1100" dirty="0" smtClean="0"/>
          </a:p>
          <a:p>
            <a:pPr marL="0" indent="0">
              <a:buNone/>
            </a:pPr>
            <a:r>
              <a:rPr lang="sv-SE" sz="1100" dirty="0" smtClean="0"/>
              <a:t>När du slutar dricka kan du känna av abstinenssymtom. Du kan bli orolig, skakig, illamående, svettig och få svårt att sova. Abstinensbesvär brukar gå över på någon vecka.</a:t>
            </a:r>
          </a:p>
          <a:p>
            <a:r>
              <a:rPr lang="sv-SE" sz="1100" dirty="0" smtClean="0"/>
              <a:t>Om du har svårt att klara av abstinensbesvären kan du få hjälp. Det finns lugnande läkemedel som innehåller så kallade </a:t>
            </a:r>
            <a:r>
              <a:rPr lang="sv-SE" sz="1100" dirty="0" err="1" smtClean="0"/>
              <a:t>bensodiazepiner</a:t>
            </a:r>
            <a:r>
              <a:rPr lang="sv-SE" sz="1100" dirty="0" smtClean="0"/>
              <a:t>. De kan mildra besvären och förebygga allvarlig abstinens. Om du behöver mediciner får du träffa en läkare eller sjuksköterska. De kan hjälpa dig under den tid abstinensen pågår. </a:t>
            </a:r>
          </a:p>
          <a:p>
            <a:r>
              <a:rPr lang="sv-SE" sz="1100" dirty="0" smtClean="0"/>
              <a:t>Om du har druckit stora mängder under lång tid kan abstinensbesvären bli allvarligare. Du kan få kramper och bli medvetslös. Krampanfallet går oftast över av sig själv men du bör träffa en läkare som kan utesluta andra orsaker till kramperna. Du kan också få hjälp att förebygga nya anfall. </a:t>
            </a:r>
          </a:p>
          <a:p>
            <a:r>
              <a:rPr lang="sv-SE" sz="1100" b="1" dirty="0" smtClean="0"/>
              <a:t>Söka vård</a:t>
            </a:r>
          </a:p>
          <a:p>
            <a:r>
              <a:rPr lang="sv-SE" sz="1100" dirty="0" smtClean="0"/>
              <a:t>Det finns allvarliga komplikationer vid alkoholberoende. Sök vård på en akutmottagning om du får: skakningar och svettningar, snabb puls</a:t>
            </a:r>
          </a:p>
          <a:p>
            <a:r>
              <a:rPr lang="sv-SE" sz="1100" dirty="0" smtClean="0"/>
              <a:t>förvirring och hallucinationer, minnesförlust, osäker gång, feber och problem med synen. </a:t>
            </a:r>
          </a:p>
          <a:p>
            <a:r>
              <a:rPr lang="sv-SE" sz="1100" dirty="0" smtClean="0"/>
              <a:t>Du kan alltid ringa och få </a:t>
            </a:r>
            <a:r>
              <a:rPr lang="sv-SE" sz="1100" dirty="0" smtClean="0">
                <a:hlinkClick r:id="rId8"/>
              </a:rPr>
              <a:t>sjukvårdsrådgivning på telefonnummer 1177</a:t>
            </a:r>
            <a:r>
              <a:rPr lang="sv-SE" sz="1100" dirty="0" smtClean="0"/>
              <a:t>.</a:t>
            </a:r>
          </a:p>
          <a:p>
            <a:endParaRPr lang="sv-SE" sz="1100" dirty="0" smtClean="0"/>
          </a:p>
          <a:p>
            <a:r>
              <a:rPr lang="sv-SE" sz="1100" dirty="0" smtClean="0"/>
              <a:t>Abstinensbesvär</a:t>
            </a:r>
          </a:p>
          <a:p>
            <a:pPr marL="0" indent="0">
              <a:buNone/>
            </a:pPr>
            <a:r>
              <a:rPr lang="sv-SE" sz="1100" dirty="0" smtClean="0"/>
              <a:t>När du slutar dricka kan du känna av abstinenssymtom. Du kan bli orolig, skakig, illamående, svettig och få svårt att sova. Abstinensbesvär brukar gå över på någon vecka.</a:t>
            </a:r>
          </a:p>
          <a:p>
            <a:r>
              <a:rPr lang="sv-SE" sz="1100" dirty="0" smtClean="0"/>
              <a:t>Om du har svårt att klara av abstinensbesvären kan du få hjälp. Det finns lugnande läkemedel som innehåller så kallade </a:t>
            </a:r>
            <a:r>
              <a:rPr lang="sv-SE" sz="1100" dirty="0" err="1" smtClean="0"/>
              <a:t>bensodiazepiner</a:t>
            </a:r>
            <a:r>
              <a:rPr lang="sv-SE" sz="1100" dirty="0" smtClean="0"/>
              <a:t>. De kan mildra besvären och förebygga allvarlig abstinens. Om du behöver mediciner får du träffa en läkare eller sjuksköterska. De kan hjälpa dig under den tid abstinensen pågår. </a:t>
            </a:r>
          </a:p>
          <a:p>
            <a:r>
              <a:rPr lang="sv-SE" sz="1100" dirty="0" smtClean="0"/>
              <a:t>Om du har druckit stora mängder under lång tid kan abstinensbesvären bli allvarligare. Du kan få kramper och bli medvetslös. Krampanfallet går oftast över av sig själv men du bör träffa en läkare som kan utesluta andra orsaker till kramperna. Du kan också få hjälp att förebygga nya anfall. </a:t>
            </a:r>
          </a:p>
          <a:p>
            <a:r>
              <a:rPr lang="sv-SE" sz="1100" b="1" dirty="0" smtClean="0"/>
              <a:t>Söka vård</a:t>
            </a:r>
          </a:p>
          <a:p>
            <a:r>
              <a:rPr lang="sv-SE" sz="1100" dirty="0" smtClean="0"/>
              <a:t>Det finns allvarliga komplikationer vid alkoholberoende. Sök vård på en akutmottagning om du får: skakningar och svettningar, snabb puls</a:t>
            </a:r>
          </a:p>
          <a:p>
            <a:r>
              <a:rPr lang="sv-SE" sz="1100" dirty="0" smtClean="0"/>
              <a:t>förvirring och hallucinationer, minnesförlust, osäker gång, feber och problem med synen. </a:t>
            </a:r>
          </a:p>
          <a:p>
            <a:r>
              <a:rPr lang="sv-SE" sz="1100" dirty="0" smtClean="0"/>
              <a:t>Du kan alltid ringa och få </a:t>
            </a:r>
            <a:r>
              <a:rPr lang="sv-SE" sz="1100" dirty="0" smtClean="0">
                <a:hlinkClick r:id="rId8"/>
              </a:rPr>
              <a:t>sjukvårdsrådgivning på telefonnummer 1177</a:t>
            </a:r>
            <a:r>
              <a:rPr lang="sv-SE" sz="1100" dirty="0" smtClean="0"/>
              <a:t>.</a:t>
            </a:r>
          </a:p>
          <a:p>
            <a:endParaRPr lang="sv-SE" sz="1100" dirty="0" smtClean="0"/>
          </a:p>
          <a:p>
            <a:r>
              <a:rPr lang="sv-SE" sz="1100" dirty="0" smtClean="0"/>
              <a:t>Källa: 1177</a:t>
            </a:r>
          </a:p>
          <a:p>
            <a:pPr marL="0" indent="0">
              <a:buNone/>
            </a:pPr>
            <a:r>
              <a:rPr lang="sv-SE" sz="1100" dirty="0" smtClean="0"/>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sv-SE" sz="1100" dirty="0" smtClean="0"/>
          </a:p>
          <a:p>
            <a:endParaRPr lang="sv-SE" sz="1100"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19</a:t>
            </a:fld>
            <a:endParaRPr lang="sv-SE" dirty="0"/>
          </a:p>
        </p:txBody>
      </p:sp>
    </p:spTree>
    <p:extLst>
      <p:ext uri="{BB962C8B-B14F-4D97-AF65-F5344CB8AC3E}">
        <p14:creationId xmlns:p14="http://schemas.microsoft.com/office/powerpoint/2010/main" val="2587672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Bild 1-3</a:t>
            </a:r>
          </a:p>
          <a:p>
            <a:r>
              <a:rPr lang="sv-SE" dirty="0" smtClean="0"/>
              <a:t>Presentation av oss och av deltagarna kort.  Namn, ålder, land, när ni kom till Sverige</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a:t>
            </a:fld>
            <a:endParaRPr lang="sv-SE" dirty="0"/>
          </a:p>
        </p:txBody>
      </p:sp>
    </p:spTree>
    <p:extLst>
      <p:ext uri="{BB962C8B-B14F-4D97-AF65-F5344CB8AC3E}">
        <p14:creationId xmlns:p14="http://schemas.microsoft.com/office/powerpoint/2010/main" val="28852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Källa: 1177</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20</a:t>
            </a:fld>
            <a:endParaRPr lang="sv-SE" dirty="0"/>
          </a:p>
        </p:txBody>
      </p:sp>
    </p:spTree>
    <p:extLst>
      <p:ext uri="{BB962C8B-B14F-4D97-AF65-F5344CB8AC3E}">
        <p14:creationId xmlns:p14="http://schemas.microsoft.com/office/powerpoint/2010/main" val="1442686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Det finns många olika sorters narkotika, som används på olika sätt. En del effekter av narkotika kan upplevas som positiva. Men det är farligt för kroppen och påverkar livet på flera sätt. Att ett ämne är narkotikaklassat betyder att det är förbjudet eftersom det är farligt att använda och beroendeframkallande. Några exempel är cannabis, amfetamin, heroin, morfin, ecstasy och kokain.</a:t>
            </a:r>
          </a:p>
          <a:p>
            <a:endParaRPr lang="sv-SE" dirty="0" smtClean="0"/>
          </a:p>
          <a:p>
            <a:r>
              <a:rPr lang="sv-SE" b="1" dirty="0" smtClean="0"/>
              <a:t>Narkotika påverkar kroppen och känslorna</a:t>
            </a:r>
          </a:p>
          <a:p>
            <a:r>
              <a:rPr lang="sv-SE" dirty="0" smtClean="0"/>
              <a:t>Det finns olika sorters narkotika, som används på olika sätt. Det kan till exempel vara tabletter, pulver, vätska eller något man röker. De flesta sorter kan ge både positiva och negativa effekter.</a:t>
            </a:r>
          </a:p>
          <a:p>
            <a:r>
              <a:rPr lang="sv-SE" dirty="0" smtClean="0"/>
              <a:t>En del, till exempel hasch och marijuana, kan göra så att du blir lugn, avslappnad, dåsig och glömmer omvärlden. Om du använder dem ofta får du sämre minne och svårare att tänka logiskt och att lära dig saker. Du kan också bli nojig, alltså överdrivet misstänksam mot omgivningen.</a:t>
            </a:r>
          </a:p>
          <a:p>
            <a:r>
              <a:rPr lang="sv-SE" dirty="0" smtClean="0"/>
              <a:t>Andra sorters narkotika, till exempel amfetamin, ecstasy och kokain, gör att du känner dig pigg, upplever lyckorus eller får bättre självförtroende en stund. Samtidigt kan de ge huvudvärk, feber eller värmeutslag, göra att hjärtat slår snabbare eller att synen försämras. Det kan också bli svårt andas och man kan få krampanfall. Efteråt kan man må sämre än innan.</a:t>
            </a:r>
          </a:p>
          <a:p>
            <a:r>
              <a:rPr lang="sv-SE" dirty="0" smtClean="0"/>
              <a:t>En del narkotika kan göra att du efter en tid blir rastlös, får sömnproblem, hallucinationer och vanföreställningar. Du kan också bli nedstämd, få </a:t>
            </a:r>
            <a:r>
              <a:rPr lang="sv-SE" dirty="0" smtClean="0">
                <a:hlinkClick r:id="rId3"/>
              </a:rPr>
              <a:t>ångest</a:t>
            </a:r>
            <a:r>
              <a:rPr lang="sv-SE" dirty="0" smtClean="0"/>
              <a:t> eller känna dig misstänksam eller förföljd. Till slut kan det också leda till självmordstankar</a:t>
            </a:r>
          </a:p>
          <a:p>
            <a:endParaRPr lang="sv-SE" dirty="0" smtClean="0"/>
          </a:p>
          <a:p>
            <a:r>
              <a:rPr lang="sv-SE" b="1" dirty="0" smtClean="0"/>
              <a:t>Varför använder man narkotika?</a:t>
            </a:r>
          </a:p>
          <a:p>
            <a:r>
              <a:rPr lang="sv-SE" dirty="0" smtClean="0"/>
              <a:t>Eftersom många av effekterna av narkotika kan vara positiva i början, kan det kännas spännande, vuxet och roligt att pröva. Det är vanligt att man inte vet om man verkligen vill pröva första gången, men gör det för att andra gör det eller har pratat om det. Det kan ju få det att verka mindre farligt. Man kanske är påverkad av alkohol när man prövar de första gångerna.</a:t>
            </a:r>
          </a:p>
          <a:p>
            <a:r>
              <a:rPr lang="sv-SE" dirty="0" smtClean="0"/>
              <a:t>Om du använder en drog för att du mår dåligt eller vill komma bort från något jobbigt, kan det kännas som att det hjälper en stund. Men de jobbiga känslorna kommer tillbaka och kan då bli ännu jobbigare. Det finns bättre sätt om du vill må bättre.</a:t>
            </a:r>
          </a:p>
          <a:p>
            <a:r>
              <a:rPr lang="sv-SE" b="1" dirty="0" smtClean="0"/>
              <a:t>Olika hur man reagerar</a:t>
            </a:r>
          </a:p>
          <a:p>
            <a:r>
              <a:rPr lang="sv-SE" dirty="0" smtClean="0"/>
              <a:t>Du kan aldrig veta hur kroppen reagerar när du tar en drog första gången. Alla reagerar olika och tål olika mycket. Kanske vet du inte precis vad du har fått, och dessutom kan dosen eller styrkan skilja mellan olika gånger. Om du har druckit alkohol eller tagit någon medicin kan det också påverka hur du reagerar.</a:t>
            </a:r>
          </a:p>
          <a:p>
            <a:r>
              <a:rPr lang="sv-SE" dirty="0" smtClean="0"/>
              <a:t>Narkotika kan göra att man kräks eller somnar, blir medvetslös eller till och med dör. Om du är orolig för någon som har använt någon drog, kontakta en vuxen, sjukvårdsrådgivningen på 1177, polisen eller åk till ett sjukhus. Om någon har blivit medvetslös, ring genast 112. Personen måste till sjukhus.</a:t>
            </a:r>
          </a:p>
          <a:p>
            <a:r>
              <a:rPr lang="sv-SE" dirty="0" smtClean="0"/>
              <a:t>Att vara beroende innebär att hjärnan har vant sig vid att vara påverkad av något och att det blir svårt att klara sig utan. Det beror på att hjärnans belöningssystem påverkas av drogerna. När effekten har gått ur kroppen skapas ett sug efter mer. För vissa droger måste du då ta mer och mer för att få samma effekt. När du sedan slutar kan du få så kallade abstinensbesvär, som till exempel att du blir retlig eller orolig, får ångest, svettningar, darrningar, hjärtklappning, illamående, sömnproblem eller kramper.</a:t>
            </a:r>
          </a:p>
          <a:p>
            <a:r>
              <a:rPr lang="sv-SE" dirty="0" smtClean="0"/>
              <a:t>I början brukar du kunna styra sitt droganvändande, men ju längre du håller på desto svårare blir det.</a:t>
            </a:r>
          </a:p>
          <a:p>
            <a:endParaRPr lang="sv-SE" dirty="0" smtClean="0"/>
          </a:p>
          <a:p>
            <a:r>
              <a:rPr lang="sv-SE" dirty="0" smtClean="0"/>
              <a:t>Källa: UMO.se</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21</a:t>
            </a:fld>
            <a:endParaRPr lang="sv-SE" dirty="0"/>
          </a:p>
        </p:txBody>
      </p:sp>
    </p:spTree>
    <p:extLst>
      <p:ext uri="{BB962C8B-B14F-4D97-AF65-F5344CB8AC3E}">
        <p14:creationId xmlns:p14="http://schemas.microsoft.com/office/powerpoint/2010/main" val="662748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Filmen är 2.47. Handlar kort om hur droger påverkar en</a:t>
            </a:r>
          </a:p>
          <a:p>
            <a:r>
              <a:rPr lang="sv-SE" dirty="0" smtClean="0"/>
              <a:t>Källa: droginformation.nu</a:t>
            </a: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22</a:t>
            </a:fld>
            <a:endParaRPr lang="sv-SE" dirty="0"/>
          </a:p>
        </p:txBody>
      </p:sp>
    </p:spTree>
    <p:extLst>
      <p:ext uri="{BB962C8B-B14F-4D97-AF65-F5344CB8AC3E}">
        <p14:creationId xmlns:p14="http://schemas.microsoft.com/office/powerpoint/2010/main" val="3748672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effectLst/>
              </a:rPr>
              <a:t>Cannabisen har förändrats de senaste åren och den kan vara upp till trettio gånger starkare än vad den var förr. Det gör att det är lättare att bli beroende av den samt att man kan få fler negativa effekter av denna starka Cannabis.</a:t>
            </a:r>
          </a:p>
          <a:p>
            <a:r>
              <a:rPr lang="sv-SE" dirty="0" smtClean="0">
                <a:effectLst/>
              </a:rPr>
              <a:t>Cannabis är samlingsnamnet för olika berusningsmedel som t ex </a:t>
            </a:r>
            <a:r>
              <a:rPr lang="sv-SE" dirty="0" smtClean="0">
                <a:effectLst/>
                <a:hlinkClick r:id="rId3"/>
              </a:rPr>
              <a:t>hasch</a:t>
            </a:r>
            <a:r>
              <a:rPr lang="sv-SE" dirty="0" smtClean="0">
                <a:effectLst/>
              </a:rPr>
              <a:t>, </a:t>
            </a:r>
            <a:r>
              <a:rPr lang="sv-SE" dirty="0" smtClean="0">
                <a:effectLst/>
                <a:hlinkClick r:id="rId4"/>
              </a:rPr>
              <a:t>marijuana</a:t>
            </a:r>
            <a:r>
              <a:rPr lang="sv-SE" dirty="0" smtClean="0">
                <a:effectLst/>
              </a:rPr>
              <a:t>, hascholja och andra varianter som kommer från hampan – en växt som odlas runt om i världen.</a:t>
            </a:r>
          </a:p>
          <a:p>
            <a:r>
              <a:rPr lang="sv-SE" dirty="0" smtClean="0">
                <a:effectLst/>
              </a:rPr>
              <a:t>Cannabis kan orsaka hallucinationer. </a:t>
            </a:r>
          </a:p>
          <a:p>
            <a:r>
              <a:rPr lang="sv-SE" dirty="0" smtClean="0">
                <a:effectLst/>
              </a:rPr>
              <a:t>En hallucination innebär att en person kan se, höra, uppleva saker som andra inte ser, hör eller upplever. Alltså kan man få hallucinationer av cannabis. Dessa effekter kan upplevas som både positiva och negativa.</a:t>
            </a:r>
          </a:p>
          <a:p>
            <a:r>
              <a:rPr lang="sv-SE" dirty="0" smtClean="0">
                <a:effectLst/>
              </a:rPr>
              <a:t>En annan verkning är att Cannabis lagras i kroppens fett och man har gjort mätningar flera månader efter att det att personen slutat ta Cannabis. Det finns undersökningar som visat att detta orsakar en tröghet hos missbrukaren. Cannabisolja är en brunaktig oljig vätska från hampan, som droppas på tobak för att sedan</a:t>
            </a:r>
            <a:r>
              <a:rPr lang="sv-SE" baseline="0" dirty="0" smtClean="0">
                <a:effectLst/>
              </a:rPr>
              <a:t> </a:t>
            </a:r>
            <a:r>
              <a:rPr lang="sv-SE" dirty="0" smtClean="0">
                <a:effectLst/>
              </a:rPr>
              <a:t>rökas. </a:t>
            </a:r>
          </a:p>
          <a:p>
            <a:r>
              <a:rPr lang="sv-SE" dirty="0" smtClean="0">
                <a:effectLst/>
                <a:hlinkClick r:id="rId3"/>
              </a:rPr>
              <a:t>Hasch</a:t>
            </a:r>
            <a:r>
              <a:rPr lang="sv-SE" dirty="0" smtClean="0">
                <a:effectLst/>
              </a:rPr>
              <a:t> är kådan från hampväxten som man tillsammans med </a:t>
            </a:r>
            <a:r>
              <a:rPr lang="sv-SE" dirty="0" err="1" smtClean="0">
                <a:effectLst/>
              </a:rPr>
              <a:t>bl</a:t>
            </a:r>
            <a:r>
              <a:rPr lang="sv-SE" dirty="0" smtClean="0">
                <a:effectLst/>
              </a:rPr>
              <a:t> a. bindemedel har pressat ihop till </a:t>
            </a:r>
            <a:r>
              <a:rPr lang="sv-SE" dirty="0" err="1" smtClean="0">
                <a:effectLst/>
              </a:rPr>
              <a:t>sk</a:t>
            </a:r>
            <a:r>
              <a:rPr lang="sv-SE" dirty="0" smtClean="0">
                <a:effectLst/>
              </a:rPr>
              <a:t>. kakor. De har en färg som kan variera från ljusbrun till svart.</a:t>
            </a:r>
          </a:p>
          <a:p>
            <a:r>
              <a:rPr lang="sv-SE" dirty="0" smtClean="0">
                <a:effectLst/>
                <a:hlinkClick r:id="rId3"/>
              </a:rPr>
              <a:t>Haschen</a:t>
            </a:r>
            <a:r>
              <a:rPr lang="sv-SE" dirty="0" smtClean="0">
                <a:effectLst/>
              </a:rPr>
              <a:t> säljs ofta till användarna i små rökbitar på något gram styck.</a:t>
            </a:r>
          </a:p>
          <a:p>
            <a:r>
              <a:rPr lang="sv-SE" dirty="0" smtClean="0">
                <a:effectLst/>
              </a:rPr>
              <a:t>Idag är haschet mycket starkare än förr. Genom förädlingar så får man fram plantor med mer THC i. Detta har lett till att haschet är starkare och att man snabbare kan bli beroende – unga drabbas hårt av detta.</a:t>
            </a:r>
          </a:p>
          <a:p>
            <a:r>
              <a:rPr lang="sv-SE" b="1" dirty="0" smtClean="0">
                <a:effectLst/>
              </a:rPr>
              <a:t>Vilka länder producerar mest?</a:t>
            </a:r>
          </a:p>
          <a:p>
            <a:r>
              <a:rPr lang="sv-SE" dirty="0" smtClean="0">
                <a:effectLst/>
              </a:rPr>
              <a:t>De länder som producerar mycket hasch är Afghanistan, Colombia, Irak, Jamaica, Libanon, Marocko, </a:t>
            </a:r>
            <a:r>
              <a:rPr lang="sv-SE" dirty="0" err="1" smtClean="0">
                <a:effectLst/>
              </a:rPr>
              <a:t>Mexico</a:t>
            </a:r>
            <a:r>
              <a:rPr lang="sv-SE" dirty="0" smtClean="0">
                <a:effectLst/>
              </a:rPr>
              <a:t>, Nederländerna, Pakistan, Turkiet och USA.</a:t>
            </a:r>
          </a:p>
          <a:p>
            <a:r>
              <a:rPr lang="sv-SE" dirty="0" smtClean="0">
                <a:effectLst/>
              </a:rPr>
              <a:t>Cannabis-plantan som ger hasch odlas även i Sverige och andra nordeuropeiska länder – då behövs fönsterplatser eller starka elektriska inomhuslampor.</a:t>
            </a:r>
          </a:p>
          <a:p>
            <a:r>
              <a:rPr lang="sv-SE" b="1" dirty="0" smtClean="0">
                <a:effectLst/>
              </a:rPr>
              <a:t>Haschets väg till Sverige</a:t>
            </a:r>
          </a:p>
          <a:p>
            <a:r>
              <a:rPr lang="sv-SE" dirty="0" smtClean="0">
                <a:effectLst/>
              </a:rPr>
              <a:t>I Sverige är hasch vanligast men det finns även marijuana och cannabisolja.</a:t>
            </a:r>
          </a:p>
          <a:p>
            <a:r>
              <a:rPr lang="sv-SE" dirty="0" smtClean="0">
                <a:effectLst/>
              </a:rPr>
              <a:t>Hasch har många slanguttryck </a:t>
            </a:r>
            <a:r>
              <a:rPr lang="sv-SE" dirty="0" err="1" smtClean="0">
                <a:effectLst/>
              </a:rPr>
              <a:t>t.ex</a:t>
            </a:r>
            <a:r>
              <a:rPr lang="sv-SE" dirty="0" smtClean="0">
                <a:effectLst/>
              </a:rPr>
              <a:t> böj, töj, braj, </a:t>
            </a:r>
            <a:r>
              <a:rPr lang="sv-SE" dirty="0" err="1" smtClean="0">
                <a:effectLst/>
              </a:rPr>
              <a:t>affe</a:t>
            </a:r>
            <a:r>
              <a:rPr lang="sv-SE" dirty="0" smtClean="0">
                <a:effectLst/>
              </a:rPr>
              <a:t>, afghan, marockan och brass.</a:t>
            </a:r>
          </a:p>
          <a:p>
            <a:r>
              <a:rPr lang="sv-SE" dirty="0" smtClean="0">
                <a:effectLst/>
              </a:rPr>
              <a:t>Den största delen av haschet som kommer till Europa kommer från illegala odlingar i Marocko. Detta hasch är ljust, hårt och relativt svagt och kallas marockan.</a:t>
            </a:r>
          </a:p>
          <a:p>
            <a:r>
              <a:rPr lang="sv-SE" dirty="0" smtClean="0">
                <a:effectLst/>
              </a:rPr>
              <a:t>Men det kommer även hasch från Afghanistan, Libanon och Nepal. Haschet därifrån är ofta mörkare och mjukare.</a:t>
            </a:r>
          </a:p>
          <a:p>
            <a:r>
              <a:rPr lang="sv-SE" b="1" dirty="0" smtClean="0">
                <a:effectLst/>
              </a:rPr>
              <a:t>Symptom på hasch-användning</a:t>
            </a:r>
          </a:p>
          <a:p>
            <a:endParaRPr lang="sv-SE" dirty="0" smtClean="0">
              <a:effectLst/>
            </a:endParaRPr>
          </a:p>
          <a:p>
            <a:r>
              <a:rPr lang="sv-SE" dirty="0" smtClean="0">
                <a:effectLst/>
              </a:rPr>
              <a:t>Källa: Droginformation.nu</a:t>
            </a:r>
          </a:p>
          <a:p>
            <a:endParaRPr lang="sv-SE" dirty="0" smtClean="0">
              <a:effectLst/>
            </a:endParaRPr>
          </a:p>
          <a:p>
            <a:r>
              <a:rPr lang="sv-SE" i="1" dirty="0" smtClean="0">
                <a:effectLst/>
              </a:rPr>
              <a:t>”</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23</a:t>
            </a:fld>
            <a:endParaRPr lang="sv-SE" dirty="0"/>
          </a:p>
        </p:txBody>
      </p:sp>
    </p:spTree>
    <p:extLst>
      <p:ext uri="{BB962C8B-B14F-4D97-AF65-F5344CB8AC3E}">
        <p14:creationId xmlns:p14="http://schemas.microsoft.com/office/powerpoint/2010/main" val="1999516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Källa: droginformation.nu</a:t>
            </a:r>
          </a:p>
          <a:p>
            <a:endParaRPr lang="sv-SE" dirty="0" smtClean="0"/>
          </a:p>
          <a:p>
            <a:r>
              <a:rPr lang="sv-SE" dirty="0" smtClean="0"/>
              <a:t>En person som hade missbrukat</a:t>
            </a:r>
            <a:r>
              <a:rPr lang="sv-SE" baseline="0" dirty="0" smtClean="0"/>
              <a:t> hasch men som tog sig ut ur missbruket.</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24</a:t>
            </a:fld>
            <a:endParaRPr lang="sv-SE" dirty="0"/>
          </a:p>
        </p:txBody>
      </p:sp>
    </p:spTree>
    <p:extLst>
      <p:ext uri="{BB962C8B-B14F-4D97-AF65-F5344CB8AC3E}">
        <p14:creationId xmlns:p14="http://schemas.microsoft.com/office/powerpoint/2010/main" val="1095797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effectLst/>
              </a:rPr>
              <a:t>Hur ser om någon använder hasch – vilka symptom finns?</a:t>
            </a:r>
            <a:endParaRPr lang="sv-SE" dirty="0" smtClean="0">
              <a:effectLst/>
            </a:endParaRPr>
          </a:p>
          <a:p>
            <a:r>
              <a:rPr lang="sv-SE" dirty="0" smtClean="0">
                <a:effectLst/>
              </a:rPr>
              <a:t>Den som röker hasch kan få rödsprängda ögon och större pupiller.</a:t>
            </a:r>
          </a:p>
          <a:p>
            <a:r>
              <a:rPr lang="sv-SE" dirty="0" smtClean="0">
                <a:effectLst/>
              </a:rPr>
              <a:t>Blodtrycket ökar och personens puls blir snabbare. Hasch-rökaren kan bli torr i munnen och må illa. Personen kan verka lite berusad och är antingen inåtvänd och tyst eller fnittrig och pratsam.</a:t>
            </a:r>
          </a:p>
          <a:p>
            <a:r>
              <a:rPr lang="sv-SE" dirty="0" smtClean="0">
                <a:effectLst/>
              </a:rPr>
              <a:t>Man kan som närstående märka att personen dricker massor och är extremt törstig samt visar ett enormt sug efter sötsaker.</a:t>
            </a:r>
          </a:p>
          <a:p>
            <a:r>
              <a:rPr lang="sv-SE" b="1" dirty="0" smtClean="0">
                <a:effectLst/>
              </a:rPr>
              <a:t>Kan man bli beroende?</a:t>
            </a:r>
          </a:p>
          <a:p>
            <a:r>
              <a:rPr lang="sv-SE" dirty="0" smtClean="0">
                <a:effectLst/>
              </a:rPr>
              <a:t>Det är möjligt att bli beroende av hasch.</a:t>
            </a:r>
          </a:p>
          <a:p>
            <a:r>
              <a:rPr lang="sv-SE" dirty="0" smtClean="0">
                <a:effectLst/>
              </a:rPr>
              <a:t>Efter en längre tids missbruk av hasch utvecklas en tolerans i kroppen – och missbrukaren behöver större doser för att få önskad effekt av haschet.</a:t>
            </a:r>
          </a:p>
          <a:p>
            <a:r>
              <a:rPr lang="sv-SE" dirty="0" smtClean="0">
                <a:effectLst/>
              </a:rPr>
              <a:t>Haschmissbrukare som avbryter sitt missbruk kan drabbas av både kroppsliga och psykiska abstinens som t.ex. störd nattsömn, minskad aptit, rastlöshet, frossa och svettnings, skakningar m.m.</a:t>
            </a:r>
          </a:p>
          <a:p>
            <a:r>
              <a:rPr lang="sv-SE" b="1" dirty="0" smtClean="0">
                <a:effectLst/>
              </a:rPr>
              <a:t>Hur kan ett hasch-rus vara?</a:t>
            </a:r>
          </a:p>
          <a:p>
            <a:r>
              <a:rPr lang="sv-SE" dirty="0" smtClean="0">
                <a:effectLst/>
              </a:rPr>
              <a:t>En person som röker hasch kan uppleva och få skrattanfall, känna lyckokänslor samt bli mer pratsam och livlig.</a:t>
            </a:r>
          </a:p>
          <a:p>
            <a:r>
              <a:rPr lang="sv-SE" dirty="0" smtClean="0">
                <a:effectLst/>
              </a:rPr>
              <a:t>Personen kan få högre självkänsla, minskad självkritik och sviktande omdöme.</a:t>
            </a:r>
          </a:p>
          <a:p>
            <a:r>
              <a:rPr lang="sv-SE" dirty="0" err="1" smtClean="0">
                <a:effectLst/>
              </a:rPr>
              <a:t>F.d</a:t>
            </a:r>
            <a:r>
              <a:rPr lang="sv-SE" dirty="0" smtClean="0">
                <a:effectLst/>
              </a:rPr>
              <a:t> hasch-missbrukare har berättat att de känner sig lugnare, sover lättare och att ångest försvinner. En annan effekt är att drogen ökar aptiten och missbrukaren kan bli väldigt sugen på sött.</a:t>
            </a:r>
          </a:p>
          <a:p>
            <a:r>
              <a:rPr lang="sv-SE" b="1" dirty="0" smtClean="0">
                <a:effectLst/>
              </a:rPr>
              <a:t>Skador av hasch?</a:t>
            </a:r>
          </a:p>
          <a:p>
            <a:r>
              <a:rPr lang="sv-SE" dirty="0" smtClean="0">
                <a:effectLst/>
              </a:rPr>
              <a:t>Man kan i princip inte överdosera hasch genom rökning, men om man sväljer en stor mängd hasch kan det bli en allvarlig risk för detta.</a:t>
            </a:r>
          </a:p>
          <a:p>
            <a:r>
              <a:rPr lang="sv-SE" dirty="0" smtClean="0">
                <a:effectLst/>
              </a:rPr>
              <a:t>Detta görs ibland vid smuggling och kan även hända när hasch blandas i mat.</a:t>
            </a:r>
          </a:p>
          <a:p>
            <a:r>
              <a:rPr lang="sv-SE" b="1" dirty="0" smtClean="0">
                <a:effectLst/>
              </a:rPr>
              <a:t>Här är några skadeverkningar:</a:t>
            </a:r>
          </a:p>
          <a:p>
            <a:r>
              <a:rPr lang="sv-SE" dirty="0" smtClean="0">
                <a:effectLst/>
              </a:rPr>
              <a:t>Nedsatt immunförsvar för att de vita blodkropparna minskar i antal.</a:t>
            </a:r>
          </a:p>
          <a:p>
            <a:r>
              <a:rPr lang="sv-SE" dirty="0" smtClean="0">
                <a:effectLst/>
              </a:rPr>
              <a:t>Hjärtbesvär och bröstsmärtor.</a:t>
            </a:r>
          </a:p>
          <a:p>
            <a:r>
              <a:rPr lang="sv-SE" dirty="0" smtClean="0">
                <a:effectLst/>
              </a:rPr>
              <a:t>Minskad produktion av det manliga könshormonet testosteron vilket kan göra att puberteten kommer senare.</a:t>
            </a:r>
          </a:p>
          <a:p>
            <a:r>
              <a:rPr lang="sv-SE" dirty="0" smtClean="0">
                <a:effectLst/>
              </a:rPr>
              <a:t>Impotens och minskad spermieproduktion.</a:t>
            </a:r>
          </a:p>
          <a:p>
            <a:r>
              <a:rPr lang="sv-SE" dirty="0" smtClean="0">
                <a:effectLst/>
              </a:rPr>
              <a:t>Mens kan försvinna.</a:t>
            </a:r>
          </a:p>
          <a:p>
            <a:r>
              <a:rPr lang="sv-SE" dirty="0" smtClean="0">
                <a:effectLst/>
              </a:rPr>
              <a:t>Skador på foster.</a:t>
            </a:r>
          </a:p>
          <a:p>
            <a:r>
              <a:rPr lang="sv-SE" b="1" dirty="0" smtClean="0">
                <a:effectLst/>
              </a:rPr>
              <a:t>Vilka är haschets biverkningar?</a:t>
            </a:r>
          </a:p>
          <a:p>
            <a:r>
              <a:rPr lang="sv-SE" dirty="0" smtClean="0">
                <a:effectLst/>
              </a:rPr>
              <a:t>Ett långvarigt missbruk av hasch kan göra personen avtrubbad och passiv.</a:t>
            </a:r>
          </a:p>
          <a:p>
            <a:r>
              <a:rPr lang="sv-SE" dirty="0" smtClean="0">
                <a:effectLst/>
              </a:rPr>
              <a:t>Personen kan även få försämrad inlärningsförmåga och koncentrationsproblem, försämrat minne, sömnrubbningar och sämre reflexer från haschet.</a:t>
            </a:r>
          </a:p>
          <a:p>
            <a:r>
              <a:rPr lang="sv-SE" dirty="0" smtClean="0">
                <a:effectLst/>
              </a:rPr>
              <a:t>Eftersom cannabis är fettlösligt, tar den längre tid att bryta ner.</a:t>
            </a:r>
          </a:p>
          <a:p>
            <a:r>
              <a:rPr lang="sv-SE" dirty="0" smtClean="0">
                <a:effectLst/>
              </a:rPr>
              <a:t>När en person har använt hasch regelbundet under några år, blir de kroniska effekterna tydliga. Man kan se en långsiktiga påverkan på tankeprocesserna vilket beror på att de verksamma beståndsdelarna, </a:t>
            </a:r>
            <a:r>
              <a:rPr lang="sv-SE" dirty="0" err="1" smtClean="0">
                <a:effectLst/>
              </a:rPr>
              <a:t>cannabinoiderna</a:t>
            </a:r>
            <a:r>
              <a:rPr lang="sv-SE" dirty="0" smtClean="0">
                <a:effectLst/>
              </a:rPr>
              <a:t>, minskar energitillförseln till hjärncellerna.</a:t>
            </a:r>
          </a:p>
          <a:p>
            <a:r>
              <a:rPr lang="sv-SE" dirty="0" smtClean="0">
                <a:effectLst/>
              </a:rPr>
              <a:t>Ämnesomsättningen minskar hos hasch-missbrukaren och hjärncellerna får svårare att fungera och arbeta.</a:t>
            </a:r>
          </a:p>
          <a:p>
            <a:r>
              <a:rPr lang="sv-SE" b="1" dirty="0" smtClean="0">
                <a:effectLst/>
              </a:rPr>
              <a:t>Hallucinationer</a:t>
            </a:r>
          </a:p>
          <a:p>
            <a:r>
              <a:rPr lang="sv-SE" dirty="0" smtClean="0">
                <a:effectLst/>
              </a:rPr>
              <a:t>Stora doser av hasch kan orsaka hallucinationer.</a:t>
            </a:r>
          </a:p>
          <a:p>
            <a:r>
              <a:rPr lang="sv-SE" dirty="0" smtClean="0">
                <a:effectLst/>
              </a:rPr>
              <a:t>Hallucinationer är när verklighetsuppfattningen förändras som t.ex. att man ser och hör saker som andra inte hör. Föremål kan ändra färg, storlek och form.</a:t>
            </a:r>
          </a:p>
          <a:p>
            <a:endParaRPr lang="sv-SE" dirty="0" smtClean="0"/>
          </a:p>
          <a:p>
            <a:r>
              <a:rPr lang="sv-SE" dirty="0" smtClean="0"/>
              <a:t>Källa: Droginformation.nu</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25</a:t>
            </a:fld>
            <a:endParaRPr lang="sv-SE" dirty="0"/>
          </a:p>
        </p:txBody>
      </p:sp>
    </p:spTree>
    <p:extLst>
      <p:ext uri="{BB962C8B-B14F-4D97-AF65-F5344CB8AC3E}">
        <p14:creationId xmlns:p14="http://schemas.microsoft.com/office/powerpoint/2010/main" val="2676763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Heroin och andra opiater påverkar kroppens </a:t>
            </a:r>
            <a:r>
              <a:rPr lang="sv-SE" dirty="0" err="1" smtClean="0"/>
              <a:t>opioidreceptorer</a:t>
            </a:r>
            <a:r>
              <a:rPr lang="sv-SE" dirty="0" smtClean="0"/>
              <a:t> som finns i hela centrala nervsystemet. Det är på grund av den här påverkan på nervsystemet som opiater är väldigt effektiva mot smärta. Kroppens </a:t>
            </a:r>
            <a:r>
              <a:rPr lang="sv-SE" dirty="0" err="1" smtClean="0"/>
              <a:t>opioida</a:t>
            </a:r>
            <a:r>
              <a:rPr lang="sv-SE" dirty="0" smtClean="0"/>
              <a:t> system påverkar hur vi känner smärta, hur immunsystemet fungerar och vad vi har för känslomässiga reaktioner. Det är också på grund av det här som heroin och andra opiater ger ett väldigt kraftigt rus. Heroin ger ett snabbt rus. Ett par minuter efter intaget känner man stark eufori och under ca en halvtimme känner man en mer stillsam eufori. Flera timmar efteråt känner man sig i balans.</a:t>
            </a:r>
          </a:p>
          <a:p>
            <a:r>
              <a:rPr lang="sv-SE" dirty="0" smtClean="0"/>
              <a:t>Alla opiater är väldigt beroendeframkallande både på grund av det kraftiga ruset och på grund av en snabb toleransökning. Det betyder att man måste ta allt större mängder för att få samma effekt. Heroinberoende utvecklas snabbt, många beskriver det som rena kärlekskänslor. Det är också det som gör heroin så farligt. En för stor dos kan leda till andningsstillestånd vilket kan leda till döden. Abstinensen efter heroin är stark. Man kan känna sig sjuk, illamående, få muskelvärk, rinnande näsa, diarré, svettningar, tandvärk, drabbas av uttorkning och sömnsvårigheter.</a:t>
            </a:r>
          </a:p>
          <a:p>
            <a:r>
              <a:rPr lang="sv-SE" dirty="0" smtClean="0"/>
              <a:t>Förutom risken för överdos så är några bieffekter att man slutar känna smärta, att man blir förstoppad eller illamående. Heroinmissbruk kan leda till olika följdsjukdomar som depression, fobier, ångest och personlighetsstörningar. Eftersom heroin injiceras kan sjukdomar som HIV, hepatit B och hepatit C spridas när </a:t>
            </a:r>
          </a:p>
          <a:p>
            <a:endParaRPr lang="sv-SE" b="1" dirty="0" smtClean="0"/>
          </a:p>
          <a:p>
            <a:r>
              <a:rPr lang="sv-SE" b="1" dirty="0" smtClean="0"/>
              <a:t>Källa</a:t>
            </a:r>
            <a:r>
              <a:rPr lang="sv-SE" b="1" baseline="0" dirty="0" smtClean="0"/>
              <a:t> </a:t>
            </a:r>
            <a:r>
              <a:rPr lang="sv-SE" b="1" baseline="0" dirty="0" err="1" smtClean="0"/>
              <a:t>drugsmart</a:t>
            </a:r>
            <a:endParaRPr lang="sv-SE" b="1" dirty="0" smtClean="0"/>
          </a:p>
          <a:p>
            <a:endParaRPr lang="sv-SE" b="1" dirty="0" smtClean="0"/>
          </a:p>
          <a:p>
            <a:r>
              <a:rPr lang="sv-SE" b="1" dirty="0" smtClean="0"/>
              <a:t>Afghanistan är världens</a:t>
            </a:r>
            <a:r>
              <a:rPr lang="sv-SE" dirty="0" smtClean="0"/>
              <a:t> största producent av opium, råvaran till heroin. Över 90 procent av världens heroin har sitt ursprung här. För de fattiga bönderna är opiumodlingarna ett sätt att överleva. Det har gjorts försök att få dem att ställa om, och istället för opium odla vete. Men inkomsterna från vetet motsvarar bara en bråkdel av det som opiumet ger.</a:t>
            </a:r>
          </a:p>
          <a:p>
            <a:endParaRPr lang="sv-SE" dirty="0" smtClean="0"/>
          </a:p>
          <a:p>
            <a:r>
              <a:rPr lang="sv-SE" dirty="0" smtClean="0"/>
              <a:t>Polis och socialtjänsten slår nu larm om att många av de ungdomar som flytt från Afghanistan till Sverige röker heroin. Ofta leds de in i missbruk av äldre landsmän och för att skapa ett beroende tar langarna ofta inte ens betalt för den första heroindosen. Många har börjat med missbruk tidigare till exempel när de varit i Grekland och sen kommer de hit och lockar in yngre från samma grupp. Det handlar ofta om att de mår dåligt av att ha flytt från sitt hemland och kanske dåliga upplevelser under resans gång, säger Christian </a:t>
            </a:r>
            <a:r>
              <a:rPr lang="sv-SE" dirty="0" err="1" smtClean="0"/>
              <a:t>Frödén</a:t>
            </a:r>
            <a:r>
              <a:rPr lang="sv-SE" dirty="0" smtClean="0"/>
              <a:t> till SVT Nyheter. (2016)</a:t>
            </a:r>
          </a:p>
          <a:p>
            <a:endParaRPr lang="sv-SE" dirty="0" smtClean="0"/>
          </a:p>
          <a:p>
            <a:r>
              <a:rPr lang="sv-SE" sz="1200" b="1" i="1" u="none" strike="noStrike" kern="1200" baseline="0" dirty="0" smtClean="0">
                <a:solidFill>
                  <a:schemeClr val="tx1"/>
                </a:solidFill>
                <a:latin typeface="Verdana"/>
                <a:ea typeface="ヒラギノ角ゴ Pro W3" charset="-128"/>
                <a:cs typeface="ヒラギノ角ゴ Pro W3" charset="-128"/>
              </a:rPr>
              <a:t>Opium, morfin och heroin kallas med ett samlingsnamn för opiater. Opiater är väldigt beroendeframkallande, speciellt heroin som kan orsaka ett beroende efter bara ett par injektioner.</a:t>
            </a:r>
          </a:p>
          <a:p>
            <a:r>
              <a:rPr lang="sv-SE" sz="1200" b="1" i="1" u="none" strike="noStrike" kern="1200" baseline="0" dirty="0" smtClean="0">
                <a:solidFill>
                  <a:schemeClr val="tx1"/>
                </a:solidFill>
                <a:latin typeface="Verdana"/>
                <a:ea typeface="ヒラギノ角ゴ Pro W3" charset="-128"/>
                <a:cs typeface="ヒラギノ角ゴ Pro W3" charset="-128"/>
              </a:rPr>
              <a:t>Odlingarna sträcker sig från sydöstra Europa, genom Turkiet, vidare in i Asien bort till </a:t>
            </a:r>
            <a:r>
              <a:rPr lang="sv-SE" sz="1200" b="1" i="1" u="none" strike="noStrike" kern="1200" baseline="0" dirty="0" err="1" smtClean="0">
                <a:solidFill>
                  <a:schemeClr val="tx1"/>
                </a:solidFill>
                <a:latin typeface="Verdana"/>
                <a:ea typeface="ヒラギノ角ゴ Pro W3" charset="-128"/>
                <a:cs typeface="ヒラギノ角ゴ Pro W3" charset="-128"/>
              </a:rPr>
              <a:t>Sydkina</a:t>
            </a:r>
            <a:r>
              <a:rPr lang="sv-SE" sz="1200" b="1" i="1" u="none" strike="noStrike" kern="1200" baseline="0" dirty="0" smtClean="0">
                <a:solidFill>
                  <a:schemeClr val="tx1"/>
                </a:solidFill>
                <a:latin typeface="Verdana"/>
                <a:ea typeface="ヒラギノ角ゴ Pro W3" charset="-128"/>
                <a:cs typeface="ヒラギノ角ゴ Pro W3" charset="-128"/>
              </a:rPr>
              <a:t>. Vallmo odlas även i Central- och Sydamerika. De största odlingarna finns i ”</a:t>
            </a:r>
            <a:r>
              <a:rPr lang="sv-SE" sz="1200" b="1" i="1" u="none" strike="noStrike" kern="1200" baseline="0" dirty="0" err="1" smtClean="0">
                <a:solidFill>
                  <a:schemeClr val="tx1"/>
                </a:solidFill>
                <a:latin typeface="Verdana"/>
                <a:ea typeface="ヒラギノ角ゴ Pro W3" charset="-128"/>
                <a:cs typeface="ヒラギノ角ゴ Pro W3" charset="-128"/>
              </a:rPr>
              <a:t>GylleneTriangeln</a:t>
            </a:r>
            <a:r>
              <a:rPr lang="sv-SE" sz="1200" b="1" i="1" u="none" strike="noStrike" kern="1200" baseline="0" dirty="0" smtClean="0">
                <a:solidFill>
                  <a:schemeClr val="tx1"/>
                </a:solidFill>
                <a:latin typeface="Verdana"/>
                <a:ea typeface="ヒラギノ角ゴ Pro W3" charset="-128"/>
                <a:cs typeface="ヒラギノ角ゴ Pro W3" charset="-128"/>
              </a:rPr>
              <a:t>” (Thailand, Laos och Myanmar) och </a:t>
            </a:r>
            <a:r>
              <a:rPr lang="sv-SE" sz="1200" b="1" i="1" u="none" strike="noStrike" kern="1200" baseline="0" dirty="0" err="1" smtClean="0">
                <a:solidFill>
                  <a:schemeClr val="tx1"/>
                </a:solidFill>
                <a:latin typeface="Verdana"/>
                <a:ea typeface="ヒラギノ角ゴ Pro W3" charset="-128"/>
                <a:cs typeface="ヒラギノ角ゴ Pro W3" charset="-128"/>
              </a:rPr>
              <a:t>på”Gyllene</a:t>
            </a:r>
            <a:r>
              <a:rPr lang="sv-SE" sz="1200" b="1" i="1" u="none" strike="noStrike" kern="1200" baseline="0" dirty="0" smtClean="0">
                <a:solidFill>
                  <a:schemeClr val="tx1"/>
                </a:solidFill>
                <a:latin typeface="Verdana"/>
                <a:ea typeface="ヒラギノ角ゴ Pro W3" charset="-128"/>
                <a:cs typeface="ヒラギノ角ゴ Pro W3" charset="-128"/>
              </a:rPr>
              <a:t> Halvmånen” (</a:t>
            </a:r>
            <a:r>
              <a:rPr lang="sv-SE" sz="1200" b="1" i="1" u="none" strike="noStrike" kern="1200" baseline="0" dirty="0" err="1" smtClean="0">
                <a:solidFill>
                  <a:schemeClr val="tx1"/>
                </a:solidFill>
                <a:latin typeface="Verdana"/>
                <a:ea typeface="ヒラギノ角ゴ Pro W3" charset="-128"/>
                <a:cs typeface="ヒラギノ角ゴ Pro W3" charset="-128"/>
              </a:rPr>
              <a:t>Afganistan,Pakistan</a:t>
            </a:r>
            <a:r>
              <a:rPr lang="sv-SE" sz="1200" b="1" i="1" u="none" strike="noStrike" kern="1200" baseline="0" dirty="0" smtClean="0">
                <a:solidFill>
                  <a:schemeClr val="tx1"/>
                </a:solidFill>
                <a:latin typeface="Verdana"/>
                <a:ea typeface="ヒラギノ角ゴ Pro W3" charset="-128"/>
                <a:cs typeface="ヒラギノ角ゴ Pro W3" charset="-128"/>
              </a:rPr>
              <a:t> och Iran).</a:t>
            </a:r>
          </a:p>
          <a:p>
            <a:endParaRPr lang="sv-SE" sz="1200" b="1" i="1" u="none" strike="noStrike" kern="1200" baseline="0" dirty="0" smtClean="0">
              <a:solidFill>
                <a:schemeClr val="tx1"/>
              </a:solidFill>
              <a:latin typeface="Verdana"/>
              <a:ea typeface="ヒラギノ角ゴ Pro W3" charset="-128"/>
              <a:cs typeface="ヒラギノ角ゴ Pro W3" charset="-128"/>
            </a:endParaRPr>
          </a:p>
          <a:p>
            <a:r>
              <a:rPr lang="sv-SE" sz="1200" b="0" i="0" u="none" strike="noStrike" kern="1200" baseline="0" dirty="0" smtClean="0">
                <a:solidFill>
                  <a:schemeClr val="tx1"/>
                </a:solidFill>
                <a:latin typeface="Verdana"/>
                <a:ea typeface="ヒラギノ角ゴ Pro W3" charset="-128"/>
                <a:cs typeface="ヒラギノ角ゴ Pro W3" charset="-128"/>
              </a:rPr>
              <a:t>Opiumvallmo har odlats i tusentals år, redan de gamla egyptierna använde ämnen från opiumvallmo som läkemedel. Människor började röka opium i Europa och Asien på 1500-talet. I mitten av 1800-talet uppfanns injektionssprutan och då fick man en ny och allvarligare form av missbruk, nämligen injicering av drogen direkt in i blodet. Opiumvallmo har vita till röda blommor, växten är ettårig och trivs bäst i hett och torrt klimat. När blomningstiden är över utvecklas grågröna fröhus i vilka det finns en vitaktig mjölksaft. I frökapseln skärs ett snitt, mjölksaften sipprar ut och stelnar till små brungula droppar. Dropparna skrapas av och knådas till små bollar som sveps in i vallmoblad. Den torkade mjölksaften kallas råopium. </a:t>
            </a:r>
            <a:r>
              <a:rPr lang="sv-SE" sz="1200" b="0" i="1" u="none" strike="noStrike" kern="1200" baseline="0" dirty="0" smtClean="0">
                <a:solidFill>
                  <a:schemeClr val="tx1"/>
                </a:solidFill>
                <a:latin typeface="Verdana"/>
                <a:ea typeface="ヒラギノ角ゴ Pro W3" charset="-128"/>
                <a:cs typeface="ヒラギノ角ゴ Pro W3" charset="-128"/>
              </a:rPr>
              <a:t>I vallmoblommas frökapsel skärs snitt från vilka mjölksaft sipprar ut.</a:t>
            </a:r>
          </a:p>
          <a:p>
            <a:r>
              <a:rPr lang="sv-SE" sz="1200" b="1" i="0" u="none" strike="noStrike" kern="1200" baseline="0" dirty="0" smtClean="0">
                <a:solidFill>
                  <a:schemeClr val="tx1"/>
                </a:solidFill>
                <a:latin typeface="Verdana"/>
                <a:ea typeface="ヒラギノ角ゴ Pro W3" charset="-128"/>
                <a:cs typeface="ヒラギノ角ゴ Pro W3" charset="-128"/>
              </a:rPr>
              <a:t>Råopium </a:t>
            </a:r>
            <a:r>
              <a:rPr lang="sv-SE" sz="1200" b="0" i="0" u="none" strike="noStrike" kern="1200" baseline="0" dirty="0" smtClean="0">
                <a:solidFill>
                  <a:schemeClr val="tx1"/>
                </a:solidFill>
                <a:latin typeface="Verdana"/>
                <a:ea typeface="ヒラギノ角ゴ Pro W3" charset="-128"/>
                <a:cs typeface="ヒラギノ角ゴ Pro W3" charset="-128"/>
              </a:rPr>
              <a:t>innehåller många olika ämnen, bland annat morfin, </a:t>
            </a:r>
            <a:r>
              <a:rPr lang="sv-SE" sz="1200" b="0" i="0" u="none" strike="noStrike" kern="1200" baseline="0" dirty="0" err="1" smtClean="0">
                <a:solidFill>
                  <a:schemeClr val="tx1"/>
                </a:solidFill>
                <a:latin typeface="Verdana"/>
                <a:ea typeface="ヒラギノ角ゴ Pro W3" charset="-128"/>
                <a:cs typeface="ヒラギノ角ゴ Pro W3" charset="-128"/>
              </a:rPr>
              <a:t>noscapin</a:t>
            </a:r>
            <a:r>
              <a:rPr lang="sv-SE" sz="1200" b="0" i="0" u="none" strike="noStrike" kern="1200" baseline="0" dirty="0" smtClean="0">
                <a:solidFill>
                  <a:schemeClr val="tx1"/>
                </a:solidFill>
                <a:latin typeface="Verdana"/>
                <a:ea typeface="ヒラギノ角ゴ Pro W3" charset="-128"/>
                <a:cs typeface="ヒラギノ角ゴ Pro W3" charset="-128"/>
              </a:rPr>
              <a:t>, kodein, vatten och mineraler. Råopium är brunt till färgen, det är tjärliknande och klibbigt när det är färskt och blir sprödare och hårdare med tiden. Ur råopium kan morfin och heroin framställas. När råopium förädlas till rökopium blir det svart med en blank och glansig yta. Opium röks vanligtvis men det kan även sväljas, drickas eller injiceras. Inom medicinen används det som smärtstillande medel, som hostmedicin och mot diarré. Opium finns i pulverform, i mörkbruna och svarta stycken.</a:t>
            </a:r>
            <a:r>
              <a:rPr lang="sv-SE" sz="1200" b="1" i="1" u="none" strike="noStrike" kern="1200" baseline="0" dirty="0" smtClean="0">
                <a:solidFill>
                  <a:schemeClr val="tx1"/>
                </a:solidFill>
                <a:latin typeface="Verdana"/>
                <a:ea typeface="ヒラギノ角ゴ Pro W3" charset="-128"/>
                <a:cs typeface="ヒラギノ角ゴ Pro W3" charset="-128"/>
              </a:rPr>
              <a:t> </a:t>
            </a:r>
            <a:r>
              <a:rPr lang="sv-SE" sz="1200" b="0" i="0" u="none" strike="noStrike" kern="1200" baseline="0" dirty="0" smtClean="0">
                <a:solidFill>
                  <a:schemeClr val="tx1"/>
                </a:solidFill>
                <a:latin typeface="Verdana"/>
                <a:ea typeface="ヒラギノ角ゴ Pro W3" charset="-128"/>
                <a:cs typeface="ヒラギノ角ゴ Pro W3" charset="-128"/>
              </a:rPr>
              <a:t>Morfin är ett ämne som finns i opium och utvinnes ur råopium. Morfinbas i ren form är ett vitt eller svagt gult kristalliskt pulver. Under de vanligaste utvinningsprocesserna får pulvret ofta en brunaktig färg, nästan som kanel, på grund av olika föroreningar. Morfinbas innehåller mellan 60 och 90 procent rent morfin. Morfin är det medel som verkar kraftigast när det gäller att lindra smärta och det används mycket inom sjukvården. Morfin finns som tabletter och i flytande form.</a:t>
            </a:r>
            <a:endParaRPr lang="sv-SE" dirty="0" smtClean="0"/>
          </a:p>
          <a:p>
            <a:r>
              <a:rPr lang="sv-SE" sz="1200" b="1" i="1" u="none" strike="noStrike" kern="1200" baseline="0" dirty="0" smtClean="0">
                <a:solidFill>
                  <a:schemeClr val="tx1"/>
                </a:solidFill>
                <a:latin typeface="Verdana"/>
                <a:ea typeface="ヒラギノ角ゴ Pro W3" charset="-128"/>
                <a:cs typeface="ヒラギノ角ゴ Pro W3" charset="-128"/>
              </a:rPr>
              <a:t>Heroin i olika varianter</a:t>
            </a:r>
          </a:p>
          <a:p>
            <a:r>
              <a:rPr lang="sv-SE" sz="1200" b="0" i="0" u="none" strike="noStrike" kern="1200" baseline="0" dirty="0" smtClean="0">
                <a:solidFill>
                  <a:schemeClr val="tx1"/>
                </a:solidFill>
                <a:latin typeface="Verdana"/>
                <a:ea typeface="ヒラギノ角ゴ Pro W3" charset="-128"/>
                <a:cs typeface="ヒラギノ角ゴ Pro W3" charset="-128"/>
              </a:rPr>
              <a:t>Heroin utvinns ur morfinbas och är starkare än både opium och morfin. Det finns två grundvarianter av heroin. 1. Heroinbas, som även kalls rökheroin eller brunt heroin, röks som cigaretter eller i pipor men kan också eldas på folie och då andas man in de ångor som bildas. 2. Ur heroinbas utvinns ett pulver som är vitt, ljusgrått eller brunt till färgen, det kallas injektionsheroin eller ”vitt heroin” (heroinhydroklorid). Detta heroin injiceras vanligtvis men kan också sniffas.</a:t>
            </a:r>
          </a:p>
          <a:p>
            <a:endParaRPr lang="sv-SE" sz="1200" b="0" i="0" u="none" strike="noStrike" kern="1200" baseline="0" dirty="0" smtClean="0">
              <a:solidFill>
                <a:schemeClr val="tx1"/>
              </a:solidFill>
              <a:latin typeface="Verdana"/>
              <a:ea typeface="ヒラギノ角ゴ Pro W3" charset="-128"/>
            </a:endParaRPr>
          </a:p>
          <a:p>
            <a:r>
              <a:rPr lang="sv-SE" sz="1200" b="0" i="0" u="none" strike="noStrike" kern="1200" baseline="0" dirty="0" smtClean="0">
                <a:solidFill>
                  <a:schemeClr val="tx1"/>
                </a:solidFill>
                <a:latin typeface="Verdana"/>
                <a:ea typeface="ヒラギノ角ゴ Pro W3" charset="-128"/>
              </a:rPr>
              <a:t>Rus</a:t>
            </a:r>
          </a:p>
          <a:p>
            <a:r>
              <a:rPr lang="sv-SE" sz="1200" b="0" i="0" u="none" strike="noStrike" kern="1200" baseline="0" dirty="0" smtClean="0">
                <a:solidFill>
                  <a:schemeClr val="tx1"/>
                </a:solidFill>
                <a:latin typeface="Verdana"/>
                <a:ea typeface="ヒラギノ角ゴ Pro W3" charset="-128"/>
                <a:cs typeface="ヒラギノ角ゴ Pro W3" charset="-128"/>
              </a:rPr>
              <a:t>Olika opiaters rus har många gemensamma drag. Vad som först kan upplevas är en värmekänsla i magen. När heroin tas är denna upplevelse så stark att det kan kännas som en hästspark. Därifrån kommer den engelska benämningen på heroin, ”horse”. Vad som mer kan upplevas är en känsla av upprymdhet och välbehag, missbrukaren beskriver ofta detta som om han svävar i ett moln, behagligt omtöcknad. På några sekunder försvinner problem, tristess, ångest och smärta vilket gör att människor lätt blir beroende av opiater. Morfin ger ett rus på upp till åtta timmar, medan heroin ger ett något kortare rus om fyra till sex timmar. Efter en tids missbruk minskar känslan av upprymdhet och missbrukaren måste ta till högre doser för att uppnå samma effekt som tidigare. Till slut måste personen ta drogen dagligen för att hålla ångest och smärtor borta. Lyckostunderna blir allt färre och slutligen övergår missbruket till en kamp för att hålla borta abstinensen. </a:t>
            </a:r>
            <a:r>
              <a:rPr lang="sv-SE" sz="1200" b="1" i="1" u="none" strike="noStrike" kern="1200" baseline="0" dirty="0" smtClean="0">
                <a:solidFill>
                  <a:schemeClr val="tx1"/>
                </a:solidFill>
                <a:latin typeface="Verdana"/>
                <a:ea typeface="ヒラギノ角ゴ Pro W3" charset="-128"/>
                <a:cs typeface="ヒラギノ角ゴ Pro W3" charset="-128"/>
              </a:rPr>
              <a:t>Heroinisten blir okänslig och likgiltig. </a:t>
            </a:r>
            <a:r>
              <a:rPr lang="sv-SE" sz="1200" b="0" i="0" u="none" strike="noStrike" kern="1200" baseline="0" dirty="0" smtClean="0">
                <a:solidFill>
                  <a:schemeClr val="tx1"/>
                </a:solidFill>
                <a:latin typeface="Verdana"/>
                <a:ea typeface="ヒラギノ角ゴ Pro W3" charset="-128"/>
                <a:cs typeface="ヒラギノ角ゴ Pro W3" charset="-128"/>
              </a:rPr>
              <a:t>En person som missbrukar heroin talar sluddrigt, blir sömnig och likgiltig för vad som händer runt omkring honom. Denna likgiltighet kombinerad med fixeringen vid att skaffa nästa dos heroin är anledningen till den kalla och okänsliga kriminalitet som följer. </a:t>
            </a:r>
          </a:p>
          <a:p>
            <a:r>
              <a:rPr lang="sv-SE" sz="1200" b="1" i="1" u="none" strike="noStrike" kern="1200" baseline="0" dirty="0" smtClean="0">
                <a:solidFill>
                  <a:schemeClr val="tx1"/>
                </a:solidFill>
                <a:latin typeface="Verdana"/>
                <a:ea typeface="ヒラギノ角ゴ Pro W3" charset="-128"/>
                <a:cs typeface="ヒラギノ角ゴ Pro W3" charset="-128"/>
              </a:rPr>
              <a:t>Vad blir det för skador av opiater?</a:t>
            </a:r>
          </a:p>
          <a:p>
            <a:r>
              <a:rPr lang="sv-SE" sz="1200" b="0" i="0" u="none" strike="noStrike" kern="1200" baseline="0" dirty="0" smtClean="0">
                <a:solidFill>
                  <a:schemeClr val="tx1"/>
                </a:solidFill>
                <a:latin typeface="Verdana"/>
                <a:ea typeface="ヒラギノ角ゴ Pro W3" charset="-128"/>
                <a:cs typeface="ヒラギノ角ゴ Pro W3" charset="-128"/>
              </a:rPr>
              <a:t>Vid överdoser av opiater kan kraftiga förvirringstillstånd inträffa och ibland sker det även dödsfall på grund av andningsförlamning eller att missbrukaren kvävs av sina egna spyor. Överdoser är vanligast bland sprutnarkomaner, men dödsfall har även inträffat vid rökning av heroin.  På det sätt som heroinmissbrukare lever drabbas de ofta av infektioner. Genom att sprutor inte rengörs ordentligt när två eller flera personer använder samma spruta kan sjukdomar som gulsot och HIV, som orsakar AIDS, överföras från en person till en annan. Många gör fel när de använder sprutorna och detta kan ge infektioner i hjärtvävnader, framkalla leverskador och</a:t>
            </a:r>
          </a:p>
          <a:p>
            <a:r>
              <a:rPr lang="sv-SE" sz="1200" b="0" i="0" u="none" strike="noStrike" kern="1200" baseline="0" dirty="0" smtClean="0">
                <a:solidFill>
                  <a:schemeClr val="tx1"/>
                </a:solidFill>
                <a:latin typeface="Verdana"/>
                <a:ea typeface="ヒラギノ角ゴ Pro W3" charset="-128"/>
                <a:cs typeface="ヒラギノ角ゴ Pro W3" charset="-128"/>
              </a:rPr>
              <a:t>även stelkramp. Skadeverkningarna av opiater är förstoppning, avmagring, vitamin- och mineralbrister samt nedsatt immunförsvar. Män blir impotenta och kvinnor upphör att få menstruation och intresset för sex minskar. Dödligheten hos heroinmissbrukare är 10 – 15% högre än hos normalbefolkningen i samma ålder. De vanligaste anledningarna till dödsfall orsakade av heroin är överdoser, sjukdomar, självmord och olycksfall.</a:t>
            </a:r>
          </a:p>
          <a:p>
            <a:endParaRPr lang="sv-SE" sz="1200" b="1" i="1" u="none" strike="noStrike" kern="1200" baseline="0" dirty="0" smtClean="0">
              <a:solidFill>
                <a:schemeClr val="tx1"/>
              </a:solidFill>
              <a:latin typeface="Verdana"/>
              <a:ea typeface="ヒラギノ角ゴ Pro W3" charset="-128"/>
              <a:cs typeface="ヒラギノ角ゴ Pro W3" charset="-128"/>
            </a:endParaRPr>
          </a:p>
          <a:p>
            <a:r>
              <a:rPr lang="sv-SE" sz="1200" b="1" i="1" u="none" strike="noStrike" kern="1200" baseline="0" dirty="0" smtClean="0">
                <a:solidFill>
                  <a:schemeClr val="tx1"/>
                </a:solidFill>
                <a:latin typeface="Verdana"/>
                <a:ea typeface="ヒラギノ角ゴ Pro W3" charset="-128"/>
                <a:cs typeface="ヒラギノ角ゴ Pro W3" charset="-128"/>
              </a:rPr>
              <a:t>Hur ser man att någon tar</a:t>
            </a:r>
          </a:p>
          <a:p>
            <a:r>
              <a:rPr lang="sv-SE" sz="1200" b="1" i="1" u="none" strike="noStrike" kern="1200" baseline="0" dirty="0" smtClean="0">
                <a:solidFill>
                  <a:schemeClr val="tx1"/>
                </a:solidFill>
                <a:latin typeface="Verdana"/>
                <a:ea typeface="ヒラギノ角ゴ Pro W3" charset="-128"/>
                <a:cs typeface="ヒラギノ角ゴ Pro W3" charset="-128"/>
              </a:rPr>
              <a:t>heroin eller morfin?</a:t>
            </a:r>
          </a:p>
          <a:p>
            <a:r>
              <a:rPr lang="sv-SE" sz="1200" b="0" i="0" u="none" strike="noStrike" kern="1200" baseline="0" dirty="0" smtClean="0">
                <a:solidFill>
                  <a:schemeClr val="tx1"/>
                </a:solidFill>
                <a:latin typeface="Verdana"/>
                <a:ea typeface="ヒラギノ角ゴ Pro W3" charset="-128"/>
                <a:cs typeface="ヒラギノ角ゴ Pro W3" charset="-128"/>
              </a:rPr>
              <a:t>Pupillerna på en heroin- eller morfinmissbrukare blir små som nålshuvuden, blicken stirrar och ögonlocken hänger. Man kan se att heroinmissbrukaren sitter och dåsar till och försvinner in i sin egen värld och personen kan vara väldigt svår att nå. Under det sömnliknande tillståndet kan man se missbrukaren sitta och klia sig. Kroppen kan vara kraftigt hopsjunken och personen kan ha svårt att stå på benen.</a:t>
            </a:r>
          </a:p>
          <a:p>
            <a:endParaRPr lang="sv-SE" sz="1200" b="0" i="1" u="none" strike="noStrike" kern="1200" baseline="0" dirty="0" smtClean="0">
              <a:solidFill>
                <a:schemeClr val="tx1"/>
              </a:solidFill>
              <a:latin typeface="Verdana"/>
              <a:ea typeface="ヒラギノ角ゴ Pro W3" charset="-128"/>
              <a:cs typeface="ヒラギノ角ゴ Pro W3" charset="-128"/>
            </a:endParaRPr>
          </a:p>
          <a:p>
            <a:r>
              <a:rPr lang="sv-SE" sz="1200" b="0" i="0" u="none" strike="noStrike" kern="1200" baseline="0" dirty="0" err="1" smtClean="0">
                <a:solidFill>
                  <a:schemeClr val="tx1"/>
                </a:solidFill>
                <a:latin typeface="Verdana"/>
                <a:ea typeface="ヒラギノ角ゴ Pro W3" charset="-128"/>
                <a:cs typeface="ヒラギノ角ゴ Pro W3" charset="-128"/>
              </a:rPr>
              <a:t>Fentanyler</a:t>
            </a:r>
            <a:r>
              <a:rPr lang="sv-SE" sz="1200" b="0" i="0" u="none" strike="noStrike" kern="1200" baseline="0" dirty="0" smtClean="0">
                <a:solidFill>
                  <a:schemeClr val="tx1"/>
                </a:solidFill>
                <a:latin typeface="Verdana"/>
                <a:ea typeface="ヒラギノ角ゴ Pro W3" charset="-128"/>
                <a:cs typeface="ヒラギノ角ゴ Pro W3" charset="-128"/>
              </a:rPr>
              <a:t> är en syntetisk variant av opiater. De kan vara 4000 gånger starkare än heroin och risken för överdosering är stor. Det finns tusentals varianter av </a:t>
            </a:r>
            <a:r>
              <a:rPr lang="sv-SE" sz="1200" b="0" i="0" u="none" strike="noStrike" kern="1200" baseline="0" dirty="0" err="1" smtClean="0">
                <a:solidFill>
                  <a:schemeClr val="tx1"/>
                </a:solidFill>
                <a:latin typeface="Verdana"/>
                <a:ea typeface="ヒラギノ角ゴ Pro W3" charset="-128"/>
                <a:cs typeface="ヒラギノ角ゴ Pro W3" charset="-128"/>
              </a:rPr>
              <a:t>fentanyler</a:t>
            </a:r>
            <a:r>
              <a:rPr lang="sv-SE" sz="1200" b="0" i="0" u="none" strike="noStrike" kern="1200" baseline="0" dirty="0" smtClean="0">
                <a:solidFill>
                  <a:schemeClr val="tx1"/>
                </a:solidFill>
                <a:latin typeface="Verdana"/>
                <a:ea typeface="ヒラギノ角ゴ Pro W3" charset="-128"/>
                <a:cs typeface="ヒラギノ角ゴ Pro W3" charset="-128"/>
              </a:rPr>
              <a:t> på den </a:t>
            </a:r>
            <a:r>
              <a:rPr lang="sv-SE" sz="1200" b="0" i="0" u="none" strike="noStrike" kern="1200" baseline="0" dirty="0" err="1" smtClean="0">
                <a:solidFill>
                  <a:schemeClr val="tx1"/>
                </a:solidFill>
                <a:latin typeface="Verdana"/>
                <a:ea typeface="ヒラギノ角ゴ Pro W3" charset="-128"/>
                <a:cs typeface="ヒラギノ角ゴ Pro W3" charset="-128"/>
              </a:rPr>
              <a:t>ilegela</a:t>
            </a:r>
            <a:r>
              <a:rPr lang="sv-SE" sz="1200" b="0" i="0" u="none" strike="noStrike" kern="1200" baseline="0" dirty="0" smtClean="0">
                <a:solidFill>
                  <a:schemeClr val="tx1"/>
                </a:solidFill>
                <a:latin typeface="Verdana"/>
                <a:ea typeface="ヒラギノ角ゴ Pro W3" charset="-128"/>
                <a:cs typeface="ヒラギノ角ゴ Pro W3" charset="-128"/>
              </a:rPr>
              <a:t> marknaden.</a:t>
            </a:r>
            <a:endParaRPr lang="sv-SE" dirty="0" smtClean="0"/>
          </a:p>
          <a:p>
            <a:r>
              <a:rPr lang="sv-SE" sz="1200" b="1" i="1" u="none" strike="noStrike" kern="1200" baseline="0" dirty="0" smtClean="0">
                <a:solidFill>
                  <a:schemeClr val="tx1"/>
                </a:solidFill>
                <a:latin typeface="Verdana"/>
                <a:ea typeface="ヒラギノ角ゴ Pro W3" charset="-128"/>
                <a:cs typeface="ヒラギノ角ゴ Pro W3" charset="-128"/>
              </a:rPr>
              <a:t>Hur är det att sluta ta opiater?</a:t>
            </a:r>
          </a:p>
          <a:p>
            <a:r>
              <a:rPr lang="sv-SE" sz="1200" b="0" i="0" u="none" strike="noStrike" kern="1200" baseline="0" dirty="0" smtClean="0">
                <a:solidFill>
                  <a:schemeClr val="tx1"/>
                </a:solidFill>
                <a:latin typeface="Verdana"/>
                <a:ea typeface="ヒラギノ角ゴ Pro W3" charset="-128"/>
                <a:cs typeface="ヒラギノ角ゴ Pro W3" charset="-128"/>
              </a:rPr>
              <a:t>Heroin och andra opiater anses vara de värsta drogerna att sluta med. </a:t>
            </a:r>
            <a:r>
              <a:rPr lang="sv-SE" sz="1200" b="0" i="0" u="none" strike="noStrike" kern="1200" baseline="0" dirty="0" err="1" smtClean="0">
                <a:solidFill>
                  <a:schemeClr val="tx1"/>
                </a:solidFill>
                <a:latin typeface="Verdana"/>
                <a:ea typeface="ヒラギノ角ゴ Pro W3" charset="-128"/>
                <a:cs typeface="ヒラギノ角ゴ Pro W3" charset="-128"/>
              </a:rPr>
              <a:t>Abstinenserna</a:t>
            </a:r>
            <a:r>
              <a:rPr lang="sv-SE" sz="1200" b="0" i="0" u="none" strike="noStrike" kern="1200" baseline="0" dirty="0" smtClean="0">
                <a:solidFill>
                  <a:schemeClr val="tx1"/>
                </a:solidFill>
                <a:latin typeface="Verdana"/>
                <a:ea typeface="ヒラギノ角ゴ Pro W3" charset="-128"/>
                <a:cs typeface="ヒラギノ角ゴ Pro W3" charset="-128"/>
              </a:rPr>
              <a:t> är kraftiga med illamående, kräkningar och diarréer. Personen får svårt att sova, det tar vanligtvis flera dagar innan sömnen blir normal. Värk i kroppen, smärtor i muskler och leder, till och med värk inuti skelettet kan förekomma.</a:t>
            </a:r>
          </a:p>
          <a:p>
            <a:r>
              <a:rPr lang="sv-SE" sz="1200" b="1" i="0" u="none" strike="noStrike" kern="1200" baseline="0" dirty="0" smtClean="0">
                <a:solidFill>
                  <a:schemeClr val="tx1"/>
                </a:solidFill>
                <a:latin typeface="Verdana"/>
                <a:ea typeface="ヒラギノ角ゴ Pro W3" charset="-128"/>
                <a:cs typeface="ヒラギノ角ゴ Pro W3" charset="-128"/>
              </a:rPr>
              <a:t>Metadon </a:t>
            </a:r>
            <a:r>
              <a:rPr lang="sv-SE" sz="1200" b="0" i="0" u="none" strike="noStrike" kern="1200" baseline="0" dirty="0" smtClean="0">
                <a:solidFill>
                  <a:schemeClr val="tx1"/>
                </a:solidFill>
                <a:latin typeface="Verdana"/>
                <a:ea typeface="ヒラギノ角ゴ Pro W3" charset="-128"/>
                <a:cs typeface="ヒラギノ角ゴ Pro W3" charset="-128"/>
              </a:rPr>
              <a:t>är ett helsyntetiskt morfinliknande ämne</a:t>
            </a:r>
            <a:endParaRPr lang="sv-SE"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26</a:t>
            </a:fld>
            <a:endParaRPr lang="sv-SE" dirty="0"/>
          </a:p>
        </p:txBody>
      </p:sp>
    </p:spTree>
    <p:extLst>
      <p:ext uri="{BB962C8B-B14F-4D97-AF65-F5344CB8AC3E}">
        <p14:creationId xmlns:p14="http://schemas.microsoft.com/office/powerpoint/2010/main" val="3887557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Heroin och andra opiater påverkar kroppens </a:t>
            </a:r>
            <a:r>
              <a:rPr lang="sv-SE" dirty="0" err="1" smtClean="0"/>
              <a:t>opioidreceptorer</a:t>
            </a:r>
            <a:r>
              <a:rPr lang="sv-SE" dirty="0" smtClean="0"/>
              <a:t> som finns i hela centrala nervsystemet. Det är på grund av den här påverkan på nervsystemet som opiater är väldigt effektiva mot smärta. Kroppens </a:t>
            </a:r>
            <a:r>
              <a:rPr lang="sv-SE" dirty="0" err="1" smtClean="0"/>
              <a:t>opioida</a:t>
            </a:r>
            <a:r>
              <a:rPr lang="sv-SE" dirty="0" smtClean="0"/>
              <a:t> system påverkar hur vi känner smärta, hur immunsystemet fungerar och vad vi har för känslomässiga reaktioner. Det är också på grund av det här som heroin och andra opiater ger ett väldigt kraftigt rus. Heroin ger ett snabbt rus. Ett par minuter efter intaget känner man stark eufori och under ca en halvtimme känner man en mer stillsam eufori. Flera timmar efteråt känner man sig i balans.</a:t>
            </a:r>
          </a:p>
          <a:p>
            <a:r>
              <a:rPr lang="sv-SE" dirty="0" smtClean="0"/>
              <a:t>Alla opiater är väldigt beroendeframkallande både på grund av det kraftiga ruset och på grund av en snabb toleransökning. Det betyder att man måste ta allt större mängder för att få samma effekt. Heroinberoende utvecklas snabbt, många beskriver det som rena kärlekskänslor. Det är också det som gör heroin så farligt. En för stor dos kan leda till andningsstillestånd vilket kan leda till döden. Abstinensen efter heroin är stark. Man kan känna sig sjuk, illamående, få muskelvärk, rinnande näsa, diarré, svettningar, tandvärk, drabbas av uttorkning och sömnsvårigheter.</a:t>
            </a:r>
          </a:p>
          <a:p>
            <a:r>
              <a:rPr lang="sv-SE" dirty="0" smtClean="0"/>
              <a:t>Förutom risken för överdos så är några bieffekter att man slutar känna smärta, att man blir förstoppad eller illamående. Heroinmissbruk kan leda till olika följdsjukdomar som depression, fobier, ångest och personlighetsstörningar. Eftersom heroin injiceras kan sjukdomar som HIV, hepatit B och hepatit C spridas när </a:t>
            </a:r>
          </a:p>
          <a:p>
            <a:endParaRPr lang="sv-SE" dirty="0" smtClean="0"/>
          </a:p>
          <a:p>
            <a:r>
              <a:rPr lang="sv-SE" dirty="0" smtClean="0"/>
              <a:t>Källa: Beroendemedicin" av Johan Franck och Ingrid Nylander (2011) Studentlitteratur</a:t>
            </a:r>
            <a:br>
              <a:rPr lang="sv-SE" dirty="0" smtClean="0"/>
            </a:br>
            <a:r>
              <a:rPr lang="sv-SE" dirty="0" smtClean="0"/>
              <a:t>"Beroendetillstånd" av Markus </a:t>
            </a:r>
            <a:r>
              <a:rPr lang="sv-SE" dirty="0" err="1" smtClean="0"/>
              <a:t>Heilig</a:t>
            </a:r>
            <a:r>
              <a:rPr lang="sv-SE" dirty="0" smtClean="0"/>
              <a:t> (2011) Studentlitteratur</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27</a:t>
            </a:fld>
            <a:endParaRPr lang="sv-SE" dirty="0"/>
          </a:p>
        </p:txBody>
      </p:sp>
    </p:spTree>
    <p:extLst>
      <p:ext uri="{BB962C8B-B14F-4D97-AF65-F5344CB8AC3E}">
        <p14:creationId xmlns:p14="http://schemas.microsoft.com/office/powerpoint/2010/main" val="2499969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sv-SE" sz="1200" dirty="0" smtClean="0"/>
              <a:t>kokain framställs från kokabuskens blad. Kokain sniffas oftast eftersom det vanligen förekommer i pulverform. Pulvret kan också lösas upp och injiceras. Crack är en speciell form av kokain som man röker. </a:t>
            </a:r>
          </a:p>
          <a:p>
            <a:endParaRPr lang="sv-SE" dirty="0" smtClean="0"/>
          </a:p>
          <a:p>
            <a:r>
              <a:rPr lang="sv-SE" sz="1200" dirty="0" smtClean="0"/>
              <a:t>Kokain påverkar hela det centrala nervsystemet. Små doser kan göra att man får ökad energi, ökad vakenhet och medvetenhet</a:t>
            </a:r>
            <a:r>
              <a:rPr lang="sv-SE" dirty="0" smtClean="0"/>
              <a:t>. </a:t>
            </a:r>
            <a:r>
              <a:rPr lang="sv-SE" sz="1200" dirty="0" smtClean="0"/>
              <a:t>Hungerkänslorna kan försvinna och blodtrycket stiga. Dessutom kan hjärtat slå fortare och andningen bli snabbare. Kokainruset varar ca 30 minuter</a:t>
            </a:r>
          </a:p>
          <a:p>
            <a:r>
              <a:rPr lang="sv-SE" sz="1200" dirty="0" smtClean="0"/>
              <a:t>Av större doser kokain kan man få feber, svettningar, huvudvärk och yrsel. Precis som vid mindre doser kan hjärtat börja slå fortare och andningen bli snabbare.</a:t>
            </a:r>
          </a:p>
          <a:p>
            <a:r>
              <a:rPr lang="sv-SE" sz="1200" dirty="0" smtClean="0"/>
              <a:t>Eftersom kokain tar bort hungerkänslorna leder långvarigt missbruk ofta till minskad vikt och sjukdomar som beror på vitaminbrist och undernäring. Balanssinnet och kroppsrörelserna kan också påverkas så att gången blir svajig och rörelserna ryckiga.</a:t>
            </a:r>
          </a:p>
          <a:p>
            <a:r>
              <a:rPr lang="sv-SE" sz="1200" dirty="0" smtClean="0"/>
              <a:t>Kroppsliga tecken på att man är påverkad av amfetamin och kokain är stora pupiller och tics (ofrivilliga rörelser) i ansikte och hals, till exempel spända käkar och att man slickar på läpparna.</a:t>
            </a:r>
          </a:p>
          <a:p>
            <a:r>
              <a:rPr lang="sv-SE" sz="1200" dirty="0" smtClean="0"/>
              <a:t>Typiska tecken vid kronisk kokainsniffning, när man använder ofta, är tjock hals och rinnande näsa, eksem runt näsborrarna och hål i nässkiljeväggen. För den som injicerar kokain, det vill säga använder en spruta, ökar risken för både överdosering och infektioner. Infektioner får man för att man sticker fel och att man använder orena tillbehör, till exempel nålar.</a:t>
            </a:r>
          </a:p>
          <a:p>
            <a:r>
              <a:rPr lang="sv-SE" sz="1200" dirty="0" smtClean="0"/>
              <a:t>De som har missbrukat kokain länge kan drabbas av rastlöshet, retlighet, sömnlöshet och misstänksamhet. Man kan också få något som heter delirium, men det är ovanligt. Det börjar med olika typer av vanföreställningar och ångest och kan leda till psykoser och bör behandlas på sjukhus.</a:t>
            </a:r>
          </a:p>
          <a:p>
            <a:r>
              <a:rPr lang="sv-SE" sz="1200" b="1" dirty="0" smtClean="0"/>
              <a:t>Källor</a:t>
            </a:r>
          </a:p>
          <a:p>
            <a:r>
              <a:rPr lang="sv-SE" sz="1200" dirty="0" smtClean="0"/>
              <a:t>"Beroendemedicin" av Johan Franck, Ingrid Nylander m.fl. (2011) Studentlitteratur</a:t>
            </a:r>
            <a:br>
              <a:rPr lang="sv-SE" sz="1200" dirty="0" smtClean="0"/>
            </a:br>
            <a:r>
              <a:rPr lang="sv-SE" sz="1200" dirty="0" smtClean="0"/>
              <a:t>"Beroendetillstånd" av Markus </a:t>
            </a:r>
            <a:r>
              <a:rPr lang="sv-SE" sz="1200" dirty="0" err="1" smtClean="0"/>
              <a:t>Heilig</a:t>
            </a:r>
            <a:r>
              <a:rPr lang="sv-SE" sz="1200" dirty="0" smtClean="0"/>
              <a:t> (2011) Studentlitteratur</a:t>
            </a:r>
          </a:p>
          <a:p>
            <a:r>
              <a:rPr lang="sv-SE" sz="1200" dirty="0" smtClean="0"/>
              <a:t>Källa </a:t>
            </a:r>
            <a:r>
              <a:rPr lang="sv-SE" sz="1200" dirty="0" err="1" smtClean="0"/>
              <a:t>Drugsmart</a:t>
            </a:r>
            <a:endParaRPr lang="sv-SE" sz="1200" dirty="0" smtClean="0"/>
          </a:p>
          <a:p>
            <a:endParaRPr lang="sv-SE" sz="1200"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28</a:t>
            </a:fld>
            <a:endParaRPr lang="sv-SE" dirty="0"/>
          </a:p>
        </p:txBody>
      </p:sp>
    </p:spTree>
    <p:extLst>
      <p:ext uri="{BB962C8B-B14F-4D97-AF65-F5344CB8AC3E}">
        <p14:creationId xmlns:p14="http://schemas.microsoft.com/office/powerpoint/2010/main" val="69801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Amfetamin är centralstimulerande, det vill säga det påverkar hela det centrala nervsystemet. Mindre doser kan ge känslor av ökad energi, vakenhet och medvetenhet. Hungerkänslor kan försvinna och blodtrycket stiga. Dessutom kan hjärtat slå fortare och andningen bli snabbare. Amfetaminruset kan vara i flera timmar.</a:t>
            </a:r>
          </a:p>
          <a:p>
            <a:r>
              <a:rPr lang="sv-SE" dirty="0" smtClean="0"/>
              <a:t>Av större doser amfetamin kan man få feber, svettningar, huvudvärk och yrsel. Precis som vid mindre doser kan hjärtat börja slå fortare och andningen bli snabbare.</a:t>
            </a:r>
          </a:p>
          <a:p>
            <a:r>
              <a:rPr lang="sv-SE" dirty="0" smtClean="0"/>
              <a:t>De positiva känslor man kan få vid en kort tids användning av amfetamin försvinner efter några dagars eller veckors användning och i stället får man abstinensproblem och utmattningskänslor.</a:t>
            </a:r>
          </a:p>
          <a:p>
            <a:r>
              <a:rPr lang="sv-SE" dirty="0" smtClean="0"/>
              <a:t>Eftersom amfetamin tar bort hungerkänslorna leder långvarigt missbruk ofta till minskad vikt och sjukdomar som beror på vitaminbrist och undernäring. Balanssinnet och kroppsrörelserna kan också påverkas att gången blir svajig och rörelserna ryckiga.</a:t>
            </a:r>
          </a:p>
          <a:p>
            <a:r>
              <a:rPr lang="sv-SE" dirty="0" smtClean="0"/>
              <a:t>Personer som har missbrukat amfetamin länge kan drabbas av rastlöshet, retlighet, sömnlöshet, misstänksamhet, delirium, hallucinationer, ångest, psykos och vanföreställningar.</a:t>
            </a:r>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29</a:t>
            </a:fld>
            <a:endParaRPr lang="sv-SE" dirty="0"/>
          </a:p>
        </p:txBody>
      </p:sp>
    </p:spTree>
    <p:extLst>
      <p:ext uri="{BB962C8B-B14F-4D97-AF65-F5344CB8AC3E}">
        <p14:creationId xmlns:p14="http://schemas.microsoft.com/office/powerpoint/2010/main" val="2807546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Bild 1-3</a:t>
            </a:r>
          </a:p>
          <a:p>
            <a:r>
              <a:rPr lang="sv-SE" dirty="0" smtClean="0"/>
              <a:t>Presentation av oss och av deltagarna kort.  Namn, ålder, land, när ni kom till Sverige</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a:t>
            </a:fld>
            <a:endParaRPr lang="sv-SE" dirty="0"/>
          </a:p>
        </p:txBody>
      </p:sp>
    </p:spTree>
    <p:extLst>
      <p:ext uri="{BB962C8B-B14F-4D97-AF65-F5344CB8AC3E}">
        <p14:creationId xmlns:p14="http://schemas.microsoft.com/office/powerpoint/2010/main" val="288525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Kat innehåller </a:t>
            </a:r>
            <a:r>
              <a:rPr lang="sv-SE" dirty="0" err="1" smtClean="0"/>
              <a:t>katinon</a:t>
            </a:r>
            <a:r>
              <a:rPr lang="sv-SE" dirty="0" smtClean="0"/>
              <a:t> och </a:t>
            </a:r>
            <a:r>
              <a:rPr lang="sv-SE" dirty="0" err="1" smtClean="0"/>
              <a:t>katin</a:t>
            </a:r>
            <a:r>
              <a:rPr lang="sv-SE" dirty="0" smtClean="0"/>
              <a:t> som är två substanser som har svaga amfetaminliknande egenskaper, de påverkar det centrala nervsystemet. Både </a:t>
            </a:r>
            <a:r>
              <a:rPr lang="sv-SE" dirty="0" err="1" smtClean="0"/>
              <a:t>katinon</a:t>
            </a:r>
            <a:r>
              <a:rPr lang="sv-SE" dirty="0" smtClean="0"/>
              <a:t> och </a:t>
            </a:r>
            <a:r>
              <a:rPr lang="sv-SE" dirty="0" err="1" smtClean="0"/>
              <a:t>katin</a:t>
            </a:r>
            <a:r>
              <a:rPr lang="sv-SE" dirty="0" smtClean="0"/>
              <a:t> är narkotikaklassade av FN. Bladen måste tuggas färska. Hur mycket aktiv substans man får i sig är svårt att beräkna. Man fyller ständigt på med nya blad efter hand som tuggbussen krymper och tappar kraft. Saften sväljs och urtuggade blad spottas ut. Ett milt rus uppkommer, och efteråt följer trötthet och sömnbehov. Man kan även koka te på </a:t>
            </a:r>
            <a:r>
              <a:rPr lang="sv-SE" dirty="0" err="1" smtClean="0"/>
              <a:t>katblad</a:t>
            </a:r>
            <a:r>
              <a:rPr lang="sv-SE" dirty="0" smtClean="0"/>
              <a:t>.</a:t>
            </a:r>
          </a:p>
          <a:p>
            <a:r>
              <a:rPr lang="sv-SE" b="1" dirty="0" smtClean="0"/>
              <a:t>Så påverkas kroppen</a:t>
            </a:r>
          </a:p>
          <a:p>
            <a:r>
              <a:rPr lang="sv-SE" dirty="0" smtClean="0"/>
              <a:t>När kat tas upp av kroppen tar det tid för </a:t>
            </a:r>
            <a:r>
              <a:rPr lang="sv-SE" dirty="0" err="1" smtClean="0"/>
              <a:t>katinonet</a:t>
            </a:r>
            <a:r>
              <a:rPr lang="sv-SE" dirty="0" smtClean="0"/>
              <a:t> och </a:t>
            </a:r>
            <a:r>
              <a:rPr lang="sv-SE" dirty="0" err="1" smtClean="0"/>
              <a:t>katinet</a:t>
            </a:r>
            <a:r>
              <a:rPr lang="sv-SE" dirty="0" smtClean="0"/>
              <a:t> att nå det centrala nervsystemet. Efter ca en timmes tuggning kommer ruset. Ruset pågår i flera timmar och når sin topp efter ca 1,5-3,5 timmar.</a:t>
            </a:r>
          </a:p>
          <a:p>
            <a:r>
              <a:rPr lang="sv-SE" dirty="0" smtClean="0"/>
              <a:t>Vanliga effekter är nedsatt sömnbehov, minskad hunger och ett visst mått av eufori. De positiva känslorna följs av nedstämdhet eller depression, irritation, oro och svårigheter att sova. Långvarig användning kan leda till psykos eller depression.</a:t>
            </a:r>
          </a:p>
          <a:p>
            <a:r>
              <a:rPr lang="sv-SE" dirty="0" smtClean="0"/>
              <a:t>Till de kroppsliga skadorna hör tandskador, problem med magen, avmagring, magkatarr, förstoppning, högt blodtryck och hjärt- och kärlproblem. Man kan också drabbas av sociala och ekonomiska konsekvenser både för individen och för hela familjen. Missbruk leder till problem med relationer.</a:t>
            </a:r>
          </a:p>
          <a:p>
            <a:r>
              <a:rPr lang="sv-SE" b="1" dirty="0" smtClean="0"/>
              <a:t>Källor</a:t>
            </a:r>
          </a:p>
          <a:p>
            <a:r>
              <a:rPr lang="sv-SE" dirty="0" smtClean="0"/>
              <a:t>"Beroendemedicin" av Johan Franck och Ingrid Nylander (2011) Studentlitteratur</a:t>
            </a:r>
            <a:br>
              <a:rPr lang="sv-SE" dirty="0" smtClean="0"/>
            </a:br>
            <a:r>
              <a:rPr lang="sv-SE" dirty="0" smtClean="0"/>
              <a:t>"Beroendetillstånd" av Markus </a:t>
            </a:r>
            <a:r>
              <a:rPr lang="sv-SE" dirty="0" err="1" smtClean="0"/>
              <a:t>Heilig</a:t>
            </a:r>
            <a:r>
              <a:rPr lang="sv-SE" dirty="0" smtClean="0"/>
              <a:t> (2011) Studentlitteratur</a:t>
            </a:r>
          </a:p>
          <a:p>
            <a:endParaRPr lang="sv-SE" dirty="0" smtClean="0"/>
          </a:p>
          <a:p>
            <a:r>
              <a:rPr lang="sv-SE" dirty="0" smtClean="0"/>
              <a:t>Missbruket av khat (eller kat) är enligt polisen i Sverige nästan uteslutande koncentrerat till invandrande män med ursprung i länderna kring Afrikas horn. Man ska givetvis undvika att göra generaliseringar kring missbruk hos olika etniska grupper - men droger används på olika sätt i olika länder. I äldre tider användes khat av vissa muslimska grupper i stället för alkohol. Andra historiska vittnesbörder säger att man delade ut khat till soldaterna och arbetare för att motverka trötthet, samtidigt som ansträngande muskelarbete underlättades.</a:t>
            </a:r>
          </a:p>
          <a:p>
            <a:r>
              <a:rPr lang="sv-SE" dirty="0" smtClean="0"/>
              <a:t>Khat är de ovanjordiska delarna av växten </a:t>
            </a:r>
            <a:r>
              <a:rPr lang="sv-SE" dirty="0" err="1" smtClean="0"/>
              <a:t>Catha</a:t>
            </a:r>
            <a:r>
              <a:rPr lang="sv-SE" dirty="0" smtClean="0"/>
              <a:t> </a:t>
            </a:r>
            <a:r>
              <a:rPr lang="sv-SE" dirty="0" err="1" smtClean="0"/>
              <a:t>edulis</a:t>
            </a:r>
            <a:r>
              <a:rPr lang="sv-SE" dirty="0" smtClean="0"/>
              <a:t> och tillhör gruppen centralstimulerande medel. Khat har därför likheter med både amfetamin, kokain och efedrin. Växten förekommer i stora delar av östra Afrika och på Arabiska halvön. Vid missbruk tuggas de finare grenarna samt bladen och saliven sväljs. Man kan också röka bladen eller koka te på dem. Khat betraktas som en färskvara, bladen får till exempel inte torka. Därför har användandet av khat tidigare varit begränsat till de områden där khatväxten odlas, men nu flygs khat regelbundet till Europa från odlingsområdena. Till västvärlden kom drogen först på slutet av 1980-talet och blev narkotikaklassat 1989 i Sverige. Den är även förbjuden i övriga Norden, men tillåtet i EU-länderna Nederländerna och Storbritannien vilka används som transitländer för smuggling.</a:t>
            </a:r>
          </a:p>
          <a:p>
            <a:endParaRPr lang="sv-SE" dirty="0" smtClean="0"/>
          </a:p>
          <a:p>
            <a:r>
              <a:rPr lang="sv-SE" dirty="0" smtClean="0"/>
              <a:t>Källa </a:t>
            </a:r>
            <a:r>
              <a:rPr lang="sv-SE" dirty="0" err="1" smtClean="0"/>
              <a:t>Drugsmart</a:t>
            </a:r>
            <a:endParaRPr lang="sv-SE"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30</a:t>
            </a:fld>
            <a:endParaRPr lang="sv-SE" dirty="0"/>
          </a:p>
        </p:txBody>
      </p:sp>
    </p:spTree>
    <p:extLst>
      <p:ext uri="{BB962C8B-B14F-4D97-AF65-F5344CB8AC3E}">
        <p14:creationId xmlns:p14="http://schemas.microsoft.com/office/powerpoint/2010/main" val="3451776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Spice</a:t>
            </a:r>
          </a:p>
          <a:p>
            <a:r>
              <a:rPr lang="sv-SE" b="1" dirty="0" smtClean="0"/>
              <a:t>Spice är ett namn för olika substanser som liknar cannabis, så kallade syntetiska </a:t>
            </a:r>
            <a:r>
              <a:rPr lang="sv-SE" b="1" dirty="0" err="1" smtClean="0"/>
              <a:t>cannabinoder</a:t>
            </a:r>
            <a:r>
              <a:rPr lang="sv-SE" b="1" dirty="0" smtClean="0"/>
              <a:t> som röks. Det består av torkade örter eller torkade växtdelar (det är därifrån namnet kommer) där man har tillsatt syntetiska </a:t>
            </a:r>
            <a:r>
              <a:rPr lang="sv-SE" b="1" dirty="0" err="1" smtClean="0"/>
              <a:t>cannabinoider</a:t>
            </a:r>
            <a:r>
              <a:rPr lang="sv-SE" b="1" dirty="0" smtClean="0"/>
              <a:t> med hjälp av lösningsmedel. </a:t>
            </a:r>
            <a:endParaRPr lang="sv-SE" dirty="0" smtClean="0"/>
          </a:p>
          <a:p>
            <a:r>
              <a:rPr lang="sv-SE" dirty="0" smtClean="0"/>
              <a:t>Spice kan innehålla många olika typer av substanser och säljas under många olika namn. Spice ger effekter som liknar de man får av cannabis, men man får ofta ett kraftigare rus med mer eller mindre uttalade centralstimulerande effekter. Eftersom olika lösningsmedel används för att framställa </a:t>
            </a:r>
            <a:r>
              <a:rPr lang="sv-SE" dirty="0" err="1" smtClean="0"/>
              <a:t>spice</a:t>
            </a:r>
            <a:r>
              <a:rPr lang="sv-SE" dirty="0" smtClean="0"/>
              <a:t> får man också andra effekter, som minskad muskelkontroll, ökad reaktionstid och sämre reflexer. På längre sikt kan man få rinnande näsa, hosta, irriterad hals, extrem trötthet, huvudvärk, ångest och känna nedstämdhet.</a:t>
            </a:r>
          </a:p>
          <a:p>
            <a:r>
              <a:rPr lang="sv-SE" b="1" dirty="0" smtClean="0"/>
              <a:t>Så påverkas kroppen</a:t>
            </a:r>
          </a:p>
          <a:p>
            <a:r>
              <a:rPr lang="sv-SE" dirty="0" smtClean="0"/>
              <a:t>Syntetiska </a:t>
            </a:r>
            <a:r>
              <a:rPr lang="sv-SE" dirty="0" err="1" smtClean="0"/>
              <a:t>cannabinoider</a:t>
            </a:r>
            <a:r>
              <a:rPr lang="sv-SE" dirty="0" smtClean="0"/>
              <a:t> påverkar samma receptorer i hjärnan och immunförsvaret som cannabis gör. Det är därför rusen ger liknande effekter, till exempel illamående, trötthet, stora pupiller, minnesstörning, förhöjd puls och förhöjt blodtryck. Man kan känna sig avslappnad, men man kan också bli torr i munnen, få hungerkänslor, panikkänslor, ökad ångest, illamående, rastlöshet, förhöjd puls och förhöjt blodtryck. Man riskerar också att få njursvikt, hjärtinfarkt och problem med levern.</a:t>
            </a:r>
          </a:p>
          <a:p>
            <a:r>
              <a:rPr lang="sv-SE" dirty="0" smtClean="0"/>
              <a:t>Tecken på överdos kan vara stora pupiller, hyperaktivitet, upprymdhet, rastlöshet, bröstsmärtor, hallucinationer och kramper. En överdos innebär en ökad risk för psykos, illamående, kräkningar, kramper och njursvikt. I extrema fall kan man drabbas av epileptiska anfall.</a:t>
            </a:r>
          </a:p>
          <a:p>
            <a:endParaRPr lang="sv-SE" dirty="0" smtClean="0"/>
          </a:p>
          <a:p>
            <a:r>
              <a:rPr lang="sv-SE" dirty="0" smtClean="0"/>
              <a:t>Källa </a:t>
            </a:r>
            <a:r>
              <a:rPr lang="sv-SE" dirty="0" err="1" smtClean="0"/>
              <a:t>Drugsmart</a:t>
            </a:r>
            <a:endParaRPr lang="sv-SE" dirty="0" smtClean="0"/>
          </a:p>
          <a:p>
            <a:endParaRPr lang="sv-SE" dirty="0" smtClean="0"/>
          </a:p>
          <a:p>
            <a:r>
              <a:rPr lang="sv-SE" dirty="0" smtClean="0"/>
              <a:t>Varför är droger på nätet lagliga?</a:t>
            </a:r>
          </a:p>
          <a:p>
            <a:r>
              <a:rPr lang="sv-SE" dirty="0" smtClean="0"/>
              <a:t>En del av de så kallade nätdrogerna som säljs är olagliga och andra inte. Eftersom droger är kemi så klassas olika preparat som narkotika utifrån sin kemiska sammansättning i Sverige. Om nya preparat dyker upp (som har en annan kemisk sammansättning) är de inte per automatik narkotikaklassade även om de ger samma effekter och skador som preparat som är narkotikaklassade ger. Droger kan alltså vara farliga trots att de inte blivit narkotikaklassade. Det förs diskussioner om hur processen kring narkotikaklassning ska kunna effektiviseras i Sverige. I vissa länder är alla nya preparat automatiskt klassade på något sätt innan de kunnat studeras och prövas. I andra länder har man så kallade gruppklassningar där man klassar flera möjliga kemiska sammansättningar på samma gång.</a:t>
            </a:r>
          </a:p>
          <a:p>
            <a:r>
              <a:rPr lang="sv-SE" b="1" dirty="0" smtClean="0"/>
              <a:t>Källa:</a:t>
            </a:r>
            <a:br>
              <a:rPr lang="sv-SE" b="1" dirty="0" smtClean="0"/>
            </a:br>
            <a:r>
              <a:rPr lang="sv-SE" dirty="0" smtClean="0">
                <a:hlinkClick r:id="rId3" tooltip="Folkhälsomyndigheten"/>
              </a:rPr>
              <a:t>Folkhälsomyndigheten</a:t>
            </a:r>
            <a:endParaRPr lang="sv-SE"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31</a:t>
            </a:fld>
            <a:endParaRPr lang="sv-SE" dirty="0"/>
          </a:p>
        </p:txBody>
      </p:sp>
    </p:spTree>
    <p:extLst>
      <p:ext uri="{BB962C8B-B14F-4D97-AF65-F5344CB8AC3E}">
        <p14:creationId xmlns:p14="http://schemas.microsoft.com/office/powerpoint/2010/main" val="1549597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Källor</a:t>
            </a:r>
          </a:p>
          <a:p>
            <a:r>
              <a:rPr lang="sv-SE" dirty="0" smtClean="0">
                <a:hlinkClick r:id="rId3" tooltip="Narkotikastrafflagen"/>
              </a:rPr>
              <a:t>Narkotikastrafflag (1968:64)</a:t>
            </a:r>
            <a:br>
              <a:rPr lang="sv-SE" dirty="0" smtClean="0">
                <a:hlinkClick r:id="rId3" tooltip="Narkotikastrafflagen"/>
              </a:rPr>
            </a:br>
            <a:r>
              <a:rPr lang="sv-SE" dirty="0" smtClean="0">
                <a:hlinkClick r:id="rId4" tooltip="FN:s narkotikakonventioner"/>
              </a:rPr>
              <a:t>FN:s narkotikakonventioner</a:t>
            </a:r>
            <a:endParaRPr lang="sv-SE"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32</a:t>
            </a:fld>
            <a:endParaRPr lang="sv-SE" dirty="0"/>
          </a:p>
        </p:txBody>
      </p:sp>
    </p:spTree>
    <p:extLst>
      <p:ext uri="{BB962C8B-B14F-4D97-AF65-F5344CB8AC3E}">
        <p14:creationId xmlns:p14="http://schemas.microsoft.com/office/powerpoint/2010/main" val="4131929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sv-SE" b="1" dirty="0" smtClean="0"/>
              <a:t>Cannabishjälpen är en plats för alla som berörs av cannabis.</a:t>
            </a:r>
            <a:r>
              <a:rPr lang="sv-SE" dirty="0" smtClean="0"/>
              <a:t> Oavsett om du själv röker ibland, har stora bekymmer med cannabis, är anhörig eller möter de som röker i ditt arbete och vill hjälpa, är cannabishjälpen en sida där du kan hitta relevanta fakta. Du kan även ställa frågor samt hitta professionellt stöd och behandling ifall du vill ha hjälp att sluta röka.</a:t>
            </a:r>
            <a:endParaRPr lang="sv-SE" b="1"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33</a:t>
            </a:fld>
            <a:endParaRPr lang="sv-SE" dirty="0"/>
          </a:p>
        </p:txBody>
      </p:sp>
    </p:spTree>
    <p:extLst>
      <p:ext uri="{BB962C8B-B14F-4D97-AF65-F5344CB8AC3E}">
        <p14:creationId xmlns:p14="http://schemas.microsoft.com/office/powerpoint/2010/main" val="619860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Bild 4</a:t>
            </a:r>
          </a:p>
          <a:p>
            <a:r>
              <a:rPr lang="sv-SE" dirty="0" smtClean="0"/>
              <a:t>Förra</a:t>
            </a:r>
            <a:r>
              <a:rPr lang="sv-SE" baseline="0" dirty="0" smtClean="0"/>
              <a:t> tema var fysisk hälsa vi pratade om kosten, motion.</a:t>
            </a:r>
          </a:p>
          <a:p>
            <a:r>
              <a:rPr lang="sv-SE" baseline="0" dirty="0" smtClean="0"/>
              <a:t>Finns det några reflektioner eller </a:t>
            </a:r>
            <a:r>
              <a:rPr lang="sv-SE" baseline="0" dirty="0" err="1" smtClean="0"/>
              <a:t>tanka´r</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4</a:t>
            </a:fld>
            <a:endParaRPr lang="sv-SE" dirty="0"/>
          </a:p>
        </p:txBody>
      </p:sp>
    </p:spTree>
    <p:extLst>
      <p:ext uri="{BB962C8B-B14F-4D97-AF65-F5344CB8AC3E}">
        <p14:creationId xmlns:p14="http://schemas.microsoft.com/office/powerpoint/2010/main" val="1726591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Bild</a:t>
            </a:r>
            <a:r>
              <a:rPr lang="sv-SE" b="1" baseline="0" dirty="0" smtClean="0"/>
              <a:t> 5</a:t>
            </a:r>
            <a:r>
              <a:rPr lang="sv-SE" baseline="0" dirty="0" smtClean="0"/>
              <a:t> </a:t>
            </a:r>
          </a:p>
          <a:p>
            <a:r>
              <a:rPr lang="sv-SE" baseline="0" dirty="0" smtClean="0"/>
              <a:t>Berätta om tema tobak, alkohol, narkotika</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5</a:t>
            </a:fld>
            <a:endParaRPr lang="sv-SE" dirty="0"/>
          </a:p>
        </p:txBody>
      </p:sp>
    </p:spTree>
    <p:extLst>
      <p:ext uri="{BB962C8B-B14F-4D97-AF65-F5344CB8AC3E}">
        <p14:creationId xmlns:p14="http://schemas.microsoft.com/office/powerpoint/2010/main" val="2162292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b="1" dirty="0" smtClean="0"/>
              <a:t>Bild 6</a:t>
            </a:r>
          </a:p>
          <a:p>
            <a:pPr marL="0" indent="0">
              <a:buNone/>
            </a:pPr>
            <a:r>
              <a:rPr lang="sv-SE" b="1" dirty="0" smtClean="0"/>
              <a:t>Rökning och snusning</a:t>
            </a:r>
          </a:p>
          <a:p>
            <a:pPr marL="0" indent="0">
              <a:buNone/>
            </a:pPr>
            <a:r>
              <a:rPr lang="sv-SE" dirty="0" smtClean="0"/>
              <a:t>Vad är tobaksberoende?  </a:t>
            </a:r>
          </a:p>
          <a:p>
            <a:r>
              <a:rPr lang="sv-SE" sz="1200" dirty="0" smtClean="0"/>
              <a:t>Det är främst nikotinet i tobaken som gör att man blir beroende. Det påverkar beroendecentrum i hjärnan och gör att man vill tillföra nikotin för att slippa få abstinensbesvär. Förutom nikotinberoendet finns det flera andra anledningar till att man röker eller snusar. Det kan till exempel vara för att det känns bra för stunden, för att passa in i en gemenskap, för att ha något att göra, för att ta en paus, umgås eller stilla oro.</a:t>
            </a:r>
          </a:p>
          <a:p>
            <a:endParaRPr lang="sv-SE" sz="1200" dirty="0" smtClean="0"/>
          </a:p>
          <a:p>
            <a:r>
              <a:rPr lang="sv-SE" sz="1200" dirty="0" smtClean="0"/>
              <a:t>Nikotin</a:t>
            </a:r>
            <a:r>
              <a:rPr lang="sv-SE" sz="1200" baseline="0" dirty="0" smtClean="0"/>
              <a:t> </a:t>
            </a:r>
            <a:r>
              <a:rPr lang="sv-SE" sz="1200" dirty="0" smtClean="0"/>
              <a:t>är ett starkt beroendeframkallande gift som finns i tobak. Nikotinet skapar en obalans i hjärnans belöningssystem. Det gör att man känner ett sug efter att röka eller snusa.</a:t>
            </a:r>
          </a:p>
          <a:p>
            <a:r>
              <a:rPr lang="sv-SE" sz="1200" b="1" dirty="0" smtClean="0"/>
              <a:t>Beroende på olika sätt</a:t>
            </a:r>
          </a:p>
          <a:p>
            <a:r>
              <a:rPr lang="sv-SE" sz="1200" dirty="0" smtClean="0"/>
              <a:t>Tobaksberoende innebär fyra olika slags beroenden:</a:t>
            </a:r>
          </a:p>
          <a:p>
            <a:r>
              <a:rPr lang="sv-SE" sz="1200" dirty="0" smtClean="0"/>
              <a:t>Fysiologiskt beroende - nikotinbristen gör att man känner "sug", man får abstinensbesvär.</a:t>
            </a:r>
          </a:p>
          <a:p>
            <a:r>
              <a:rPr lang="sv-SE" sz="1200" dirty="0" smtClean="0"/>
              <a:t>Psykologiskt beroende - man känner att man saknar något, man har en identitet som rökare.</a:t>
            </a:r>
          </a:p>
          <a:p>
            <a:r>
              <a:rPr lang="sv-SE" sz="1200" dirty="0" smtClean="0"/>
              <a:t>Vaneberoende - man behöver röka i vissa sinneslägen eller sammanhang, exempelvis efter lunch eller då man talar i telefon. Vanan att hantera cigaretten, tobaksdoften, själva tändandet, känslan då röken träffar svalget, röken som blåses ut i rummet är sådant som rökare beskriver som njutningsfyllt.</a:t>
            </a:r>
          </a:p>
          <a:p>
            <a:r>
              <a:rPr lang="sv-SE" sz="1200" dirty="0" smtClean="0"/>
              <a:t>Socialt beroende - man behöver röka i vissa sociala situationer som fikapauser och fester.</a:t>
            </a:r>
          </a:p>
          <a:p>
            <a:endParaRPr lang="sv-SE" sz="1200" dirty="0" smtClean="0"/>
          </a:p>
          <a:p>
            <a:r>
              <a:rPr lang="sv-SE" sz="1200" dirty="0" smtClean="0"/>
              <a:t>När är</a:t>
            </a:r>
            <a:r>
              <a:rPr lang="sv-SE" sz="1200" baseline="0" dirty="0" smtClean="0"/>
              <a:t> man beroende?</a:t>
            </a:r>
          </a:p>
          <a:p>
            <a:r>
              <a:rPr lang="sv-SE" sz="1200" dirty="0" smtClean="0"/>
              <a:t>Enligt Världshälsoorganisationen WHO är man tobaksberoende om tre eller fler av dessa kännetecken passar in:</a:t>
            </a:r>
          </a:p>
          <a:p>
            <a:r>
              <a:rPr lang="sv-SE" sz="1200" dirty="0" smtClean="0"/>
              <a:t>Man känner ett slags tvång eller starkt sug efter tobak.</a:t>
            </a:r>
          </a:p>
          <a:p>
            <a:r>
              <a:rPr lang="sv-SE" sz="1200" dirty="0" smtClean="0"/>
              <a:t>Man har svårt att hålla konsumtionen på en låg nivå.</a:t>
            </a:r>
          </a:p>
          <a:p>
            <a:r>
              <a:rPr lang="sv-SE" sz="1200" dirty="0" smtClean="0"/>
              <a:t>Man får abstinensbesvär när man slutar använda tobak. Man blir irriterad, sugen, hungrig eller har svårt att koncentrera sig.</a:t>
            </a:r>
          </a:p>
          <a:p>
            <a:r>
              <a:rPr lang="sv-SE" sz="1200" dirty="0" smtClean="0"/>
              <a:t>Man konsumerar mer över tiden, så kallad toleransutveckling.</a:t>
            </a:r>
          </a:p>
          <a:p>
            <a:r>
              <a:rPr lang="sv-SE" sz="1200" dirty="0" smtClean="0"/>
              <a:t>Man missköter sociala förpliktelser, till exempel köper cigaretter istället för viktiga saker för familjen.</a:t>
            </a:r>
          </a:p>
          <a:p>
            <a:r>
              <a:rPr lang="sv-SE" sz="1200" dirty="0" smtClean="0"/>
              <a:t>Man fortsätter trots att man vet att det är skadligt för kroppen.</a:t>
            </a:r>
          </a:p>
          <a:p>
            <a:endParaRPr lang="sv-SE" sz="1200" dirty="0" smtClean="0"/>
          </a:p>
          <a:p>
            <a:endParaRPr lang="sv-SE" dirty="0" smtClean="0"/>
          </a:p>
          <a:p>
            <a:endParaRPr lang="sv-SE" dirty="0" smtClean="0"/>
          </a:p>
          <a:p>
            <a:endParaRPr lang="sv-SE" sz="1200"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6</a:t>
            </a:fld>
            <a:endParaRPr lang="sv-SE" dirty="0"/>
          </a:p>
        </p:txBody>
      </p:sp>
    </p:spTree>
    <p:extLst>
      <p:ext uri="{BB962C8B-B14F-4D97-AF65-F5344CB8AC3E}">
        <p14:creationId xmlns:p14="http://schemas.microsoft.com/office/powerpoint/2010/main" val="3670147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smtClean="0"/>
              <a:t>Bild 7</a:t>
            </a:r>
          </a:p>
          <a:p>
            <a:r>
              <a:rPr lang="sv-SE" sz="1200" b="1" dirty="0" smtClean="0"/>
              <a:t>Varför är cigarettröken så farlig.</a:t>
            </a:r>
          </a:p>
          <a:p>
            <a:r>
              <a:rPr lang="sv-SE" sz="1200" dirty="0" smtClean="0"/>
              <a:t>När man drar ner cigarettröken i lungorna vid ett halsbloss kommer mer än 8000 skadliga ämnen som finns i röken snabbt in i blodet. Ett 60-tal av ämnena kan orsaka cancer.</a:t>
            </a:r>
          </a:p>
          <a:p>
            <a:r>
              <a:rPr lang="sv-SE" sz="1200" dirty="0" smtClean="0"/>
              <a:t>När man röker får man ökad puls och ökat blodtryck, blodkärlen drar ihop sig och man får sämre kondition.</a:t>
            </a:r>
          </a:p>
          <a:p>
            <a:r>
              <a:rPr lang="sv-SE" sz="1200" dirty="0" smtClean="0"/>
              <a:t>Varannan rökare dör i förtid och i genomsnitt förkortar rökning livet med tio år. Rökningen ökar risken för att få en rad sjukdomar och är ofta den främsta riskfaktorn för:</a:t>
            </a:r>
          </a:p>
          <a:p>
            <a:r>
              <a:rPr lang="sv-SE" sz="1200" dirty="0" smtClean="0"/>
              <a:t>Lungsjukdomar som astma, lunginflammation, KOL (kroniskt obstruktiv lungsjukdom) och lungemfysem.</a:t>
            </a:r>
          </a:p>
          <a:p>
            <a:r>
              <a:rPr lang="sv-SE" sz="1200" dirty="0" smtClean="0"/>
              <a:t>Hjärt- och kärlsjukdomar som kärlkramp i benen, åderförfettning, stroke och hjärtinfarkt.</a:t>
            </a:r>
          </a:p>
          <a:p>
            <a:r>
              <a:rPr lang="sv-SE" sz="1200" dirty="0" smtClean="0"/>
              <a:t>Cancer i till exempel lungor, urinblåsa, matstrupe, bukspottkörtel och tarm.</a:t>
            </a:r>
          </a:p>
          <a:p>
            <a:endParaRPr lang="sv-SE"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sz="1200" dirty="0" smtClean="0"/>
              <a:t>Rökning ökar även risken för sjukdomar som reumatism, diabetes och benskörhet. Dessutom försämras immunförsvaret och behandlingsresultaten vid all slags behandling. Rökning kan minska möjligheten att få barn.</a:t>
            </a:r>
          </a:p>
          <a:p>
            <a:r>
              <a:rPr lang="sv-SE" dirty="0" smtClean="0"/>
              <a:t> </a:t>
            </a:r>
          </a:p>
          <a:p>
            <a:r>
              <a:rPr lang="sv-SE" dirty="0" smtClean="0"/>
              <a:t>Källa:1177</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7</a:t>
            </a:fld>
            <a:endParaRPr lang="sv-SE" dirty="0"/>
          </a:p>
        </p:txBody>
      </p:sp>
    </p:spTree>
    <p:extLst>
      <p:ext uri="{BB962C8B-B14F-4D97-AF65-F5344CB8AC3E}">
        <p14:creationId xmlns:p14="http://schemas.microsoft.com/office/powerpoint/2010/main" val="4024756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En snabb översikt av statistiken för rökare i Sverige</a:t>
            </a:r>
          </a:p>
          <a:p>
            <a:r>
              <a:rPr lang="sv-SE" dirty="0" smtClean="0"/>
              <a:t>I Sverige använder drygt 24% av befolkningen tobaksprodukter dagligen. 13% av befolkningen röker varje dag, d.v.s. fler än 1 miljon svenskar.</a:t>
            </a:r>
          </a:p>
          <a:p>
            <a:r>
              <a:rPr lang="sv-SE" dirty="0" smtClean="0"/>
              <a:t>Det är vanligare med kvinnliga rökare än manliga, men män är kraftigt överrepresenterade när det kommer till snusande.</a:t>
            </a:r>
          </a:p>
          <a:p>
            <a:r>
              <a:rPr lang="sv-SE" dirty="0" smtClean="0"/>
              <a:t>Rökning kostar samhället 30 miljarder kronor varje år, enligt offentliga uppskattningar.</a:t>
            </a:r>
          </a:p>
          <a:p>
            <a:r>
              <a:rPr lang="sv-SE" dirty="0" smtClean="0"/>
              <a:t>En genomsnittsrökare röker 11-13 cigaretter per dag. Du räknas som storrökare ifall du röker minst 20 cigaretter per dag.</a:t>
            </a:r>
          </a:p>
          <a:p>
            <a:endParaRPr lang="sv-SE" dirty="0" smtClean="0"/>
          </a:p>
          <a:p>
            <a:r>
              <a:rPr lang="sv-SE" b="1" dirty="0" smtClean="0"/>
              <a:t>En cigarett innehåller…</a:t>
            </a:r>
          </a:p>
          <a:p>
            <a:r>
              <a:rPr lang="sv-SE" b="1" dirty="0" smtClean="0"/>
              <a:t>Tjära</a:t>
            </a:r>
          </a:p>
          <a:p>
            <a:r>
              <a:rPr lang="sv-SE" dirty="0" smtClean="0"/>
              <a:t>Tjära är mest ett ämne som får människor att tänka på äldre träbåtar. Men faktum är att tjära finns i alla cigaretter. I sig själv är ämnet en blandning av massor av kemikalier, som tillsammans bildar ett svart eller brunt segt flytande ämne. Det är tjära som gör att du kan missfärgade tänder och fingrar. Det är också tjära som kan ge missfärgningarna i lungorna, som de flesta av oss känner igen från bilder på cigarett-paket.</a:t>
            </a:r>
          </a:p>
          <a:p>
            <a:r>
              <a:rPr lang="sv-SE" dirty="0" smtClean="0"/>
              <a:t>Det finns idag cigaretter som marknadsförs med att de har mindre tjära i sig. Tyvärr är inte tjära det allra farligaste ämnet i cigaretter och det finns ingen forskning som visar att något mindre tjära i en cigarett skulle minska risken för att få lungcancer eller andra rökrelaterade sjukdomar.</a:t>
            </a:r>
          </a:p>
          <a:p>
            <a:r>
              <a:rPr lang="sv-SE" b="1" dirty="0" smtClean="0"/>
              <a:t>Arsenik</a:t>
            </a:r>
          </a:p>
          <a:p>
            <a:r>
              <a:rPr lang="sv-SE" dirty="0" smtClean="0"/>
              <a:t>Kanske det mest farliga ämne som finns i cigaretter. Idag kan många människor få sig små mängder av arsenik från fisk och skaldjur, på grund av föroreningar i våra hav, men cigaretter innehåller mycket högre doser. Ifall du röker ett paket cigaretter per dag, har du fått i dig mer än tio gånger som mycket arsenik som en icke-rökare. Arsenik är ett cancerframkallande ämne som också skadar hjärta och blodådror. Det kan också påverka kroppens återhämtningsförmåga negativt.</a:t>
            </a:r>
          </a:p>
          <a:p>
            <a:r>
              <a:rPr lang="sv-SE" b="1" dirty="0" smtClean="0"/>
              <a:t>Bensen</a:t>
            </a:r>
          </a:p>
          <a:p>
            <a:r>
              <a:rPr lang="sv-SE" dirty="0" smtClean="0"/>
              <a:t>Ett ämne som bland annat används för att tillverka bensin och plast. Antagligen är bensen en av de stora bovarna bakom de många leukemi-fall som orsakas av rökning. Siffror varierar men idag tror forskare att mellan en tiondel och hälften av alla som dör av leukemi, gör det på grund av rökning.</a:t>
            </a:r>
          </a:p>
          <a:p>
            <a:r>
              <a:rPr lang="sv-SE" dirty="0" smtClean="0"/>
              <a:t>I tobaksrök finns det stora mängder bensen. En rökare andas in tio gånger så mycket bensen under en livstid i jämförelse med en icke-rökare.</a:t>
            </a:r>
          </a:p>
          <a:p>
            <a:r>
              <a:rPr lang="sv-SE" b="1" dirty="0" smtClean="0"/>
              <a:t>Kadmium</a:t>
            </a:r>
          </a:p>
          <a:p>
            <a:r>
              <a:rPr lang="sv-SE" dirty="0" smtClean="0"/>
              <a:t>Detta ämne används främst för att tillverka batterier. Det är en känd orsak till cancer och skadar både njurar och blodkärl.</a:t>
            </a:r>
          </a:p>
          <a:p>
            <a:r>
              <a:rPr lang="sv-SE" dirty="0" smtClean="0"/>
              <a:t>Kroppen kan motverka de negativa effekterna av kadmium, men för stora mängder förhindrar detta. Även kroppens återhämtningsförmåga påverkas negativt, vilket gör att kadmium gör att rökningens andra negativa effekter förstärks.</a:t>
            </a:r>
          </a:p>
          <a:p>
            <a:r>
              <a:rPr lang="sv-SE" b="1" dirty="0" smtClean="0"/>
              <a:t>Formaldehyd</a:t>
            </a:r>
          </a:p>
          <a:p>
            <a:r>
              <a:rPr lang="sv-SE" dirty="0" smtClean="0"/>
              <a:t>Formaldehyd är en gas. Den är formlös och har en vass, ibland stickande lukt. Formaldehyd är en av huvudingredienserna som används vid tillverkning av desinfektionsmedel. Formaldehyd används också för att bevara döda kroppar. Alltså är detta ett extremt potent och kraftigt ämne som inte borde andas in.</a:t>
            </a:r>
          </a:p>
          <a:p>
            <a:r>
              <a:rPr lang="sv-SE" dirty="0" smtClean="0"/>
              <a:t>Men det gör rökare. Vilket leder till att riskerna för att få cancer i näsa, leukemi. Det påverkar också luftvägarna negativt och kan ge andningssvårigheter.</a:t>
            </a:r>
          </a:p>
          <a:p>
            <a:r>
              <a:rPr lang="sv-SE" b="1" dirty="0" smtClean="0"/>
              <a:t>Polonium</a:t>
            </a:r>
          </a:p>
          <a:p>
            <a:r>
              <a:rPr lang="sv-SE" dirty="0" err="1" smtClean="0"/>
              <a:t>Polunium</a:t>
            </a:r>
            <a:r>
              <a:rPr lang="sv-SE" dirty="0" smtClean="0"/>
              <a:t> är ett radioaktivt ämne som är ett grundämne. Polonium-210 förekommer i cigaretter, vilket också är radioaktivt. Strålningen från Polonium är stark men har väldig kort räckvidd. Oftast kan strålningen stoppas av människohuden utan att personen i fråga tar någon större skada.</a:t>
            </a:r>
          </a:p>
          <a:p>
            <a:r>
              <a:rPr lang="sv-SE" dirty="0" smtClean="0"/>
              <a:t>Men när en person inhalerar en cigarett kommer polonium rätt in i kroppen. Då blir detta radioaktiva ämne cancerframkallande och kan koncentrera strålning till vissa punkter i kroppen, som då får mycket högre risk för cancer.</a:t>
            </a:r>
          </a:p>
          <a:p>
            <a:r>
              <a:rPr lang="sv-SE" b="1" dirty="0" smtClean="0"/>
              <a:t>Krom</a:t>
            </a:r>
          </a:p>
          <a:p>
            <a:r>
              <a:rPr lang="sv-SE" dirty="0" smtClean="0"/>
              <a:t>Många känner till krom från blänkande stötfångare på raggar-bilar. Men krom är också en metall som används för att tillverka färg och andra metaller. Krom kommer i olika former där Krom VI är den giftigaste varianten. Det är just denna variant av krom som förekommer i cigaretter. Rökare skadas av att kromet tillåter farliga cancerframkallande ämnen att påverka DNA mer, vilket ger en högre risk för en mängd olika typer av cancersjukdomar.</a:t>
            </a:r>
          </a:p>
          <a:p>
            <a:r>
              <a:rPr lang="sv-SE" b="1" dirty="0" smtClean="0"/>
              <a:t>Nitrosaminer</a:t>
            </a:r>
          </a:p>
          <a:p>
            <a:r>
              <a:rPr lang="sv-SE" dirty="0" smtClean="0"/>
              <a:t>Även kallade för N-nitrosoföreningar är grupp av kemiska substanser som förekommer i bland annat livsmedel. De anses vara starkt cancerframkallande och förekommer i hög dos i cigaretter.</a:t>
            </a:r>
          </a:p>
          <a:p>
            <a:r>
              <a:rPr lang="sv-SE" b="1" dirty="0" smtClean="0"/>
              <a:t>Nikotin</a:t>
            </a:r>
          </a:p>
          <a:p>
            <a:r>
              <a:rPr lang="sv-SE" dirty="0" smtClean="0"/>
              <a:t>Den främst förekommande kemikalien i cigaretter och det ämne som flest kopplar samman med cigaretter. Nikotin är den främsta anledningen till att cigaretter är beroendeframkallande. Det är nikotin som gör det så svårt att sluta röka.</a:t>
            </a:r>
          </a:p>
          <a:p>
            <a:r>
              <a:rPr lang="sv-SE" b="1" dirty="0" smtClean="0"/>
              <a:t>Andra ämnen i cigaretter</a:t>
            </a:r>
          </a:p>
          <a:p>
            <a:r>
              <a:rPr lang="sv-SE" dirty="0" smtClean="0"/>
              <a:t>I en cigarett förekommer det också ammoniak, nitrogenoxid, kolmonoxid, </a:t>
            </a:r>
            <a:r>
              <a:rPr lang="sv-SE" dirty="0" err="1" smtClean="0"/>
              <a:t>akrolein</a:t>
            </a:r>
            <a:r>
              <a:rPr lang="sv-SE" dirty="0" smtClean="0"/>
              <a:t>, acetaldehyd, nickel, bly samt hundratals andra farliga ämnen.</a:t>
            </a:r>
          </a:p>
          <a:p>
            <a:endParaRPr lang="sv-SE" dirty="0" smtClean="0"/>
          </a:p>
          <a:p>
            <a:endParaRPr lang="sv-SE" dirty="0" smtClean="0"/>
          </a:p>
          <a:p>
            <a:endParaRPr lang="sv-SE" dirty="0" smtClean="0"/>
          </a:p>
          <a:p>
            <a:r>
              <a:rPr lang="sv-SE" dirty="0" smtClean="0"/>
              <a:t>Butan-gasol</a:t>
            </a:r>
          </a:p>
          <a:p>
            <a:r>
              <a:rPr lang="sv-SE" dirty="0" smtClean="0"/>
              <a:t>Kadmium-</a:t>
            </a:r>
            <a:r>
              <a:rPr lang="sv-SE" baseline="0" dirty="0" smtClean="0"/>
              <a:t> </a:t>
            </a:r>
            <a:r>
              <a:rPr lang="sv-SE" baseline="0" dirty="0" err="1" smtClean="0"/>
              <a:t>tungmetalgas</a:t>
            </a:r>
            <a:r>
              <a:rPr lang="sv-SE" baseline="0" dirty="0" smtClean="0"/>
              <a:t> som kan vara giftig om man får i för mycket. Finns i potatis och ris</a:t>
            </a:r>
          </a:p>
          <a:p>
            <a:r>
              <a:rPr lang="sv-SE" baseline="0" dirty="0" smtClean="0"/>
              <a:t>Arsenik- nervskador och cancer framkallande- </a:t>
            </a:r>
          </a:p>
          <a:p>
            <a:r>
              <a:rPr lang="sv-SE" baseline="0" dirty="0" smtClean="0"/>
              <a:t>Kolmonoxid- giftig gas</a:t>
            </a:r>
          </a:p>
          <a:p>
            <a:endParaRPr lang="sv-SE" baseline="0" dirty="0" smtClean="0"/>
          </a:p>
          <a:p>
            <a:r>
              <a:rPr lang="sv-SE" dirty="0" smtClean="0"/>
              <a:t>Källa:</a:t>
            </a:r>
            <a:r>
              <a:rPr lang="sv-SE" baseline="0" dirty="0" smtClean="0"/>
              <a:t> </a:t>
            </a:r>
            <a:r>
              <a:rPr lang="sv-SE" dirty="0" smtClean="0"/>
              <a:t>https://www.euroclinix.net/se/sluta-roka/fakta-rokning</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8</a:t>
            </a:fld>
            <a:endParaRPr lang="sv-SE" dirty="0"/>
          </a:p>
        </p:txBody>
      </p:sp>
    </p:spTree>
    <p:extLst>
      <p:ext uri="{BB962C8B-B14F-4D97-AF65-F5344CB8AC3E}">
        <p14:creationId xmlns:p14="http://schemas.microsoft.com/office/powerpoint/2010/main" val="183156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effectLst/>
              </a:rPr>
              <a:t>Passiv rökning</a:t>
            </a:r>
          </a:p>
          <a:p>
            <a:r>
              <a:rPr lang="sv-SE" b="1" dirty="0" smtClean="0">
                <a:effectLst/>
              </a:rPr>
              <a:t>Symtom och orsak</a:t>
            </a:r>
          </a:p>
          <a:p>
            <a:r>
              <a:rPr lang="sv-SE" dirty="0" smtClean="0">
                <a:effectLst/>
              </a:rPr>
              <a:t>Förutom de akuta och kroniska besvären i luftvägarna kan passiv rökning även förvärra barnastma och utlösa astma hos friska barn. Barn är extra känsliga för passiv rökning eftersom deras immunförsvar inte är färdigutvecklat och luftvägarna är trängre än de vuxnas. Små barn löper bland annat en ökad risk att få småbarnsastma och eftersom de har mindre utvecklade organ kan de även få fler öroninflammationer. Undersökningar har även visat att moderns rökning under graviditeten kan orsaka försämring av lungornas tillväxt och utveckling hos fostret och att risken för allergi (särskilt kattallergi) och astma ökar hos barnet.</a:t>
            </a:r>
          </a:p>
          <a:p>
            <a:r>
              <a:rPr lang="sv-SE" dirty="0" smtClean="0">
                <a:effectLst/>
              </a:rPr>
              <a:t> </a:t>
            </a:r>
          </a:p>
          <a:p>
            <a:r>
              <a:rPr lang="sv-SE" dirty="0" smtClean="0">
                <a:effectLst/>
              </a:rPr>
              <a:t>Passiv rökning är förknippat med besvär i näsa, ögon, hals och luftvägar, särskilt hos personer med astma, allergi och överkänslighet. Men det finns även en långvarig hälsopåverkan att ta hänsyn till. Den kan yttra sig i hjärtinfarkt, lungcancer, KOL och cancer i bihålorna.</a:t>
            </a:r>
          </a:p>
          <a:p>
            <a:r>
              <a:rPr lang="sv-SE" dirty="0" smtClean="0">
                <a:effectLst/>
              </a:rPr>
              <a:t> </a:t>
            </a:r>
          </a:p>
          <a:p>
            <a:r>
              <a:rPr lang="sv-SE" dirty="0" smtClean="0">
                <a:effectLst/>
              </a:rPr>
              <a:t> </a:t>
            </a:r>
          </a:p>
          <a:p>
            <a:r>
              <a:rPr lang="sv-SE" b="1" dirty="0" smtClean="0">
                <a:effectLst/>
              </a:rPr>
              <a:t>Vad kan jag göra?</a:t>
            </a:r>
          </a:p>
          <a:p>
            <a:r>
              <a:rPr lang="sv-SE" dirty="0" smtClean="0">
                <a:effectLst/>
              </a:rPr>
              <a:t>Det allra viktigaste är förstås att inte röka själv och att familjemedlemmar helst är rökfria. Världshälsoorganisationen (WHO) rekommenderar lagstadgade rökfria miljöer som ett sätt att begränsa var rökning får ske. Tobakslagen innehåller bestämmelser om rökförbud i lokaler som är avsedda för:</a:t>
            </a:r>
          </a:p>
          <a:p>
            <a:r>
              <a:rPr lang="sv-SE" dirty="0" smtClean="0">
                <a:effectLst/>
              </a:rPr>
              <a:t> </a:t>
            </a:r>
          </a:p>
          <a:p>
            <a:r>
              <a:rPr lang="sv-SE" dirty="0" smtClean="0">
                <a:effectLst/>
              </a:rPr>
              <a:t>allmän sammankomst/offentlig tillställning</a:t>
            </a:r>
          </a:p>
          <a:p>
            <a:r>
              <a:rPr lang="sv-SE" dirty="0" smtClean="0">
                <a:effectLst/>
              </a:rPr>
              <a:t>barnomsorg, skola eller annan verksamhet för barn/ungdomar och på skolgårdar med mera</a:t>
            </a:r>
          </a:p>
          <a:p>
            <a:r>
              <a:rPr lang="sv-SE" dirty="0" smtClean="0">
                <a:effectLst/>
              </a:rPr>
              <a:t>färdmedel för inrikes kollektivtrafik och tillhörande utrymmen som vänthallar med mera</a:t>
            </a:r>
          </a:p>
          <a:p>
            <a:r>
              <a:rPr lang="sv-SE" dirty="0" smtClean="0">
                <a:effectLst/>
              </a:rPr>
              <a:t>hälso- och sjukvård, lokaler för gemensamt bruk i bostäder, service- eller vårdinrättningar som gruppbostäder</a:t>
            </a:r>
          </a:p>
          <a:p>
            <a:r>
              <a:rPr lang="sv-SE" dirty="0" smtClean="0">
                <a:effectLst/>
              </a:rPr>
              <a:t>lokaler dit allmänheten har tillträde</a:t>
            </a:r>
          </a:p>
          <a:p>
            <a:r>
              <a:rPr lang="sv-SE" dirty="0" smtClean="0">
                <a:effectLst/>
              </a:rPr>
              <a:t>serveringar (kaféer, restauranger med mera).</a:t>
            </a:r>
          </a:p>
          <a:p>
            <a:r>
              <a:rPr lang="sv-SE" dirty="0" smtClean="0">
                <a:effectLst/>
              </a:rPr>
              <a:t> </a:t>
            </a:r>
          </a:p>
          <a:p>
            <a:r>
              <a:rPr lang="sv-SE" dirty="0" smtClean="0">
                <a:effectLst/>
              </a:rPr>
              <a:t>Om det förekommer rökning är det bra att börja med att kontakta den ansvariga för verksamheten och påminna om att tobakslagen ska följas. Om det inte hjälper kan du kontakta Miljö- och hälsoskyddsnämnden som har tillsyn över lagen i kommunen. På riksnivå är det Folkhälsomyndigheten som är tillsynsmyndighet och ger vägledning till kommunerna.</a:t>
            </a:r>
            <a:br>
              <a:rPr lang="sv-SE" dirty="0" smtClean="0">
                <a:effectLst/>
              </a:rPr>
            </a:br>
            <a:r>
              <a:rPr lang="sv-SE" dirty="0" smtClean="0">
                <a:effectLst/>
              </a:rPr>
              <a:t>Tobakslagen omfattar ännu inte bostäder och utemiljöer (förutom skol- och förskole gårdar).</a:t>
            </a:r>
          </a:p>
          <a:p>
            <a:r>
              <a:rPr lang="sv-SE" dirty="0" smtClean="0">
                <a:effectLst/>
              </a:rPr>
              <a:t> </a:t>
            </a:r>
          </a:p>
          <a:p>
            <a:r>
              <a:rPr lang="sv-SE" dirty="0" smtClean="0">
                <a:effectLst/>
              </a:rPr>
              <a:t>Källa: http://astmaoallergiforbundet.se/information-rad/passiv-rokning/</a:t>
            </a:r>
          </a:p>
          <a:p>
            <a:endParaRPr lang="sv-SE" dirty="0" smtClean="0">
              <a:effectLst/>
            </a:endParaRPr>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9</a:t>
            </a:fld>
            <a:endParaRPr lang="sv-SE" dirty="0"/>
          </a:p>
        </p:txBody>
      </p:sp>
    </p:spTree>
    <p:extLst>
      <p:ext uri="{BB962C8B-B14F-4D97-AF65-F5344CB8AC3E}">
        <p14:creationId xmlns:p14="http://schemas.microsoft.com/office/powerpoint/2010/main" val="1008340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990600" y="1273175"/>
            <a:ext cx="7086600" cy="1470025"/>
          </a:xfrm>
          <a:prstGeom prst="rect">
            <a:avLst/>
          </a:prstGeom>
        </p:spPr>
        <p:txBody>
          <a:bodyPr vert="horz"/>
          <a:lstStyle>
            <a:lvl1pPr algn="l">
              <a:defRPr b="0" i="0">
                <a:latin typeface="Verdana"/>
                <a:cs typeface="Verdana"/>
              </a:defRPr>
            </a:lvl1pPr>
          </a:lstStyle>
          <a:p>
            <a:r>
              <a:rPr lang="sv-SE" dirty="0" smtClean="0"/>
              <a:t>Rubrik</a:t>
            </a:r>
            <a:endParaRPr lang="sv-SE" dirty="0"/>
          </a:p>
        </p:txBody>
      </p:sp>
      <p:sp>
        <p:nvSpPr>
          <p:cNvPr id="3" name="Underrubrik 2"/>
          <p:cNvSpPr>
            <a:spLocks noGrp="1"/>
          </p:cNvSpPr>
          <p:nvPr>
            <p:ph type="subTitle" idx="1"/>
          </p:nvPr>
        </p:nvSpPr>
        <p:spPr>
          <a:xfrm>
            <a:off x="990600" y="2667000"/>
            <a:ext cx="6400800" cy="1752600"/>
          </a:xfrm>
          <a:prstGeom prst="rect">
            <a:avLst/>
          </a:prstGeom>
        </p:spPr>
        <p:txBody>
          <a:bodyPr vert="horz"/>
          <a:lstStyle>
            <a:lvl1pPr marL="0" indent="0" algn="l">
              <a:buNone/>
              <a:defRPr sz="2400">
                <a:latin typeface="Verdana"/>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sv-S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3" name="Rubrik 1"/>
          <p:cNvSpPr>
            <a:spLocks noGrp="1"/>
          </p:cNvSpPr>
          <p:nvPr userDrawn="1">
            <p:ph type="title" hasCustomPrompt="1"/>
          </p:nvPr>
        </p:nvSpPr>
        <p:spPr>
          <a:xfrm>
            <a:off x="990600" y="1295400"/>
            <a:ext cx="8229600" cy="1143000"/>
          </a:xfrm>
          <a:prstGeom prst="rect">
            <a:avLst/>
          </a:prstGeom>
        </p:spPr>
        <p:txBody>
          <a:bodyPr/>
          <a:lstStyle>
            <a:lvl1pPr algn="l">
              <a:defRPr>
                <a:latin typeface="Verdana"/>
              </a:defRPr>
            </a:lvl1pPr>
          </a:lstStyle>
          <a:p>
            <a:r>
              <a:rPr lang="sv-SE" dirty="0" smtClean="0"/>
              <a:t>Rubrik</a:t>
            </a:r>
            <a:endParaRPr lang="sv-SE" dirty="0"/>
          </a:p>
        </p:txBody>
      </p:sp>
      <p:sp>
        <p:nvSpPr>
          <p:cNvPr id="4" name="Platshållare för innehåll 2"/>
          <p:cNvSpPr>
            <a:spLocks noGrp="1"/>
          </p:cNvSpPr>
          <p:nvPr userDrawn="1">
            <p:ph idx="1"/>
          </p:nvPr>
        </p:nvSpPr>
        <p:spPr>
          <a:xfrm>
            <a:off x="990600" y="2514600"/>
            <a:ext cx="8229600" cy="4297363"/>
          </a:xfrm>
          <a:prstGeom prst="rect">
            <a:avLst/>
          </a:prstGeom>
        </p:spPr>
        <p:txBody>
          <a:bodyPr/>
          <a:lstStyle>
            <a:lvl1pPr>
              <a:buClr>
                <a:schemeClr val="accent1"/>
              </a:buClr>
              <a:defRPr>
                <a:latin typeface="Verdana"/>
              </a:defRPr>
            </a:lvl1pPr>
          </a:lstStyle>
          <a:p>
            <a:pPr lvl="0"/>
            <a:r>
              <a:rPr lang="sv-SE" smtClean="0"/>
              <a:t>Klicka här för att ändra format på bakgrundstexten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90600" y="1295400"/>
            <a:ext cx="8229600" cy="1143000"/>
          </a:xfrm>
          <a:prstGeom prst="rect">
            <a:avLst/>
          </a:prstGeom>
        </p:spPr>
        <p:txBody>
          <a:bodyPr vert="horz"/>
          <a:lstStyle>
            <a:lvl1pPr algn="l">
              <a:defRPr>
                <a:latin typeface="Verdana"/>
              </a:defRPr>
            </a:lvl1pPr>
          </a:lstStyle>
          <a:p>
            <a:r>
              <a:rPr lang="sv-SE" dirty="0" smtClean="0"/>
              <a:t>Rubrik</a:t>
            </a:r>
            <a:endParaRPr lang="sv-SE" dirty="0"/>
          </a:p>
        </p:txBody>
      </p:sp>
      <p:sp>
        <p:nvSpPr>
          <p:cNvPr id="3" name="Platshållare för innehåll 2"/>
          <p:cNvSpPr>
            <a:spLocks noGrp="1"/>
          </p:cNvSpPr>
          <p:nvPr>
            <p:ph idx="1"/>
          </p:nvPr>
        </p:nvSpPr>
        <p:spPr>
          <a:xfrm>
            <a:off x="990600" y="2362200"/>
            <a:ext cx="8229600" cy="4525963"/>
          </a:xfrm>
          <a:prstGeom prst="rect">
            <a:avLst/>
          </a:prstGeom>
        </p:spPr>
        <p:txBody>
          <a:bodyPr vert="horz"/>
          <a:lstStyle>
            <a:lvl1pPr>
              <a:buClr>
                <a:schemeClr val="accent1"/>
              </a:buClr>
              <a:defRPr>
                <a:latin typeface="Verdana"/>
              </a:defRPr>
            </a:lvl1pPr>
            <a:lvl2pPr>
              <a:buClr>
                <a:schemeClr val="accent1"/>
              </a:buClr>
              <a:defRPr>
                <a:latin typeface="Verdana"/>
              </a:defRPr>
            </a:lvl2pPr>
            <a:lvl3pPr>
              <a:buClr>
                <a:schemeClr val="accent1"/>
              </a:buClr>
              <a:defRPr>
                <a:latin typeface="Verdana"/>
              </a:defRPr>
            </a:lvl3pPr>
            <a:lvl4pPr>
              <a:buClr>
                <a:schemeClr val="accent1"/>
              </a:buClr>
              <a:defRPr>
                <a:latin typeface="Verdana"/>
              </a:defRPr>
            </a:lvl4pPr>
            <a:lvl5pPr>
              <a:buClr>
                <a:schemeClr val="accent1"/>
              </a:buClr>
              <a:defRPr>
                <a:latin typeface="Verdana"/>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90600" y="1295400"/>
            <a:ext cx="8229600" cy="1143000"/>
          </a:xfrm>
          <a:prstGeom prst="rect">
            <a:avLst/>
          </a:prstGeom>
        </p:spPr>
        <p:txBody>
          <a:bodyPr vert="horz"/>
          <a:lstStyle>
            <a:lvl1pPr algn="l">
              <a:defRPr>
                <a:latin typeface="Verdana"/>
              </a:defRPr>
            </a:lvl1pPr>
          </a:lstStyle>
          <a:p>
            <a:r>
              <a:rPr lang="sv-SE" dirty="0" smtClean="0"/>
              <a:t>Rubrik</a:t>
            </a:r>
            <a:endParaRPr lang="sv-SE" dirty="0"/>
          </a:p>
        </p:txBody>
      </p:sp>
      <p:sp>
        <p:nvSpPr>
          <p:cNvPr id="3" name="Platshållare för innehåll 2"/>
          <p:cNvSpPr>
            <a:spLocks noGrp="1"/>
          </p:cNvSpPr>
          <p:nvPr>
            <p:ph sz="half" idx="1"/>
          </p:nvPr>
        </p:nvSpPr>
        <p:spPr>
          <a:xfrm>
            <a:off x="990600" y="2408237"/>
            <a:ext cx="3657600" cy="4525963"/>
          </a:xfrm>
          <a:prstGeom prst="rect">
            <a:avLst/>
          </a:prstGeom>
        </p:spPr>
        <p:txBody>
          <a:bodyPr vert="horz"/>
          <a:lstStyle>
            <a:lvl1pPr>
              <a:buClr>
                <a:schemeClr val="accent1"/>
              </a:buClr>
              <a:defRPr sz="2800">
                <a:latin typeface="Verdana"/>
              </a:defRPr>
            </a:lvl1pPr>
            <a:lvl2pPr>
              <a:buClr>
                <a:schemeClr val="accent1"/>
              </a:buClr>
              <a:defRPr sz="2400">
                <a:latin typeface="Verdana"/>
              </a:defRPr>
            </a:lvl2pPr>
            <a:lvl3pPr>
              <a:buClr>
                <a:schemeClr val="accent1"/>
              </a:buClr>
              <a:defRPr sz="2000">
                <a:latin typeface="Verdana"/>
              </a:defRPr>
            </a:lvl3pPr>
            <a:lvl4pPr>
              <a:buClr>
                <a:schemeClr val="accent1"/>
              </a:buClr>
              <a:defRPr sz="1800">
                <a:latin typeface="Verdana"/>
              </a:defRPr>
            </a:lvl4pPr>
            <a:lvl5pPr>
              <a:buClr>
                <a:schemeClr val="accent1"/>
              </a:buClr>
              <a:defRPr sz="1800">
                <a:latin typeface="Verdana"/>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800600" y="2408237"/>
            <a:ext cx="3657600" cy="4525963"/>
          </a:xfrm>
          <a:prstGeom prst="rect">
            <a:avLst/>
          </a:prstGeom>
        </p:spPr>
        <p:txBody>
          <a:bodyPr vert="horz"/>
          <a:lstStyle>
            <a:lvl1pPr>
              <a:buClr>
                <a:schemeClr val="accent1"/>
              </a:buClr>
              <a:defRPr sz="2800">
                <a:latin typeface="Verdana"/>
              </a:defRPr>
            </a:lvl1pPr>
            <a:lvl2pPr>
              <a:buClr>
                <a:schemeClr val="accent1"/>
              </a:buClr>
              <a:defRPr sz="2400">
                <a:latin typeface="Verdana"/>
              </a:defRPr>
            </a:lvl2pPr>
            <a:lvl3pPr>
              <a:buClr>
                <a:schemeClr val="accent1"/>
              </a:buClr>
              <a:defRPr sz="2000">
                <a:latin typeface="Verdana"/>
              </a:defRPr>
            </a:lvl3pPr>
            <a:lvl4pPr>
              <a:buClr>
                <a:schemeClr val="accent1"/>
              </a:buClr>
              <a:defRPr sz="1800">
                <a:latin typeface="Verdana"/>
              </a:defRPr>
            </a:lvl4pPr>
            <a:lvl5pPr>
              <a:buClr>
                <a:schemeClr val="accent1"/>
              </a:buClr>
              <a:defRPr sz="1800">
                <a:latin typeface="Verdana"/>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90600" y="1295400"/>
            <a:ext cx="7391400" cy="1143000"/>
          </a:xfrm>
          <a:prstGeom prst="rect">
            <a:avLst/>
          </a:prstGeom>
        </p:spPr>
        <p:txBody>
          <a:bodyPr vert="horz"/>
          <a:lstStyle>
            <a:lvl1pPr algn="l">
              <a:defRPr sz="4400">
                <a:latin typeface="Verdana"/>
              </a:defRPr>
            </a:lvl1pPr>
          </a:lstStyle>
          <a:p>
            <a:r>
              <a:rPr lang="sv-SE" dirty="0" smtClean="0"/>
              <a:t>Rubrik</a:t>
            </a:r>
            <a:endParaRPr lang="sv-SE" dirty="0"/>
          </a:p>
        </p:txBody>
      </p:sp>
      <p:sp>
        <p:nvSpPr>
          <p:cNvPr id="4" name="Platshållare för innehåll 3"/>
          <p:cNvSpPr>
            <a:spLocks noGrp="1"/>
          </p:cNvSpPr>
          <p:nvPr>
            <p:ph sz="half" idx="2"/>
          </p:nvPr>
        </p:nvSpPr>
        <p:spPr>
          <a:xfrm>
            <a:off x="990600" y="2590800"/>
            <a:ext cx="4040188" cy="3951288"/>
          </a:xfrm>
          <a:prstGeom prst="rect">
            <a:avLst/>
          </a:prstGeom>
        </p:spPr>
        <p:txBody>
          <a:bodyPr vert="horz"/>
          <a:lstStyle>
            <a:lvl1pPr>
              <a:buClr>
                <a:schemeClr val="accent1"/>
              </a:buClr>
              <a:defRPr sz="2400">
                <a:latin typeface="Verdana"/>
              </a:defRPr>
            </a:lvl1pPr>
            <a:lvl2pPr>
              <a:buClr>
                <a:schemeClr val="accent1"/>
              </a:buClr>
              <a:defRPr sz="2000">
                <a:latin typeface="Verdana"/>
              </a:defRPr>
            </a:lvl2pPr>
            <a:lvl3pPr>
              <a:buClr>
                <a:schemeClr val="accent1"/>
              </a:buClr>
              <a:defRPr sz="1800">
                <a:latin typeface="Verdana"/>
              </a:defRPr>
            </a:lvl3pPr>
            <a:lvl4pPr>
              <a:buClr>
                <a:schemeClr val="accent1"/>
              </a:buClr>
              <a:defRPr sz="1600">
                <a:latin typeface="Verdana"/>
              </a:defRPr>
            </a:lvl4pPr>
            <a:lvl5pPr>
              <a:buClr>
                <a:schemeClr val="accent1"/>
              </a:buClr>
              <a:defRPr sz="1600">
                <a:latin typeface="Verdana"/>
              </a:defRPr>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6" name="Platshållare för innehåll 5"/>
          <p:cNvSpPr>
            <a:spLocks noGrp="1"/>
          </p:cNvSpPr>
          <p:nvPr>
            <p:ph sz="quarter" idx="4"/>
          </p:nvPr>
        </p:nvSpPr>
        <p:spPr>
          <a:xfrm>
            <a:off x="5178425" y="2590800"/>
            <a:ext cx="4041775" cy="3951288"/>
          </a:xfrm>
          <a:prstGeom prst="rect">
            <a:avLst/>
          </a:prstGeom>
        </p:spPr>
        <p:txBody>
          <a:bodyPr vert="horz"/>
          <a:lstStyle>
            <a:lvl1pPr>
              <a:buClr>
                <a:schemeClr val="accent1"/>
              </a:buClr>
              <a:defRPr sz="2400">
                <a:latin typeface="Verdana"/>
              </a:defRPr>
            </a:lvl1pPr>
            <a:lvl2pPr>
              <a:buClr>
                <a:schemeClr val="accent1"/>
              </a:buClr>
              <a:defRPr sz="2000">
                <a:latin typeface="Verdana"/>
              </a:defRPr>
            </a:lvl2pPr>
            <a:lvl3pPr>
              <a:buClr>
                <a:schemeClr val="accent1"/>
              </a:buClr>
              <a:defRPr sz="1800">
                <a:latin typeface="Verdana"/>
              </a:defRPr>
            </a:lvl3pPr>
            <a:lvl4pPr>
              <a:buClr>
                <a:schemeClr val="accent1"/>
              </a:buClr>
              <a:defRPr sz="1600">
                <a:latin typeface="Verdana"/>
              </a:defRPr>
            </a:lvl4pPr>
            <a:lvl5pPr>
              <a:buClr>
                <a:schemeClr val="accent1"/>
              </a:buClr>
              <a:defRPr sz="1600">
                <a:latin typeface="Verdana"/>
              </a:defRPr>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1066800" y="1371600"/>
            <a:ext cx="7010400" cy="1828800"/>
          </a:xfrm>
          <a:prstGeom prst="rect">
            <a:avLst/>
          </a:prstGeom>
        </p:spPr>
        <p:txBody>
          <a:bodyPr vert="horz"/>
          <a:lstStyle>
            <a:lvl1pPr>
              <a:defRPr>
                <a:latin typeface="Verdana"/>
              </a:defRPr>
            </a:lvl1pPr>
          </a:lstStyle>
          <a:p>
            <a:r>
              <a:rPr lang="sv-SE" smtClean="0"/>
              <a:t>Klicka här för att ändra format</a:t>
            </a:r>
            <a:endParaRPr lang="sv-S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5105400"/>
            <a:ext cx="5486400" cy="566738"/>
          </a:xfrm>
          <a:prstGeom prst="rect">
            <a:avLst/>
          </a:prstGeom>
        </p:spPr>
        <p:txBody>
          <a:bodyPr vert="horz" anchor="b"/>
          <a:lstStyle>
            <a:lvl1pPr algn="l">
              <a:defRPr sz="2000" b="1">
                <a:latin typeface="Verdana"/>
              </a:defRPr>
            </a:lvl1pPr>
          </a:lstStyle>
          <a:p>
            <a:r>
              <a:rPr lang="sv-SE" smtClean="0"/>
              <a:t>Klicka här för att ändra format</a:t>
            </a:r>
            <a:endParaRPr lang="sv-SE" dirty="0"/>
          </a:p>
        </p:txBody>
      </p:sp>
      <p:sp>
        <p:nvSpPr>
          <p:cNvPr id="3" name="Platshållare för bild 2"/>
          <p:cNvSpPr>
            <a:spLocks noGrp="1"/>
          </p:cNvSpPr>
          <p:nvPr>
            <p:ph type="pic" idx="1"/>
          </p:nvPr>
        </p:nvSpPr>
        <p:spPr>
          <a:xfrm>
            <a:off x="1792288" y="1600200"/>
            <a:ext cx="5486400" cy="3429000"/>
          </a:xfrm>
          <a:prstGeom prst="rect">
            <a:avLst/>
          </a:prstGeom>
        </p:spPr>
        <p:txBody>
          <a:bodyPr vert="horz"/>
          <a:lstStyle>
            <a:lvl1pPr marL="0" indent="0">
              <a:buNone/>
              <a:defRPr sz="3200">
                <a:latin typeface="Verdan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dirty="0"/>
          </a:p>
        </p:txBody>
      </p:sp>
      <p:sp>
        <p:nvSpPr>
          <p:cNvPr id="4" name="Platshållare för text 3"/>
          <p:cNvSpPr>
            <a:spLocks noGrp="1"/>
          </p:cNvSpPr>
          <p:nvPr>
            <p:ph type="body" sz="half" idx="2"/>
          </p:nvPr>
        </p:nvSpPr>
        <p:spPr>
          <a:xfrm>
            <a:off x="1792288" y="5675313"/>
            <a:ext cx="5486400" cy="804862"/>
          </a:xfrm>
          <a:prstGeom prst="rect">
            <a:avLst/>
          </a:prstGeom>
        </p:spPr>
        <p:txBody>
          <a:bodyPr vert="horz"/>
          <a:lstStyle>
            <a:lvl1pPr marL="0" indent="0">
              <a:buNone/>
              <a:defRPr sz="1400">
                <a:latin typeface="Verdan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Bildobjekt 12" descr="Dekor rak röd ppt.jpg"/>
          <p:cNvPicPr>
            <a:picLocks noChangeAspect="1"/>
          </p:cNvPicPr>
          <p:nvPr/>
        </p:nvPicPr>
        <p:blipFill>
          <a:blip r:embed="rId9"/>
          <a:srcRect t="28846"/>
          <a:stretch>
            <a:fillRect/>
          </a:stretch>
        </p:blipFill>
        <p:spPr>
          <a:xfrm>
            <a:off x="0" y="0"/>
            <a:ext cx="9144000" cy="939800"/>
          </a:xfrm>
          <a:prstGeom prst="rect">
            <a:avLst/>
          </a:prstGeom>
        </p:spPr>
      </p:pic>
      <p:pic>
        <p:nvPicPr>
          <p:cNvPr id="7" name="Bildobjekt 6" descr="LS logga ppt mall.jpg"/>
          <p:cNvPicPr>
            <a:picLocks noChangeAspect="1"/>
          </p:cNvPicPr>
          <p:nvPr/>
        </p:nvPicPr>
        <p:blipFill>
          <a:blip r:embed="rId10"/>
          <a:stretch>
            <a:fillRect/>
          </a:stretch>
        </p:blipFill>
        <p:spPr>
          <a:xfrm>
            <a:off x="8077200" y="6059095"/>
            <a:ext cx="850900" cy="57030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2" r:id="rId4"/>
    <p:sldLayoutId id="2147483653" r:id="rId5"/>
    <p:sldLayoutId id="2147483654" r:id="rId6"/>
    <p:sldLayoutId id="2147483657" r:id="rId7"/>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se/url?sa=i&amp;rct=j&amp;q=&amp;esrc=s&amp;source=images&amp;cd=&amp;cad=rja&amp;uact=8&amp;ved=0ahUKEwjG34ul3MHSAhVEkSwKHfeqBvcQjRwIBw&amp;url=https://www.bachelorstudies.cn/BA/Yu-Yan/&amp;psig=AFQjCNEmfddfbpvT57kqzNHEtqd9ElG0rA&amp;ust=148888426701528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se/url?sa=i&amp;rct=j&amp;q=&amp;esrc=s&amp;source=images&amp;cd=&amp;cad=rja&amp;uact=8&amp;ved=0ahUKEwiJtMfdkOXUAhVkCpoKHUymDVgQjRwIBw&amp;url=https://www.partykungen.se/aladin-tree-vattenpipa.html&amp;psig=AFQjCNHxvZfBcuXlA173F4CCuUqylPjBRQ&amp;ust=149889700900977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se/url?sa=i&amp;rct=j&amp;q=&amp;esrc=s&amp;source=images&amp;cd=&amp;cad=rja&amp;uact=8&amp;ved=0ahUKEwjG34ul3MHSAhVEkSwKHfeqBvcQjRwIBw&amp;url=https://www.bachelorstudies.cn/BA/Yu-Yan/&amp;psig=AFQjCNEmfddfbpvT57kqzNHEtqd9ElG0rA&amp;ust=148888426701528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alkohollinjen.s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droginformation.nu/var-droginformation-pa-youtub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google.se/url?sa=i&amp;rct=j&amp;q=&amp;esrc=s&amp;source=images&amp;cd=&amp;cad=rja&amp;uact=8&amp;ved=0ahUKEwiA4ISatuXUAhWGF5oKHSVXBjEQjRwIBw&amp;url=https://www.drugsmart.com/fakta/cannabis/&amp;psig=AFQjCNHHuXZVf2400ZXQ43_HTKbb8EYsQw&amp;ust=1498907074529511"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se/url?sa=i&amp;rct=j&amp;q=&amp;esrc=s&amp;source=images&amp;cd=&amp;cad=rja&amp;uact=8&amp;ved=0ahUKEwjG34ul3MHSAhVEkSwKHfeqBvcQjRwIBw&amp;url=https://www.bachelorstudies.cn/BA/Yu-Yan/&amp;psig=AFQjCNEmfddfbpvT57kqzNHEtqd9ElG0rA&amp;ust=148888426701528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umo.se/"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www.cannabishj&#228;lpen.se/" TargetMode="External"/><Relationship Id="rId4" Type="http://schemas.openxmlformats.org/officeDocument/2006/relationships/hyperlink" Target="http://www.1177.s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se/url?sa=i&amp;rct=j&amp;q=&amp;esrc=s&amp;source=images&amp;cd=&amp;cad=rja&amp;uact=8&amp;ved=0ahUKEwirkdbVl87RAhULiiwKHVv2AGoQjRwIBw&amp;url=http://forbjudrokning.se/category/blogg/page/2/&amp;psig=AFQjCNFCvWRlHfaPrC6Y6uzaSW4m4YMRlg&amp;ust=148491448120234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9552" y="1295400"/>
            <a:ext cx="8568952" cy="909464"/>
          </a:xfrm>
        </p:spPr>
        <p:txBody>
          <a:bodyPr/>
          <a:lstStyle/>
          <a:p>
            <a:r>
              <a:rPr lang="sv-SE" dirty="0" smtClean="0"/>
              <a:t>Välkommen</a:t>
            </a:r>
            <a:endParaRPr lang="sv-SE" dirty="0"/>
          </a:p>
        </p:txBody>
      </p:sp>
      <p:sp>
        <p:nvSpPr>
          <p:cNvPr id="3" name="Platshållare för innehåll 2"/>
          <p:cNvSpPr>
            <a:spLocks noGrp="1"/>
          </p:cNvSpPr>
          <p:nvPr>
            <p:ph idx="1"/>
          </p:nvPr>
        </p:nvSpPr>
        <p:spPr>
          <a:xfrm>
            <a:off x="251520" y="2132856"/>
            <a:ext cx="8784976" cy="4679107"/>
          </a:xfrm>
        </p:spPr>
        <p:txBody>
          <a:bodyPr/>
          <a:lstStyle/>
          <a:p>
            <a:r>
              <a:rPr lang="sv-SE" dirty="0" smtClean="0"/>
              <a:t>Vida och </a:t>
            </a:r>
            <a:r>
              <a:rPr lang="sv-SE" dirty="0" err="1" smtClean="0"/>
              <a:t>Yesenia</a:t>
            </a:r>
            <a:endParaRPr lang="sv-SE" dirty="0" smtClean="0"/>
          </a:p>
          <a:p>
            <a:r>
              <a:rPr lang="sv-SE" dirty="0" smtClean="0"/>
              <a:t>Sjuksköterskor</a:t>
            </a:r>
          </a:p>
          <a:p>
            <a:r>
              <a:rPr lang="sv-SE" dirty="0" smtClean="0"/>
              <a:t>Asyl-och Migranthälsan</a:t>
            </a:r>
          </a:p>
          <a:p>
            <a:r>
              <a:rPr lang="sv-SE" dirty="0" smtClean="0"/>
              <a:t>Landstinget Sörmland</a:t>
            </a:r>
          </a:p>
          <a:p>
            <a:r>
              <a:rPr lang="sv-SE" dirty="0" smtClean="0"/>
              <a:t>016-104362</a:t>
            </a:r>
            <a:endParaRPr lang="sv-SE" dirty="0"/>
          </a:p>
        </p:txBody>
      </p:sp>
      <p:pic>
        <p:nvPicPr>
          <p:cNvPr id="4" name="Picture 2" descr="Relaterad bil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5229200"/>
            <a:ext cx="4536504"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908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7685856" cy="1143000"/>
          </a:xfrm>
        </p:spPr>
        <p:txBody>
          <a:bodyPr/>
          <a:lstStyle/>
          <a:p>
            <a:r>
              <a:rPr lang="sv-SE" dirty="0" smtClean="0"/>
              <a:t>Vattenpipa</a:t>
            </a:r>
            <a:endParaRPr lang="sv-SE" dirty="0"/>
          </a:p>
        </p:txBody>
      </p:sp>
      <p:sp>
        <p:nvSpPr>
          <p:cNvPr id="5" name="Platshållare för innehåll 4"/>
          <p:cNvSpPr>
            <a:spLocks noGrp="1"/>
          </p:cNvSpPr>
          <p:nvPr>
            <p:ph idx="1"/>
          </p:nvPr>
        </p:nvSpPr>
        <p:spPr>
          <a:xfrm>
            <a:off x="990600" y="2514600"/>
            <a:ext cx="7685856" cy="4297363"/>
          </a:xfrm>
        </p:spPr>
        <p:txBody>
          <a:bodyPr/>
          <a:lstStyle/>
          <a:p>
            <a:endParaRPr lang="sv-SE" dirty="0"/>
          </a:p>
        </p:txBody>
      </p:sp>
      <p:pic>
        <p:nvPicPr>
          <p:cNvPr id="2054" name="Picture 6" descr="Bildresultat för vattenpip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564904"/>
            <a:ext cx="6552728" cy="4118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6571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E-cigaretter</a:t>
            </a:r>
            <a:endParaRPr lang="sv-SE" dirty="0"/>
          </a:p>
        </p:txBody>
      </p:sp>
      <p:sp>
        <p:nvSpPr>
          <p:cNvPr id="3" name="Platshållare för innehåll 2"/>
          <p:cNvSpPr>
            <a:spLocks noGrp="1"/>
          </p:cNvSpPr>
          <p:nvPr>
            <p:ph idx="1"/>
          </p:nvPr>
        </p:nvSpPr>
        <p:spPr>
          <a:xfrm>
            <a:off x="990600" y="2514600"/>
            <a:ext cx="7901880" cy="4297363"/>
          </a:xfrm>
        </p:spPr>
        <p:txBody>
          <a:bodyPr/>
          <a:lstStyle/>
          <a:p>
            <a:r>
              <a:rPr lang="sv-SE" sz="2400" dirty="0"/>
              <a:t>E-cigaretter liknar vanliga cigaretter. De innehåller en vätska med kemikalier och ett batteri. När du drar ett bloss bildas ånga. Ingen vet ännu riktigt hur farliga e-cigaretter är jämfört med vanliga cigaretter.</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581128"/>
            <a:ext cx="2952328"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5215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1124744"/>
            <a:ext cx="8229600" cy="432048"/>
          </a:xfrm>
        </p:spPr>
        <p:txBody>
          <a:bodyPr/>
          <a:lstStyle/>
          <a:p>
            <a:endParaRPr lang="sv-SE" dirty="0"/>
          </a:p>
        </p:txBody>
      </p:sp>
      <p:sp>
        <p:nvSpPr>
          <p:cNvPr id="3" name="Platshållare för innehåll 2"/>
          <p:cNvSpPr>
            <a:spLocks noGrp="1"/>
          </p:cNvSpPr>
          <p:nvPr>
            <p:ph idx="1"/>
          </p:nvPr>
        </p:nvSpPr>
        <p:spPr>
          <a:xfrm>
            <a:off x="467544" y="1628800"/>
            <a:ext cx="8424936" cy="5183163"/>
          </a:xfrm>
        </p:spPr>
        <p:txBody>
          <a:bodyPr/>
          <a:lstStyle/>
          <a:p>
            <a:pPr marL="0" indent="0">
              <a:buNone/>
            </a:pPr>
            <a:endParaRPr lang="sv-SE" sz="2000" b="1" dirty="0" smtClean="0"/>
          </a:p>
          <a:p>
            <a:r>
              <a:rPr lang="sv-SE" sz="2000" b="1" dirty="0" smtClean="0"/>
              <a:t>Risker med snusning</a:t>
            </a:r>
          </a:p>
          <a:p>
            <a:r>
              <a:rPr lang="sv-SE" sz="1800" dirty="0"/>
              <a:t>S</a:t>
            </a:r>
            <a:r>
              <a:rPr lang="sv-SE" sz="1800" dirty="0" smtClean="0"/>
              <a:t>kador </a:t>
            </a:r>
            <a:r>
              <a:rPr lang="sv-SE" sz="1800" dirty="0"/>
              <a:t>på tandköttet </a:t>
            </a:r>
          </a:p>
          <a:p>
            <a:r>
              <a:rPr lang="sv-SE" sz="1800" dirty="0"/>
              <a:t>C</a:t>
            </a:r>
            <a:r>
              <a:rPr lang="sv-SE" sz="1800" dirty="0" smtClean="0"/>
              <a:t>ancerframkallande </a:t>
            </a:r>
            <a:r>
              <a:rPr lang="sv-SE" sz="1800" dirty="0"/>
              <a:t>ämnen. </a:t>
            </a:r>
            <a:endParaRPr lang="sv-SE" sz="1800" dirty="0" smtClean="0"/>
          </a:p>
          <a:p>
            <a:r>
              <a:rPr lang="sv-SE" sz="1800" dirty="0" smtClean="0"/>
              <a:t>ökad </a:t>
            </a:r>
            <a:r>
              <a:rPr lang="sv-SE" sz="1800" dirty="0"/>
              <a:t>risk för </a:t>
            </a:r>
            <a:r>
              <a:rPr lang="sv-SE" sz="1800" dirty="0" smtClean="0"/>
              <a:t>diabetes och </a:t>
            </a:r>
            <a:r>
              <a:rPr lang="sv-SE" sz="1800" dirty="0"/>
              <a:t>cancer i bukspottskörteln. </a:t>
            </a:r>
            <a:endParaRPr lang="sv-SE" sz="1800" dirty="0" smtClean="0"/>
          </a:p>
          <a:p>
            <a:r>
              <a:rPr lang="sv-SE" sz="1800" dirty="0"/>
              <a:t>E</a:t>
            </a:r>
            <a:r>
              <a:rPr lang="sv-SE" sz="1800" dirty="0" smtClean="0"/>
              <a:t>tt </a:t>
            </a:r>
            <a:r>
              <a:rPr lang="sv-SE" sz="1800" dirty="0"/>
              <a:t>samband mellan snusning och skador på leder och muskler, nedsatt hörsel och minskad möjlighet att bli </a:t>
            </a:r>
            <a:r>
              <a:rPr lang="sv-SE" sz="1800" dirty="0" smtClean="0"/>
              <a:t>gravid.</a:t>
            </a:r>
          </a:p>
          <a:p>
            <a:pPr marL="0" indent="0">
              <a:buNone/>
            </a:pPr>
            <a:endParaRPr lang="sv-SE" sz="1800" dirty="0"/>
          </a:p>
          <a:p>
            <a:pPr marL="0" indent="0">
              <a:buNone/>
            </a:pPr>
            <a:endParaRPr lang="sv-S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4471366"/>
            <a:ext cx="3312368" cy="13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437112"/>
            <a:ext cx="3240360" cy="1381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2776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6605736" cy="45719"/>
          </a:xfrm>
        </p:spPr>
        <p:txBody>
          <a:bodyPr/>
          <a:lstStyle/>
          <a:p>
            <a:endParaRPr lang="sv-SE" dirty="0"/>
          </a:p>
        </p:txBody>
      </p:sp>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2348880"/>
            <a:ext cx="6407451" cy="3456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8838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908720"/>
            <a:ext cx="6193457"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0167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sz="3600" b="1" dirty="0"/>
              <a:t>Hjälp att sluta</a:t>
            </a:r>
            <a:br>
              <a:rPr lang="sv-SE" sz="3600" b="1" dirty="0"/>
            </a:br>
            <a:endParaRPr lang="sv-SE" sz="3600" dirty="0"/>
          </a:p>
        </p:txBody>
      </p:sp>
      <p:sp>
        <p:nvSpPr>
          <p:cNvPr id="3" name="Platshållare för innehåll 2"/>
          <p:cNvSpPr>
            <a:spLocks noGrp="1"/>
          </p:cNvSpPr>
          <p:nvPr>
            <p:ph idx="1"/>
          </p:nvPr>
        </p:nvSpPr>
        <p:spPr>
          <a:xfrm>
            <a:off x="990600" y="2060848"/>
            <a:ext cx="8229600" cy="4751115"/>
          </a:xfrm>
        </p:spPr>
        <p:txBody>
          <a:bodyPr/>
          <a:lstStyle/>
          <a:p>
            <a:pPr marL="0" indent="0">
              <a:buNone/>
            </a:pPr>
            <a:endParaRPr lang="sv-SE" sz="800" b="1" dirty="0"/>
          </a:p>
          <a:p>
            <a:pPr marL="0" indent="0">
              <a:buNone/>
            </a:pPr>
            <a:r>
              <a:rPr lang="sv-SE" sz="1800" dirty="0"/>
              <a:t>Vårdcentral</a:t>
            </a:r>
          </a:p>
          <a:p>
            <a:pPr marL="0" indent="0">
              <a:buNone/>
            </a:pPr>
            <a:r>
              <a:rPr lang="sv-SE" sz="1800" dirty="0" err="1"/>
              <a:t>Fimpaa</a:t>
            </a:r>
            <a:r>
              <a:rPr lang="sv-SE" sz="1800" dirty="0"/>
              <a:t>- UMO.se</a:t>
            </a:r>
          </a:p>
          <a:p>
            <a:pPr marL="0" indent="0">
              <a:buNone/>
            </a:pPr>
            <a:r>
              <a:rPr lang="sv-SE" sz="1800" dirty="0" smtClean="0"/>
              <a:t>Sluta röka linjen </a:t>
            </a:r>
            <a:r>
              <a:rPr lang="sv-SE" sz="1800" dirty="0"/>
              <a:t>020-84 00 00</a:t>
            </a:r>
            <a:r>
              <a:rPr lang="sv-SE" sz="1800" dirty="0" smtClean="0"/>
              <a:t>.</a:t>
            </a:r>
          </a:p>
          <a:p>
            <a:pPr marL="0" indent="0">
              <a:buNone/>
            </a:pPr>
            <a:r>
              <a:rPr lang="sv-SE" sz="1800" dirty="0" smtClean="0"/>
              <a:t>1177</a:t>
            </a:r>
          </a:p>
          <a:p>
            <a:pPr marL="0" indent="0">
              <a:buNone/>
            </a:pPr>
            <a:endParaRPr lang="sv-SE" sz="1800" dirty="0" smtClean="0"/>
          </a:p>
          <a:p>
            <a:pPr marL="0" indent="0">
              <a:buNone/>
            </a:pPr>
            <a:endParaRPr lang="sv-SE" sz="1800" dirty="0"/>
          </a:p>
          <a:p>
            <a:endParaRPr lang="sv-S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3645024"/>
            <a:ext cx="3888432" cy="1972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5484812"/>
            <a:ext cx="1025648" cy="7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9065" y="4486369"/>
            <a:ext cx="1025648" cy="800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82951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99592" y="1162676"/>
            <a:ext cx="7325816" cy="682148"/>
          </a:xfrm>
        </p:spPr>
        <p:txBody>
          <a:bodyPr/>
          <a:lstStyle/>
          <a:p>
            <a:pPr algn="ctr"/>
            <a:r>
              <a:rPr lang="sv-SE" dirty="0" smtClean="0"/>
              <a:t>Alkohol</a:t>
            </a:r>
            <a:endParaRPr lang="sv-SE" dirty="0"/>
          </a:p>
        </p:txBody>
      </p:sp>
      <p:sp>
        <p:nvSpPr>
          <p:cNvPr id="3" name="Platshållare för innehåll 2"/>
          <p:cNvSpPr>
            <a:spLocks noGrp="1"/>
          </p:cNvSpPr>
          <p:nvPr>
            <p:ph idx="1"/>
          </p:nvPr>
        </p:nvSpPr>
        <p:spPr>
          <a:xfrm>
            <a:off x="827584" y="1844824"/>
            <a:ext cx="8064896" cy="4824536"/>
          </a:xfrm>
        </p:spPr>
        <p:txBody>
          <a:bodyPr/>
          <a:lstStyle/>
          <a:p>
            <a:pPr marL="0" indent="0">
              <a:buNone/>
            </a:pPr>
            <a:endParaRPr lang="sv-SE" sz="800" b="1" dirty="0"/>
          </a:p>
          <a:p>
            <a:r>
              <a:rPr lang="sv-SE" sz="1800" dirty="0"/>
              <a:t>Ungdomar tål alkohol sämre än vuxna. Dels för att deras kroppar inte är vana vid alkohol och dels för att de blir berusade av en mindre mängd alkohol</a:t>
            </a:r>
            <a:r>
              <a:rPr lang="sv-SE" sz="1800" dirty="0" smtClean="0"/>
              <a:t>.</a:t>
            </a:r>
          </a:p>
          <a:p>
            <a:r>
              <a:rPr lang="sv-SE" sz="1800" dirty="0"/>
              <a:t>Det tar också längre tid för yngre kroppar att bryta ner alkoholen</a:t>
            </a:r>
            <a:r>
              <a:rPr lang="sv-SE" sz="1800" dirty="0" smtClean="0"/>
              <a:t>.</a:t>
            </a:r>
          </a:p>
          <a:p>
            <a:r>
              <a:rPr lang="sv-SE" sz="1800" dirty="0"/>
              <a:t>T</a:t>
            </a:r>
            <a:r>
              <a:rPr lang="sv-SE" sz="1800" dirty="0" smtClean="0"/>
              <a:t>jejer </a:t>
            </a:r>
            <a:r>
              <a:rPr lang="sv-SE" sz="1800" dirty="0"/>
              <a:t>tål alkohol sämre, speciellt under mensperioden, då kroppen är mer känslig.</a:t>
            </a:r>
          </a:p>
          <a:p>
            <a:r>
              <a:rPr lang="sv-SE" sz="1800" dirty="0"/>
              <a:t>Tjejkroppen innehåller mindre vatten och eftersom alkohol är vattenlösligt så späds det ut i relation till mängden vatten i kroppen. Så om en kille och tjej dricker lika mycket alkohol så får tjejen mer alkohol i blodet. Tjejer blir också snabbare beroende av alkohol.</a:t>
            </a:r>
          </a:p>
          <a:p>
            <a:endParaRPr lang="sv-SE" sz="18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5517232"/>
            <a:ext cx="5040560" cy="115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ktangel 3"/>
          <p:cNvSpPr/>
          <p:nvPr/>
        </p:nvSpPr>
        <p:spPr>
          <a:xfrm>
            <a:off x="1115616" y="1166843"/>
            <a:ext cx="7272808" cy="830997"/>
          </a:xfrm>
          <a:prstGeom prst="rect">
            <a:avLst/>
          </a:prstGeom>
        </p:spPr>
        <p:txBody>
          <a:bodyPr wrap="square">
            <a:spAutoFit/>
          </a:bodyPr>
          <a:lstStyle/>
          <a:p>
            <a:endParaRPr lang="sv-SE" dirty="0" smtClean="0"/>
          </a:p>
          <a:p>
            <a:endParaRPr lang="sv-SE" dirty="0"/>
          </a:p>
        </p:txBody>
      </p:sp>
    </p:spTree>
    <p:extLst>
      <p:ext uri="{BB962C8B-B14F-4D97-AF65-F5344CB8AC3E}">
        <p14:creationId xmlns:p14="http://schemas.microsoft.com/office/powerpoint/2010/main" val="1792584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8229600" cy="837456"/>
          </a:xfrm>
        </p:spPr>
        <p:txBody>
          <a:bodyPr/>
          <a:lstStyle/>
          <a:p>
            <a:r>
              <a:rPr lang="sv-SE" dirty="0" smtClean="0"/>
              <a:t>Negativa konsekvenser</a:t>
            </a:r>
            <a:endParaRPr lang="sv-SE" dirty="0"/>
          </a:p>
        </p:txBody>
      </p:sp>
      <p:sp>
        <p:nvSpPr>
          <p:cNvPr id="3" name="Platshållare för innehåll 2"/>
          <p:cNvSpPr>
            <a:spLocks noGrp="1"/>
          </p:cNvSpPr>
          <p:nvPr>
            <p:ph idx="1"/>
          </p:nvPr>
        </p:nvSpPr>
        <p:spPr>
          <a:xfrm>
            <a:off x="990600" y="2060849"/>
            <a:ext cx="7757864" cy="4536504"/>
          </a:xfrm>
        </p:spPr>
        <p:txBody>
          <a:bodyPr/>
          <a:lstStyle/>
          <a:p>
            <a:r>
              <a:rPr lang="sv-SE" sz="2000" dirty="0" smtClean="0"/>
              <a:t>få minnesluckor</a:t>
            </a:r>
          </a:p>
          <a:p>
            <a:r>
              <a:rPr lang="sv-SE" sz="2000" dirty="0" smtClean="0"/>
              <a:t>kräkningar </a:t>
            </a:r>
          </a:p>
          <a:p>
            <a:r>
              <a:rPr lang="sv-SE" sz="2000" dirty="0" smtClean="0"/>
              <a:t>sämre </a:t>
            </a:r>
            <a:r>
              <a:rPr lang="sv-SE" sz="2000" dirty="0"/>
              <a:t>muskelkontroll </a:t>
            </a:r>
            <a:r>
              <a:rPr lang="sv-SE" sz="2000" dirty="0" smtClean="0"/>
              <a:t>–vinglar </a:t>
            </a:r>
            <a:r>
              <a:rPr lang="sv-SE" sz="2000" dirty="0"/>
              <a:t>och sluddrar. </a:t>
            </a:r>
            <a:endParaRPr lang="sv-SE" sz="2000" dirty="0" smtClean="0"/>
          </a:p>
          <a:p>
            <a:r>
              <a:rPr lang="sv-SE" sz="2000" dirty="0" smtClean="0"/>
              <a:t>Vid </a:t>
            </a:r>
            <a:r>
              <a:rPr lang="sv-SE" sz="2000" dirty="0"/>
              <a:t>alldeles för stora doser kan personen bli medvetslös</a:t>
            </a:r>
            <a:r>
              <a:rPr lang="sv-SE" sz="2000" dirty="0" smtClean="0"/>
              <a:t>.</a:t>
            </a:r>
            <a:endParaRPr lang="sv-SE" sz="2000" dirty="0"/>
          </a:p>
          <a:p>
            <a:r>
              <a:rPr lang="sv-SE" sz="2000" dirty="0"/>
              <a:t>Stora mängder alkohol kan </a:t>
            </a:r>
            <a:r>
              <a:rPr lang="sv-SE" sz="2000" dirty="0" smtClean="0"/>
              <a:t>bl.a. </a:t>
            </a:r>
            <a:r>
              <a:rPr lang="sv-SE" sz="2000" dirty="0"/>
              <a:t>leda till leverskador, bukspottskörtel-inflammation samt att hjärtat får jobba hårdare – man kan även få akut alkoholförgiftning. Det är också vanligt med vitaminbrister – speciellt B-vitaminbrist vilket i sin tur skapar sömnsvårigheter, hudproblem och darrningar.</a:t>
            </a:r>
          </a:p>
          <a:p>
            <a:endParaRPr lang="sv-SE"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2204864"/>
            <a:ext cx="1224136" cy="1295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04726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7757864" cy="837456"/>
          </a:xfrm>
        </p:spPr>
        <p:txBody>
          <a:bodyPr/>
          <a:lstStyle/>
          <a:p>
            <a:r>
              <a:rPr lang="sv-SE" sz="4000" dirty="0"/>
              <a:t>Våld i samband med alkohol</a:t>
            </a:r>
            <a:br>
              <a:rPr lang="sv-SE" sz="4000" dirty="0"/>
            </a:br>
            <a:endParaRPr lang="sv-SE" sz="4000" dirty="0"/>
          </a:p>
        </p:txBody>
      </p:sp>
      <p:sp>
        <p:nvSpPr>
          <p:cNvPr id="3" name="Platshållare för innehåll 2"/>
          <p:cNvSpPr>
            <a:spLocks noGrp="1"/>
          </p:cNvSpPr>
          <p:nvPr>
            <p:ph idx="1"/>
          </p:nvPr>
        </p:nvSpPr>
        <p:spPr>
          <a:xfrm>
            <a:off x="611560" y="1988841"/>
            <a:ext cx="8208912" cy="4320479"/>
          </a:xfrm>
        </p:spPr>
        <p:txBody>
          <a:bodyPr/>
          <a:lstStyle/>
          <a:p>
            <a:endParaRPr lang="sv-SE" sz="900" b="1" dirty="0"/>
          </a:p>
          <a:p>
            <a:r>
              <a:rPr lang="sv-SE" sz="2000" dirty="0"/>
              <a:t>Våld i samband med alkohol är inte ovanligt. Det finns undersökningar som visar att åtta av tio personer som misshandlar eller skadar andra – har varit påverkade av alkohol.</a:t>
            </a:r>
          </a:p>
          <a:p>
            <a:r>
              <a:rPr lang="sv-SE" sz="2000" dirty="0"/>
              <a:t>Vad det gäller personer som blivit utsatta för våld har ungefär hälften varit påverkade av alkohol.</a:t>
            </a:r>
          </a:p>
          <a:p>
            <a:endParaRPr lang="sv-SE" sz="20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4365104"/>
            <a:ext cx="3931791" cy="180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96267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7181800" cy="621432"/>
          </a:xfrm>
        </p:spPr>
        <p:txBody>
          <a:bodyPr/>
          <a:lstStyle/>
          <a:p>
            <a:r>
              <a:rPr lang="sv-SE" sz="3600" b="1" dirty="0"/>
              <a:t>Alkoholberoende</a:t>
            </a:r>
            <a:endParaRPr lang="sv-SE" sz="3600" dirty="0"/>
          </a:p>
        </p:txBody>
      </p:sp>
      <p:sp>
        <p:nvSpPr>
          <p:cNvPr id="3" name="Platshållare för innehåll 2"/>
          <p:cNvSpPr>
            <a:spLocks noGrp="1"/>
          </p:cNvSpPr>
          <p:nvPr>
            <p:ph idx="1"/>
          </p:nvPr>
        </p:nvSpPr>
        <p:spPr>
          <a:xfrm>
            <a:off x="899592" y="1916832"/>
            <a:ext cx="8136904" cy="4895131"/>
          </a:xfrm>
        </p:spPr>
        <p:txBody>
          <a:bodyPr/>
          <a:lstStyle/>
          <a:p>
            <a:pPr marL="0" indent="0">
              <a:buNone/>
            </a:pPr>
            <a:r>
              <a:rPr lang="sv-SE" sz="2000" dirty="0" smtClean="0"/>
              <a:t>Tecken </a:t>
            </a:r>
            <a:r>
              <a:rPr lang="sv-SE" sz="2000" dirty="0"/>
              <a:t>på att du har ett beroende är att du</a:t>
            </a:r>
          </a:p>
          <a:p>
            <a:r>
              <a:rPr lang="sv-SE" sz="2000" dirty="0"/>
              <a:t>känner ett starkt begär efter alkohol</a:t>
            </a:r>
          </a:p>
          <a:p>
            <a:r>
              <a:rPr lang="sv-SE" sz="2000" dirty="0"/>
              <a:t>dricker mer alkohol och dricker under längre tid än vad du hade tänkt dig</a:t>
            </a:r>
          </a:p>
          <a:p>
            <a:r>
              <a:rPr lang="sv-SE" sz="2000" dirty="0"/>
              <a:t>har misslyckats med att minska drickandet</a:t>
            </a:r>
          </a:p>
          <a:p>
            <a:r>
              <a:rPr lang="sv-SE" sz="2000" dirty="0"/>
              <a:t>ger drickandet en central roll, ofta på bekostnad av annat som du tycker är viktigt</a:t>
            </a:r>
          </a:p>
          <a:p>
            <a:r>
              <a:rPr lang="sv-SE" sz="2000" dirty="0"/>
              <a:t>måste dricka mer alkohol än tidigare för att bli </a:t>
            </a:r>
            <a:r>
              <a:rPr lang="sv-SE" sz="2000" dirty="0" smtClean="0"/>
              <a:t>berusad</a:t>
            </a:r>
          </a:p>
          <a:p>
            <a:r>
              <a:rPr lang="sv-SE" sz="2000" dirty="0"/>
              <a:t>mår dåligt när du inte får alkohol och får så kallade abstinensbesvär, som exempelvis skakningar, illamående eller sömnsvårigheter.</a:t>
            </a:r>
          </a:p>
          <a:p>
            <a:endParaRPr lang="sv-SE" sz="1800" dirty="0"/>
          </a:p>
          <a:p>
            <a:pPr marL="0" indent="0">
              <a:buNone/>
            </a:pPr>
            <a:endParaRPr lang="sv-SE" sz="1800" dirty="0"/>
          </a:p>
          <a:p>
            <a:pPr marL="0" indent="0">
              <a:buNone/>
            </a:pPr>
            <a:endParaRPr lang="sv-SE" sz="1800" dirty="0"/>
          </a:p>
        </p:txBody>
      </p:sp>
    </p:spTree>
    <p:extLst>
      <p:ext uri="{BB962C8B-B14F-4D97-AF65-F5344CB8AC3E}">
        <p14:creationId xmlns:p14="http://schemas.microsoft.com/office/powerpoint/2010/main" val="19718456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9552" y="1295400"/>
            <a:ext cx="8568952" cy="909464"/>
          </a:xfrm>
        </p:spPr>
        <p:txBody>
          <a:bodyPr/>
          <a:lstStyle/>
          <a:p>
            <a:r>
              <a:rPr lang="sv-SE" dirty="0" smtClean="0"/>
              <a:t>Välkommen</a:t>
            </a:r>
            <a:endParaRPr lang="sv-SE" dirty="0"/>
          </a:p>
        </p:txBody>
      </p:sp>
      <p:sp>
        <p:nvSpPr>
          <p:cNvPr id="3" name="Platshållare för innehåll 2"/>
          <p:cNvSpPr>
            <a:spLocks noGrp="1"/>
          </p:cNvSpPr>
          <p:nvPr>
            <p:ph idx="1"/>
          </p:nvPr>
        </p:nvSpPr>
        <p:spPr>
          <a:xfrm>
            <a:off x="251520" y="2132856"/>
            <a:ext cx="8784976" cy="4679107"/>
          </a:xfrm>
        </p:spPr>
        <p:txBody>
          <a:bodyPr/>
          <a:lstStyle/>
          <a:p>
            <a:r>
              <a:rPr lang="sv-SE" dirty="0" smtClean="0"/>
              <a:t>Vida och Patrik</a:t>
            </a:r>
          </a:p>
          <a:p>
            <a:r>
              <a:rPr lang="sv-SE" dirty="0" smtClean="0"/>
              <a:t>Sjuksköterskor</a:t>
            </a:r>
          </a:p>
          <a:p>
            <a:r>
              <a:rPr lang="sv-SE" dirty="0" smtClean="0"/>
              <a:t>Asyl-och Migranthälsan</a:t>
            </a:r>
          </a:p>
          <a:p>
            <a:r>
              <a:rPr lang="sv-SE" dirty="0" smtClean="0"/>
              <a:t>Landstinget Sörmland</a:t>
            </a:r>
          </a:p>
          <a:p>
            <a:r>
              <a:rPr lang="sv-SE" dirty="0" smtClean="0"/>
              <a:t>016-104362</a:t>
            </a:r>
            <a:endParaRPr lang="sv-SE" dirty="0"/>
          </a:p>
        </p:txBody>
      </p:sp>
      <p:pic>
        <p:nvPicPr>
          <p:cNvPr id="4" name="Picture 2" descr="Relaterad bil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5229200"/>
            <a:ext cx="4536504"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908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8229600" cy="1413520"/>
          </a:xfrm>
        </p:spPr>
        <p:txBody>
          <a:bodyPr/>
          <a:lstStyle/>
          <a:p>
            <a:r>
              <a:rPr lang="sv-SE" dirty="0" smtClean="0"/>
              <a:t>När vänder man sig till vården</a:t>
            </a:r>
            <a:endParaRPr lang="sv-SE" dirty="0"/>
          </a:p>
        </p:txBody>
      </p:sp>
      <p:sp>
        <p:nvSpPr>
          <p:cNvPr id="3" name="Platshållare för innehåll 2"/>
          <p:cNvSpPr>
            <a:spLocks noGrp="1"/>
          </p:cNvSpPr>
          <p:nvPr>
            <p:ph idx="1"/>
          </p:nvPr>
        </p:nvSpPr>
        <p:spPr/>
        <p:txBody>
          <a:bodyPr/>
          <a:lstStyle/>
          <a:p>
            <a:endParaRPr lang="sv-SE" sz="1600" dirty="0" smtClean="0"/>
          </a:p>
          <a:p>
            <a:r>
              <a:rPr lang="sv-SE" sz="2400" dirty="0" smtClean="0"/>
              <a:t>en </a:t>
            </a:r>
            <a:r>
              <a:rPr lang="sv-SE" sz="2400" dirty="0"/>
              <a:t>vårdcentral</a:t>
            </a:r>
          </a:p>
          <a:p>
            <a:r>
              <a:rPr lang="sv-SE" sz="2400" dirty="0"/>
              <a:t>en beroendemottagning </a:t>
            </a:r>
          </a:p>
          <a:p>
            <a:r>
              <a:rPr lang="sv-SE" sz="2400" dirty="0"/>
              <a:t>socialtjänsten</a:t>
            </a:r>
          </a:p>
          <a:p>
            <a:r>
              <a:rPr lang="sv-SE" sz="2400" dirty="0"/>
              <a:t>ideella organisationer</a:t>
            </a:r>
          </a:p>
          <a:p>
            <a:r>
              <a:rPr lang="sv-SE" sz="2400" u="sng" dirty="0">
                <a:hlinkClick r:id="rId3"/>
              </a:rPr>
              <a:t>Alkohollinjen</a:t>
            </a:r>
            <a:endParaRPr lang="sv-SE" sz="2400" dirty="0"/>
          </a:p>
          <a:p>
            <a:endParaRPr lang="sv-SE" dirty="0"/>
          </a:p>
        </p:txBody>
      </p:sp>
    </p:spTree>
    <p:extLst>
      <p:ext uri="{BB962C8B-B14F-4D97-AF65-F5344CB8AC3E}">
        <p14:creationId xmlns:p14="http://schemas.microsoft.com/office/powerpoint/2010/main" val="25737885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Narkotika</a:t>
            </a:r>
            <a:endParaRPr lang="sv-SE" dirty="0"/>
          </a:p>
        </p:txBody>
      </p:sp>
      <p:sp>
        <p:nvSpPr>
          <p:cNvPr id="3" name="Platshållare för innehåll 2"/>
          <p:cNvSpPr>
            <a:spLocks noGrp="1"/>
          </p:cNvSpPr>
          <p:nvPr>
            <p:ph idx="1"/>
          </p:nvPr>
        </p:nvSpPr>
        <p:spPr/>
        <p:txBody>
          <a:bodyPr/>
          <a:lstStyle/>
          <a:p>
            <a:pPr marL="0" marR="0">
              <a:spcBef>
                <a:spcPts val="0"/>
              </a:spcBef>
              <a:spcAft>
                <a:spcPts val="0"/>
              </a:spcAft>
            </a:pPr>
            <a:endParaRPr lang="sv-SE" dirty="0">
              <a:solidFill>
                <a:srgbClr val="DD4B39"/>
              </a:solidFill>
            </a:endParaRPr>
          </a:p>
          <a:p>
            <a:endParaRPr lang="sv-S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708920"/>
            <a:ext cx="2880320"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708920"/>
            <a:ext cx="3672408"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64541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 </a:t>
            </a:r>
            <a:r>
              <a:rPr lang="sv-SE" dirty="0" err="1" smtClean="0"/>
              <a:t>say</a:t>
            </a:r>
            <a:r>
              <a:rPr lang="sv-SE" dirty="0" smtClean="0"/>
              <a:t> no </a:t>
            </a:r>
            <a:r>
              <a:rPr lang="sv-SE" dirty="0" err="1" smtClean="0"/>
              <a:t>drugs</a:t>
            </a:r>
            <a:r>
              <a:rPr lang="sv-SE" dirty="0" smtClean="0"/>
              <a:t>! En kort film</a:t>
            </a:r>
            <a:endParaRPr lang="sv-SE"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86813" y="2514601"/>
            <a:ext cx="6669563" cy="3362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ruta 3"/>
          <p:cNvSpPr txBox="1"/>
          <p:nvPr/>
        </p:nvSpPr>
        <p:spPr>
          <a:xfrm>
            <a:off x="1331640" y="6165304"/>
            <a:ext cx="4752528" cy="276999"/>
          </a:xfrm>
          <a:prstGeom prst="rect">
            <a:avLst/>
          </a:prstGeom>
          <a:noFill/>
        </p:spPr>
        <p:txBody>
          <a:bodyPr wrap="square" rtlCol="0">
            <a:spAutoFit/>
          </a:bodyPr>
          <a:lstStyle/>
          <a:p>
            <a:r>
              <a:rPr lang="sv-SE" sz="1200" dirty="0">
                <a:hlinkClick r:id="rId4"/>
              </a:rPr>
              <a:t>https://www.droginformation.nu/var-droginformation-pa-youtube/</a:t>
            </a:r>
            <a:endParaRPr lang="sv-SE" sz="1200" dirty="0"/>
          </a:p>
        </p:txBody>
      </p:sp>
    </p:spTree>
    <p:extLst>
      <p:ext uri="{BB962C8B-B14F-4D97-AF65-F5344CB8AC3E}">
        <p14:creationId xmlns:p14="http://schemas.microsoft.com/office/powerpoint/2010/main" val="30349448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980728"/>
            <a:ext cx="7613848" cy="648072"/>
          </a:xfrm>
        </p:spPr>
        <p:txBody>
          <a:bodyPr/>
          <a:lstStyle/>
          <a:p>
            <a:r>
              <a:rPr lang="sv-SE" sz="4000" dirty="0" smtClean="0"/>
              <a:t>Cannabis</a:t>
            </a:r>
            <a:r>
              <a:rPr lang="sv-SE" sz="4000" dirty="0" smtClean="0">
                <a:solidFill>
                  <a:srgbClr val="FF0000"/>
                </a:solidFill>
              </a:rPr>
              <a:t>- hasch, marijuana</a:t>
            </a:r>
            <a:endParaRPr lang="sv-SE" sz="4000" dirty="0">
              <a:solidFill>
                <a:srgbClr val="FF0000"/>
              </a:solidFill>
            </a:endParaRPr>
          </a:p>
        </p:txBody>
      </p:sp>
      <p:sp>
        <p:nvSpPr>
          <p:cNvPr id="3" name="Platshållare för innehåll 2"/>
          <p:cNvSpPr>
            <a:spLocks noGrp="1"/>
          </p:cNvSpPr>
          <p:nvPr>
            <p:ph idx="1"/>
          </p:nvPr>
        </p:nvSpPr>
        <p:spPr>
          <a:xfrm>
            <a:off x="467544" y="1628800"/>
            <a:ext cx="8568952" cy="5183163"/>
          </a:xfrm>
        </p:spPr>
        <p:txBody>
          <a:bodyPr/>
          <a:lstStyle/>
          <a:p>
            <a:pPr marL="0" indent="0">
              <a:buNone/>
            </a:pPr>
            <a:endParaRPr lang="sv-SE" sz="100" b="1" dirty="0"/>
          </a:p>
          <a:p>
            <a:r>
              <a:rPr lang="sv-SE" sz="1800" dirty="0" smtClean="0"/>
              <a:t>Cannabis </a:t>
            </a:r>
            <a:r>
              <a:rPr lang="sv-SE" sz="1800" dirty="0"/>
              <a:t>är den vanligaste drogen efter </a:t>
            </a:r>
            <a:r>
              <a:rPr lang="sv-SE" sz="1800" dirty="0" smtClean="0"/>
              <a:t>alkohol och </a:t>
            </a:r>
            <a:r>
              <a:rPr lang="sv-SE" sz="1800" dirty="0"/>
              <a:t>användandet ökar bland våra unga. Ökningen är störst bland gymnasieelever i storstäderna. Det är tyvärr lätt att få tag på Cannabis online och internethandeln ökar.</a:t>
            </a:r>
          </a:p>
          <a:p>
            <a:r>
              <a:rPr lang="sv-SE" sz="1800" dirty="0"/>
              <a:t>Cannabisen har förändrats de senaste åren och den kan vara upp till trettio gånger starkare än vad den var förr. Det gör att det är lättare att bli beroende av den samt att man kan få fler negativa effekter av denna starka Cannabis</a:t>
            </a:r>
            <a:r>
              <a:rPr lang="sv-SE" sz="1800" dirty="0" smtClean="0"/>
              <a:t>.</a:t>
            </a:r>
            <a:endParaRPr lang="sv-SE" sz="18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102" y="4498438"/>
            <a:ext cx="4157443" cy="157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Bildresultat för hasch">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3789040"/>
            <a:ext cx="2520280" cy="1418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339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8229600" cy="45719"/>
          </a:xfrm>
        </p:spPr>
        <p:txBody>
          <a:bodyPr/>
          <a:lstStyle/>
          <a:p>
            <a:endParaRPr lang="sv-SE" dirty="0"/>
          </a:p>
        </p:txBody>
      </p:sp>
      <p:sp>
        <p:nvSpPr>
          <p:cNvPr id="3" name="Platshållare för innehåll 2"/>
          <p:cNvSpPr>
            <a:spLocks noGrp="1"/>
          </p:cNvSpPr>
          <p:nvPr>
            <p:ph idx="1"/>
          </p:nvPr>
        </p:nvSpPr>
        <p:spPr>
          <a:xfrm>
            <a:off x="990600" y="1484784"/>
            <a:ext cx="8229600" cy="5327179"/>
          </a:xfrm>
        </p:spPr>
        <p:txBody>
          <a:bodyPr/>
          <a:lstStyle/>
          <a:p>
            <a:endParaRPr lang="sv-SE" sz="1800" i="1" dirty="0" smtClean="0"/>
          </a:p>
          <a:p>
            <a:r>
              <a:rPr lang="sv-SE" sz="1800" i="1" dirty="0" smtClean="0"/>
              <a:t>”</a:t>
            </a:r>
            <a:r>
              <a:rPr lang="sv-SE" sz="1800" i="1" dirty="0"/>
              <a:t>Den stora anledningen till mitt missbruk var ju ångestlindring samt att det hjälpte mig att somna – så tillfälligt tyckte jag att det hjälpte.</a:t>
            </a:r>
            <a:endParaRPr lang="sv-SE" sz="1800" dirty="0"/>
          </a:p>
          <a:p>
            <a:r>
              <a:rPr lang="sv-SE" sz="1800" i="1" dirty="0"/>
              <a:t>Det jag inte förstod då, som jag inser nu efteråt, är ju att ångesten kom tillbaka 100 gånger värre när drogerna gick ur kroppen. Då tog jag mer för att lindra den ångesten. Detta blev väldigt snabbt en riktigt ond cirkel för mig.”</a:t>
            </a:r>
            <a:endParaRPr lang="sv-SE" sz="1800" dirty="0"/>
          </a:p>
          <a:p>
            <a:r>
              <a:rPr lang="sv-SE" sz="1800" i="1" dirty="0"/>
              <a:t>”Man tror man har kontroll över sitt rökande för ‘det är ju bara hasch’. Det är inte ‘bara hasch’ det är precis lika illa som något annat och du har inte kontroll! Du märker det inte förrän det är försent.”</a:t>
            </a:r>
            <a:endParaRPr lang="sv-SE" sz="1800" dirty="0"/>
          </a:p>
          <a:p>
            <a:pPr marL="0" indent="0">
              <a:buNone/>
            </a:pPr>
            <a:r>
              <a:rPr lang="sv-SE" sz="1800" dirty="0"/>
              <a:t> </a:t>
            </a:r>
            <a:endParaRPr lang="sv-SE" sz="1800" dirty="0" smtClean="0"/>
          </a:p>
          <a:p>
            <a:r>
              <a:rPr lang="sv-SE" dirty="0" smtClean="0">
                <a:solidFill>
                  <a:srgbClr val="FF0000"/>
                </a:solidFill>
              </a:rPr>
              <a:t>Dödsfall orsakade av droger ökar i åldrarna 15-29 år</a:t>
            </a:r>
            <a:endParaRPr lang="sv-SE" dirty="0">
              <a:solidFill>
                <a:srgbClr val="FF0000"/>
              </a:solidFill>
            </a:endParaRPr>
          </a:p>
        </p:txBody>
      </p:sp>
    </p:spTree>
    <p:extLst>
      <p:ext uri="{BB962C8B-B14F-4D97-AF65-F5344CB8AC3E}">
        <p14:creationId xmlns:p14="http://schemas.microsoft.com/office/powerpoint/2010/main" val="284178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p:cTn id="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4000" dirty="0" smtClean="0"/>
              <a:t>Hur kroppen och psyket påverkas av cannabis</a:t>
            </a:r>
            <a:endParaRPr lang="sv-SE" sz="4000" dirty="0"/>
          </a:p>
        </p:txBody>
      </p:sp>
      <p:sp>
        <p:nvSpPr>
          <p:cNvPr id="3" name="Platshållare för innehåll 2"/>
          <p:cNvSpPr>
            <a:spLocks noGrp="1"/>
          </p:cNvSpPr>
          <p:nvPr>
            <p:ph idx="1"/>
          </p:nvPr>
        </p:nvSpPr>
        <p:spPr>
          <a:xfrm>
            <a:off x="990600" y="2514600"/>
            <a:ext cx="7973888" cy="4297363"/>
          </a:xfrm>
        </p:spPr>
        <p:txBody>
          <a:bodyPr/>
          <a:lstStyle/>
          <a:p>
            <a:r>
              <a:rPr lang="sv-SE" sz="1800" dirty="0"/>
              <a:t>höjd puls, muntorrhet, röda ögon, förstorade pupiller, hunger och </a:t>
            </a:r>
            <a:r>
              <a:rPr lang="sv-SE" sz="1800" dirty="0" smtClean="0"/>
              <a:t>söt sug</a:t>
            </a:r>
            <a:r>
              <a:rPr lang="sv-SE" sz="1800" dirty="0"/>
              <a:t>. </a:t>
            </a:r>
            <a:endParaRPr lang="sv-SE" sz="1800" dirty="0" smtClean="0"/>
          </a:p>
          <a:p>
            <a:r>
              <a:rPr lang="sv-SE" sz="1800" dirty="0" smtClean="0"/>
              <a:t>påverkar </a:t>
            </a:r>
            <a:r>
              <a:rPr lang="sv-SE" sz="1800" dirty="0"/>
              <a:t>även hjärnan </a:t>
            </a:r>
            <a:r>
              <a:rPr lang="sv-SE" sz="1800" dirty="0" smtClean="0"/>
              <a:t>sådant </a:t>
            </a:r>
            <a:r>
              <a:rPr lang="sv-SE" sz="1800" dirty="0"/>
              <a:t>som minne, uppmärksamhet, koncentration, analys- och planeringsförmåga. Den som är påverkad av cannabis kan ha svårt att lära sig nya saker, svårt att formulera sig förståeligt, problem att behålla uppmärksamhet och att delta i samtal. </a:t>
            </a:r>
            <a:endParaRPr lang="sv-SE" sz="1800" dirty="0" smtClean="0"/>
          </a:p>
          <a:p>
            <a:r>
              <a:rPr lang="sv-SE" sz="1800" dirty="0"/>
              <a:t>m</a:t>
            </a:r>
            <a:r>
              <a:rPr lang="sv-SE" sz="1800" dirty="0" smtClean="0"/>
              <a:t>ånga </a:t>
            </a:r>
            <a:r>
              <a:rPr lang="sv-SE" sz="1800" dirty="0"/>
              <a:t>upplever ångest, förvirring, försämrad balans och motorik samt vanföreställningar under ruset.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5341937"/>
            <a:ext cx="1944216" cy="1329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40939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8229600" cy="765448"/>
          </a:xfrm>
        </p:spPr>
        <p:txBody>
          <a:bodyPr/>
          <a:lstStyle/>
          <a:p>
            <a:r>
              <a:rPr lang="sv-SE" dirty="0" smtClean="0"/>
              <a:t>Heroin, opium, morfin</a:t>
            </a:r>
            <a:endParaRPr lang="sv-SE" dirty="0"/>
          </a:p>
        </p:txBody>
      </p:sp>
      <p:sp>
        <p:nvSpPr>
          <p:cNvPr id="3" name="Platshållare för innehåll 2"/>
          <p:cNvSpPr>
            <a:spLocks noGrp="1"/>
          </p:cNvSpPr>
          <p:nvPr>
            <p:ph idx="1"/>
          </p:nvPr>
        </p:nvSpPr>
        <p:spPr>
          <a:xfrm>
            <a:off x="990600" y="2060848"/>
            <a:ext cx="7325816" cy="4751115"/>
          </a:xfrm>
        </p:spPr>
        <p:txBody>
          <a:bodyPr/>
          <a:lstStyle/>
          <a:p>
            <a:r>
              <a:rPr lang="sv-SE" sz="2400" dirty="0"/>
              <a:t>Heroin, morfin och kodein är opiater som kommer från växten </a:t>
            </a:r>
            <a:r>
              <a:rPr lang="sv-SE" sz="2400" dirty="0" smtClean="0"/>
              <a:t>opiumvallmo</a:t>
            </a:r>
          </a:p>
          <a:p>
            <a:r>
              <a:rPr lang="sv-SE" sz="2400" dirty="0" smtClean="0"/>
              <a:t>smärtstillande </a:t>
            </a:r>
            <a:r>
              <a:rPr lang="sv-SE" sz="2400" dirty="0"/>
              <a:t>och berusande </a:t>
            </a:r>
            <a:r>
              <a:rPr lang="sv-SE" sz="2400" dirty="0" smtClean="0"/>
              <a:t>egenskaper </a:t>
            </a:r>
          </a:p>
          <a:p>
            <a:r>
              <a:rPr lang="sv-SE" sz="2400" dirty="0" smtClean="0"/>
              <a:t>Morfin </a:t>
            </a:r>
            <a:r>
              <a:rPr lang="sv-SE" sz="2400" dirty="0"/>
              <a:t>används idag i kontrollerade former som smärtstillande läkemedel inom </a:t>
            </a:r>
            <a:r>
              <a:rPr lang="sv-SE" sz="2400" dirty="0" smtClean="0"/>
              <a:t>sjukvården.</a:t>
            </a:r>
          </a:p>
          <a:p>
            <a:r>
              <a:rPr lang="sv-SE" sz="2400" dirty="0" smtClean="0"/>
              <a:t>Heroin </a:t>
            </a:r>
            <a:r>
              <a:rPr lang="sv-SE" sz="2400" dirty="0"/>
              <a:t>är den opiat som används </a:t>
            </a:r>
            <a:r>
              <a:rPr lang="sv-SE" sz="2400" dirty="0" smtClean="0"/>
              <a:t>mest </a:t>
            </a:r>
          </a:p>
          <a:p>
            <a:r>
              <a:rPr lang="sv-SE" sz="2400" dirty="0" smtClean="0"/>
              <a:t>Heroinmissbruk </a:t>
            </a:r>
            <a:r>
              <a:rPr lang="sv-SE" sz="2400" dirty="0"/>
              <a:t>kan leda till en överdos där andningsstillestånd kan leda till döden.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5733256"/>
            <a:ext cx="3024336" cy="974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0506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4000" dirty="0">
                <a:solidFill>
                  <a:srgbClr val="000000"/>
                </a:solidFill>
              </a:rPr>
              <a:t>Hur kroppen och psyket </a:t>
            </a:r>
            <a:r>
              <a:rPr lang="sv-SE" sz="4000" dirty="0" smtClean="0">
                <a:solidFill>
                  <a:srgbClr val="000000"/>
                </a:solidFill>
              </a:rPr>
              <a:t>påverkas av heroin</a:t>
            </a:r>
            <a:endParaRPr lang="sv-SE" dirty="0"/>
          </a:p>
        </p:txBody>
      </p:sp>
      <p:sp>
        <p:nvSpPr>
          <p:cNvPr id="3" name="Platshållare för innehåll 2"/>
          <p:cNvSpPr>
            <a:spLocks noGrp="1"/>
          </p:cNvSpPr>
          <p:nvPr>
            <p:ph idx="1"/>
          </p:nvPr>
        </p:nvSpPr>
        <p:spPr/>
        <p:txBody>
          <a:bodyPr/>
          <a:lstStyle/>
          <a:p>
            <a:r>
              <a:rPr lang="sv-SE" sz="2000" dirty="0" smtClean="0"/>
              <a:t>En </a:t>
            </a:r>
            <a:r>
              <a:rPr lang="sv-SE" sz="2000" dirty="0"/>
              <a:t>för stor dos kan leda till andningsstillestånd vilket kan leda till döden. </a:t>
            </a:r>
            <a:endParaRPr lang="sv-SE" sz="2000" dirty="0" smtClean="0"/>
          </a:p>
          <a:p>
            <a:r>
              <a:rPr lang="sv-SE" sz="2000" dirty="0" smtClean="0"/>
              <a:t>Abstinensen </a:t>
            </a:r>
            <a:r>
              <a:rPr lang="sv-SE" sz="2000" dirty="0"/>
              <a:t>efter heroin är stark. Man kan känna sig sjuk, illamående, få muskelvärk, rinnande näsa, diarré, svettningar, tandvärk, drabbas av uttorkning och sömnsvårigheter.</a:t>
            </a:r>
          </a:p>
          <a:p>
            <a:r>
              <a:rPr lang="sv-SE" sz="2000" dirty="0" smtClean="0"/>
              <a:t>några </a:t>
            </a:r>
            <a:r>
              <a:rPr lang="sv-SE" sz="2000" dirty="0"/>
              <a:t>bieffekter </a:t>
            </a:r>
            <a:r>
              <a:rPr lang="sv-SE" sz="2000" dirty="0" smtClean="0"/>
              <a:t>är att </a:t>
            </a:r>
            <a:r>
              <a:rPr lang="sv-SE" sz="2000" dirty="0"/>
              <a:t>man slutar känna smärta, att man blir förstoppad eller illamående. Heroinmissbruk kan leda till </a:t>
            </a:r>
            <a:r>
              <a:rPr lang="sv-SE" sz="2000" dirty="0" smtClean="0"/>
              <a:t>depression</a:t>
            </a:r>
            <a:r>
              <a:rPr lang="sv-SE" sz="2000" dirty="0"/>
              <a:t>, fobier, ångest och personlighetsstörningar. Eftersom heroin injiceras kan sjukdomar som HIV, hepatit B och hepatit C spridas när </a:t>
            </a:r>
          </a:p>
          <a:p>
            <a:endParaRPr lang="sv-SE" sz="2000" dirty="0"/>
          </a:p>
        </p:txBody>
      </p:sp>
    </p:spTree>
    <p:extLst>
      <p:ext uri="{BB962C8B-B14F-4D97-AF65-F5344CB8AC3E}">
        <p14:creationId xmlns:p14="http://schemas.microsoft.com/office/powerpoint/2010/main" val="1947167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14400" y="1124744"/>
            <a:ext cx="8229600" cy="1143000"/>
          </a:xfrm>
        </p:spPr>
        <p:txBody>
          <a:bodyPr/>
          <a:lstStyle/>
          <a:p>
            <a:r>
              <a:rPr lang="sv-SE" dirty="0" smtClean="0"/>
              <a:t>Kokain</a:t>
            </a:r>
            <a:endParaRPr lang="sv-SE" dirty="0"/>
          </a:p>
        </p:txBody>
      </p:sp>
      <p:sp>
        <p:nvSpPr>
          <p:cNvPr id="3" name="Platshållare för innehåll 2"/>
          <p:cNvSpPr>
            <a:spLocks noGrp="1"/>
          </p:cNvSpPr>
          <p:nvPr>
            <p:ph idx="1"/>
          </p:nvPr>
        </p:nvSpPr>
        <p:spPr>
          <a:xfrm>
            <a:off x="990600" y="1988840"/>
            <a:ext cx="8229600" cy="4823123"/>
          </a:xfrm>
        </p:spPr>
        <p:txBody>
          <a:bodyPr/>
          <a:lstStyle/>
          <a:p>
            <a:r>
              <a:rPr lang="sv-SE" sz="2400" dirty="0" smtClean="0"/>
              <a:t>kokain framställs från kokabuskens blad. </a:t>
            </a:r>
          </a:p>
          <a:p>
            <a:r>
              <a:rPr lang="sv-SE" sz="2400" dirty="0" smtClean="0"/>
              <a:t>Kokain </a:t>
            </a:r>
            <a:r>
              <a:rPr lang="sv-SE" sz="2400" dirty="0"/>
              <a:t>påverkar hela det centrala nervsystemet. Små doser kan göra att man får ökad energi, ökad vakenhet och medvetenhet</a:t>
            </a:r>
            <a:r>
              <a:rPr lang="sv-SE" dirty="0"/>
              <a:t>. </a:t>
            </a:r>
            <a:r>
              <a:rPr lang="sv-SE" sz="2400" dirty="0"/>
              <a:t>Hungerkänslorna kan försvinna och blodtrycket stiga. Dessutom kan hjärtat slå fortare och andningen bli snabbare. Kokainruset varar ca 30 </a:t>
            </a:r>
            <a:r>
              <a:rPr lang="sv-SE" sz="2400" dirty="0" smtClean="0"/>
              <a:t>minuter</a:t>
            </a:r>
            <a:endParaRPr lang="sv-SE" sz="2400" dirty="0"/>
          </a:p>
          <a:p>
            <a:endParaRPr lang="sv-SE"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4869160"/>
            <a:ext cx="1671637"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2076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Amfetamin</a:t>
            </a:r>
            <a:endParaRPr lang="sv-SE"/>
          </a:p>
        </p:txBody>
      </p:sp>
      <p:sp>
        <p:nvSpPr>
          <p:cNvPr id="3" name="Platshållare för innehåll 2"/>
          <p:cNvSpPr>
            <a:spLocks noGrp="1"/>
          </p:cNvSpPr>
          <p:nvPr>
            <p:ph idx="1"/>
          </p:nvPr>
        </p:nvSpPr>
        <p:spPr>
          <a:xfrm>
            <a:off x="827584" y="1988840"/>
            <a:ext cx="8229600" cy="4853905"/>
          </a:xfrm>
        </p:spPr>
        <p:txBody>
          <a:bodyPr/>
          <a:lstStyle/>
          <a:p>
            <a:r>
              <a:rPr lang="sv-SE" sz="2400" dirty="0"/>
              <a:t>Det tillverkas på kemisk väg. Amfetamin intas oftast som tabletter eller kapslar, men förekommer också som pulver som sniffas eller löses i vätska och injiceras</a:t>
            </a:r>
            <a:r>
              <a:rPr lang="sv-SE" sz="2400" dirty="0" smtClean="0"/>
              <a:t>.</a:t>
            </a:r>
          </a:p>
          <a:p>
            <a:r>
              <a:rPr lang="sv-SE" sz="2400" dirty="0" smtClean="0"/>
              <a:t>abstinensproblem </a:t>
            </a:r>
            <a:r>
              <a:rPr lang="sv-SE" sz="2400" dirty="0"/>
              <a:t>och utmattningskänslor.</a:t>
            </a:r>
          </a:p>
          <a:p>
            <a:r>
              <a:rPr lang="sv-SE" sz="2400" dirty="0" smtClean="0"/>
              <a:t>tar </a:t>
            </a:r>
            <a:r>
              <a:rPr lang="sv-SE" sz="2400" dirty="0"/>
              <a:t>bort hungerkänslorna leder </a:t>
            </a:r>
            <a:r>
              <a:rPr lang="sv-SE" sz="2400" dirty="0" smtClean="0"/>
              <a:t>till minskad </a:t>
            </a:r>
            <a:r>
              <a:rPr lang="sv-SE" sz="2400" dirty="0"/>
              <a:t>vikt och sjukdomar som beror på vitaminbrist och undernäring. </a:t>
            </a:r>
            <a:endParaRPr lang="sv-SE" sz="2400" dirty="0" smtClean="0"/>
          </a:p>
          <a:p>
            <a:r>
              <a:rPr lang="sv-SE" sz="2400" dirty="0" smtClean="0"/>
              <a:t>gången </a:t>
            </a:r>
            <a:r>
              <a:rPr lang="sv-SE" sz="2400" dirty="0"/>
              <a:t>blir svajig och rörelserna ryckiga.</a:t>
            </a:r>
          </a:p>
          <a:p>
            <a:r>
              <a:rPr lang="sv-SE" sz="2400" dirty="0" smtClean="0"/>
              <a:t>rastlöshet</a:t>
            </a:r>
            <a:r>
              <a:rPr lang="sv-SE" sz="2400" dirty="0"/>
              <a:t>, retlighet, sömnlöshet, misstänksamhet, delirium, hallucinationer, ångest, psykos och vanföreställningar.</a:t>
            </a:r>
          </a:p>
          <a:p>
            <a:endParaRPr lang="sv-SE" sz="2400" dirty="0"/>
          </a:p>
        </p:txBody>
      </p:sp>
    </p:spTree>
    <p:extLst>
      <p:ext uri="{BB962C8B-B14F-4D97-AF65-F5344CB8AC3E}">
        <p14:creationId xmlns:p14="http://schemas.microsoft.com/office/powerpoint/2010/main" val="16878151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9552" y="1295400"/>
            <a:ext cx="8568952" cy="909464"/>
          </a:xfrm>
        </p:spPr>
        <p:txBody>
          <a:bodyPr/>
          <a:lstStyle/>
          <a:p>
            <a:r>
              <a:rPr lang="sv-SE" dirty="0" smtClean="0"/>
              <a:t>Välkommen</a:t>
            </a:r>
            <a:endParaRPr lang="sv-SE" dirty="0"/>
          </a:p>
        </p:txBody>
      </p:sp>
      <p:sp>
        <p:nvSpPr>
          <p:cNvPr id="3" name="Platshållare för innehåll 2"/>
          <p:cNvSpPr>
            <a:spLocks noGrp="1"/>
          </p:cNvSpPr>
          <p:nvPr>
            <p:ph idx="1"/>
          </p:nvPr>
        </p:nvSpPr>
        <p:spPr>
          <a:xfrm>
            <a:off x="251520" y="2132856"/>
            <a:ext cx="8784976" cy="4679107"/>
          </a:xfrm>
        </p:spPr>
        <p:txBody>
          <a:bodyPr/>
          <a:lstStyle/>
          <a:p>
            <a:r>
              <a:rPr lang="sv-SE" dirty="0" err="1" smtClean="0"/>
              <a:t>Yesenia</a:t>
            </a:r>
            <a:r>
              <a:rPr lang="sv-SE" dirty="0" smtClean="0"/>
              <a:t> och Patrik</a:t>
            </a:r>
          </a:p>
          <a:p>
            <a:r>
              <a:rPr lang="sv-SE" dirty="0" smtClean="0"/>
              <a:t>Sjuksköterskor</a:t>
            </a:r>
          </a:p>
          <a:p>
            <a:r>
              <a:rPr lang="sv-SE" dirty="0" smtClean="0"/>
              <a:t>Asyl-och Migranthälsan</a:t>
            </a:r>
          </a:p>
          <a:p>
            <a:r>
              <a:rPr lang="sv-SE" dirty="0" smtClean="0"/>
              <a:t>Landstinget Sörmland</a:t>
            </a:r>
          </a:p>
          <a:p>
            <a:r>
              <a:rPr lang="sv-SE" dirty="0" smtClean="0"/>
              <a:t>016-104362</a:t>
            </a:r>
            <a:endParaRPr lang="sv-SE" dirty="0"/>
          </a:p>
        </p:txBody>
      </p:sp>
      <p:pic>
        <p:nvPicPr>
          <p:cNvPr id="4" name="Picture 2" descr="Relaterad bil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5229200"/>
            <a:ext cx="4536504"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9087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7901880" cy="909464"/>
          </a:xfrm>
        </p:spPr>
        <p:txBody>
          <a:bodyPr/>
          <a:lstStyle/>
          <a:p>
            <a:r>
              <a:rPr lang="sv-SE" dirty="0" smtClean="0"/>
              <a:t>Kat/Khat</a:t>
            </a:r>
            <a:endParaRPr lang="sv-SE" dirty="0"/>
          </a:p>
        </p:txBody>
      </p:sp>
      <p:sp>
        <p:nvSpPr>
          <p:cNvPr id="3" name="Platshållare för innehåll 2"/>
          <p:cNvSpPr>
            <a:spLocks noGrp="1"/>
          </p:cNvSpPr>
          <p:nvPr>
            <p:ph idx="1"/>
          </p:nvPr>
        </p:nvSpPr>
        <p:spPr>
          <a:xfrm>
            <a:off x="990600" y="2060848"/>
            <a:ext cx="8045896" cy="4751115"/>
          </a:xfrm>
        </p:spPr>
        <p:txBody>
          <a:bodyPr/>
          <a:lstStyle/>
          <a:p>
            <a:r>
              <a:rPr lang="sv-SE" sz="2400" dirty="0"/>
              <a:t>Kat, eller khat, kommer från växten </a:t>
            </a:r>
            <a:r>
              <a:rPr lang="sv-SE" sz="2400" dirty="0" err="1"/>
              <a:t>Catha</a:t>
            </a:r>
            <a:r>
              <a:rPr lang="sv-SE" sz="2400" dirty="0"/>
              <a:t> </a:t>
            </a:r>
            <a:r>
              <a:rPr lang="sv-SE" sz="2400" dirty="0" err="1"/>
              <a:t>Edulis</a:t>
            </a:r>
            <a:r>
              <a:rPr lang="sv-SE" sz="2400" dirty="0"/>
              <a:t> som växer i Etiopien, Jemen och Kenya. Det växer vilt, men odlas också. Kat finns i flera varianter och förekommer som både buske och träd. Bladen tuggas under lång tid och innehåller amfetaminliknande substanser, även om de inte är lika potenta som amfetamin. Av kat får man ett rus, men man kan också drabbas av skador i mage och tarm och bli deprimerad.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5445224"/>
            <a:ext cx="2304256"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4930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Nätdroger</a:t>
            </a:r>
            <a:endParaRPr lang="sv-SE" dirty="0"/>
          </a:p>
        </p:txBody>
      </p:sp>
      <p:sp>
        <p:nvSpPr>
          <p:cNvPr id="3" name="Platshållare för innehåll 2"/>
          <p:cNvSpPr>
            <a:spLocks noGrp="1"/>
          </p:cNvSpPr>
          <p:nvPr>
            <p:ph idx="1"/>
          </p:nvPr>
        </p:nvSpPr>
        <p:spPr>
          <a:xfrm>
            <a:off x="990600" y="2204864"/>
            <a:ext cx="7901880" cy="4607099"/>
          </a:xfrm>
        </p:spPr>
        <p:txBody>
          <a:bodyPr/>
          <a:lstStyle/>
          <a:p>
            <a:r>
              <a:rPr lang="sv-SE" sz="2400" dirty="0"/>
              <a:t>droger som går att beställa över internet men ofta köps de på samma sätt som andra droger </a:t>
            </a:r>
            <a:r>
              <a:rPr lang="sv-SE" sz="2400" dirty="0" smtClean="0"/>
              <a:t>via </a:t>
            </a:r>
            <a:r>
              <a:rPr lang="sv-SE" sz="2400" dirty="0"/>
              <a:t>"</a:t>
            </a:r>
            <a:r>
              <a:rPr lang="sv-SE" sz="2400" dirty="0" smtClean="0"/>
              <a:t>langare”</a:t>
            </a:r>
          </a:p>
          <a:p>
            <a:r>
              <a:rPr lang="sv-SE" sz="2400" dirty="0"/>
              <a:t>framställda på kemisk väg (syntetiska droger</a:t>
            </a:r>
            <a:r>
              <a:rPr lang="sv-SE" sz="2400" dirty="0" smtClean="0"/>
              <a:t>)</a:t>
            </a:r>
          </a:p>
          <a:p>
            <a:r>
              <a:rPr lang="sv-SE" sz="2400" dirty="0"/>
              <a:t> tillverkare ständigt utvecklar sina produkter för att undvika problem som uppstår med narkotikaklassificering. Den ständiga förändringen av nätdrogerna medför svårigheter till exempel vid utredning och bedömning av vård- och behandlingsinsatser.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0171" y="1124745"/>
            <a:ext cx="1640061"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2357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Lagar om narkotika</a:t>
            </a:r>
            <a:endParaRPr lang="sv-SE" dirty="0"/>
          </a:p>
        </p:txBody>
      </p:sp>
      <p:sp>
        <p:nvSpPr>
          <p:cNvPr id="3" name="Platshållare för innehåll 2"/>
          <p:cNvSpPr>
            <a:spLocks noGrp="1"/>
          </p:cNvSpPr>
          <p:nvPr>
            <p:ph idx="1"/>
          </p:nvPr>
        </p:nvSpPr>
        <p:spPr>
          <a:xfrm>
            <a:off x="990600" y="2204864"/>
            <a:ext cx="7849889" cy="4607099"/>
          </a:xfrm>
        </p:spPr>
        <p:txBody>
          <a:bodyPr/>
          <a:lstStyle/>
          <a:p>
            <a:r>
              <a:rPr lang="sv-SE" sz="2400" dirty="0">
                <a:solidFill>
                  <a:srgbClr val="FF0000"/>
                </a:solidFill>
              </a:rPr>
              <a:t>All narkotika är förbjuden att köpa, sälja, tillverka, förpacka, transportera och använda</a:t>
            </a:r>
            <a:r>
              <a:rPr lang="sv-SE" sz="2400" dirty="0"/>
              <a:t>. Det mesta som har att göra med narkotika, förutom inom forskning eller vården, är förbjudet. I Sverige har vi en särskild lag för det, narkotikastrafflagen. Ett ringa brott mot lagen kan ge böter eller fängelse i högst 6 månader. För ett grovt brott kan man dömas till fängelse i 2-10 år.</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352" y="1052736"/>
            <a:ext cx="1100137"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27287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11560" y="1295400"/>
            <a:ext cx="8424936" cy="1917576"/>
          </a:xfrm>
        </p:spPr>
        <p:txBody>
          <a:bodyPr/>
          <a:lstStyle/>
          <a:p>
            <a:r>
              <a:rPr lang="sv-SE" sz="3600" b="1" dirty="0"/>
              <a:t>Hjälp att </a:t>
            </a:r>
            <a:r>
              <a:rPr lang="sv-SE" sz="3600" b="1" dirty="0" smtClean="0"/>
              <a:t>sluta med Narkotika</a:t>
            </a:r>
            <a:endParaRPr lang="sv-SE" sz="3600" dirty="0"/>
          </a:p>
        </p:txBody>
      </p:sp>
      <p:sp>
        <p:nvSpPr>
          <p:cNvPr id="3" name="Platshållare för innehåll 2"/>
          <p:cNvSpPr>
            <a:spLocks noGrp="1"/>
          </p:cNvSpPr>
          <p:nvPr>
            <p:ph idx="1"/>
          </p:nvPr>
        </p:nvSpPr>
        <p:spPr>
          <a:xfrm>
            <a:off x="683568" y="2060849"/>
            <a:ext cx="8208912" cy="4536504"/>
          </a:xfrm>
        </p:spPr>
        <p:txBody>
          <a:bodyPr/>
          <a:lstStyle/>
          <a:p>
            <a:pPr marL="0" indent="0">
              <a:buNone/>
            </a:pPr>
            <a:r>
              <a:rPr lang="sv-SE" b="1" dirty="0"/>
              <a:t>Beroendecentrum Mälarsjukhuset, Landstinget Sörmland</a:t>
            </a:r>
            <a:endParaRPr lang="sv-SE" dirty="0"/>
          </a:p>
          <a:p>
            <a:pPr marL="0" indent="0">
              <a:buNone/>
            </a:pPr>
            <a:r>
              <a:rPr lang="sv-SE" b="1" dirty="0" smtClean="0">
                <a:hlinkClick r:id="rId3"/>
              </a:rPr>
              <a:t>www.UMO.se</a:t>
            </a:r>
            <a:endParaRPr lang="sv-SE" b="1" dirty="0" smtClean="0"/>
          </a:p>
          <a:p>
            <a:pPr marL="0" indent="0">
              <a:buNone/>
            </a:pPr>
            <a:r>
              <a:rPr lang="sv-SE" b="1" dirty="0" smtClean="0">
                <a:hlinkClick r:id="rId4"/>
              </a:rPr>
              <a:t>www.1177.se</a:t>
            </a:r>
            <a:endParaRPr lang="sv-SE" b="1" dirty="0" smtClean="0"/>
          </a:p>
          <a:p>
            <a:pPr marL="0" indent="0">
              <a:buNone/>
            </a:pPr>
            <a:r>
              <a:rPr lang="sv-SE" b="1" dirty="0" smtClean="0">
                <a:hlinkClick r:id="rId5"/>
              </a:rPr>
              <a:t>www.Cannabishjälpen.se</a:t>
            </a:r>
            <a:endParaRPr lang="sv-SE" b="1" dirty="0" smtClean="0"/>
          </a:p>
          <a:p>
            <a:pPr marL="0" indent="0">
              <a:buNone/>
            </a:pPr>
            <a:endParaRPr lang="sv-SE" b="1" dirty="0" smtClean="0"/>
          </a:p>
          <a:p>
            <a:endParaRPr lang="sv-SE" dirty="0"/>
          </a:p>
        </p:txBody>
      </p:sp>
    </p:spTree>
    <p:extLst>
      <p:ext uri="{BB962C8B-B14F-4D97-AF65-F5344CB8AC3E}">
        <p14:creationId xmlns:p14="http://schemas.microsoft.com/office/powerpoint/2010/main" val="14253167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Nästa tema</a:t>
            </a:r>
            <a:endParaRPr lang="sv-SE" dirty="0"/>
          </a:p>
        </p:txBody>
      </p:sp>
      <p:sp>
        <p:nvSpPr>
          <p:cNvPr id="3" name="Platshållare för innehåll 2"/>
          <p:cNvSpPr>
            <a:spLocks noGrp="1"/>
          </p:cNvSpPr>
          <p:nvPr>
            <p:ph idx="1"/>
          </p:nvPr>
        </p:nvSpPr>
        <p:spPr>
          <a:xfrm>
            <a:off x="990600" y="2514600"/>
            <a:ext cx="7757864" cy="4297363"/>
          </a:xfrm>
        </p:spPr>
        <p:txBody>
          <a:bodyPr/>
          <a:lstStyle/>
          <a:p>
            <a:r>
              <a:rPr lang="sv-SE" dirty="0" smtClean="0"/>
              <a:t>Psykisk ohälsa</a:t>
            </a:r>
          </a:p>
          <a:p>
            <a:r>
              <a:rPr lang="sv-SE" dirty="0" smtClean="0"/>
              <a:t>-stress</a:t>
            </a:r>
          </a:p>
          <a:p>
            <a:r>
              <a:rPr lang="sv-SE" dirty="0" smtClean="0"/>
              <a:t>-sömn</a:t>
            </a:r>
            <a:endParaRPr lang="sv-SE" dirty="0"/>
          </a:p>
        </p:txBody>
      </p:sp>
    </p:spTree>
    <p:extLst>
      <p:ext uri="{BB962C8B-B14F-4D97-AF65-F5344CB8AC3E}">
        <p14:creationId xmlns:p14="http://schemas.microsoft.com/office/powerpoint/2010/main" val="31525842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9512" y="1052736"/>
            <a:ext cx="9040688" cy="1385664"/>
          </a:xfrm>
        </p:spPr>
        <p:txBody>
          <a:bodyPr/>
          <a:lstStyle/>
          <a:p>
            <a:pPr algn="ctr"/>
            <a:r>
              <a:rPr lang="sv-SE" sz="9600" dirty="0" smtClean="0"/>
              <a:t>Tack</a:t>
            </a:r>
            <a:endParaRPr lang="sv-SE" sz="9600" dirty="0"/>
          </a:p>
        </p:txBody>
      </p:sp>
      <p:pic>
        <p:nvPicPr>
          <p:cNvPr id="4101"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2780928"/>
            <a:ext cx="6552728"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169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Fysisk hälsa</a:t>
            </a:r>
            <a:endParaRPr lang="sv-SE" dirty="0"/>
          </a:p>
        </p:txBody>
      </p:sp>
      <p:sp>
        <p:nvSpPr>
          <p:cNvPr id="3" name="Platshållare för innehåll 2"/>
          <p:cNvSpPr>
            <a:spLocks noGrp="1"/>
          </p:cNvSpPr>
          <p:nvPr>
            <p:ph idx="1"/>
          </p:nvPr>
        </p:nvSpPr>
        <p:spPr/>
        <p:txBody>
          <a:bodyPr/>
          <a:lstStyle/>
          <a:p>
            <a:r>
              <a:rPr lang="sv-SE" dirty="0" smtClean="0"/>
              <a:t>Maten</a:t>
            </a:r>
          </a:p>
          <a:p>
            <a:r>
              <a:rPr lang="sv-SE" dirty="0" smtClean="0"/>
              <a:t>-</a:t>
            </a:r>
            <a:r>
              <a:rPr lang="sv-SE" sz="2400" dirty="0" smtClean="0"/>
              <a:t>D-vitamin</a:t>
            </a:r>
          </a:p>
          <a:p>
            <a:r>
              <a:rPr lang="sv-SE" dirty="0" smtClean="0"/>
              <a:t>Motion</a:t>
            </a:r>
          </a:p>
          <a:p>
            <a:r>
              <a:rPr lang="sv-SE" sz="2400" dirty="0" smtClean="0"/>
              <a:t>-stegräknare</a:t>
            </a:r>
          </a:p>
          <a:p>
            <a:r>
              <a:rPr lang="sv-SE" dirty="0" smtClean="0"/>
              <a:t>Reflektioner </a:t>
            </a:r>
          </a:p>
          <a:p>
            <a:r>
              <a:rPr lang="sv-SE" sz="2400" dirty="0" smtClean="0"/>
              <a:t>-</a:t>
            </a:r>
            <a:r>
              <a:rPr lang="sv-SE" sz="2400" dirty="0"/>
              <a:t>ä</a:t>
            </a:r>
            <a:r>
              <a:rPr lang="sv-SE" sz="2400" dirty="0" smtClean="0"/>
              <a:t>ndrade vanor</a:t>
            </a:r>
            <a:endParaRPr lang="sv-SE" sz="2400" dirty="0"/>
          </a:p>
        </p:txBody>
      </p:sp>
    </p:spTree>
    <p:extLst>
      <p:ext uri="{BB962C8B-B14F-4D97-AF65-F5344CB8AC3E}">
        <p14:creationId xmlns:p14="http://schemas.microsoft.com/office/powerpoint/2010/main" val="1874734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052736"/>
            <a:ext cx="7829872" cy="1385664"/>
          </a:xfrm>
        </p:spPr>
        <p:txBody>
          <a:bodyPr/>
          <a:lstStyle/>
          <a:p>
            <a:pPr algn="ctr"/>
            <a:r>
              <a:rPr lang="sv-SE" dirty="0"/>
              <a:t>Tema </a:t>
            </a:r>
            <a:r>
              <a:rPr lang="sv-SE" dirty="0" smtClean="0"/>
              <a:t>tobak, alkohol</a:t>
            </a:r>
            <a:r>
              <a:rPr lang="sv-SE" dirty="0"/>
              <a:t>, narkotika</a:t>
            </a:r>
            <a:br>
              <a:rPr lang="sv-SE" dirty="0"/>
            </a:br>
            <a:endParaRPr lang="sv-SE" dirty="0"/>
          </a:p>
        </p:txBody>
      </p:sp>
      <p:sp>
        <p:nvSpPr>
          <p:cNvPr id="3" name="Platshållare för innehåll 2"/>
          <p:cNvSpPr>
            <a:spLocks noGrp="1"/>
          </p:cNvSpPr>
          <p:nvPr>
            <p:ph idx="1"/>
          </p:nvPr>
        </p:nvSpPr>
        <p:spPr>
          <a:xfrm>
            <a:off x="990600" y="2708919"/>
            <a:ext cx="7973888" cy="3816425"/>
          </a:xfrm>
        </p:spPr>
        <p:txBody>
          <a:bodyPr/>
          <a:lstStyle/>
          <a:p>
            <a:pPr marL="0" indent="0" algn="ctr">
              <a:buNone/>
            </a:pPr>
            <a:endParaRPr lang="sv-SE" sz="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075" y="3140968"/>
            <a:ext cx="3371850" cy="144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463" y="4797152"/>
            <a:ext cx="4029075"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57851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7504" y="980728"/>
            <a:ext cx="8352928" cy="936104"/>
          </a:xfrm>
        </p:spPr>
        <p:txBody>
          <a:bodyPr/>
          <a:lstStyle/>
          <a:p>
            <a:r>
              <a:rPr lang="sv-SE" b="1" dirty="0"/>
              <a:t>Rökning och snusning</a:t>
            </a:r>
            <a:br>
              <a:rPr lang="sv-SE" b="1" dirty="0"/>
            </a:br>
            <a:endParaRPr lang="sv-SE" dirty="0"/>
          </a:p>
        </p:txBody>
      </p:sp>
      <p:sp>
        <p:nvSpPr>
          <p:cNvPr id="3" name="Platshållare för innehåll 2"/>
          <p:cNvSpPr>
            <a:spLocks noGrp="1"/>
          </p:cNvSpPr>
          <p:nvPr>
            <p:ph idx="1"/>
          </p:nvPr>
        </p:nvSpPr>
        <p:spPr>
          <a:xfrm>
            <a:off x="323528" y="2060848"/>
            <a:ext cx="8712968" cy="4608512"/>
          </a:xfrm>
        </p:spPr>
        <p:txBody>
          <a:bodyPr/>
          <a:lstStyle/>
          <a:p>
            <a:pPr marL="0" indent="0">
              <a:buNone/>
            </a:pPr>
            <a:r>
              <a:rPr lang="sv-SE" dirty="0" smtClean="0"/>
              <a:t>Nikotin-beroende</a:t>
            </a:r>
          </a:p>
          <a:p>
            <a:pPr marL="0" indent="0">
              <a:buNone/>
            </a:pPr>
            <a:r>
              <a:rPr lang="sv-SE" dirty="0" smtClean="0"/>
              <a:t>Gemenskap</a:t>
            </a:r>
          </a:p>
          <a:p>
            <a:pPr marL="0" indent="0">
              <a:buNone/>
            </a:pPr>
            <a:r>
              <a:rPr lang="sv-SE" dirty="0" smtClean="0"/>
              <a:t>Stilla oro</a:t>
            </a:r>
            <a:endParaRPr lang="sv-SE" dirty="0"/>
          </a:p>
          <a:p>
            <a:pPr marL="0" indent="0">
              <a:buNone/>
            </a:pPr>
            <a:endParaRPr lang="sv-SE" sz="18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365104"/>
            <a:ext cx="3456384"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28832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3568" y="1295400"/>
            <a:ext cx="8352928" cy="765448"/>
          </a:xfrm>
        </p:spPr>
        <p:txBody>
          <a:bodyPr/>
          <a:lstStyle/>
          <a:p>
            <a:r>
              <a:rPr lang="sv-SE" sz="3200" b="1" dirty="0"/>
              <a:t>Varför är cigarettröken så farlig?</a:t>
            </a:r>
            <a:r>
              <a:rPr lang="sv-SE" sz="3600" b="1" dirty="0"/>
              <a:t/>
            </a:r>
            <a:br>
              <a:rPr lang="sv-SE" sz="3600" b="1" dirty="0"/>
            </a:br>
            <a:endParaRPr lang="sv-SE" sz="3600" dirty="0"/>
          </a:p>
        </p:txBody>
      </p:sp>
      <p:sp>
        <p:nvSpPr>
          <p:cNvPr id="3" name="Platshållare för innehåll 2"/>
          <p:cNvSpPr>
            <a:spLocks noGrp="1"/>
          </p:cNvSpPr>
          <p:nvPr>
            <p:ph idx="1"/>
          </p:nvPr>
        </p:nvSpPr>
        <p:spPr>
          <a:xfrm>
            <a:off x="683568" y="1916832"/>
            <a:ext cx="8352928" cy="4824537"/>
          </a:xfrm>
        </p:spPr>
        <p:txBody>
          <a:bodyPr/>
          <a:lstStyle/>
          <a:p>
            <a:pPr marL="0" indent="0">
              <a:buNone/>
            </a:pPr>
            <a:endParaRPr lang="sv-SE" sz="900" b="1" dirty="0"/>
          </a:p>
          <a:p>
            <a:r>
              <a:rPr lang="sv-SE" sz="1800" dirty="0" smtClean="0"/>
              <a:t>Mer än 8000 </a:t>
            </a:r>
            <a:r>
              <a:rPr lang="sv-SE" sz="1800" dirty="0"/>
              <a:t>skadliga </a:t>
            </a:r>
            <a:r>
              <a:rPr lang="sv-SE" sz="1800" dirty="0" smtClean="0"/>
              <a:t>ämnen. Ett </a:t>
            </a:r>
            <a:r>
              <a:rPr lang="sv-SE" sz="1800" dirty="0"/>
              <a:t>60-tal av ämnena kan orsaka cancer.</a:t>
            </a:r>
          </a:p>
          <a:p>
            <a:r>
              <a:rPr lang="sv-SE" sz="1800" dirty="0"/>
              <a:t>Ö</a:t>
            </a:r>
            <a:r>
              <a:rPr lang="sv-SE" sz="1800" dirty="0" smtClean="0"/>
              <a:t>kad </a:t>
            </a:r>
            <a:r>
              <a:rPr lang="sv-SE" sz="1800" dirty="0"/>
              <a:t>puls och ökat blodtryck, blodkärlen drar ihop sig och man får sämre kondition.</a:t>
            </a:r>
          </a:p>
          <a:p>
            <a:r>
              <a:rPr lang="sv-SE" sz="1800" dirty="0"/>
              <a:t>Varannan rökare dör i </a:t>
            </a:r>
            <a:r>
              <a:rPr lang="sv-SE" sz="1800" dirty="0" smtClean="0"/>
              <a:t>förtid</a:t>
            </a:r>
          </a:p>
          <a:p>
            <a:r>
              <a:rPr lang="sv-SE" sz="1800" dirty="0" smtClean="0"/>
              <a:t>Rökningen </a:t>
            </a:r>
            <a:r>
              <a:rPr lang="sv-SE" sz="1800" dirty="0"/>
              <a:t>ökar risken för att få en rad </a:t>
            </a:r>
            <a:r>
              <a:rPr lang="sv-SE" sz="1800" dirty="0" smtClean="0"/>
              <a:t>sjukdomar</a:t>
            </a:r>
          </a:p>
          <a:p>
            <a:r>
              <a:rPr lang="sv-SE" sz="1800" dirty="0"/>
              <a:t>-</a:t>
            </a:r>
            <a:r>
              <a:rPr lang="sv-SE" sz="1800" dirty="0" smtClean="0"/>
              <a:t>Lungsjukdomar </a:t>
            </a:r>
            <a:r>
              <a:rPr lang="sv-SE" sz="1800" dirty="0"/>
              <a:t>som astma, lunginflammation, KOL (kroniskt obstruktiv lungsjukdom) och lungemfysem.</a:t>
            </a:r>
          </a:p>
          <a:p>
            <a:r>
              <a:rPr lang="sv-SE" sz="1800" dirty="0" smtClean="0"/>
              <a:t>-Hjärt- </a:t>
            </a:r>
            <a:r>
              <a:rPr lang="sv-SE" sz="1800" dirty="0"/>
              <a:t>och kärlsjukdomar som kärlkramp i benen, åderförfettning, stroke och hjärtinfarkt.</a:t>
            </a:r>
          </a:p>
          <a:p>
            <a:r>
              <a:rPr lang="sv-SE" sz="1800" dirty="0" smtClean="0"/>
              <a:t>-Cancer </a:t>
            </a:r>
            <a:r>
              <a:rPr lang="sv-SE" sz="1800" dirty="0"/>
              <a:t>i till exempel lungor, urinblåsa, matstrupe, bukspottkörtel och tarm</a:t>
            </a:r>
            <a:r>
              <a:rPr lang="sv-SE" sz="1800" dirty="0" smtClean="0"/>
              <a:t>.</a:t>
            </a:r>
            <a:endParaRPr lang="sv-SE" sz="1800" dirty="0"/>
          </a:p>
          <a:p>
            <a:endParaRPr lang="sv-SE" sz="1800" dirty="0"/>
          </a:p>
        </p:txBody>
      </p:sp>
    </p:spTree>
    <p:extLst>
      <p:ext uri="{BB962C8B-B14F-4D97-AF65-F5344CB8AC3E}">
        <p14:creationId xmlns:p14="http://schemas.microsoft.com/office/powerpoint/2010/main" val="3107896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Vad innehåller en cigarett</a:t>
            </a:r>
            <a:endParaRPr lang="sv-SE" dirty="0"/>
          </a:p>
        </p:txBody>
      </p:sp>
      <p:sp>
        <p:nvSpPr>
          <p:cNvPr id="3" name="Platshållare för innehåll 2"/>
          <p:cNvSpPr>
            <a:spLocks noGrp="1"/>
          </p:cNvSpPr>
          <p:nvPr>
            <p:ph idx="1"/>
          </p:nvPr>
        </p:nvSpPr>
        <p:spPr>
          <a:xfrm>
            <a:off x="683568" y="2276873"/>
            <a:ext cx="8229600" cy="3960440"/>
          </a:xfrm>
        </p:spPr>
        <p:txBody>
          <a:bodyPr/>
          <a:lstStyle/>
          <a:p>
            <a:endParaRPr lang="sv-SE" dirty="0"/>
          </a:p>
        </p:txBody>
      </p:sp>
      <p:pic>
        <p:nvPicPr>
          <p:cNvPr id="2050" name="Picture 2" descr="Bildresultat för vad händer i kroppen efter man slutat rök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2276872"/>
            <a:ext cx="7128792"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3065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3528" y="1295400"/>
            <a:ext cx="8496944" cy="765448"/>
          </a:xfrm>
        </p:spPr>
        <p:txBody>
          <a:bodyPr/>
          <a:lstStyle/>
          <a:p>
            <a:r>
              <a:rPr lang="sv-SE" sz="3600" b="1" dirty="0"/>
              <a:t>Passiv rökning</a:t>
            </a:r>
            <a:r>
              <a:rPr lang="sv-SE" b="1" dirty="0"/>
              <a:t/>
            </a:r>
            <a:br>
              <a:rPr lang="sv-SE" b="1" dirty="0"/>
            </a:br>
            <a:endParaRPr lang="sv-SE" dirty="0"/>
          </a:p>
        </p:txBody>
      </p:sp>
      <p:sp>
        <p:nvSpPr>
          <p:cNvPr id="3" name="Platshållare för innehåll 2"/>
          <p:cNvSpPr>
            <a:spLocks noGrp="1"/>
          </p:cNvSpPr>
          <p:nvPr>
            <p:ph idx="1"/>
          </p:nvPr>
        </p:nvSpPr>
        <p:spPr>
          <a:xfrm>
            <a:off x="179512" y="2204865"/>
            <a:ext cx="8856984" cy="3744415"/>
          </a:xfrm>
        </p:spPr>
        <p:txBody>
          <a:bodyPr/>
          <a:lstStyle/>
          <a:p>
            <a:pPr marL="0" indent="0">
              <a:buNone/>
            </a:pPr>
            <a:endParaRPr lang="sv-SE" sz="800" b="1" dirty="0"/>
          </a:p>
          <a:p>
            <a:r>
              <a:rPr lang="sv-SE" sz="1800" dirty="0"/>
              <a:t>Om man andas in andras tobaksrök, så kallad passiv rökning, kan man också bli sjuk. Passiv rökning kan förvärra allergi och astma. Den ökar risken för att få hjärtinfarkt, stroke och lungcancer.</a:t>
            </a:r>
          </a:p>
          <a:p>
            <a:r>
              <a:rPr lang="sv-SE" sz="1800" dirty="0"/>
              <a:t>Barn är känsliga för passiv rökning. De kan få allvarliga infektioner </a:t>
            </a:r>
            <a:r>
              <a:rPr lang="sv-SE" sz="1800" dirty="0" smtClean="0"/>
              <a:t>och astma</a:t>
            </a:r>
            <a:r>
              <a:rPr lang="sv-SE" sz="1800" dirty="0"/>
              <a:t>. Passiv rökning är en risk för plötslig spädbarnsdöd.</a:t>
            </a:r>
          </a:p>
          <a:p>
            <a:endParaRPr lang="sv-SE" dirty="0"/>
          </a:p>
          <a:p>
            <a:pPr marL="0" indent="0">
              <a:buNone/>
            </a:pPr>
            <a:endParaRPr lang="sv-S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4472059"/>
            <a:ext cx="4104456" cy="1524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385375"/>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 mall liggande rak röd">
  <a:themeElements>
    <a:clrScheme name="Anpassat 7">
      <a:dk1>
        <a:srgbClr val="000000"/>
      </a:dk1>
      <a:lt1>
        <a:srgbClr val="FFFFFF"/>
      </a:lt1>
      <a:dk2>
        <a:srgbClr val="000000"/>
      </a:dk2>
      <a:lt2>
        <a:srgbClr val="FFFFFF"/>
      </a:lt2>
      <a:accent1>
        <a:srgbClr val="DC2F34"/>
      </a:accent1>
      <a:accent2>
        <a:srgbClr val="1E9DC5"/>
      </a:accent2>
      <a:accent3>
        <a:srgbClr val="EFC42D"/>
      </a:accent3>
      <a:accent4>
        <a:srgbClr val="789530"/>
      </a:accent4>
      <a:accent5>
        <a:srgbClr val="EE7402"/>
      </a:accent5>
      <a:accent6>
        <a:srgbClr val="1C3E73"/>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Office-t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em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 mall liggande rak röd</Template>
  <TotalTime>2575</TotalTime>
  <Words>9644</Words>
  <Application>Microsoft Office PowerPoint</Application>
  <PresentationFormat>Bildspel på skärmen (4:3)</PresentationFormat>
  <Paragraphs>706</Paragraphs>
  <Slides>35</Slides>
  <Notes>33</Notes>
  <HiddenSlides>0</HiddenSlides>
  <MMClips>0</MMClips>
  <ScaleCrop>false</ScaleCrop>
  <HeadingPairs>
    <vt:vector size="4" baseType="variant">
      <vt:variant>
        <vt:lpstr>Tema</vt:lpstr>
      </vt:variant>
      <vt:variant>
        <vt:i4>1</vt:i4>
      </vt:variant>
      <vt:variant>
        <vt:lpstr>Bildrubriker</vt:lpstr>
      </vt:variant>
      <vt:variant>
        <vt:i4>35</vt:i4>
      </vt:variant>
    </vt:vector>
  </HeadingPairs>
  <TitlesOfParts>
    <vt:vector size="36" baseType="lpstr">
      <vt:lpstr>PPT mall liggande rak röd</vt:lpstr>
      <vt:lpstr>Välkommen</vt:lpstr>
      <vt:lpstr>Välkommen</vt:lpstr>
      <vt:lpstr>Välkommen</vt:lpstr>
      <vt:lpstr>Fysisk hälsa</vt:lpstr>
      <vt:lpstr>Tema tobak, alkohol, narkotika </vt:lpstr>
      <vt:lpstr>Rökning och snusning </vt:lpstr>
      <vt:lpstr>Varför är cigarettröken så farlig? </vt:lpstr>
      <vt:lpstr>Vad innehåller en cigarett</vt:lpstr>
      <vt:lpstr>Passiv rökning </vt:lpstr>
      <vt:lpstr>Vattenpipa</vt:lpstr>
      <vt:lpstr>E-cigaretter</vt:lpstr>
      <vt:lpstr>PowerPoint-presentation</vt:lpstr>
      <vt:lpstr>PowerPoint-presentation</vt:lpstr>
      <vt:lpstr>PowerPoint-presentation</vt:lpstr>
      <vt:lpstr>Hjälp att sluta </vt:lpstr>
      <vt:lpstr>Alkohol</vt:lpstr>
      <vt:lpstr>Negativa konsekvenser</vt:lpstr>
      <vt:lpstr>Våld i samband med alkohol </vt:lpstr>
      <vt:lpstr>Alkoholberoende</vt:lpstr>
      <vt:lpstr>När vänder man sig till vården</vt:lpstr>
      <vt:lpstr>Narkotika</vt:lpstr>
      <vt:lpstr>I say no drugs! En kort film</vt:lpstr>
      <vt:lpstr>Cannabis- hasch, marijuana</vt:lpstr>
      <vt:lpstr>PowerPoint-presentation</vt:lpstr>
      <vt:lpstr>Hur kroppen och psyket påverkas av cannabis</vt:lpstr>
      <vt:lpstr>Heroin, opium, morfin</vt:lpstr>
      <vt:lpstr>Hur kroppen och psyket påverkas av heroin</vt:lpstr>
      <vt:lpstr>Kokain</vt:lpstr>
      <vt:lpstr>Amfetamin</vt:lpstr>
      <vt:lpstr>Kat/Khat</vt:lpstr>
      <vt:lpstr>Nätdroger</vt:lpstr>
      <vt:lpstr>Lagar om narkotika</vt:lpstr>
      <vt:lpstr>Hjälp att sluta med Narkotika</vt:lpstr>
      <vt:lpstr>Nästa tema</vt:lpstr>
      <vt:lpstr>Tack</vt:lpstr>
    </vt:vector>
  </TitlesOfParts>
  <Company>Landstinget Sörmland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Bosdotter Rosten, Lena</dc:creator>
  <cp:lastModifiedBy>Torelöv, Vida Anne</cp:lastModifiedBy>
  <cp:revision>125</cp:revision>
  <cp:lastPrinted>2017-01-20T12:37:09Z</cp:lastPrinted>
  <dcterms:created xsi:type="dcterms:W3CDTF">2015-11-27T10:21:36Z</dcterms:created>
  <dcterms:modified xsi:type="dcterms:W3CDTF">2017-10-02T06:38:59Z</dcterms:modified>
</cp:coreProperties>
</file>