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8"/>
  </p:notesMasterIdLst>
  <p:handoutMasterIdLst>
    <p:handoutMasterId r:id="rId39"/>
  </p:handoutMasterIdLst>
  <p:sldIdLst>
    <p:sldId id="291" r:id="rId2"/>
    <p:sldId id="292" r:id="rId3"/>
    <p:sldId id="293" r:id="rId4"/>
    <p:sldId id="305" r:id="rId5"/>
    <p:sldId id="281" r:id="rId6"/>
    <p:sldId id="275" r:id="rId7"/>
    <p:sldId id="277" r:id="rId8"/>
    <p:sldId id="279" r:id="rId9"/>
    <p:sldId id="308" r:id="rId10"/>
    <p:sldId id="345" r:id="rId11"/>
    <p:sldId id="303" r:id="rId12"/>
    <p:sldId id="328" r:id="rId13"/>
    <p:sldId id="329" r:id="rId14"/>
    <p:sldId id="333" r:id="rId15"/>
    <p:sldId id="307" r:id="rId16"/>
    <p:sldId id="341" r:id="rId17"/>
    <p:sldId id="350" r:id="rId18"/>
    <p:sldId id="342" r:id="rId19"/>
    <p:sldId id="347" r:id="rId20"/>
    <p:sldId id="358" r:id="rId21"/>
    <p:sldId id="327" r:id="rId22"/>
    <p:sldId id="349" r:id="rId23"/>
    <p:sldId id="356" r:id="rId24"/>
    <p:sldId id="352" r:id="rId25"/>
    <p:sldId id="325" r:id="rId26"/>
    <p:sldId id="288" r:id="rId27"/>
    <p:sldId id="346" r:id="rId28"/>
    <p:sldId id="301" r:id="rId29"/>
    <p:sldId id="300" r:id="rId30"/>
    <p:sldId id="290" r:id="rId31"/>
    <p:sldId id="318" r:id="rId32"/>
    <p:sldId id="354" r:id="rId33"/>
    <p:sldId id="319" r:id="rId34"/>
    <p:sldId id="310" r:id="rId35"/>
    <p:sldId id="295" r:id="rId36"/>
    <p:sldId id="296" r:id="rId37"/>
  </p:sldIdLst>
  <p:sldSz cx="9144000" cy="6858000" type="screen4x3"/>
  <p:notesSz cx="6797675" cy="9926638"/>
  <p:defaultTextStyle>
    <a:defPPr>
      <a:defRPr lang="sv-SE"/>
    </a:defPPr>
    <a:lvl1pPr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2400"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2400"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2400"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2400" kern="1200">
        <a:solidFill>
          <a:schemeClr val="tx1"/>
        </a:solidFill>
        <a:latin typeface="Arial" charset="0"/>
        <a:ea typeface="ヒラギノ角ゴ Pro W3" charset="-128"/>
        <a:cs typeface="ヒラギノ角ゴ Pro W3"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9DC5"/>
    <a:srgbClr val="EE7402"/>
    <a:srgbClr val="789530"/>
    <a:srgbClr val="BD3337"/>
    <a:srgbClr val="EFC42D"/>
    <a:srgbClr val="F3B329"/>
    <a:srgbClr val="477E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83698" autoAdjust="0"/>
  </p:normalViewPr>
  <p:slideViewPr>
    <p:cSldViewPr>
      <p:cViewPr>
        <p:scale>
          <a:sx n="100" d="100"/>
          <a:sy n="100" d="100"/>
        </p:scale>
        <p:origin x="-2040" y="-1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0F9B124-8802-4FDE-AADA-E782DE4163EC}" type="datetimeFigureOut">
              <a:rPr lang="sv-SE" smtClean="0"/>
              <a:t>2017-10-25</a:t>
            </a:fld>
            <a:endParaRPr lang="sv-SE"/>
          </a:p>
        </p:txBody>
      </p:sp>
      <p:sp>
        <p:nvSpPr>
          <p:cNvPr id="4" name="Platshållare för sidfo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CD1EE7C-197D-4846-BFE8-F86FA8450D55}" type="slidenum">
              <a:rPr lang="sv-SE" smtClean="0"/>
              <a:t>‹#›</a:t>
            </a:fld>
            <a:endParaRPr lang="sv-SE"/>
          </a:p>
        </p:txBody>
      </p:sp>
    </p:spTree>
    <p:extLst>
      <p:ext uri="{BB962C8B-B14F-4D97-AF65-F5344CB8AC3E}">
        <p14:creationId xmlns:p14="http://schemas.microsoft.com/office/powerpoint/2010/main" val="1836380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5659"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Verdana"/>
              </a:defRPr>
            </a:lvl1pPr>
          </a:lstStyle>
          <a:p>
            <a:endParaRPr lang="sv-SE" dirty="0"/>
          </a:p>
        </p:txBody>
      </p:sp>
      <p:sp>
        <p:nvSpPr>
          <p:cNvPr id="3075" name="Rectangle 3"/>
          <p:cNvSpPr>
            <a:spLocks noGrp="1" noChangeArrowheads="1"/>
          </p:cNvSpPr>
          <p:nvPr>
            <p:ph type="dt" idx="1"/>
          </p:nvPr>
        </p:nvSpPr>
        <p:spPr bwMode="auto">
          <a:xfrm>
            <a:off x="3852016" y="0"/>
            <a:ext cx="2945659" cy="496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Verdana"/>
              </a:defRPr>
            </a:lvl1pPr>
          </a:lstStyle>
          <a:p>
            <a:endParaRPr lang="sv-SE" dirty="0"/>
          </a:p>
        </p:txBody>
      </p:sp>
      <p:sp>
        <p:nvSpPr>
          <p:cNvPr id="307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06357" y="4715153"/>
            <a:ext cx="4984962" cy="4466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078" name="Rectangle 6"/>
          <p:cNvSpPr>
            <a:spLocks noGrp="1" noChangeArrowheads="1"/>
          </p:cNvSpPr>
          <p:nvPr>
            <p:ph type="ftr" sz="quarter" idx="4"/>
          </p:nvPr>
        </p:nvSpPr>
        <p:spPr bwMode="auto">
          <a:xfrm>
            <a:off x="0" y="9430306"/>
            <a:ext cx="2945659"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Verdana"/>
              </a:defRPr>
            </a:lvl1pPr>
          </a:lstStyle>
          <a:p>
            <a:endParaRPr lang="sv-SE" dirty="0"/>
          </a:p>
        </p:txBody>
      </p:sp>
      <p:sp>
        <p:nvSpPr>
          <p:cNvPr id="3079" name="Rectangle 7"/>
          <p:cNvSpPr>
            <a:spLocks noGrp="1" noChangeArrowheads="1"/>
          </p:cNvSpPr>
          <p:nvPr>
            <p:ph type="sldNum" sz="quarter" idx="5"/>
          </p:nvPr>
        </p:nvSpPr>
        <p:spPr bwMode="auto">
          <a:xfrm>
            <a:off x="3852016" y="9430306"/>
            <a:ext cx="2945659" cy="4963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Verdana"/>
              </a:defRPr>
            </a:lvl1pPr>
          </a:lstStyle>
          <a:p>
            <a:fld id="{F86DD05A-257B-904E-8EEB-B5159DF974C8}" type="slidenum">
              <a:rPr lang="sv-SE" smtClean="0"/>
              <a:pPr/>
              <a:t>‹#›</a:t>
            </a:fld>
            <a:endParaRPr lang="sv-SE" dirty="0"/>
          </a:p>
        </p:txBody>
      </p:sp>
    </p:spTree>
    <p:extLst>
      <p:ext uri="{BB962C8B-B14F-4D97-AF65-F5344CB8AC3E}">
        <p14:creationId xmlns:p14="http://schemas.microsoft.com/office/powerpoint/2010/main" val="7460074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a:ea typeface="ヒラギノ角ゴ Pro W3" charset="-128"/>
        <a:cs typeface="ヒラギノ角ゴ Pro W3" charset="-128"/>
      </a:defRPr>
    </a:lvl1pPr>
    <a:lvl2pPr marL="457200" algn="l" rtl="0" fontAlgn="base">
      <a:spcBef>
        <a:spcPct val="30000"/>
      </a:spcBef>
      <a:spcAft>
        <a:spcPct val="0"/>
      </a:spcAft>
      <a:defRPr sz="1200" kern="1200">
        <a:solidFill>
          <a:schemeClr val="tx1"/>
        </a:solidFill>
        <a:latin typeface="Verdana"/>
        <a:ea typeface="ヒラギノ角ゴ Pro W3" charset="-128"/>
        <a:cs typeface="+mn-cs"/>
      </a:defRPr>
    </a:lvl2pPr>
    <a:lvl3pPr marL="914400" algn="l" rtl="0" fontAlgn="base">
      <a:spcBef>
        <a:spcPct val="30000"/>
      </a:spcBef>
      <a:spcAft>
        <a:spcPct val="0"/>
      </a:spcAft>
      <a:defRPr sz="1200" kern="1200">
        <a:solidFill>
          <a:schemeClr val="tx1"/>
        </a:solidFill>
        <a:latin typeface="Verdana"/>
        <a:ea typeface="ヒラギノ角ゴ Pro W3" charset="-128"/>
        <a:cs typeface="+mn-cs"/>
      </a:defRPr>
    </a:lvl3pPr>
    <a:lvl4pPr marL="1371600" algn="l" rtl="0" fontAlgn="base">
      <a:spcBef>
        <a:spcPct val="30000"/>
      </a:spcBef>
      <a:spcAft>
        <a:spcPct val="0"/>
      </a:spcAft>
      <a:defRPr sz="1200" kern="1200">
        <a:solidFill>
          <a:schemeClr val="tx1"/>
        </a:solidFill>
        <a:latin typeface="Verdana"/>
        <a:ea typeface="ヒラギノ角ゴ Pro W3" charset="-128"/>
        <a:cs typeface="+mn-cs"/>
      </a:defRPr>
    </a:lvl4pPr>
    <a:lvl5pPr marL="1828800" algn="l" rtl="0" fontAlgn="base">
      <a:spcBef>
        <a:spcPct val="30000"/>
      </a:spcBef>
      <a:spcAft>
        <a:spcPct val="0"/>
      </a:spcAft>
      <a:defRPr sz="1200" kern="1200">
        <a:solidFill>
          <a:schemeClr val="tx1"/>
        </a:solidFill>
        <a:latin typeface="Verdana"/>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www.umo.se/Kroppen/Graviditet/" TargetMode="External"/><Relationship Id="rId3" Type="http://schemas.openxmlformats.org/officeDocument/2006/relationships/hyperlink" Target="http://www.umo.se/Kroppen/Mens/Mensskydd/" TargetMode="External"/><Relationship Id="rId7" Type="http://schemas.openxmlformats.org/officeDocument/2006/relationships/hyperlink" Target="http://www.umo.se/Sex/Skydd-mot-graviditet/"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umo.se/Att-ta-hjalp/Vardcentral/" TargetMode="External"/><Relationship Id="rId5" Type="http://schemas.openxmlformats.org/officeDocument/2006/relationships/hyperlink" Target="http://www.umo.se/Hitta-din-mottagning/" TargetMode="External"/><Relationship Id="rId4" Type="http://schemas.openxmlformats.org/officeDocument/2006/relationships/hyperlink" Target="http://www.umo.se/Att-ta-hjalp/Skolhalsovarden/" TargetMode="External"/><Relationship Id="rId9" Type="http://schemas.openxmlformats.org/officeDocument/2006/relationships/hyperlink" Target="http://www.umo.se/Kroppen/Graviditet/Graviditetstes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youtube.com/playlist?list=PLtObJKa3H4KwUaTwPWvAOqctfmyCnOpqC" TargetMode="External"/><Relationship Id="rId3" Type="http://schemas.openxmlformats.org/officeDocument/2006/relationships/hyperlink" Target="https://www.youtube.com/playlist?list=PLtObJKa3H4Kx0NXqdpyCTopZGcXkp3vdv" TargetMode="External"/><Relationship Id="rId7" Type="http://schemas.openxmlformats.org/officeDocument/2006/relationships/hyperlink" Target="https://www.youtube.com/playlist?list=PLtObJKa3H4KxGRUNMesfRi8pgaz7-s05u"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youtube.com/playlist?list=PLtObJKa3H4KyrUCQEWfu6rH3zJmVxCPtt" TargetMode="External"/><Relationship Id="rId5" Type="http://schemas.openxmlformats.org/officeDocument/2006/relationships/hyperlink" Target="https://www.youtube.com/playlist?list=PLtObJKa3H4KxES7NazXprw4x1mSlsSMw0" TargetMode="External"/><Relationship Id="rId10" Type="http://schemas.openxmlformats.org/officeDocument/2006/relationships/hyperlink" Target="https://www.youtube.com/playlist?list=PLtObJKa3H4Kzz9DdKID5KoPIf9GvlV8k-" TargetMode="External"/><Relationship Id="rId4" Type="http://schemas.openxmlformats.org/officeDocument/2006/relationships/hyperlink" Target="https://www.youtube.com/playlist?list=PLtObJKa3H4KzPDsmCz1IzbC5MCpVwTVT0" TargetMode="External"/><Relationship Id="rId9" Type="http://schemas.openxmlformats.org/officeDocument/2006/relationships/hyperlink" Target="https://www.youtube.com/playlist?list=PLtObJKa3H4KzHRvt9pg23M5vnHqTqLUa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youmo.se/Att-ta-hjalp/Ungdomsmottagning/"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www.youmo.se/Att-ta-hjalp/Sekretess-och-tystnadsplikt/" TargetMode="External"/><Relationship Id="rId4" Type="http://schemas.openxmlformats.org/officeDocument/2006/relationships/hyperlink" Target="http://www.youmo.se/Att-ta-hjalp/Sa-kan-du-fa-vard/"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umo.se/Familj/Saker-jag-maste-gora-men-inte-vill/Gora-sexuella-saker-med-nago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umo.se/Familj/Saker-jag-vill-gora-men-inte-far/Onanera-eller-ha-sex/"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www.youmo.se/Vald-orattvisor/Sexuella-overgrepp/" TargetMode="External"/><Relationship Id="rId3" Type="http://schemas.openxmlformats.org/officeDocument/2006/relationships/hyperlink" Target="http://www.umo.se/Familj/Saker-jag-maste-gora-men-inte-vill/Gora-sexuella-saker-med-nagon/" TargetMode="External"/><Relationship Id="rId7" Type="http://schemas.openxmlformats.org/officeDocument/2006/relationships/hyperlink" Target="http://www.youmo.se/Kroppen/Film-Vad-hander-i-kroppen-nar-ett-barn-blir-till/"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youmo.se/Sex/Sjukdomar-som-smittar-genom-sex/" TargetMode="External"/><Relationship Id="rId5" Type="http://schemas.openxmlformats.org/officeDocument/2006/relationships/hyperlink" Target="http://www.youmo.se/Att-ta-hjalp/Ungdomsmottagning/" TargetMode="External"/><Relationship Id="rId4" Type="http://schemas.openxmlformats.org/officeDocument/2006/relationships/hyperlink" Target="http://www.umo.se/Familj/Saker-jag-vill-gora-men-inte-far/Onanera-eller-ha-sex/" TargetMode="External"/><Relationship Id="rId9" Type="http://schemas.openxmlformats.org/officeDocument/2006/relationships/hyperlink" Target="http://www.youmo.se/Vald-orattvisor/Polisanmalan/"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umo.se/Sex/Sex-forsta-gangen/"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www.umo.se/Hitta-din-mottagning/" TargetMode="External"/><Relationship Id="rId4" Type="http://schemas.openxmlformats.org/officeDocument/2006/relationships/hyperlink" Target="http://www.umo.se/Sex/Om-sex-gor-ont/"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www.umo.se/Sex/Konssjukdomar/HPV/" TargetMode="External"/><Relationship Id="rId13" Type="http://schemas.openxmlformats.org/officeDocument/2006/relationships/hyperlink" Target="http://www.umo.se/Att-ta-hjalp/Vardcentral/" TargetMode="External"/><Relationship Id="rId3" Type="http://schemas.openxmlformats.org/officeDocument/2006/relationships/hyperlink" Target="http://www.umo.se/Sex/Skydd-mot-konssjukdomar/Kondom/" TargetMode="External"/><Relationship Id="rId7" Type="http://schemas.openxmlformats.org/officeDocument/2006/relationships/hyperlink" Target="http://www.umo.se/Kroppen/Mellanblodningar/" TargetMode="External"/><Relationship Id="rId12" Type="http://schemas.openxmlformats.org/officeDocument/2006/relationships/hyperlink" Target="http://www.umo.se/Att-ta-hjalp/Hud--och-konsmottagning/"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umo.se/Kroppen/Snippan/Flytningar/" TargetMode="External"/><Relationship Id="rId11" Type="http://schemas.openxmlformats.org/officeDocument/2006/relationships/hyperlink" Target="http://www.umo.se/Hitta-din-mottagning/" TargetMode="External"/><Relationship Id="rId5" Type="http://schemas.openxmlformats.org/officeDocument/2006/relationships/hyperlink" Target="http://www.umo.se/Sex/Konssjukdomar/Smittskyddslagen/" TargetMode="External"/><Relationship Id="rId10" Type="http://schemas.openxmlformats.org/officeDocument/2006/relationships/hyperlink" Target="http://www.umo.se/Sex/Hur-har-man-sex/Munsex/" TargetMode="External"/><Relationship Id="rId4" Type="http://schemas.openxmlformats.org/officeDocument/2006/relationships/hyperlink" Target="http://www.umo.se/Sex/Skydd-mot-konssjukdomar/Femidom/" TargetMode="External"/><Relationship Id="rId9" Type="http://schemas.openxmlformats.org/officeDocument/2006/relationships/hyperlink" Target="http://www.umo.se/Sex/Hur-har-man-sex/Smeksex/" TargetMode="External"/><Relationship Id="rId14" Type="http://schemas.openxmlformats.org/officeDocument/2006/relationships/hyperlink" Target="http://www.1177.se/Fakta-och-rad/Undersokningar/Klamydiatest/"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klamydia.se/kontak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www.umo.se/Vald--krankningar/Diskriminering1/" TargetMode="External"/><Relationship Id="rId3" Type="http://schemas.openxmlformats.org/officeDocument/2006/relationships/hyperlink" Target="http://www.umo.se/Sex/Hur-har-man-sex/Samlag/" TargetMode="External"/><Relationship Id="rId7" Type="http://schemas.openxmlformats.org/officeDocument/2006/relationships/hyperlink" Target="http://www.umo.se/Familj/Bli-foralder/"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www.umo.se/Sex/Hur-har-man-sex/Sexleksaker/" TargetMode="External"/><Relationship Id="rId5" Type="http://schemas.openxmlformats.org/officeDocument/2006/relationships/hyperlink" Target="http://www.umo.se/Sex/Skydd-mot-konssjukdomar/Kondom/" TargetMode="External"/><Relationship Id="rId10" Type="http://schemas.openxmlformats.org/officeDocument/2006/relationships/hyperlink" Target="http://www.umo.se/Sex/Konssjukdomar/Smittskyddslagen/" TargetMode="External"/><Relationship Id="rId4" Type="http://schemas.openxmlformats.org/officeDocument/2006/relationships/hyperlink" Target="http://www.umo.se/Kroppen/Killars-underliv/Sperma/" TargetMode="External"/><Relationship Id="rId9" Type="http://schemas.openxmlformats.org/officeDocument/2006/relationships/hyperlink" Target="http://www.umo.se/Sex/Skydd-mot-konssjukdomar/Femido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www.umo.se/Lankbibliotek/Lankar-till-externa-webbplatser/Webbplatsens-startsida/Diskrimineringsombudsmannen-DO/" TargetMode="External"/><Relationship Id="rId3" Type="http://schemas.openxmlformats.org/officeDocument/2006/relationships/hyperlink" Target="http://www.youmo.se/Att-ta-hjalp/Ungdomsmottagning/" TargetMode="External"/><Relationship Id="rId7" Type="http://schemas.openxmlformats.org/officeDocument/2006/relationships/hyperlink" Target="http://www.youmo.se/Vald-orattvisor/Film-Diskriminering/"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www.rfsl.se/verksamhet/asyl/newcomers/" TargetMode="External"/><Relationship Id="rId5" Type="http://schemas.openxmlformats.org/officeDocument/2006/relationships/hyperlink" Target="http://www.rfslungdom.se/" TargetMode="External"/><Relationship Id="rId4" Type="http://schemas.openxmlformats.org/officeDocument/2006/relationships/hyperlink" Target="http://www.youmo.se/Att-ta-hjalp/Sekretess-och-tystnadsplikt/"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rfsl.se/om-oss/aarsrapport-2016/newcomers-naetverk-foer-nyanlaenda/"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www.rfsl.se/om-oss/aarsrapport-2016/" TargetMode="External"/><Relationship Id="rId4" Type="http://schemas.openxmlformats.org/officeDocument/2006/relationships/hyperlink" Target="http://www.rfsl.se/en/about-us/aarsrapport-2016/newcomers-naetverk-foer-nyanlaenda/"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Presentation </a:t>
            </a:r>
            <a:r>
              <a:rPr lang="sv-SE" b="1" dirty="0" smtClean="0"/>
              <a:t>av oss och av deltagarna kort.  Namn, ålder, land, när ni kom till Sverige, språk.</a:t>
            </a:r>
            <a:endParaRPr lang="sv-SE" b="1"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a:t>
            </a:fld>
            <a:endParaRPr lang="sv-SE" dirty="0"/>
          </a:p>
        </p:txBody>
      </p:sp>
    </p:spTree>
    <p:extLst>
      <p:ext uri="{BB962C8B-B14F-4D97-AF65-F5344CB8AC3E}">
        <p14:creationId xmlns:p14="http://schemas.microsoft.com/office/powerpoint/2010/main" val="28852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Film Hur gör man för att bli tillsammans med någon?</a:t>
            </a:r>
          </a:p>
          <a:p>
            <a:endParaRPr lang="sv-SE" dirty="0" smtClean="0"/>
          </a:p>
          <a:p>
            <a:r>
              <a:rPr lang="sv-SE" dirty="0" smtClean="0"/>
              <a:t>Filmen </a:t>
            </a:r>
            <a:r>
              <a:rPr lang="sv-SE" dirty="0" smtClean="0"/>
              <a:t>är textad på arabiska, somaliska och </a:t>
            </a:r>
            <a:r>
              <a:rPr lang="sv-SE" dirty="0" err="1" smtClean="0"/>
              <a:t>tigrinska</a:t>
            </a:r>
            <a:r>
              <a:rPr lang="sv-SE" dirty="0" smtClean="0"/>
              <a:t>. Du väljer språk genom att klicka på symbolen för inställningar under filmen.  2.08 min</a:t>
            </a:r>
          </a:p>
          <a:p>
            <a:endParaRPr lang="sv-SE" dirty="0" smtClean="0"/>
          </a:p>
          <a:p>
            <a:r>
              <a:rPr lang="sv-SE" dirty="0" smtClean="0"/>
              <a:t>Källa </a:t>
            </a:r>
            <a:r>
              <a:rPr lang="sv-SE" dirty="0" err="1" smtClean="0"/>
              <a:t>Youmo</a:t>
            </a:r>
            <a:endParaRPr lang="sv-SE" dirty="0" smtClean="0"/>
          </a:p>
          <a:p>
            <a:endParaRPr lang="sv-SE" dirty="0" smtClean="0"/>
          </a:p>
          <a:p>
            <a:r>
              <a:rPr lang="sv-SE" dirty="0" smtClean="0"/>
              <a:t>Ibland</a:t>
            </a:r>
            <a:r>
              <a:rPr lang="sv-SE" baseline="0" dirty="0" smtClean="0"/>
              <a:t> kan van vara kär och man får ingen respons från den andra. </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10</a:t>
            </a:fld>
            <a:endParaRPr lang="sv-SE" dirty="0"/>
          </a:p>
        </p:txBody>
      </p:sp>
    </p:spTree>
    <p:extLst>
      <p:ext uri="{BB962C8B-B14F-4D97-AF65-F5344CB8AC3E}">
        <p14:creationId xmlns:p14="http://schemas.microsoft.com/office/powerpoint/2010/main" val="810073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dirty="0" smtClean="0"/>
              <a:t>Kroppen</a:t>
            </a:r>
            <a:endParaRPr lang="sv-SE" b="1" dirty="0" smtClean="0"/>
          </a:p>
          <a:p>
            <a:endParaRPr lang="sv-SE" dirty="0" smtClean="0"/>
          </a:p>
          <a:p>
            <a:r>
              <a:rPr lang="sv-SE" dirty="0" smtClean="0"/>
              <a:t>”Kroppen är fantastisk på många olika sätt. Den kan röra på sig, förflytta sig, känna värme och kyla och få oss att njuta. Eftersom du ska leva med din kropp hela livet, är det bra om du kan trivas med den och ta hand om dig själv så att du mår bra”.</a:t>
            </a:r>
          </a:p>
          <a:p>
            <a:endParaRPr lang="sv-SE" dirty="0" smtClean="0"/>
          </a:p>
          <a:p>
            <a:r>
              <a:rPr lang="sv-SE" dirty="0" smtClean="0"/>
              <a:t>” Jag älskar att jag har en fungerande kropp, den är inte "perfekt" men tack vare den så kan jag göra alla möjliga saker. :) </a:t>
            </a:r>
          </a:p>
          <a:p>
            <a:endParaRPr lang="sv-SE" dirty="0" smtClean="0"/>
          </a:p>
          <a:p>
            <a:r>
              <a:rPr lang="sv-SE" dirty="0" smtClean="0"/>
              <a:t>”Jag älskar min kropp! Kan hoppa barfota på vasst grus utan att skada mig </a:t>
            </a:r>
            <a:r>
              <a:rPr lang="sv-SE" dirty="0" err="1" smtClean="0"/>
              <a:t>pga</a:t>
            </a:r>
            <a:r>
              <a:rPr lang="sv-SE" dirty="0" smtClean="0"/>
              <a:t> av tjock hud på fotsulorna. Jag är inte perfekt men vem bryr sig? Dem som inte klarar av att se mig som jag är kan gå och dra nåt ruttet över sig.”</a:t>
            </a:r>
          </a:p>
          <a:p>
            <a:endParaRPr lang="sv-SE" dirty="0" smtClean="0"/>
          </a:p>
          <a:p>
            <a:r>
              <a:rPr lang="sv-SE" dirty="0" smtClean="0"/>
              <a:t>”Min kropp är någonting av det viktigaste jag har och jag älskar den och är tacksam för den varje dag! Min kropp är verkligen fantastisk, på samma sätt som allas kroppar är fantastiska och underbara och perfekta!”</a:t>
            </a:r>
          </a:p>
          <a:p>
            <a:endParaRPr lang="sv-SE" dirty="0" smtClean="0"/>
          </a:p>
          <a:p>
            <a:r>
              <a:rPr lang="sv-SE" dirty="0" smtClean="0"/>
              <a:t>Källa. UMO.se</a:t>
            </a:r>
          </a:p>
          <a:p>
            <a:endParaRPr lang="sv-SE" dirty="0" smtClean="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11</a:t>
            </a:fld>
            <a:endParaRPr lang="sv-SE" dirty="0"/>
          </a:p>
        </p:txBody>
      </p:sp>
    </p:spTree>
    <p:extLst>
      <p:ext uri="{BB962C8B-B14F-4D97-AF65-F5344CB8AC3E}">
        <p14:creationId xmlns:p14="http://schemas.microsoft.com/office/powerpoint/2010/main" val="1894100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Vad</a:t>
            </a:r>
            <a:r>
              <a:rPr lang="sv-SE" b="1" baseline="0" dirty="0" smtClean="0"/>
              <a:t> händer vid puberteten?</a:t>
            </a:r>
            <a:endParaRPr lang="sv-SE" b="1" dirty="0" smtClean="0"/>
          </a:p>
          <a:p>
            <a:endParaRPr lang="sv-SE" dirty="0" smtClean="0"/>
          </a:p>
          <a:p>
            <a:r>
              <a:rPr lang="sv-SE" dirty="0" smtClean="0"/>
              <a:t>Puberteten </a:t>
            </a:r>
            <a:r>
              <a:rPr lang="sv-SE" dirty="0" smtClean="0"/>
              <a:t>är perioden när kroppen från barn till vuxen.</a:t>
            </a:r>
            <a:r>
              <a:rPr lang="sv-SE" baseline="0" dirty="0" smtClean="0"/>
              <a:t> Det är olika för olika personer när puberteten börjar. Du kan inte påverka det själv.</a:t>
            </a:r>
          </a:p>
          <a:p>
            <a:endParaRPr lang="sv-SE" baseline="0" dirty="0" smtClean="0"/>
          </a:p>
          <a:p>
            <a:r>
              <a:rPr lang="sv-SE" baseline="0" dirty="0" smtClean="0"/>
              <a:t>Puberteten sätts igång av hormoner. Hormoner är ämnen som produceras i kroppen. Det påverkar hur kroppen funkar på olika sätt. T-ex styr de sömnen, blodtrycket o humöret.</a:t>
            </a:r>
          </a:p>
          <a:p>
            <a:endParaRPr lang="sv-SE" baseline="0" dirty="0" smtClean="0"/>
          </a:p>
          <a:p>
            <a:r>
              <a:rPr lang="sv-SE" baseline="0" dirty="0" smtClean="0"/>
              <a:t>Att komma i puberteten kan kännas på olika sätt.  En del personer har längtat o tycker att det är roligt o spännande. En del personer tycker att det känns förvirrande  eller jobbigt.</a:t>
            </a:r>
          </a:p>
          <a:p>
            <a:endParaRPr lang="sv-SE" baseline="0" dirty="0" smtClean="0"/>
          </a:p>
          <a:p>
            <a:r>
              <a:rPr lang="sv-SE" baseline="0" dirty="0" smtClean="0"/>
              <a:t>Prata med någon om du har några frågor eller om puberteten känns jobbig på något sätt. Du kan t. ex prata med skolsköteskan, skolkuratorn eller någon på </a:t>
            </a:r>
            <a:r>
              <a:rPr lang="sv-SE" baseline="0" dirty="0" err="1" smtClean="0"/>
              <a:t>ung.mott</a:t>
            </a:r>
            <a:r>
              <a:rPr lang="sv-SE" baseline="0" dirty="0" smtClean="0"/>
              <a:t>.</a:t>
            </a:r>
          </a:p>
          <a:p>
            <a:r>
              <a:rPr lang="sv-SE" baseline="0" dirty="0" smtClean="0"/>
              <a:t>Om du inte har fått tecken på puberteten när du är 14 år, ska du kontakta skolsköterskan, en </a:t>
            </a:r>
            <a:r>
              <a:rPr lang="sv-SE" baseline="0" dirty="0" err="1" smtClean="0"/>
              <a:t>ung.mott</a:t>
            </a:r>
            <a:r>
              <a:rPr lang="sv-SE" baseline="0" dirty="0" smtClean="0"/>
              <a:t> eller en VC. Du kan göra det tillsammans med någon om  du känner eller själv. Puberteten  kan sättas igång eller hindras med mediciner om det behövs.</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12</a:t>
            </a:fld>
            <a:endParaRPr lang="sv-SE" dirty="0"/>
          </a:p>
        </p:txBody>
      </p:sp>
    </p:spTree>
    <p:extLst>
      <p:ext uri="{BB962C8B-B14F-4D97-AF65-F5344CB8AC3E}">
        <p14:creationId xmlns:p14="http://schemas.microsoft.com/office/powerpoint/2010/main" val="3925070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sv-SE" b="1" dirty="0" smtClean="0"/>
              <a:t>Puberteten</a:t>
            </a:r>
          </a:p>
          <a:p>
            <a:pPr marL="0" marR="0" indent="0" algn="l" defTabSz="914400" rtl="0" eaLnBrk="1" fontAlgn="base" latinLnBrk="0" hangingPunct="1">
              <a:lnSpc>
                <a:spcPct val="100000"/>
              </a:lnSpc>
              <a:spcBef>
                <a:spcPct val="30000"/>
              </a:spcBef>
              <a:spcAft>
                <a:spcPct val="0"/>
              </a:spcAft>
              <a:buClrTx/>
              <a:buSzTx/>
              <a:buFontTx/>
              <a:buNone/>
              <a:tabLst/>
              <a:defRPr/>
            </a:pPr>
            <a:endParaRPr lang="sv-SE"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dirty="0" smtClean="0"/>
              <a:t>I </a:t>
            </a:r>
            <a:r>
              <a:rPr lang="sv-SE" dirty="0" smtClean="0"/>
              <a:t>puberteten kan du få fetare hy. Det är vanligt att få pormaskar o finnar.</a:t>
            </a:r>
          </a:p>
          <a:p>
            <a:pPr marL="0" marR="0" indent="0" algn="l" defTabSz="914400" rtl="0" eaLnBrk="1" fontAlgn="base" latinLnBrk="0" hangingPunct="1">
              <a:lnSpc>
                <a:spcPct val="100000"/>
              </a:lnSpc>
              <a:spcBef>
                <a:spcPct val="30000"/>
              </a:spcBef>
              <a:spcAft>
                <a:spcPct val="0"/>
              </a:spcAft>
              <a:buClrTx/>
              <a:buSzTx/>
              <a:buFontTx/>
              <a:buNone/>
              <a:tabLst/>
              <a:defRPr/>
            </a:pPr>
            <a:endParaRPr lang="sv-SE" dirty="0" smtClean="0"/>
          </a:p>
          <a:p>
            <a:r>
              <a:rPr lang="sv-SE" dirty="0" smtClean="0"/>
              <a:t>Ditt  humör kan ändras snabbare än tidigare. Du kan bli irriterad</a:t>
            </a:r>
            <a:r>
              <a:rPr lang="sv-SE" baseline="0" dirty="0" smtClean="0"/>
              <a:t> på saker du inte blev irriterad på tidigare. </a:t>
            </a:r>
          </a:p>
          <a:p>
            <a:endParaRPr lang="sv-SE" baseline="0" dirty="0" smtClean="0"/>
          </a:p>
          <a:p>
            <a:r>
              <a:rPr lang="sv-SE" dirty="0" smtClean="0"/>
              <a:t>Tankar och känslorna förändras. Ditt  humör kan ändras snabbare än tidigare. Du kan bli irriterad</a:t>
            </a:r>
            <a:r>
              <a:rPr lang="sv-SE" baseline="0" dirty="0" smtClean="0"/>
              <a:t> på saker du inte blev irriterad på tidigare. </a:t>
            </a:r>
          </a:p>
          <a:p>
            <a:endParaRPr lang="sv-SE"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dirty="0" smtClean="0"/>
              <a:t>Du kan känna dig ledsen eller fundera</a:t>
            </a:r>
            <a:r>
              <a:rPr lang="sv-SE" baseline="0" dirty="0" smtClean="0"/>
              <a:t> mer</a:t>
            </a:r>
          </a:p>
          <a:p>
            <a:pPr marL="0" marR="0" indent="0" algn="l" defTabSz="914400" rtl="0" eaLnBrk="1" fontAlgn="base" latinLnBrk="0" hangingPunct="1">
              <a:lnSpc>
                <a:spcPct val="100000"/>
              </a:lnSpc>
              <a:spcBef>
                <a:spcPct val="30000"/>
              </a:spcBef>
              <a:spcAft>
                <a:spcPct val="0"/>
              </a:spcAft>
              <a:buClrTx/>
              <a:buSzTx/>
              <a:buFontTx/>
              <a:buNone/>
              <a:tabLst/>
              <a:defRPr/>
            </a:pPr>
            <a:endParaRPr lang="sv-SE"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dirty="0" smtClean="0"/>
              <a:t>Du kan bli mer intresserad av sex. Kanske tänker du ofta på sex o känner dig kåt.</a:t>
            </a:r>
          </a:p>
          <a:p>
            <a:pPr marL="0" marR="0" indent="0" algn="l" defTabSz="914400" rtl="0" eaLnBrk="1" fontAlgn="base" latinLnBrk="0" hangingPunct="1">
              <a:lnSpc>
                <a:spcPct val="100000"/>
              </a:lnSpc>
              <a:spcBef>
                <a:spcPct val="30000"/>
              </a:spcBef>
              <a:spcAft>
                <a:spcPct val="0"/>
              </a:spcAft>
              <a:buClrTx/>
              <a:buSzTx/>
              <a:buFontTx/>
              <a:buNone/>
              <a:tabLst/>
              <a:defRPr/>
            </a:pPr>
            <a:endParaRPr lang="sv-SE"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dirty="0" smtClean="0"/>
              <a:t>Du kan få bredare axlar o  mer muskler. </a:t>
            </a:r>
            <a:r>
              <a:rPr lang="sv-SE" baseline="0" dirty="0" smtClean="0"/>
              <a:t>När kroppen växer snabbt kan du få bristningar i huden. Bristningar ser ut som streck eller ränder. Det brukar blekna med tiden.</a:t>
            </a:r>
            <a:endParaRPr lang="sv-SE" dirty="0" smtClean="0"/>
          </a:p>
          <a:p>
            <a:endParaRPr lang="sv-SE"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sv-SE" dirty="0" smtClean="0"/>
          </a:p>
          <a:p>
            <a:endParaRPr lang="sv-SE" dirty="0" smtClean="0"/>
          </a:p>
          <a:p>
            <a:r>
              <a:rPr lang="sv-SE" dirty="0" smtClean="0"/>
              <a:t>Killar. </a:t>
            </a:r>
          </a:p>
          <a:p>
            <a:r>
              <a:rPr lang="sv-SE" dirty="0" smtClean="0"/>
              <a:t>Puberteten brukar börja någon</a:t>
            </a:r>
            <a:r>
              <a:rPr lang="sv-SE" baseline="0" dirty="0" smtClean="0"/>
              <a:t> gång mellan 11 till 13 år. Hela puberteten brukar ta fem till sex år. När puberteten är färdig har du fått en mer vuxen kropp och ett mer vuxet utseende. Då har du också vuxit färdigt på längden.</a:t>
            </a:r>
            <a:endParaRPr lang="sv-SE" dirty="0" smtClean="0"/>
          </a:p>
          <a:p>
            <a:endParaRPr lang="sv-SE" dirty="0" smtClean="0"/>
          </a:p>
          <a:p>
            <a:r>
              <a:rPr lang="sv-SE" dirty="0" smtClean="0"/>
              <a:t>Du kanske börjar få hår i ansiktet, mustasch o skägg. I början är mustaschen o skägget ganska tunt. Med tiden blir det mer. </a:t>
            </a:r>
            <a:r>
              <a:rPr lang="sv-SE" baseline="0" dirty="0" smtClean="0"/>
              <a:t>Du får mer hår på kroppen, bland annat under armarna. Du kan också få hår till exempel bröstet o ryggen. Du börjar svettas mer under puberteten</a:t>
            </a:r>
          </a:p>
          <a:p>
            <a:endParaRPr lang="sv-SE"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dirty="0" smtClean="0"/>
              <a:t>Din röst förändras. Det beror på att delar i halsen växer. I början brukar rösten vara ojämn. Efter ett tag blir rösten mörkare.</a:t>
            </a:r>
          </a:p>
          <a:p>
            <a:endParaRPr lang="sv-SE" dirty="0" smtClean="0"/>
          </a:p>
          <a:p>
            <a:endParaRPr lang="sv-SE" dirty="0" smtClean="0"/>
          </a:p>
          <a:p>
            <a:r>
              <a:rPr lang="sv-SE" dirty="0" smtClean="0"/>
              <a:t>Killar.</a:t>
            </a:r>
            <a:r>
              <a:rPr lang="sv-SE" baseline="0" dirty="0" smtClean="0"/>
              <a:t> Du får hår på könet. Penisen o pungen blir större. Pungen blir mörkare o mer rynkig. Du kan börja se prickar o knottror på penisen o pungen. Det bildas en vätska som smörjer ollonet, längst ut på penisen. I puberteten börjar testiklarna som finns i pungen producera spermier. Det gör att du kan göra någon gravid. Könet kan börja lukta annorlunda i puberteten. Det beror på svett o vätska som bildas i könet.</a:t>
            </a:r>
          </a:p>
          <a:p>
            <a:endParaRPr lang="sv-SE" baseline="0" dirty="0" smtClean="0"/>
          </a:p>
          <a:p>
            <a:endParaRPr lang="sv-SE" dirty="0" smtClean="0"/>
          </a:p>
          <a:p>
            <a:r>
              <a:rPr lang="sv-SE" dirty="0" smtClean="0"/>
              <a:t>Tjejer:</a:t>
            </a:r>
          </a:p>
          <a:p>
            <a:r>
              <a:rPr lang="sv-SE" dirty="0" smtClean="0"/>
              <a:t>Puberteten</a:t>
            </a:r>
            <a:r>
              <a:rPr lang="sv-SE" baseline="0" dirty="0" smtClean="0"/>
              <a:t> brukar börja någon gång mellan 8-13 år. Hela puberteten brukar ta fem till sex år. </a:t>
            </a:r>
          </a:p>
          <a:p>
            <a:r>
              <a:rPr lang="sv-SE" baseline="0" dirty="0" smtClean="0"/>
              <a:t>När puberteten är färdig har du fått en mer vuxen kropp o ett mer vuxet utseende. Då har du också vuxit färdigt på längden.</a:t>
            </a:r>
          </a:p>
          <a:p>
            <a:pPr marL="0" marR="0" indent="0" algn="l" defTabSz="914400" rtl="0" eaLnBrk="1" fontAlgn="base" latinLnBrk="0" hangingPunct="1">
              <a:lnSpc>
                <a:spcPct val="100000"/>
              </a:lnSpc>
              <a:spcBef>
                <a:spcPct val="30000"/>
              </a:spcBef>
              <a:spcAft>
                <a:spcPct val="0"/>
              </a:spcAft>
              <a:buClrTx/>
              <a:buSzTx/>
              <a:buFontTx/>
              <a:buNone/>
              <a:tabLst/>
              <a:defRPr/>
            </a:pPr>
            <a:endParaRPr lang="sv-SE"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dirty="0" smtClean="0"/>
              <a:t>Du får mer hår på kroppen bland</a:t>
            </a:r>
            <a:r>
              <a:rPr lang="sv-SE" baseline="0" dirty="0" smtClean="0"/>
              <a:t> annat under armarna. Du börjar också svettas mer under puberteten.</a:t>
            </a:r>
            <a:endParaRPr lang="sv-SE" dirty="0" smtClean="0"/>
          </a:p>
          <a:p>
            <a:endParaRPr lang="sv-SE"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dirty="0" smtClean="0"/>
              <a:t>Brösten växer. Det brukar börja med att det blir hårt bakom bröstvårtorna. Bröstvårtorna kan göra lite  ont. Det är vanligt att ett bröst växer lite snabbare än det andra.</a:t>
            </a:r>
          </a:p>
          <a:p>
            <a:pPr marL="0" marR="0" indent="0" algn="l" defTabSz="914400" rtl="0" eaLnBrk="1" fontAlgn="base" latinLnBrk="0" hangingPunct="1">
              <a:lnSpc>
                <a:spcPct val="100000"/>
              </a:lnSpc>
              <a:spcBef>
                <a:spcPct val="30000"/>
              </a:spcBef>
              <a:spcAft>
                <a:spcPct val="0"/>
              </a:spcAft>
              <a:buClrTx/>
              <a:buSzTx/>
              <a:buFontTx/>
              <a:buNone/>
              <a:tabLst/>
              <a:defRPr/>
            </a:pPr>
            <a:endParaRPr lang="sv-SE"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dirty="0" smtClean="0"/>
              <a:t>Du blir längre. Kroppen kan också ändra form,</a:t>
            </a:r>
            <a:r>
              <a:rPr lang="sv-SE" baseline="0" dirty="0" smtClean="0"/>
              <a:t> framför allt höfterna o magen. När kroppen växer snabbt kan du få bristningar i huden. Bristningar ser ut som streck eller ränder. Det brukar blekna med tiden.</a:t>
            </a:r>
            <a:endParaRPr lang="sv-SE"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sv-SE" dirty="0" smtClean="0"/>
          </a:p>
          <a:p>
            <a:r>
              <a:rPr lang="sv-SE" baseline="0" dirty="0" smtClean="0"/>
              <a:t>Du får hår på könet. Klitoris o blygläpparna växer o får en annan färg o form.</a:t>
            </a:r>
          </a:p>
          <a:p>
            <a:r>
              <a:rPr lang="sv-SE" baseline="0" dirty="0" smtClean="0"/>
              <a:t>Du kan börja se prickar o knottror på t. ex. blygläpparna. </a:t>
            </a:r>
          </a:p>
          <a:p>
            <a:endParaRPr lang="sv-SE" baseline="0" dirty="0" smtClean="0"/>
          </a:p>
          <a:p>
            <a:r>
              <a:rPr lang="sv-SE" baseline="0" dirty="0" smtClean="0"/>
              <a:t>Du får flytningar. Det är vätska från slidan. Flytningar brukar vara vita el lite gula. Flytningarna håller slidan fuktig o fri från bakterier. Könet kan börja lukta annorlunda i puberteten. Det beror på svett o flytningar.</a:t>
            </a:r>
            <a:endParaRPr lang="sv-SE"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sv-SE"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13</a:t>
            </a:fld>
            <a:endParaRPr lang="sv-SE" dirty="0"/>
          </a:p>
        </p:txBody>
      </p:sp>
    </p:spTree>
    <p:extLst>
      <p:ext uri="{BB962C8B-B14F-4D97-AF65-F5344CB8AC3E}">
        <p14:creationId xmlns:p14="http://schemas.microsoft.com/office/powerpoint/2010/main" val="2524913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Könsorgan</a:t>
            </a:r>
          </a:p>
          <a:p>
            <a:endParaRPr lang="sv-SE" dirty="0" smtClean="0"/>
          </a:p>
          <a:p>
            <a:r>
              <a:rPr lang="sv-SE" dirty="0" smtClean="0"/>
              <a:t>Myter gällande mödomshinnan. Det finns ingen hinna som spricker vid penetration. Det finns en slidkrans strax innanför slidmynningen på varje kvinna. Den sitter en till ett par cm innanför slidmynningen. Ser olika ut på varje individ precis som näsor , örsnibbar eller blygläppar gör-</a:t>
            </a:r>
            <a:r>
              <a:rPr lang="sv-SE" baseline="0" dirty="0" smtClean="0"/>
              <a:t> är av olika </a:t>
            </a:r>
            <a:r>
              <a:rPr lang="sv-SE" baseline="0" dirty="0" err="1" smtClean="0"/>
              <a:t>stl</a:t>
            </a:r>
            <a:r>
              <a:rPr lang="sv-SE" baseline="0" dirty="0" smtClean="0"/>
              <a:t>, färg och form.</a:t>
            </a:r>
          </a:p>
          <a:p>
            <a:endParaRPr lang="sv-SE" baseline="0" dirty="0" smtClean="0"/>
          </a:p>
          <a:p>
            <a:r>
              <a:rPr lang="sv-SE" baseline="0" dirty="0" smtClean="0"/>
              <a:t>Gör det ont ”första gången” är en individuell upplevelse. Vissa tjejer känner ingen smärta alls medan andra har en tjockare slidkrans kan beskriva en svidande känsla. Det kan vara små sprickor i slemhinnevecken som gör ont, ibland kan det också blöda lite grann. För att en kvinna ska njuta av vaginalsex oavsett vilken gång i ordningen så krävs det att hon är upphetsad och </a:t>
            </a:r>
            <a:r>
              <a:rPr lang="sv-SE" baseline="0" dirty="0" err="1" smtClean="0"/>
              <a:t>lubricerar</a:t>
            </a:r>
            <a:r>
              <a:rPr lang="sv-SE" baseline="0" dirty="0" smtClean="0"/>
              <a:t> (blir våt i slidan) Om hon är spänd och har svårt att slappna av kan det göra mer ont. </a:t>
            </a:r>
          </a:p>
          <a:p>
            <a:endParaRPr lang="sv-SE" baseline="0" dirty="0" smtClean="0"/>
          </a:p>
          <a:p>
            <a:r>
              <a:rPr lang="sv-SE" baseline="0" dirty="0" smtClean="0"/>
              <a:t>Det är färre än hälften av tjejer som blöder första gången. Orsak till blödningen är att man är spänd, nervös, torr. Då kan det bli små sprickor i slidkranasen och kan blöda.</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14</a:t>
            </a:fld>
            <a:endParaRPr lang="sv-SE" dirty="0"/>
          </a:p>
        </p:txBody>
      </p:sp>
    </p:spTree>
    <p:extLst>
      <p:ext uri="{BB962C8B-B14F-4D97-AF65-F5344CB8AC3E}">
        <p14:creationId xmlns:p14="http://schemas.microsoft.com/office/powerpoint/2010/main" val="1277925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Olika citat om min kropp</a:t>
            </a:r>
            <a:endParaRPr lang="sv-SE" b="1" dirty="0" smtClean="0"/>
          </a:p>
          <a:p>
            <a:endParaRPr lang="sv-SE" dirty="0" smtClean="0"/>
          </a:p>
          <a:p>
            <a:r>
              <a:rPr lang="sv-SE" dirty="0" smtClean="0"/>
              <a:t>Källa:</a:t>
            </a:r>
            <a:r>
              <a:rPr lang="sv-SE" baseline="0" dirty="0" smtClean="0"/>
              <a:t> UMO.se</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15</a:t>
            </a:fld>
            <a:endParaRPr lang="sv-SE" dirty="0"/>
          </a:p>
        </p:txBody>
      </p:sp>
    </p:spTree>
    <p:extLst>
      <p:ext uri="{BB962C8B-B14F-4D97-AF65-F5344CB8AC3E}">
        <p14:creationId xmlns:p14="http://schemas.microsoft.com/office/powerpoint/2010/main" val="2631353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i="0" dirty="0" smtClean="0"/>
              <a:t>Mens</a:t>
            </a:r>
          </a:p>
          <a:p>
            <a:endParaRPr lang="sv-SE" i="1" dirty="0" smtClean="0"/>
          </a:p>
          <a:p>
            <a:r>
              <a:rPr lang="sv-SE" i="1" dirty="0" smtClean="0"/>
              <a:t>Fråga</a:t>
            </a:r>
            <a:r>
              <a:rPr lang="sv-SE" i="1" dirty="0" smtClean="0"/>
              <a:t>: Hur ser man på mens? Är det</a:t>
            </a:r>
            <a:r>
              <a:rPr lang="sv-SE" i="1" baseline="0" dirty="0" smtClean="0"/>
              <a:t> någonting man pratar öppet om?</a:t>
            </a:r>
            <a:endParaRPr lang="sv-SE" i="1" dirty="0" smtClean="0"/>
          </a:p>
          <a:p>
            <a:endParaRPr lang="sv-SE" dirty="0" smtClean="0"/>
          </a:p>
          <a:p>
            <a:r>
              <a:rPr lang="sv-SE" dirty="0" smtClean="0"/>
              <a:t>Film</a:t>
            </a:r>
            <a:r>
              <a:rPr lang="sv-SE" baseline="0" dirty="0" smtClean="0"/>
              <a:t> </a:t>
            </a:r>
            <a:r>
              <a:rPr lang="sv-SE" dirty="0" smtClean="0"/>
              <a:t>från RFSU- UPOS finns på 8 språk, svenska, engelska,</a:t>
            </a:r>
            <a:r>
              <a:rPr lang="sv-SE" baseline="0" dirty="0" smtClean="0"/>
              <a:t> arabiska, </a:t>
            </a:r>
            <a:r>
              <a:rPr lang="sv-SE" baseline="0" dirty="0" err="1" smtClean="0"/>
              <a:t>kurmanji</a:t>
            </a:r>
            <a:r>
              <a:rPr lang="sv-SE" baseline="0" dirty="0" smtClean="0"/>
              <a:t>, </a:t>
            </a:r>
            <a:r>
              <a:rPr lang="sv-SE" baseline="0" dirty="0" err="1" smtClean="0"/>
              <a:t>sorani</a:t>
            </a:r>
            <a:r>
              <a:rPr lang="sv-SE" baseline="0" dirty="0" smtClean="0"/>
              <a:t>, somaliska, dari o rumänska. 4 min lång</a:t>
            </a:r>
          </a:p>
          <a:p>
            <a:endParaRPr lang="sv-SE" baseline="0" dirty="0" smtClean="0"/>
          </a:p>
          <a:p>
            <a:r>
              <a:rPr lang="sv-SE" baseline="0" dirty="0" smtClean="0"/>
              <a:t>Om man har mycket besvär så kan man ta Alvedon eller Ipren.</a:t>
            </a:r>
          </a:p>
          <a:p>
            <a:endParaRPr lang="sv-SE" baseline="0" dirty="0" smtClean="0"/>
          </a:p>
          <a:p>
            <a:r>
              <a:rPr lang="sv-SE" baseline="0" dirty="0" smtClean="0"/>
              <a:t>Om man som tjej blivit omskuren så kan man få förvärrade smärtor vid mens. </a:t>
            </a:r>
          </a:p>
          <a:p>
            <a:r>
              <a:rPr lang="sv-SE" baseline="0" dirty="0" smtClean="0"/>
              <a:t>’</a:t>
            </a:r>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16</a:t>
            </a:fld>
            <a:endParaRPr lang="sv-SE" dirty="0"/>
          </a:p>
        </p:txBody>
      </p:sp>
    </p:spTree>
    <p:extLst>
      <p:ext uri="{BB962C8B-B14F-4D97-AF65-F5344CB8AC3E}">
        <p14:creationId xmlns:p14="http://schemas.microsoft.com/office/powerpoint/2010/main" val="336534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i="0" baseline="0" dirty="0" smtClean="0"/>
              <a:t>Menstruation</a:t>
            </a:r>
          </a:p>
          <a:p>
            <a:endParaRPr lang="sv-SE" b="1" i="0" dirty="0" smtClean="0"/>
          </a:p>
          <a:p>
            <a:r>
              <a:rPr lang="sv-SE" i="1" dirty="0" smtClean="0"/>
              <a:t>Varför har tjejer mens= menstruation?</a:t>
            </a:r>
          </a:p>
          <a:p>
            <a:endParaRPr lang="sv-SE" i="1" dirty="0" smtClean="0"/>
          </a:p>
          <a:p>
            <a:r>
              <a:rPr lang="sv-SE" i="1" dirty="0" smtClean="0"/>
              <a:t>Om det kommer frågor om kvinnlig könsstympning så berätta att om</a:t>
            </a:r>
            <a:r>
              <a:rPr lang="sv-SE" i="1" baseline="0" dirty="0" smtClean="0"/>
              <a:t> man är könsstympad/omskuren så kan man få problem vid menstruationen. Man kan få ökad mensvärk, lättare att få infektioner. Berätta att vi kommer att gå igenom mer om kvinnlig könsstympning vid nästa tema.</a:t>
            </a:r>
          </a:p>
          <a:p>
            <a:endParaRPr lang="sv-SE" i="1" dirty="0" smtClean="0"/>
          </a:p>
          <a:p>
            <a:endParaRPr lang="sv-SE" i="0" dirty="0" smtClean="0"/>
          </a:p>
          <a:p>
            <a:r>
              <a:rPr lang="sv-SE" dirty="0" smtClean="0"/>
              <a:t>I vilken ålder du får mens är olika. Det beror på att alla är olika gamla när de kommer in i puberteten. Du kan inte själv påverka om du ska komma in tidigt eller sent i puberteten.</a:t>
            </a:r>
          </a:p>
          <a:p>
            <a:endParaRPr lang="sv-SE" i="0" dirty="0" smtClean="0"/>
          </a:p>
          <a:p>
            <a:r>
              <a:rPr lang="sv-SE" dirty="0" smtClean="0"/>
              <a:t>De flesta brukar få mens någon gång i 12-14-årsåldern. Men du kan få den redan när du är 9 eller först när du är 16 år utan att det är något som är fel. Har du inte fått din första mens när du är 16-17 år ska du gå till en läkare.</a:t>
            </a:r>
          </a:p>
          <a:p>
            <a:r>
              <a:rPr lang="sv-SE" dirty="0" smtClean="0"/>
              <a:t>Första mensen kan komma som en överraskning. Kanske är mensen någonting du längtat efter. De flesta kompisar kanske redan har fått den och du känner sig lättad för att du äntligen är en i ”gänget”. </a:t>
            </a:r>
          </a:p>
          <a:p>
            <a:r>
              <a:rPr lang="sv-SE" dirty="0" smtClean="0"/>
              <a:t>En del tycker att det känns jobbigt. Kanske har ingen annan i klassen fått mens. Du kanske undrar vilket </a:t>
            </a:r>
            <a:r>
              <a:rPr lang="sv-SE" dirty="0" smtClean="0">
                <a:hlinkClick r:id="rId3"/>
              </a:rPr>
              <a:t>mensskydd </a:t>
            </a:r>
            <a:r>
              <a:rPr lang="sv-SE" dirty="0" smtClean="0"/>
              <a:t>du ska använda och det kanske känns pinsamt att prata med någon vuxen om det.</a:t>
            </a:r>
          </a:p>
          <a:p>
            <a:r>
              <a:rPr lang="sv-SE" b="1" dirty="0" smtClean="0"/>
              <a:t>Hur mycket blöder jag?</a:t>
            </a:r>
          </a:p>
          <a:p>
            <a:r>
              <a:rPr lang="sv-SE" dirty="0" smtClean="0"/>
              <a:t>Hur mycket du blöder och hur många dagar du har mens, skiljer sig från person till person. De flesta blöder 3-7 dagar.</a:t>
            </a:r>
          </a:p>
          <a:p>
            <a:r>
              <a:rPr lang="sv-SE" dirty="0" smtClean="0"/>
              <a:t>Under en mens är det normalt att blöda mellan 20-80 milliliter blod, alltså knappt en deciliter som mest. Men eftersom blodet blandas ut med kroppsvätska och slemhinna från livmodern kan du uppleva det som mer. </a:t>
            </a:r>
          </a:p>
          <a:p>
            <a:r>
              <a:rPr lang="sv-SE" b="1" dirty="0" smtClean="0"/>
              <a:t>Att blöda mycket</a:t>
            </a:r>
          </a:p>
          <a:p>
            <a:r>
              <a:rPr lang="sv-SE" dirty="0" smtClean="0"/>
              <a:t>Du har något som kallas för riklig mens om du blöder så mycket att du måste byta mensskydd så ofta att det blir jobbigt eller är tvungen att använda dubbla mensskydd för att inte blöda igenom. Riklig mens kan göra att du känner dig trött och orkeslös. Det beror på att blodvärdet är lågt.</a:t>
            </a:r>
          </a:p>
          <a:p>
            <a:r>
              <a:rPr lang="sv-SE" dirty="0" smtClean="0"/>
              <a:t>Har du riklig mens kan du kontakta </a:t>
            </a:r>
            <a:r>
              <a:rPr lang="sv-SE" dirty="0" smtClean="0">
                <a:hlinkClick r:id="rId4"/>
              </a:rPr>
              <a:t>elevhälsan</a:t>
            </a:r>
            <a:r>
              <a:rPr lang="sv-SE" dirty="0" smtClean="0"/>
              <a:t>, en </a:t>
            </a:r>
            <a:r>
              <a:rPr lang="sv-SE" dirty="0" smtClean="0">
                <a:hlinkClick r:id="rId5"/>
              </a:rPr>
              <a:t>ungdomsmottagning</a:t>
            </a:r>
            <a:r>
              <a:rPr lang="sv-SE" dirty="0" smtClean="0"/>
              <a:t> eller en </a:t>
            </a:r>
            <a:r>
              <a:rPr lang="sv-SE" dirty="0" smtClean="0">
                <a:hlinkClick r:id="rId6"/>
              </a:rPr>
              <a:t>vårdcentral</a:t>
            </a:r>
            <a:r>
              <a:rPr lang="sv-SE" dirty="0" smtClean="0"/>
              <a:t>. Då kan du få hjälp med tabletter som gör att du blöder mindre.</a:t>
            </a:r>
          </a:p>
          <a:p>
            <a:r>
              <a:rPr lang="sv-SE" dirty="0" smtClean="0"/>
              <a:t>Även </a:t>
            </a:r>
            <a:r>
              <a:rPr lang="sv-SE" dirty="0" smtClean="0">
                <a:hlinkClick r:id="rId7"/>
              </a:rPr>
              <a:t>skydd mot graviditet</a:t>
            </a:r>
            <a:r>
              <a:rPr lang="sv-SE" dirty="0" smtClean="0"/>
              <a:t> som innehåller hormoner, som p-piller, p-ring och hormonspiral, gör ofta att du blöder mindre när du har mens.</a:t>
            </a:r>
          </a:p>
          <a:p>
            <a:endParaRPr lang="sv-SE" i="0" dirty="0" smtClean="0"/>
          </a:p>
          <a:p>
            <a:r>
              <a:rPr lang="sv-SE" b="1" dirty="0" smtClean="0"/>
              <a:t>Oregelbunden mens</a:t>
            </a:r>
          </a:p>
          <a:p>
            <a:r>
              <a:rPr lang="sv-SE" dirty="0" smtClean="0"/>
              <a:t>I början när du har mens är det vanligt att den är oregelbunden. Det betyder att den inte kommer vid samma tid varje månad. För de flesta brukar det rätta till sig efter ett tag så att varje menscykel, alltså dagen från att en mens börjar till nästas början, är mellan 21-35 dagar.</a:t>
            </a:r>
          </a:p>
          <a:p>
            <a:r>
              <a:rPr lang="sv-SE" dirty="0" smtClean="0"/>
              <a:t>Det kan vara bra att hålla koll på din mens genom att skriva upp datumen i en almanacka eller mobil. Det finns också </a:t>
            </a:r>
            <a:r>
              <a:rPr lang="sv-SE" dirty="0" err="1" smtClean="0"/>
              <a:t>appar</a:t>
            </a:r>
            <a:r>
              <a:rPr lang="sv-SE" dirty="0" smtClean="0"/>
              <a:t> till mobilen som du kan använda. Då kan du se om mensen är regelbunden och i så fall veta ungefär när den kommer nästa månad. Du märker också om mensen är sen någon månad.</a:t>
            </a:r>
          </a:p>
          <a:p>
            <a:r>
              <a:rPr lang="sv-SE" dirty="0" smtClean="0"/>
              <a:t>En del har alltid oregelbunden mens. Det är inte farligt. Om du tycker det är besvärligt kan du få regelbunden mens med hjälp av till exempel p-piller.</a:t>
            </a:r>
          </a:p>
          <a:p>
            <a:r>
              <a:rPr lang="sv-SE" b="1" dirty="0" smtClean="0"/>
              <a:t>Sen eller utebliven mens</a:t>
            </a:r>
          </a:p>
          <a:p>
            <a:r>
              <a:rPr lang="sv-SE" b="1" dirty="0" smtClean="0"/>
              <a:t>Gravid</a:t>
            </a:r>
          </a:p>
          <a:p>
            <a:r>
              <a:rPr lang="sv-SE" dirty="0" smtClean="0"/>
              <a:t>En anledning till att mensen försvinner kan vara att du är </a:t>
            </a:r>
            <a:r>
              <a:rPr lang="sv-SE" dirty="0" smtClean="0">
                <a:hlinkClick r:id="rId8"/>
              </a:rPr>
              <a:t>gravid</a:t>
            </a:r>
            <a:r>
              <a:rPr lang="sv-SE" dirty="0" smtClean="0"/>
              <a:t>. För att vara gravid måste du ha fått in spermier i slidan. Det sker nästan alltid genom slidsamlag.</a:t>
            </a:r>
          </a:p>
          <a:p>
            <a:r>
              <a:rPr lang="sv-SE" dirty="0" smtClean="0"/>
              <a:t>Om du har smeksex och har färsk sperma på fingrarna och direkt för in dem i slidan, finns det också en viss risk för graviditet.</a:t>
            </a:r>
          </a:p>
          <a:p>
            <a:r>
              <a:rPr lang="sv-SE" dirty="0" smtClean="0"/>
              <a:t>Om du tror att den uteblivna mensen kan bero på att du är gravid är det bra att göra ett </a:t>
            </a:r>
            <a:r>
              <a:rPr lang="sv-SE" dirty="0" smtClean="0">
                <a:hlinkClick r:id="rId9"/>
              </a:rPr>
              <a:t>graviditetstest</a:t>
            </a:r>
            <a:r>
              <a:rPr lang="sv-SE" dirty="0" smtClean="0"/>
              <a:t>. Graviditetstest kan du köpa på ett apotek och i många mataffärer och servicebutiker. Du kan också göra ett test gratis på en </a:t>
            </a:r>
            <a:r>
              <a:rPr lang="sv-SE" dirty="0" smtClean="0">
                <a:hlinkClick r:id="rId5"/>
              </a:rPr>
              <a:t>ungdomsmottagning</a:t>
            </a:r>
            <a:r>
              <a:rPr lang="sv-SE" dirty="0" smtClean="0"/>
              <a:t> eller barnmorskemottagning.</a:t>
            </a:r>
          </a:p>
          <a:p>
            <a:endParaRPr lang="sv-SE" i="0" dirty="0" smtClean="0"/>
          </a:p>
          <a:p>
            <a:r>
              <a:rPr lang="sv-SE" i="0" dirty="0" smtClean="0"/>
              <a:t>Bildspel om menstruationen</a:t>
            </a:r>
          </a:p>
          <a:p>
            <a:endParaRPr lang="sv-SE" i="0" dirty="0" smtClean="0"/>
          </a:p>
          <a:p>
            <a:r>
              <a:rPr lang="sv-SE" i="0" dirty="0" smtClean="0"/>
              <a:t>Tjejer föds med en massa äggceller. Varje</a:t>
            </a:r>
            <a:r>
              <a:rPr lang="sv-SE" i="0" baseline="0" dirty="0" smtClean="0"/>
              <a:t> månad från att du kommit i puberteten mognar en äggcell till ett ägg. </a:t>
            </a:r>
          </a:p>
          <a:p>
            <a:r>
              <a:rPr lang="sv-SE" i="0" baseline="0" dirty="0" smtClean="0"/>
              <a:t>Det tar ungefär två veckor för ägget att mogna. Samtidigt gör sig livmodern redo att ta emot ett befruktat ägg.</a:t>
            </a:r>
          </a:p>
          <a:p>
            <a:r>
              <a:rPr lang="sv-SE" i="0" baseline="0" dirty="0" smtClean="0"/>
              <a:t>När ägget mognar lossnar det från äggstocken fångas upp av äggledaren</a:t>
            </a:r>
          </a:p>
          <a:p>
            <a:r>
              <a:rPr lang="sv-SE" i="0" baseline="0" dirty="0" smtClean="0"/>
              <a:t>Veckan innan mensen får en del något som kallas för premenstruell spänning, PMS. Du kan känna dig ledsen eller arg. Du kan känna dig energisk eller bli sugen på godis. En del får mer finnar. Du kan också få ömma bröst.</a:t>
            </a:r>
          </a:p>
          <a:p>
            <a:r>
              <a:rPr lang="sv-SE" i="0" baseline="0" dirty="0" smtClean="0"/>
              <a:t>Om ägget inte blir befruktat av någon spermie, kommer blod från livmodern ut genom slidan. Det är det som är mensen.</a:t>
            </a:r>
          </a:p>
          <a:p>
            <a:r>
              <a:rPr lang="sv-SE" i="0" baseline="0" dirty="0" smtClean="0"/>
              <a:t>Precis när mensen börjar är det vanligt att då ont i magen. En del får ont i ryggen, låren eller huvudet. Några personer får mycket, men mensvärk är ofarligt.</a:t>
            </a:r>
          </a:p>
          <a:p>
            <a:r>
              <a:rPr lang="sv-SE" i="0" baseline="0" dirty="0" smtClean="0"/>
              <a:t>När du har haft mens börjar allt om från börjar allt om från början och ett nytt ägg mognar i äggstockarna.</a:t>
            </a:r>
          </a:p>
          <a:p>
            <a:endParaRPr lang="sv-SE" i="0" baseline="0" dirty="0" smtClean="0"/>
          </a:p>
          <a:p>
            <a:r>
              <a:rPr lang="sv-SE" i="0" baseline="0" dirty="0" smtClean="0"/>
              <a:t>Sidan från UMO bildspel</a:t>
            </a:r>
          </a:p>
          <a:p>
            <a:r>
              <a:rPr lang="sv-SE" i="0" baseline="0" dirty="0" smtClean="0"/>
              <a:t> http://www.umo.se/Kroppen/Mens/Varfor-far-man-mens1/</a:t>
            </a:r>
          </a:p>
          <a:p>
            <a:endParaRPr lang="sv-SE" i="0" baseline="0" dirty="0" smtClean="0"/>
          </a:p>
          <a:p>
            <a:endParaRPr lang="sv-SE" i="0" baseline="0" dirty="0" smtClean="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17</a:t>
            </a:fld>
            <a:endParaRPr lang="sv-SE" dirty="0"/>
          </a:p>
        </p:txBody>
      </p:sp>
    </p:spTree>
    <p:extLst>
      <p:ext uri="{BB962C8B-B14F-4D97-AF65-F5344CB8AC3E}">
        <p14:creationId xmlns:p14="http://schemas.microsoft.com/office/powerpoint/2010/main" val="2030372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Film ”Vad händer i kroppen när ett barn blir till?  </a:t>
            </a:r>
            <a:r>
              <a:rPr lang="sv-SE" b="1" dirty="0" smtClean="0"/>
              <a:t>från </a:t>
            </a:r>
            <a:r>
              <a:rPr lang="sv-SE" b="1" dirty="0" err="1" smtClean="0"/>
              <a:t>Youmo</a:t>
            </a:r>
            <a:r>
              <a:rPr lang="sv-SE" b="1" dirty="0" smtClean="0"/>
              <a:t>. 2,36 min</a:t>
            </a:r>
          </a:p>
          <a:p>
            <a:endParaRPr lang="sv-SE" dirty="0" smtClean="0"/>
          </a:p>
          <a:p>
            <a:r>
              <a:rPr lang="sv-SE" dirty="0" smtClean="0"/>
              <a:t>Hur kollar man om man är gravid?</a:t>
            </a:r>
          </a:p>
          <a:p>
            <a:endParaRPr lang="sv-SE" dirty="0" smtClean="0"/>
          </a:p>
          <a:p>
            <a:r>
              <a:rPr lang="sv-SE" dirty="0" smtClean="0"/>
              <a:t>Tar upp om hur</a:t>
            </a:r>
            <a:r>
              <a:rPr lang="sv-SE" baseline="0" dirty="0" smtClean="0"/>
              <a:t> det går till att bli gravid. Tar upp att vid munsex, hångel så blir man inte gravid</a:t>
            </a:r>
          </a:p>
          <a:p>
            <a:endParaRPr lang="sv-SE" baseline="0" dirty="0" smtClean="0"/>
          </a:p>
          <a:p>
            <a:r>
              <a:rPr lang="sv-SE" baseline="0" dirty="0" smtClean="0"/>
              <a:t>Om man blir gravid så är det bra att man pratar med skolsköterskan eller går till ungdomsmottagningen. Bestämmer man sig för att behålla barnet så är det viktigt att man går på kontroller hos barnmorskan för att se att kvinnan mår bra och att fostret mår bra. </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18</a:t>
            </a:fld>
            <a:endParaRPr lang="sv-SE" dirty="0"/>
          </a:p>
        </p:txBody>
      </p:sp>
    </p:spTree>
    <p:extLst>
      <p:ext uri="{BB962C8B-B14F-4D97-AF65-F5344CB8AC3E}">
        <p14:creationId xmlns:p14="http://schemas.microsoft.com/office/powerpoint/2010/main" val="1216678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Abort. Film från RFSU –UPOS finns på 8 språk</a:t>
            </a:r>
          </a:p>
          <a:p>
            <a:endParaRPr lang="sv-SE" dirty="0" smtClean="0"/>
          </a:p>
          <a:p>
            <a:r>
              <a:rPr lang="sv-SE" dirty="0" smtClean="0"/>
              <a:t>UPOS (upplysning på olika språk) är RFSU:s satsning på att nå ut med sexualupplysning till personer som inte har svenska som modersmål. Vi har gjort sju filmer med följande teman:</a:t>
            </a:r>
          </a:p>
          <a:p>
            <a:r>
              <a:rPr lang="sv-SE" dirty="0" smtClean="0"/>
              <a:t>Preventivmedel</a:t>
            </a:r>
          </a:p>
          <a:p>
            <a:r>
              <a:rPr lang="sv-SE" dirty="0" smtClean="0"/>
              <a:t>Könssjukdomar</a:t>
            </a:r>
          </a:p>
          <a:p>
            <a:r>
              <a:rPr lang="sv-SE" dirty="0" smtClean="0"/>
              <a:t>Abort</a:t>
            </a:r>
          </a:p>
          <a:p>
            <a:r>
              <a:rPr lang="sv-SE" dirty="0" smtClean="0"/>
              <a:t>Mens</a:t>
            </a:r>
          </a:p>
          <a:p>
            <a:r>
              <a:rPr lang="sv-SE" dirty="0" smtClean="0"/>
              <a:t>Slidkransen</a:t>
            </a:r>
          </a:p>
          <a:p>
            <a:r>
              <a:rPr lang="sv-SE" dirty="0" smtClean="0"/>
              <a:t>Graviditet</a:t>
            </a:r>
          </a:p>
          <a:p>
            <a:r>
              <a:rPr lang="sv-SE" dirty="0" smtClean="0"/>
              <a:t>Lust och njutning</a:t>
            </a:r>
          </a:p>
          <a:p>
            <a:r>
              <a:rPr lang="sv-SE" dirty="0" smtClean="0"/>
              <a:t>Filmerna finns med tal på åtta språk (och svenska undertexter). Man behöver alltså inte kunna läsa för att ta till sig informationen. Klicka på språken för att komma till filmerna:</a:t>
            </a:r>
          </a:p>
          <a:p>
            <a:r>
              <a:rPr lang="sv-SE" dirty="0" smtClean="0">
                <a:hlinkClick r:id="rId3" tooltip="Klicka för att komma till listan med filmerna på svenska"/>
              </a:rPr>
              <a:t>Svenska</a:t>
            </a:r>
            <a:endParaRPr lang="sv-SE" dirty="0" smtClean="0"/>
          </a:p>
          <a:p>
            <a:r>
              <a:rPr lang="sv-SE" dirty="0" smtClean="0">
                <a:hlinkClick r:id="rId4" tooltip="Klicka för att komma till en lista med alla filmerna på engelska"/>
              </a:rPr>
              <a:t>Engelska</a:t>
            </a:r>
            <a:endParaRPr lang="sv-SE" dirty="0" smtClean="0"/>
          </a:p>
          <a:p>
            <a:r>
              <a:rPr lang="sv-SE" dirty="0" smtClean="0">
                <a:hlinkClick r:id="rId5"/>
              </a:rPr>
              <a:t>Arabiska</a:t>
            </a:r>
            <a:endParaRPr lang="sv-SE" dirty="0" smtClean="0"/>
          </a:p>
          <a:p>
            <a:r>
              <a:rPr lang="sv-SE" dirty="0" smtClean="0">
                <a:hlinkClick r:id="rId6"/>
              </a:rPr>
              <a:t>Dari</a:t>
            </a:r>
            <a:endParaRPr lang="sv-SE" dirty="0" smtClean="0"/>
          </a:p>
          <a:p>
            <a:r>
              <a:rPr lang="sv-SE" dirty="0" err="1" smtClean="0">
                <a:hlinkClick r:id="rId7"/>
              </a:rPr>
              <a:t>Kurmanji</a:t>
            </a:r>
            <a:endParaRPr lang="sv-SE" dirty="0" smtClean="0"/>
          </a:p>
          <a:p>
            <a:r>
              <a:rPr lang="sv-SE" dirty="0" err="1" smtClean="0">
                <a:hlinkClick r:id="rId8"/>
              </a:rPr>
              <a:t>Sorani</a:t>
            </a:r>
            <a:endParaRPr lang="sv-SE" dirty="0" smtClean="0"/>
          </a:p>
          <a:p>
            <a:r>
              <a:rPr lang="sv-SE" dirty="0" smtClean="0">
                <a:hlinkClick r:id="rId9"/>
              </a:rPr>
              <a:t>Somaliska</a:t>
            </a:r>
            <a:endParaRPr lang="sv-SE" dirty="0" smtClean="0"/>
          </a:p>
          <a:p>
            <a:r>
              <a:rPr lang="sv-SE" dirty="0" smtClean="0">
                <a:hlinkClick r:id="rId10"/>
              </a:rPr>
              <a:t>Rumänska</a:t>
            </a:r>
            <a:endParaRPr lang="sv-SE"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19</a:t>
            </a:fld>
            <a:endParaRPr lang="sv-SE" dirty="0"/>
          </a:p>
        </p:txBody>
      </p:sp>
    </p:spTree>
    <p:extLst>
      <p:ext uri="{BB962C8B-B14F-4D97-AF65-F5344CB8AC3E}">
        <p14:creationId xmlns:p14="http://schemas.microsoft.com/office/powerpoint/2010/main" val="2138069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Presentation </a:t>
            </a:r>
            <a:r>
              <a:rPr lang="sv-SE" b="1" dirty="0" smtClean="0"/>
              <a:t>av oss och av deltagarna kort.  Namn, ålder, land, när ni kom till Sverige, språk.</a:t>
            </a:r>
            <a:endParaRPr lang="sv-SE" b="1"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a:t>
            </a:fld>
            <a:endParaRPr lang="sv-SE" dirty="0"/>
          </a:p>
        </p:txBody>
      </p:sp>
    </p:spTree>
    <p:extLst>
      <p:ext uri="{BB962C8B-B14F-4D97-AF65-F5344CB8AC3E}">
        <p14:creationId xmlns:p14="http://schemas.microsoft.com/office/powerpoint/2010/main" val="28852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Fakta om abort</a:t>
            </a:r>
          </a:p>
          <a:p>
            <a:endParaRPr lang="sv-SE" dirty="0" smtClean="0"/>
          </a:p>
          <a:p>
            <a:r>
              <a:rPr lang="sv-SE" dirty="0" smtClean="0"/>
              <a:t>Abort </a:t>
            </a:r>
            <a:r>
              <a:rPr lang="sv-SE" dirty="0" smtClean="0"/>
              <a:t>betyder att avbryta en graviditet. Du som är gravid bestämmer själv om du vill göra abort. Det finns ingen åldersgräns för att göra abort. En abort gör inte att det blir svårare att bli gravid i framtiden.</a:t>
            </a:r>
          </a:p>
          <a:p>
            <a:endParaRPr lang="sv-SE" dirty="0" smtClean="0"/>
          </a:p>
          <a:p>
            <a:r>
              <a:rPr lang="sv-SE" b="1" dirty="0" smtClean="0"/>
              <a:t>Du som är gravid bestämmer</a:t>
            </a:r>
          </a:p>
          <a:p>
            <a:r>
              <a:rPr lang="sv-SE" dirty="0" smtClean="0"/>
              <a:t>Det är alltid du som är gravid som bestämmer om du vill göra abort eller inte. Du har också rätt att ändra dig när som helst före själva aborten.</a:t>
            </a:r>
          </a:p>
          <a:p>
            <a:r>
              <a:rPr lang="sv-SE" b="1" dirty="0" smtClean="0"/>
              <a:t>När kan jag göra en abort?</a:t>
            </a:r>
          </a:p>
          <a:p>
            <a:r>
              <a:rPr lang="sv-SE" dirty="0" smtClean="0"/>
              <a:t>En graviditet räknas från senaste mensens första dag. Fram till och med graviditetsvecka 18 har du rätt att göra abort utan att förklara varför för någon.</a:t>
            </a:r>
          </a:p>
          <a:p>
            <a:r>
              <a:rPr lang="sv-SE" dirty="0" smtClean="0"/>
              <a:t>Efter vecka 18 måste myndigheten Socialstyrelsen ge tillstånd för abort.</a:t>
            </a:r>
          </a:p>
          <a:p>
            <a:r>
              <a:rPr lang="sv-SE" dirty="0" smtClean="0"/>
              <a:t>Socialstyrelsen får inte ge tillstånd till abort, om fostret kan överleva utanför den gravidas personens kropp. Därför får en abort aldrig göras efter vecka 22.</a:t>
            </a:r>
          </a:p>
          <a:p>
            <a:endParaRPr lang="sv-SE" dirty="0" smtClean="0"/>
          </a:p>
          <a:p>
            <a:r>
              <a:rPr lang="sv-SE" b="1" dirty="0" smtClean="0"/>
              <a:t>Abort görs oftast på sjukhus</a:t>
            </a:r>
          </a:p>
          <a:p>
            <a:r>
              <a:rPr lang="sv-SE" dirty="0" smtClean="0"/>
              <a:t>En abort görs på en abortmottagning på ett sjukhus eller en gynekologisk mottagning. Ibland kan man göra en del av aborten hemma. Du ringer själv och bokar tid.</a:t>
            </a:r>
          </a:p>
          <a:p>
            <a:r>
              <a:rPr lang="sv-SE" dirty="0" smtClean="0"/>
              <a:t>Du som funderar på att göra en abort kan också kontakta en </a:t>
            </a:r>
            <a:r>
              <a:rPr lang="sv-SE" dirty="0" smtClean="0">
                <a:hlinkClick r:id="rId3"/>
              </a:rPr>
              <a:t>ungdomsmottagning</a:t>
            </a:r>
            <a:r>
              <a:rPr lang="sv-SE" dirty="0" smtClean="0"/>
              <a:t> eller en</a:t>
            </a:r>
            <a:r>
              <a:rPr lang="sv-SE" dirty="0" smtClean="0">
                <a:hlinkClick r:id="rId4"/>
              </a:rPr>
              <a:t> vårdcentral</a:t>
            </a:r>
            <a:r>
              <a:rPr lang="sv-SE" dirty="0" smtClean="0"/>
              <a:t> för att få råd. Personalen där kan hjälpa dig att få kontakt med en abortmottagning.</a:t>
            </a:r>
          </a:p>
          <a:p>
            <a:r>
              <a:rPr lang="sv-SE" b="1" dirty="0" smtClean="0"/>
              <a:t>Bra att prata med någon</a:t>
            </a:r>
          </a:p>
          <a:p>
            <a:r>
              <a:rPr lang="sv-SE" dirty="0" smtClean="0"/>
              <a:t>Det är vanligt att ha funderingar och känslor kring abort. Du kan få stöd och hjälp före och efter aborten. Vårdpersonalen lyssnar och kan hjälpa dig att fatta ett eget beslut. Det kan kännas bra att prata med någon, även om du är säker på att du vill göra abort.</a:t>
            </a:r>
          </a:p>
          <a:p>
            <a:r>
              <a:rPr lang="sv-SE" dirty="0" smtClean="0"/>
              <a:t>Även du som har gjort någon gravid kan få samtalsstöd.</a:t>
            </a:r>
          </a:p>
          <a:p>
            <a:r>
              <a:rPr lang="sv-SE" b="1" dirty="0" smtClean="0"/>
              <a:t>Abort kan göras på två sätt</a:t>
            </a:r>
          </a:p>
          <a:p>
            <a:r>
              <a:rPr lang="sv-SE" dirty="0" smtClean="0"/>
              <a:t>Medicinsk abort innebär att du får ta två sorters tabletter som gör att fostret stöts ut.</a:t>
            </a:r>
          </a:p>
          <a:p>
            <a:r>
              <a:rPr lang="sv-SE" dirty="0" smtClean="0"/>
              <a:t>Kirurgisk abort innebär att fostret tas ut med en liten operation. Du är nedsövd under själva aborten.</a:t>
            </a:r>
          </a:p>
          <a:p>
            <a:r>
              <a:rPr lang="sv-SE" b="1" dirty="0" smtClean="0"/>
              <a:t>Abort kan kosta olika</a:t>
            </a:r>
          </a:p>
          <a:p>
            <a:r>
              <a:rPr lang="sv-SE" dirty="0" smtClean="0"/>
              <a:t>Abort kostar olika i olika delar av landet. På många ställen behöver du inte betala något om du är under 18 år.</a:t>
            </a:r>
          </a:p>
          <a:p>
            <a:endParaRPr lang="sv-SE" dirty="0" smtClean="0"/>
          </a:p>
          <a:p>
            <a:r>
              <a:rPr lang="sv-SE" b="1" dirty="0" smtClean="0"/>
              <a:t>Måste vårdnadshavare få veta?</a:t>
            </a:r>
          </a:p>
          <a:p>
            <a:r>
              <a:rPr lang="sv-SE" dirty="0" smtClean="0"/>
              <a:t>Personalen på abortmottagningen har </a:t>
            </a:r>
            <a:r>
              <a:rPr lang="sv-SE" dirty="0" smtClean="0">
                <a:hlinkClick r:id="rId5"/>
              </a:rPr>
              <a:t>tystnadsplikt </a:t>
            </a:r>
            <a:r>
              <a:rPr lang="sv-SE" dirty="0" smtClean="0"/>
              <a:t>och får inte berätta för någon om ditt besök. Men om du är under 18 år brukar personalen föreslå att någon vuxen i din närhet får veta att du ska göra en abort. Det kan vara en släkting eller någon annan du känner, en kurator eller en skolsköterska. Det kan vara bra med någon som kan vara ett stöd både före och efter aborten.</a:t>
            </a:r>
          </a:p>
          <a:p>
            <a:r>
              <a:rPr lang="sv-SE" b="1" dirty="0" smtClean="0"/>
              <a:t>Efter aborten</a:t>
            </a:r>
          </a:p>
          <a:p>
            <a:r>
              <a:rPr lang="sv-SE" dirty="0" smtClean="0"/>
              <a:t>Det kan vara skönt att vila någon dag efter en abort. De första dagarna kan du ha lite ont i magen, som mensvärk. Du kan blöda från slidan i tre till fyra veckor. Medan du blöder ska du inte ha slidsamlag eller att bada. Du ska inte heller använda tampong eller menskopp.</a:t>
            </a:r>
          </a:p>
          <a:p>
            <a:r>
              <a:rPr lang="sv-SE" dirty="0" smtClean="0"/>
              <a:t>En del personer som genomgår en abort känner sig ledsna efteråt. Andra blir lättade. Känslorna kan också komma en tid efteråt. Även om det har gått lång tid kan du ta kontakt med exempelvis en ungdomsmottagning för att få stöd, om du mår dåligt efter aborten.</a:t>
            </a:r>
          </a:p>
          <a:p>
            <a:r>
              <a:rPr lang="sv-SE" dirty="0" smtClean="0"/>
              <a:t>En abort gör inte att det blir svårare att bli gravid i framtiden</a:t>
            </a:r>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20</a:t>
            </a:fld>
            <a:endParaRPr lang="sv-SE" dirty="0"/>
          </a:p>
        </p:txBody>
      </p:sp>
    </p:spTree>
    <p:extLst>
      <p:ext uri="{BB962C8B-B14F-4D97-AF65-F5344CB8AC3E}">
        <p14:creationId xmlns:p14="http://schemas.microsoft.com/office/powerpoint/2010/main" val="2696644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Film </a:t>
            </a:r>
            <a:r>
              <a:rPr lang="sv-SE" b="1" dirty="0" smtClean="0"/>
              <a:t>2.10 min. ”Du</a:t>
            </a:r>
            <a:r>
              <a:rPr lang="sv-SE" b="1" baseline="0" dirty="0" smtClean="0"/>
              <a:t> bestämmer över din kropp</a:t>
            </a:r>
          </a:p>
          <a:p>
            <a:endParaRPr lang="sv-SE" baseline="0" dirty="0" smtClean="0"/>
          </a:p>
          <a:p>
            <a:endParaRPr lang="sv-SE" dirty="0" smtClean="0"/>
          </a:p>
          <a:p>
            <a:pPr algn="l"/>
            <a:r>
              <a:rPr lang="sv-SE" dirty="0" smtClean="0"/>
              <a:t>Tar upp</a:t>
            </a:r>
            <a:r>
              <a:rPr lang="sv-SE" baseline="0" dirty="0" smtClean="0"/>
              <a:t> att det är en rättighet att välja vem man vill vara med, gifta sig med om man är över 18 år och ha sex med förutsatt att man är över 15 år.  Ingen ska tvinga sig på dig utan ditt samtycke</a:t>
            </a:r>
          </a:p>
          <a:p>
            <a:pPr algn="l"/>
            <a:endParaRPr lang="sv-SE" baseline="0" dirty="0" smtClean="0"/>
          </a:p>
          <a:p>
            <a:pPr fontAlgn="base"/>
            <a:r>
              <a:rPr lang="sv-SE" sz="1200" b="1" kern="1200" dirty="0" smtClean="0">
                <a:solidFill>
                  <a:schemeClr val="tx1"/>
                </a:solidFill>
                <a:effectLst/>
                <a:latin typeface="Verdana"/>
                <a:ea typeface="ヒラギノ角ゴ Pro W3" charset="-128"/>
                <a:cs typeface="ヒラギノ角ゴ Pro W3" charset="-128"/>
              </a:rPr>
              <a:t>Du bestämmer själv om och när du vill ha sex, på vilket sätt du vill ha sex och vem du vill ha sex med.</a:t>
            </a:r>
            <a:endParaRPr lang="sv-SE" sz="1200" kern="1200" dirty="0" smtClean="0">
              <a:solidFill>
                <a:schemeClr val="tx1"/>
              </a:solidFill>
              <a:effectLst/>
              <a:latin typeface="Verdana"/>
              <a:ea typeface="ヒラギノ角ゴ Pro W3" charset="-128"/>
              <a:cs typeface="ヒラギノ角ゴ Pro W3" charset="-128"/>
            </a:endParaRPr>
          </a:p>
          <a:p>
            <a:pPr fontAlgn="base"/>
            <a:r>
              <a:rPr lang="sv-SE" sz="1200" b="1" kern="1200" dirty="0" smtClean="0">
                <a:solidFill>
                  <a:schemeClr val="tx1"/>
                </a:solidFill>
                <a:effectLst/>
                <a:latin typeface="Verdana"/>
                <a:ea typeface="ヒラギノ角ゴ Pro W3" charset="-128"/>
                <a:cs typeface="ヒラギノ角ゴ Pro W3" charset="-128"/>
              </a:rPr>
              <a:t>Du ska inte behöva känna dig </a:t>
            </a:r>
            <a:r>
              <a:rPr lang="sv-SE" sz="1200" b="1" kern="1200" dirty="0" smtClean="0">
                <a:solidFill>
                  <a:schemeClr val="tx1"/>
                </a:solidFill>
                <a:effectLst/>
                <a:latin typeface="Verdana"/>
                <a:ea typeface="ヒラギノ角ゴ Pro W3" charset="-128"/>
                <a:cs typeface="ヒラギノ角ゴ Pro W3" charset="-128"/>
                <a:hlinkClick r:id="rId3"/>
              </a:rPr>
              <a:t>stressad eller tvingad till att ha sex</a:t>
            </a:r>
            <a:r>
              <a:rPr lang="sv-SE" sz="1200" b="1" kern="1200" dirty="0" smtClean="0">
                <a:solidFill>
                  <a:schemeClr val="tx1"/>
                </a:solidFill>
                <a:effectLst/>
                <a:latin typeface="Verdana"/>
                <a:ea typeface="ヒラギノ角ゴ Pro W3" charset="-128"/>
                <a:cs typeface="ヒラギノ角ゴ Pro W3" charset="-128"/>
              </a:rPr>
              <a:t> om du hellre vill vänta. Ingen annan har heller rätt att </a:t>
            </a:r>
            <a:r>
              <a:rPr lang="sv-SE" sz="1200" b="1" kern="1200" dirty="0" smtClean="0">
                <a:solidFill>
                  <a:schemeClr val="tx1"/>
                </a:solidFill>
                <a:effectLst/>
                <a:latin typeface="Verdana"/>
                <a:ea typeface="ヒラギノ角ゴ Pro W3" charset="-128"/>
                <a:cs typeface="ヒラギノ角ゴ Pro W3" charset="-128"/>
                <a:hlinkClick r:id="rId4"/>
              </a:rPr>
              <a:t>tvinga dig att vänta om du själv vill ha sex</a:t>
            </a:r>
            <a:r>
              <a:rPr lang="sv-SE" sz="1200" b="1" kern="1200" dirty="0" smtClean="0">
                <a:solidFill>
                  <a:schemeClr val="tx1"/>
                </a:solidFill>
                <a:effectLst/>
                <a:latin typeface="Verdana"/>
                <a:ea typeface="ヒラギノ角ゴ Pro W3" charset="-128"/>
                <a:cs typeface="ヒラギノ角ゴ Pro W3" charset="-128"/>
              </a:rPr>
              <a:t>. </a:t>
            </a:r>
            <a:endParaRPr lang="sv-SE" sz="1200" kern="1200" dirty="0" smtClean="0">
              <a:solidFill>
                <a:schemeClr val="tx1"/>
              </a:solidFill>
              <a:effectLst/>
              <a:latin typeface="Verdana"/>
              <a:ea typeface="ヒラギノ角ゴ Pro W3" charset="-128"/>
              <a:cs typeface="ヒラギノ角ゴ Pro W3" charset="-128"/>
            </a:endParaRPr>
          </a:p>
          <a:p>
            <a:pPr fontAlgn="base"/>
            <a:r>
              <a:rPr lang="sv-SE" sz="1200" kern="1200" dirty="0" smtClean="0">
                <a:solidFill>
                  <a:schemeClr val="tx1"/>
                </a:solidFill>
                <a:effectLst/>
                <a:latin typeface="Verdana"/>
                <a:ea typeface="ヒラギノ角ゴ Pro W3" charset="-128"/>
                <a:cs typeface="ヒラギノ角ゴ Pro W3" charset="-128"/>
              </a:rPr>
              <a:t> </a:t>
            </a:r>
          </a:p>
          <a:p>
            <a:pPr algn="l"/>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21</a:t>
            </a:fld>
            <a:endParaRPr lang="sv-SE" dirty="0"/>
          </a:p>
        </p:txBody>
      </p:sp>
    </p:spTree>
    <p:extLst>
      <p:ext uri="{BB962C8B-B14F-4D97-AF65-F5344CB8AC3E}">
        <p14:creationId xmlns:p14="http://schemas.microsoft.com/office/powerpoint/2010/main" val="3819376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200" b="1" i="0" kern="1200" dirty="0" smtClean="0">
                <a:solidFill>
                  <a:schemeClr val="tx1"/>
                </a:solidFill>
                <a:effectLst/>
                <a:latin typeface="Verdana"/>
                <a:ea typeface="ヒラギノ角ゴ Pro W3" charset="-128"/>
                <a:cs typeface="ヒラギノ角ゴ Pro W3" charset="-128"/>
              </a:rPr>
              <a:t>Sex</a:t>
            </a:r>
          </a:p>
          <a:p>
            <a:pPr fontAlgn="base"/>
            <a:endParaRPr lang="sv-SE" sz="1200" b="1" i="1" kern="1200" dirty="0" smtClean="0">
              <a:solidFill>
                <a:schemeClr val="tx1"/>
              </a:solidFill>
              <a:effectLst/>
              <a:latin typeface="Verdana"/>
              <a:ea typeface="ヒラギノ角ゴ Pro W3" charset="-128"/>
              <a:cs typeface="ヒラギノ角ゴ Pro W3" charset="-128"/>
            </a:endParaRPr>
          </a:p>
          <a:p>
            <a:pPr fontAlgn="base"/>
            <a:r>
              <a:rPr lang="sv-SE" sz="1200" b="0" i="1" kern="1200" dirty="0" smtClean="0">
                <a:solidFill>
                  <a:schemeClr val="tx1"/>
                </a:solidFill>
                <a:effectLst/>
                <a:latin typeface="Verdana"/>
                <a:ea typeface="ヒラギノ角ゴ Pro W3" charset="-128"/>
                <a:cs typeface="ヒラギノ角ゴ Pro W3" charset="-128"/>
              </a:rPr>
              <a:t>Fråga: När </a:t>
            </a:r>
            <a:r>
              <a:rPr lang="sv-SE" sz="1200" b="0" i="1" kern="1200" dirty="0" smtClean="0">
                <a:solidFill>
                  <a:schemeClr val="tx1"/>
                </a:solidFill>
                <a:effectLst/>
                <a:latin typeface="Verdana"/>
                <a:ea typeface="ヒラギノ角ゴ Pro W3" charset="-128"/>
                <a:cs typeface="ヒラギノ角ゴ Pro W3" charset="-128"/>
              </a:rPr>
              <a:t>tror ni man får ha sex? När får man ha sex i ert hemland? </a:t>
            </a:r>
            <a:endParaRPr lang="sv-SE" sz="1200" b="0" kern="1200" dirty="0" smtClean="0">
              <a:solidFill>
                <a:schemeClr val="tx1"/>
              </a:solidFill>
              <a:effectLst/>
              <a:latin typeface="Verdana"/>
              <a:ea typeface="ヒラギノ角ゴ Pro W3" charset="-128"/>
              <a:cs typeface="ヒラギノ角ゴ Pro W3" charset="-128"/>
            </a:endParaRPr>
          </a:p>
          <a:p>
            <a:pPr fontAlgn="base"/>
            <a:endParaRPr lang="sv-SE" sz="1200" kern="1200" dirty="0" smtClean="0">
              <a:solidFill>
                <a:schemeClr val="tx1"/>
              </a:solidFill>
              <a:effectLst/>
              <a:latin typeface="Verdana"/>
              <a:ea typeface="ヒラギノ角ゴ Pro W3" charset="-128"/>
              <a:cs typeface="ヒラギノ角ゴ Pro W3" charset="-128"/>
            </a:endParaRPr>
          </a:p>
          <a:p>
            <a:pPr fontAlgn="base"/>
            <a:r>
              <a:rPr lang="sv-SE" sz="1200" kern="1200" dirty="0" smtClean="0">
                <a:solidFill>
                  <a:schemeClr val="tx1"/>
                </a:solidFill>
                <a:effectLst/>
                <a:latin typeface="Verdana"/>
                <a:ea typeface="ヒラギノ角ゴ Pro W3" charset="-128"/>
                <a:cs typeface="ヒラギノ角ゴ Pro W3" charset="-128"/>
              </a:rPr>
              <a:t>I </a:t>
            </a:r>
            <a:r>
              <a:rPr lang="sv-SE" sz="1200" kern="1200" dirty="0" smtClean="0">
                <a:solidFill>
                  <a:schemeClr val="tx1"/>
                </a:solidFill>
                <a:effectLst/>
                <a:latin typeface="Verdana"/>
                <a:ea typeface="ヒラギノ角ゴ Pro W3" charset="-128"/>
                <a:cs typeface="ヒラギノ角ゴ Pro W3" charset="-128"/>
              </a:rPr>
              <a:t>Sverige är man inte myndig förrän man fyllt 18 år. Men åldergränsen för sex i Sverige enligt svensk lag är 15 år. Det innebär att du kan ha sex när du har fyllt 15 år. Om man har sex med någon under 15 år så betraktas det som ett sexualbrott som är straffbart i Sverige. Det räknas som våldtäkt och kan ge fängelse. Våldtäkt innebär att man har sex mot sin vilja, att man sagt nej men att den andra inte lyssnat utan tvingat med våld på den andra</a:t>
            </a:r>
          </a:p>
          <a:p>
            <a:pPr fontAlgn="base"/>
            <a:r>
              <a:rPr lang="sv-SE" sz="1200" b="1" kern="1200" dirty="0" smtClean="0">
                <a:solidFill>
                  <a:schemeClr val="tx1"/>
                </a:solidFill>
                <a:effectLst/>
                <a:latin typeface="Verdana"/>
                <a:ea typeface="ヒラギノ角ゴ Pro W3" charset="-128"/>
                <a:cs typeface="ヒラギノ角ゴ Pro W3" charset="-128"/>
              </a:rPr>
              <a:t>Du bestämmer själv om och när du vill ha sex, på vilket sätt du vill ha sex och vem du vill ha sex med.</a:t>
            </a:r>
            <a:endParaRPr lang="sv-SE" sz="1200" kern="1200" dirty="0" smtClean="0">
              <a:solidFill>
                <a:schemeClr val="tx1"/>
              </a:solidFill>
              <a:effectLst/>
              <a:latin typeface="Verdana"/>
              <a:ea typeface="ヒラギノ角ゴ Pro W3" charset="-128"/>
              <a:cs typeface="ヒラギノ角ゴ Pro W3" charset="-128"/>
            </a:endParaRPr>
          </a:p>
          <a:p>
            <a:pPr fontAlgn="base"/>
            <a:r>
              <a:rPr lang="sv-SE" sz="1200" b="1" kern="1200" dirty="0" smtClean="0">
                <a:solidFill>
                  <a:schemeClr val="tx1"/>
                </a:solidFill>
                <a:effectLst/>
                <a:latin typeface="Verdana"/>
                <a:ea typeface="ヒラギノ角ゴ Pro W3" charset="-128"/>
                <a:cs typeface="ヒラギノ角ゴ Pro W3" charset="-128"/>
              </a:rPr>
              <a:t>Du ska inte behöva känna dig </a:t>
            </a:r>
            <a:r>
              <a:rPr lang="sv-SE" sz="1200" b="1" kern="1200" dirty="0" smtClean="0">
                <a:solidFill>
                  <a:schemeClr val="tx1"/>
                </a:solidFill>
                <a:effectLst/>
                <a:latin typeface="Verdana"/>
                <a:ea typeface="ヒラギノ角ゴ Pro W3" charset="-128"/>
                <a:cs typeface="ヒラギノ角ゴ Pro W3" charset="-128"/>
                <a:hlinkClick r:id="rId3"/>
              </a:rPr>
              <a:t>stressad eller tvingad till att ha sex</a:t>
            </a:r>
            <a:r>
              <a:rPr lang="sv-SE" sz="1200" b="1" kern="1200" dirty="0" smtClean="0">
                <a:solidFill>
                  <a:schemeClr val="tx1"/>
                </a:solidFill>
                <a:effectLst/>
                <a:latin typeface="Verdana"/>
                <a:ea typeface="ヒラギノ角ゴ Pro W3" charset="-128"/>
                <a:cs typeface="ヒラギノ角ゴ Pro W3" charset="-128"/>
              </a:rPr>
              <a:t> om du hellre vill vänta. Ingen annan har heller rätt att </a:t>
            </a:r>
            <a:r>
              <a:rPr lang="sv-SE" sz="1200" b="1" kern="1200" dirty="0" smtClean="0">
                <a:solidFill>
                  <a:schemeClr val="tx1"/>
                </a:solidFill>
                <a:effectLst/>
                <a:latin typeface="Verdana"/>
                <a:ea typeface="ヒラギノ角ゴ Pro W3" charset="-128"/>
                <a:cs typeface="ヒラギノ角ゴ Pro W3" charset="-128"/>
                <a:hlinkClick r:id="rId4"/>
              </a:rPr>
              <a:t>tvinga dig att vänta om du själv vill ha sex</a:t>
            </a:r>
            <a:r>
              <a:rPr lang="sv-SE" sz="1200" b="1" kern="1200" dirty="0" smtClean="0">
                <a:solidFill>
                  <a:schemeClr val="tx1"/>
                </a:solidFill>
                <a:effectLst/>
                <a:latin typeface="Verdana"/>
                <a:ea typeface="ヒラギノ角ゴ Pro W3" charset="-128"/>
                <a:cs typeface="ヒラギノ角ゴ Pro W3" charset="-128"/>
              </a:rPr>
              <a:t>. </a:t>
            </a:r>
            <a:endParaRPr lang="sv-SE" sz="1200" kern="1200" dirty="0" smtClean="0">
              <a:solidFill>
                <a:schemeClr val="tx1"/>
              </a:solidFill>
              <a:effectLst/>
              <a:latin typeface="Verdana"/>
              <a:ea typeface="ヒラギノ角ゴ Pro W3" charset="-128"/>
              <a:cs typeface="ヒラギノ角ゴ Pro W3" charset="-128"/>
            </a:endParaRPr>
          </a:p>
          <a:p>
            <a:pPr fontAlgn="base"/>
            <a:r>
              <a:rPr lang="sv-SE" sz="1200" kern="1200" dirty="0" smtClean="0">
                <a:solidFill>
                  <a:schemeClr val="tx1"/>
                </a:solidFill>
                <a:effectLst/>
                <a:latin typeface="Verdana"/>
                <a:ea typeface="ヒラギノ角ゴ Pro W3" charset="-128"/>
                <a:cs typeface="ヒラギノ角ゴ Pro W3" charset="-128"/>
              </a:rPr>
              <a:t> </a:t>
            </a:r>
          </a:p>
          <a:p>
            <a:pPr fontAlgn="base"/>
            <a:r>
              <a:rPr lang="sv-SE" sz="1200" b="1" kern="1200" dirty="0" smtClean="0">
                <a:solidFill>
                  <a:schemeClr val="tx1"/>
                </a:solidFill>
                <a:effectLst/>
                <a:latin typeface="Verdana"/>
                <a:ea typeface="ヒラギノ角ゴ Pro W3" charset="-128"/>
                <a:cs typeface="ヒラギノ角ゴ Pro W3" charset="-128"/>
              </a:rPr>
              <a:t>Lagligt?</a:t>
            </a:r>
            <a:endParaRPr lang="sv-SE" sz="1200" kern="1200" dirty="0" smtClean="0">
              <a:solidFill>
                <a:schemeClr val="tx1"/>
              </a:solidFill>
              <a:effectLst/>
              <a:latin typeface="Verdana"/>
              <a:ea typeface="ヒラギノ角ゴ Pro W3" charset="-128"/>
              <a:cs typeface="ヒラギノ角ゴ Pro W3" charset="-128"/>
            </a:endParaRPr>
          </a:p>
          <a:p>
            <a:pPr fontAlgn="base"/>
            <a:r>
              <a:rPr lang="sv-SE" sz="1200" kern="1200" dirty="0" smtClean="0">
                <a:solidFill>
                  <a:schemeClr val="tx1"/>
                </a:solidFill>
                <a:effectLst/>
                <a:latin typeface="Verdana"/>
                <a:ea typeface="ヒラギノ角ゴ Pro W3" charset="-128"/>
                <a:cs typeface="ヒラギノ角ゴ Pro W3" charset="-128"/>
              </a:rPr>
              <a:t>Någon tvingar dig att ha samlag eller att ha sex på något annat sätt. Någon tar på dig på ett sätt som inte känns bra. Det är ett brott.</a:t>
            </a:r>
          </a:p>
          <a:p>
            <a:pPr fontAlgn="base"/>
            <a:r>
              <a:rPr lang="sv-SE" sz="1200" kern="1200" dirty="0" smtClean="0">
                <a:solidFill>
                  <a:schemeClr val="tx1"/>
                </a:solidFill>
                <a:effectLst/>
                <a:latin typeface="Verdana"/>
                <a:ea typeface="ヒラギノ角ゴ Pro W3" charset="-128"/>
                <a:cs typeface="ヒラギノ角ゴ Pro W3" charset="-128"/>
              </a:rPr>
              <a:t>Någon får dig att se på, känna eller lyssna på när hen gör sexuella saker med sin egen kropp fast du inte vill. Det kan vara olagligt.</a:t>
            </a:r>
          </a:p>
          <a:p>
            <a:pPr fontAlgn="base"/>
            <a:r>
              <a:rPr lang="sv-SE" sz="1200" kern="1200" dirty="0" smtClean="0">
                <a:solidFill>
                  <a:schemeClr val="tx1"/>
                </a:solidFill>
                <a:effectLst/>
                <a:latin typeface="Verdana"/>
                <a:ea typeface="ヒラギノ角ゴ Pro W3" charset="-128"/>
                <a:cs typeface="ヒラギノ角ゴ Pro W3" charset="-128"/>
              </a:rPr>
              <a:t>Någon får dig att till exempel onanera eller visa ditt underliv framför en webb- eller mobilkamera. Om du är under 15 år är det ett brott och kan vara det upp till du är 18 år, om det kan skada din hälsa eller utveckling.</a:t>
            </a:r>
          </a:p>
          <a:p>
            <a:pPr fontAlgn="base"/>
            <a:r>
              <a:rPr lang="sv-SE" sz="1200" kern="1200" dirty="0" smtClean="0">
                <a:solidFill>
                  <a:schemeClr val="tx1"/>
                </a:solidFill>
                <a:effectLst/>
                <a:latin typeface="Verdana"/>
                <a:ea typeface="ヒラギノ角ゴ Pro W3" charset="-128"/>
                <a:cs typeface="ヒラギノ角ゴ Pro W3" charset="-128"/>
              </a:rPr>
              <a:t>Om du är under 15 år och blir tvingad att göra något sexuellt, är lagen extra sträng. Lagen ser ut så för att skydda barn och unga.</a:t>
            </a:r>
          </a:p>
          <a:p>
            <a:pPr fontAlgn="base"/>
            <a:r>
              <a:rPr lang="sv-SE" sz="1200" kern="1200" dirty="0" smtClean="0">
                <a:solidFill>
                  <a:schemeClr val="tx1"/>
                </a:solidFill>
                <a:effectLst/>
                <a:latin typeface="Verdana"/>
                <a:ea typeface="ヒラギノ角ゴ Pro W3" charset="-128"/>
                <a:cs typeface="ヒラギノ角ゴ Pro W3" charset="-128"/>
              </a:rPr>
              <a:t>Om någon har gjort sexuella saker med dig mot din vilja är det viktigt att berätta det för någon. Det kan vara svårt men är jätteviktigt och det finns hjälp att få.</a:t>
            </a:r>
          </a:p>
          <a:p>
            <a:pPr fontAlgn="base"/>
            <a:r>
              <a:rPr lang="sv-SE" sz="1200" kern="1200" dirty="0" smtClean="0">
                <a:solidFill>
                  <a:schemeClr val="tx1"/>
                </a:solidFill>
                <a:effectLst/>
                <a:latin typeface="Verdana"/>
                <a:ea typeface="ヒラギノ角ゴ Pro W3" charset="-128"/>
                <a:cs typeface="ヒラギノ角ゴ Pro W3" charset="-128"/>
              </a:rPr>
              <a:t>Du kan prata med en vuxen hemma, eller någon annan du litar på. Det kan vara en kompis, släkting eller lärare. Kanske kan den personen hjälpa dig att till exempel göra en anmälan. Du kan också kontakta socialtjänsten och berätta vad du varit med om.</a:t>
            </a:r>
          </a:p>
          <a:p>
            <a:pPr fontAlgn="base"/>
            <a:r>
              <a:rPr lang="sv-SE" sz="1200" kern="1200" dirty="0" smtClean="0">
                <a:solidFill>
                  <a:schemeClr val="tx1"/>
                </a:solidFill>
                <a:effectLst/>
                <a:latin typeface="Verdana"/>
                <a:ea typeface="ヒラギノ角ゴ Pro W3" charset="-128"/>
                <a:cs typeface="ヒラギノ角ゴ Pro W3" charset="-128"/>
              </a:rPr>
              <a:t>Om du behöver hjälp eller stöd kan du alltid vända dig till en ungdomsmottagning, till skolsköterskan eller kuratorn på din skola.</a:t>
            </a:r>
          </a:p>
          <a:p>
            <a:pPr fontAlgn="base"/>
            <a:r>
              <a:rPr lang="sv-SE" sz="1200" kern="1200" dirty="0" smtClean="0">
                <a:solidFill>
                  <a:schemeClr val="tx1"/>
                </a:solidFill>
                <a:effectLst/>
                <a:latin typeface="Verdana"/>
                <a:ea typeface="ヒラギノ角ゴ Pro W3" charset="-128"/>
                <a:cs typeface="ヒラギノ角ゴ Pro W3" charset="-128"/>
              </a:rPr>
              <a:t>Vissa saker är jobbiga att prata om. Om du vill kontakta någon utan att berätta vem du är finns det flera organisationer som du kan ringa eller mejla till, som Bris, Jourhavande kompis eller en tjej- eller killjour. Du kan också ställa en anonym fråga till Fråga UMO.se.</a:t>
            </a:r>
          </a:p>
          <a:p>
            <a:pPr fontAlgn="base"/>
            <a:r>
              <a:rPr lang="sv-SE" sz="1200" b="1" kern="1200" dirty="0" smtClean="0">
                <a:solidFill>
                  <a:schemeClr val="tx1"/>
                </a:solidFill>
                <a:effectLst/>
                <a:latin typeface="Verdana"/>
                <a:ea typeface="ヒラギノ角ゴ Pro W3" charset="-128"/>
                <a:cs typeface="ヒラギノ角ゴ Pro W3" charset="-128"/>
              </a:rPr>
              <a:t>Brottsliga handlingar ska anmälas till polisen. Många brott går att anmäla flera år efter att de skett. Om du själv inte vill göra en anmälan kan du be någon du litar på att göra den åt dig. </a:t>
            </a:r>
          </a:p>
          <a:p>
            <a:r>
              <a:rPr lang="sv-SE" baseline="0" dirty="0" smtClean="0"/>
              <a:t>Prostitution. </a:t>
            </a:r>
          </a:p>
          <a:p>
            <a:r>
              <a:rPr lang="sv-SE" baseline="0" dirty="0" smtClean="0"/>
              <a:t>Förekommer i Sverige som i andra länder. I Sverige är det olagligt att köpa sex men inte att sälja. De som säljer gör oftast det av ekonomiska skäl. Men ingen ska behöva bli tvingad till att sälja sin kropp. Var och en har rätt att bestämma över sin kropp. </a:t>
            </a:r>
          </a:p>
          <a:p>
            <a:r>
              <a:rPr lang="sv-SE" baseline="0" dirty="0" smtClean="0"/>
              <a:t>Hur vanligt är det att man säger hora i skolan?  Hur ser ni på begreppet hora? Förekommer det i erat hemland? </a:t>
            </a:r>
          </a:p>
          <a:p>
            <a:pPr fontAlgn="base"/>
            <a:endParaRPr lang="sv-SE" sz="1200" b="1" kern="1200" dirty="0" smtClean="0">
              <a:solidFill>
                <a:schemeClr val="tx1"/>
              </a:solidFill>
              <a:effectLst/>
              <a:latin typeface="Verdana"/>
              <a:ea typeface="ヒラギノ角ゴ Pro W3" charset="-128"/>
              <a:cs typeface="ヒラギノ角ゴ Pro W3" charset="-128"/>
            </a:endParaRPr>
          </a:p>
          <a:p>
            <a:pPr fontAlgn="base"/>
            <a:r>
              <a:rPr lang="sv-SE" sz="1200" b="0" kern="1200" dirty="0" smtClean="0">
                <a:solidFill>
                  <a:schemeClr val="tx1"/>
                </a:solidFill>
                <a:effectLst/>
                <a:latin typeface="Verdana"/>
                <a:ea typeface="ヒラギノ角ゴ Pro W3" charset="-128"/>
                <a:cs typeface="ヒラギノ角ゴ Pro W3" charset="-128"/>
              </a:rPr>
              <a:t>Källa.</a:t>
            </a:r>
            <a:r>
              <a:rPr lang="sv-SE" sz="1200" b="0" kern="1200" baseline="0" dirty="0" smtClean="0">
                <a:solidFill>
                  <a:schemeClr val="tx1"/>
                </a:solidFill>
                <a:effectLst/>
                <a:latin typeface="Verdana"/>
                <a:ea typeface="ヒラギノ角ゴ Pro W3" charset="-128"/>
                <a:cs typeface="ヒラギノ角ゴ Pro W3" charset="-128"/>
              </a:rPr>
              <a:t> UMO.se</a:t>
            </a:r>
          </a:p>
          <a:p>
            <a:pPr fontAlgn="base"/>
            <a:endParaRPr lang="sv-SE" sz="1200" b="0" kern="1200" baseline="0" dirty="0" smtClean="0">
              <a:solidFill>
                <a:schemeClr val="tx1"/>
              </a:solidFill>
              <a:effectLst/>
              <a:latin typeface="Verdana"/>
              <a:ea typeface="ヒラギノ角ゴ Pro W3" charset="-128"/>
              <a:cs typeface="ヒラギノ角ゴ Pro W3" charset="-128"/>
            </a:endParaRPr>
          </a:p>
          <a:p>
            <a:pPr fontAlgn="base"/>
            <a:r>
              <a:rPr lang="sv-SE" sz="1200" b="0" kern="1200" baseline="0" dirty="0" smtClean="0">
                <a:solidFill>
                  <a:schemeClr val="tx1"/>
                </a:solidFill>
                <a:effectLst/>
                <a:latin typeface="Verdana"/>
                <a:ea typeface="ヒラギノ角ゴ Pro W3" charset="-128"/>
                <a:cs typeface="ヒラギノ角ゴ Pro W3" charset="-128"/>
              </a:rPr>
              <a:t>Gå in på sidan  Vad är okej sex på </a:t>
            </a:r>
            <a:r>
              <a:rPr lang="sv-SE" sz="1200" b="0" kern="1200" baseline="0" dirty="0" err="1" smtClean="0">
                <a:solidFill>
                  <a:schemeClr val="tx1"/>
                </a:solidFill>
                <a:effectLst/>
                <a:latin typeface="Verdana"/>
                <a:ea typeface="ヒラギノ角ゴ Pro W3" charset="-128"/>
                <a:cs typeface="ヒラギノ角ゴ Pro W3" charset="-128"/>
              </a:rPr>
              <a:t>youmo</a:t>
            </a:r>
            <a:r>
              <a:rPr lang="sv-SE" sz="1200" b="0" kern="1200" baseline="0" dirty="0" smtClean="0">
                <a:solidFill>
                  <a:schemeClr val="tx1"/>
                </a:solidFill>
                <a:effectLst/>
                <a:latin typeface="Verdana"/>
                <a:ea typeface="ヒラギノ角ゴ Pro W3" charset="-128"/>
                <a:cs typeface="ヒラギノ角ゴ Pro W3" charset="-128"/>
              </a:rPr>
              <a:t> där kan ni prata om bildspel som visas vad som är ok och inte ok.</a:t>
            </a:r>
          </a:p>
          <a:p>
            <a:pPr fontAlgn="base"/>
            <a:endParaRPr lang="sv-SE" sz="1200" b="0" kern="1200" baseline="0" dirty="0" smtClean="0">
              <a:solidFill>
                <a:schemeClr val="tx1"/>
              </a:solidFill>
              <a:effectLst/>
              <a:latin typeface="Verdana"/>
              <a:ea typeface="ヒラギノ角ゴ Pro W3" charset="-128"/>
              <a:cs typeface="ヒラギノ角ゴ Pro W3" charset="-128"/>
            </a:endParaRPr>
          </a:p>
          <a:p>
            <a:r>
              <a:rPr lang="sv-SE" dirty="0" smtClean="0"/>
              <a:t>Att sälja sex innebär att du får betalt av någon, för att göra något sexuellt. Du kan ha gjort det frivilligt eller för att du har känt dig tvingad. Om du har varit med om det, kan du få stöd och hjälp.</a:t>
            </a:r>
          </a:p>
          <a:p>
            <a:r>
              <a:rPr lang="sv-SE" dirty="0" smtClean="0"/>
              <a:t>Det kallas att sälja sex, även om du får något annat än pengar för att göra något sexuellt. Till exempel en sovplats, en mobiltelefon, mat, droger, kläder eller ett jobb.</a:t>
            </a:r>
          </a:p>
          <a:p>
            <a:r>
              <a:rPr lang="sv-SE" b="1" dirty="0" smtClean="0"/>
              <a:t>Varför säljer man sex?</a:t>
            </a:r>
          </a:p>
          <a:p>
            <a:r>
              <a:rPr lang="sv-SE" dirty="0" smtClean="0"/>
              <a:t>En del personer säljer sex för att det känns som det enda sättet att få något de behöver, som pengar eller någonstans att sova. Andra personer blir tvingade, hotade eller övertalade. Några personer kanske tänker att det är ett enkelt sätt att få saker de vill ha.</a:t>
            </a:r>
          </a:p>
          <a:p>
            <a:r>
              <a:rPr lang="sv-SE" b="1" dirty="0" smtClean="0"/>
              <a:t>Hur kan man må av att sälja sex?</a:t>
            </a:r>
          </a:p>
          <a:p>
            <a:r>
              <a:rPr lang="sv-SE" dirty="0" smtClean="0"/>
              <a:t>Det är olika hur man mår om man har sålt sex. Det är vanligt att det är en hemlighet att man säljer sex, och det kan göra att man känner sig ensam.</a:t>
            </a:r>
          </a:p>
          <a:p>
            <a:r>
              <a:rPr lang="sv-SE" dirty="0" smtClean="0"/>
              <a:t>Många personer mår mycket dåligt när de har sålt sex. Om du har känt dig tvingad att göra saker du inte ville, kan du känna dig rädd, utnyttjad eller maktlös.</a:t>
            </a:r>
          </a:p>
          <a:p>
            <a:r>
              <a:rPr lang="sv-SE" b="1" dirty="0" smtClean="0"/>
              <a:t>Du kan få hjälp och stöd</a:t>
            </a:r>
          </a:p>
          <a:p>
            <a:r>
              <a:rPr lang="sv-SE" dirty="0" smtClean="0"/>
              <a:t>Om du har sålt sex är det bra att berätta det för någon. Det brukar kännas bra att inte hålla det hemligt.</a:t>
            </a:r>
          </a:p>
          <a:p>
            <a:r>
              <a:rPr lang="sv-SE" dirty="0" smtClean="0"/>
              <a:t>Du bestämmer själv vad du vill berätta och vem du vill berätta för. Det kan till exempel vara någon som jobbar på en </a:t>
            </a:r>
            <a:r>
              <a:rPr lang="sv-SE" dirty="0" smtClean="0">
                <a:hlinkClick r:id="rId5"/>
              </a:rPr>
              <a:t>ungdomsmottagning</a:t>
            </a:r>
            <a:r>
              <a:rPr lang="sv-SE" dirty="0" smtClean="0"/>
              <a:t>. Du kan få hjälp att sluta sälja sex, och stöd för att må bättre.</a:t>
            </a:r>
          </a:p>
          <a:p>
            <a:r>
              <a:rPr lang="sv-SE" dirty="0" smtClean="0"/>
              <a:t>Du kan också få hjälp om du är orolig för </a:t>
            </a:r>
            <a:r>
              <a:rPr lang="sv-SE" dirty="0" smtClean="0">
                <a:hlinkClick r:id="rId6"/>
              </a:rPr>
              <a:t>könssjukdomar</a:t>
            </a:r>
            <a:r>
              <a:rPr lang="sv-SE" dirty="0" smtClean="0"/>
              <a:t> eller </a:t>
            </a:r>
            <a:r>
              <a:rPr lang="sv-SE" dirty="0" smtClean="0">
                <a:hlinkClick r:id="rId7"/>
              </a:rPr>
              <a:t>graviditet</a:t>
            </a:r>
            <a:r>
              <a:rPr lang="sv-SE" dirty="0" smtClean="0"/>
              <a:t>. Det finns också ställen som du kan ringa till eller kontakta på nätet, anonymt.</a:t>
            </a:r>
          </a:p>
          <a:p>
            <a:r>
              <a:rPr lang="sv-SE" dirty="0" smtClean="0"/>
              <a:t>Du ska aldrig behöva sälja sex för att få mat eller någonstans att bo. Kontakta socialtjänsten om du behöver hjälp med det. </a:t>
            </a:r>
          </a:p>
          <a:p>
            <a:r>
              <a:rPr lang="sv-SE" b="1" dirty="0" smtClean="0"/>
              <a:t>Det är olagligt att köpa sex</a:t>
            </a:r>
          </a:p>
          <a:p>
            <a:r>
              <a:rPr lang="sv-SE" dirty="0" smtClean="0"/>
              <a:t>Det är olagligt att ge pengar eller något annat till någon för att få sex. Det spelar ingen roll vilken sorts sex det är, var det händer eller vem som betalar. Den som betalar för att ha sex kan straffas med böter eller fängelse. Det gäller även om personen luras och inte betalar.</a:t>
            </a:r>
          </a:p>
          <a:p>
            <a:r>
              <a:rPr lang="sv-SE" dirty="0" smtClean="0"/>
              <a:t>Särskilt allvarligt är det att köpa sex av någon som är under 18 år.</a:t>
            </a:r>
          </a:p>
          <a:p>
            <a:r>
              <a:rPr lang="sv-SE" dirty="0" smtClean="0"/>
              <a:t>Det är ett </a:t>
            </a:r>
            <a:r>
              <a:rPr lang="sv-SE" dirty="0" smtClean="0">
                <a:hlinkClick r:id="rId8"/>
              </a:rPr>
              <a:t>sexuellt övergrepp</a:t>
            </a:r>
            <a:r>
              <a:rPr lang="sv-SE" dirty="0" smtClean="0"/>
              <a:t> om någon gör något sexuellt med dig som du inte vill. Även om du först har sagt ja, har du alltid rätt att ångra dig.</a:t>
            </a:r>
          </a:p>
          <a:p>
            <a:r>
              <a:rPr lang="sv-SE" dirty="0" smtClean="0"/>
              <a:t>Om någon annan tjänar pengar på att du säljer sex, begår även den personen ett brott. Till exempel om en person ordnar så att någon annan har sex med dig.</a:t>
            </a:r>
          </a:p>
          <a:p>
            <a:r>
              <a:rPr lang="sv-SE" dirty="0" smtClean="0"/>
              <a:t>Det är inte ett brott att sälja sex i Sverige. Du har inte gjort något olagligt om du har tagit emot pengar eller något annat för att du har haft sex.</a:t>
            </a:r>
          </a:p>
          <a:p>
            <a:r>
              <a:rPr lang="sv-SE" b="1" dirty="0" smtClean="0"/>
              <a:t>Du kan anmäla sexköparen till polisen</a:t>
            </a:r>
          </a:p>
          <a:p>
            <a:r>
              <a:rPr lang="sv-SE" dirty="0" smtClean="0"/>
              <a:t>Du kan </a:t>
            </a:r>
            <a:r>
              <a:rPr lang="sv-SE" dirty="0" smtClean="0">
                <a:hlinkClick r:id="rId9"/>
              </a:rPr>
              <a:t>polisanmäla</a:t>
            </a:r>
            <a:r>
              <a:rPr lang="sv-SE" dirty="0" smtClean="0"/>
              <a:t> den person som har gett dig något för att ha sex. Att polisanmäla kan vara bra av flera anledningar:</a:t>
            </a:r>
          </a:p>
          <a:p>
            <a:r>
              <a:rPr lang="sv-SE" dirty="0" smtClean="0"/>
              <a:t>Det kan göra att du mår bättre själv.</a:t>
            </a:r>
          </a:p>
          <a:p>
            <a:r>
              <a:rPr lang="sv-SE" dirty="0" smtClean="0"/>
              <a:t>Det kan förhindra att personen köper sex av andra.</a:t>
            </a:r>
          </a:p>
          <a:p>
            <a:r>
              <a:rPr lang="sv-SE" dirty="0" smtClean="0"/>
              <a:t>Personen som har köpt sex kan bli straffad.</a:t>
            </a:r>
          </a:p>
          <a:p>
            <a:r>
              <a:rPr lang="sv-SE" dirty="0" smtClean="0"/>
              <a:t>Du kan ha rätt att få skadestånd. Skadestånd är pengar som du får.</a:t>
            </a:r>
          </a:p>
          <a:p>
            <a:endParaRPr lang="sv-SE" dirty="0" smtClean="0"/>
          </a:p>
          <a:p>
            <a:r>
              <a:rPr lang="sv-SE" baseline="0" dirty="0" smtClean="0"/>
              <a:t>Alkohol och sex!</a:t>
            </a:r>
          </a:p>
          <a:p>
            <a:r>
              <a:rPr lang="sv-SE" baseline="0" dirty="0" smtClean="0"/>
              <a:t>Är det ok att ha sex med en som inte ens kan gå ordentligt på grund av att hon är berusad? Är det ok att ha sex med någon som somnat på grund av alkoholen. </a:t>
            </a:r>
          </a:p>
          <a:p>
            <a:endParaRPr lang="sv-SE" dirty="0" smtClean="0"/>
          </a:p>
          <a:p>
            <a:pPr fontAlgn="base"/>
            <a:endParaRPr lang="sv-SE" sz="1200" b="0" kern="1200" dirty="0" smtClean="0">
              <a:solidFill>
                <a:schemeClr val="tx1"/>
              </a:solidFill>
              <a:effectLst/>
              <a:latin typeface="Verdana"/>
              <a:ea typeface="ヒラギノ角ゴ Pro W3" charset="-128"/>
              <a:cs typeface="ヒラギノ角ゴ Pro W3" charset="-128"/>
            </a:endParaRPr>
          </a:p>
          <a:p>
            <a:pPr fontAlgn="base"/>
            <a:endParaRPr lang="sv-SE" sz="1200" kern="1200" dirty="0" smtClean="0">
              <a:solidFill>
                <a:schemeClr val="tx1"/>
              </a:solidFill>
              <a:effectLst/>
              <a:latin typeface="Verdana"/>
              <a:ea typeface="ヒラギノ角ゴ Pro W3" charset="-128"/>
              <a:cs typeface="ヒラギノ角ゴ Pro W3" charset="-128"/>
            </a:endParaRPr>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22</a:t>
            </a:fld>
            <a:endParaRPr lang="sv-SE" dirty="0"/>
          </a:p>
        </p:txBody>
      </p:sp>
    </p:spTree>
    <p:extLst>
      <p:ext uri="{BB962C8B-B14F-4D97-AF65-F5344CB8AC3E}">
        <p14:creationId xmlns:p14="http://schemas.microsoft.com/office/powerpoint/2010/main" val="985062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Onani</a:t>
            </a:r>
          </a:p>
          <a:p>
            <a:endParaRPr lang="sv-SE" dirty="0" smtClean="0"/>
          </a:p>
          <a:p>
            <a:r>
              <a:rPr lang="sv-SE" dirty="0" smtClean="0"/>
              <a:t>Onani </a:t>
            </a:r>
            <a:r>
              <a:rPr lang="sv-SE" dirty="0" smtClean="0"/>
              <a:t>betyder att du har sex med dig själv. Du kan till exempel smeka ditt kön eller andra delar av kroppen. Det är inte dåligt att onanera. Du bestämmer själv om du vill göra det.</a:t>
            </a:r>
          </a:p>
          <a:p>
            <a:r>
              <a:rPr lang="sv-SE" dirty="0" smtClean="0"/>
              <a:t>De flesta onanerar då och då. Några personer gör det varje dag, några personer gör det väldigt sällan. Några personer onanerar inte alls. Det kan också ändra sig med tiden.</a:t>
            </a:r>
          </a:p>
          <a:p>
            <a:r>
              <a:rPr lang="sv-SE" dirty="0" smtClean="0"/>
              <a:t>Man kan upptäcka att det är skönt att ta på olika ställen på kroppen redan när man är barn. De flesta börjar onanera mer medvetet i tonåren eller när de är vuxna.</a:t>
            </a:r>
          </a:p>
          <a:p>
            <a:r>
              <a:rPr lang="sv-SE" dirty="0" smtClean="0"/>
              <a:t>Du kan onanera för att du är nyfiken på din egen kropp. Du kan onanera för att du är kåt och för att få orgasm. När du onanerar lär du dig vad som är skönt för dig. Det kan du sen berätta för en sexpartner om du vill. Man kan onanera även om man är ihop med någon.</a:t>
            </a:r>
          </a:p>
          <a:p>
            <a:r>
              <a:rPr lang="sv-SE" dirty="0" smtClean="0"/>
              <a:t>Att onanera kan hjälpa dig att slappna av och att sova gott. Det är bra om du till exempel är stressad.</a:t>
            </a:r>
          </a:p>
          <a:p>
            <a:r>
              <a:rPr lang="sv-SE" dirty="0" smtClean="0"/>
              <a:t>Du bestämmer själv om du vill onanera eller inte.</a:t>
            </a:r>
          </a:p>
          <a:p>
            <a:r>
              <a:rPr lang="sv-SE" b="1" dirty="0" smtClean="0"/>
              <a:t>Det är inte farligt att onanera</a:t>
            </a:r>
          </a:p>
          <a:p>
            <a:r>
              <a:rPr lang="sv-SE" dirty="0" smtClean="0"/>
              <a:t>Att onanera är inte dåligt eller olagligt, så länge du själv mår bra av det. Onani kan inte påverka din kropp eller din hälsa på något sätt. Onani påverkar inte dina möjligheter att bli gravid eller att göra någon annan gravid. Spermierna i pungen tar aldrig slut.</a:t>
            </a:r>
          </a:p>
          <a:p>
            <a:r>
              <a:rPr lang="sv-SE" dirty="0" smtClean="0"/>
              <a:t>Onani påverkar inte slidan. Inget i slidan spricker eller går sönder om du till exempel för in fingrar. Ingen kan se att du har onanerat, inte ens en barnmorska eller läkare</a:t>
            </a:r>
          </a:p>
          <a:p>
            <a:endParaRPr lang="sv-SE"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23</a:t>
            </a:fld>
            <a:endParaRPr lang="sv-SE" dirty="0"/>
          </a:p>
        </p:txBody>
      </p:sp>
    </p:spTree>
    <p:extLst>
      <p:ext uri="{BB962C8B-B14F-4D97-AF65-F5344CB8AC3E}">
        <p14:creationId xmlns:p14="http://schemas.microsoft.com/office/powerpoint/2010/main" val="456412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i="0" dirty="0" smtClean="0"/>
              <a:t>Slidkransen</a:t>
            </a:r>
          </a:p>
          <a:p>
            <a:endParaRPr lang="sv-SE" b="1" i="1" dirty="0" smtClean="0"/>
          </a:p>
          <a:p>
            <a:r>
              <a:rPr lang="sv-SE" b="0" i="1" dirty="0" smtClean="0"/>
              <a:t>Fråga: Kan</a:t>
            </a:r>
            <a:r>
              <a:rPr lang="sv-SE" b="0" i="1" baseline="0" dirty="0" smtClean="0"/>
              <a:t> </a:t>
            </a:r>
            <a:r>
              <a:rPr lang="sv-SE" b="0" i="1" baseline="0" dirty="0" smtClean="0"/>
              <a:t>man se på en tjej eller kille om den är oskuld?  </a:t>
            </a:r>
            <a:endParaRPr lang="sv-SE" b="0" i="1" baseline="0" dirty="0" smtClean="0"/>
          </a:p>
          <a:p>
            <a:endParaRPr lang="sv-SE" b="0" i="1"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dirty="0" smtClean="0"/>
              <a:t>Det går inte att se om någon annan har haft sex eller inte. Inte ens en läkare eller barnmorska kan se det vid en gynekologisk undersökning. Det kan du bara veta själv.</a:t>
            </a:r>
          </a:p>
          <a:p>
            <a:endParaRPr lang="sv-SE" b="1" i="1" dirty="0" smtClean="0"/>
          </a:p>
          <a:p>
            <a:r>
              <a:rPr lang="sv-SE" dirty="0" smtClean="0"/>
              <a:t>De som tror att mödomshinnan finns tror också ofta att tjejer ska blöda </a:t>
            </a:r>
            <a:r>
              <a:rPr lang="sv-SE" dirty="0" smtClean="0">
                <a:hlinkClick r:id="rId3"/>
              </a:rPr>
              <a:t>första gången de har samlag</a:t>
            </a:r>
            <a:r>
              <a:rPr lang="sv-SE" dirty="0" smtClean="0"/>
              <a:t>. Men det vanligaste är att det inte blöder första gången man har samlag. </a:t>
            </a:r>
          </a:p>
          <a:p>
            <a:r>
              <a:rPr lang="sv-SE" dirty="0" smtClean="0"/>
              <a:t>Om det blöder kan det bero på att du är spänd eller inte tillräckligt upphetsad. Sexuell upphetsning gör att slidan vidgar sig och blir våt och då brukar det inte göra ont eller blöda vid samlag. Ibland kan det blöda för att kanten runt slidans öppning är stram.</a:t>
            </a:r>
          </a:p>
          <a:p>
            <a:r>
              <a:rPr lang="sv-SE" dirty="0" smtClean="0"/>
              <a:t>Om det blöder vid varje samlag, eller </a:t>
            </a:r>
            <a:r>
              <a:rPr lang="sv-SE" dirty="0" smtClean="0">
                <a:hlinkClick r:id="rId4"/>
              </a:rPr>
              <a:t>om det gör ont,</a:t>
            </a:r>
            <a:r>
              <a:rPr lang="sv-SE" dirty="0" smtClean="0"/>
              <a:t> kan du kontakta en </a:t>
            </a:r>
            <a:r>
              <a:rPr lang="sv-SE" dirty="0" smtClean="0">
                <a:hlinkClick r:id="rId5"/>
              </a:rPr>
              <a:t>ungdomsmottagning</a:t>
            </a:r>
            <a:r>
              <a:rPr lang="sv-SE" dirty="0" smtClean="0"/>
              <a:t> eller gynekologisk mottagning för att få hjälp.</a:t>
            </a:r>
          </a:p>
          <a:p>
            <a:endParaRPr lang="sv-SE" dirty="0" smtClean="0"/>
          </a:p>
          <a:p>
            <a:endParaRPr lang="sv-SE" dirty="0" smtClean="0"/>
          </a:p>
          <a:p>
            <a:r>
              <a:rPr lang="sv-SE" dirty="0" smtClean="0"/>
              <a:t>Källa: RFSU- Sex på ditt sätt</a:t>
            </a:r>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24</a:t>
            </a:fld>
            <a:endParaRPr lang="sv-SE" dirty="0"/>
          </a:p>
        </p:txBody>
      </p:sp>
    </p:spTree>
    <p:extLst>
      <p:ext uri="{BB962C8B-B14F-4D97-AF65-F5344CB8AC3E}">
        <p14:creationId xmlns:p14="http://schemas.microsoft.com/office/powerpoint/2010/main" val="1451454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i="0" baseline="0" dirty="0" smtClean="0"/>
              <a:t>Preventivmedel</a:t>
            </a:r>
            <a:endParaRPr lang="sv-SE" b="1" i="0" dirty="0" smtClean="0"/>
          </a:p>
          <a:p>
            <a:endParaRPr lang="sv-SE" i="1" dirty="0" smtClean="0"/>
          </a:p>
          <a:p>
            <a:r>
              <a:rPr lang="sv-SE" i="1" dirty="0" smtClean="0"/>
              <a:t>Varför</a:t>
            </a:r>
            <a:r>
              <a:rPr lang="sv-SE" i="1" baseline="0" dirty="0" smtClean="0"/>
              <a:t> finns preventivmedel? Kan ni nämna någon form av preventivmedel? Kondom, p-</a:t>
            </a:r>
            <a:r>
              <a:rPr lang="sv-SE" i="1" baseline="0" dirty="0" err="1" smtClean="0"/>
              <a:t>piller,p</a:t>
            </a:r>
            <a:r>
              <a:rPr lang="sv-SE" i="1" baseline="0" dirty="0" smtClean="0"/>
              <a:t>-spruta</a:t>
            </a:r>
          </a:p>
          <a:p>
            <a:r>
              <a:rPr lang="sv-SE" i="1" baseline="0" dirty="0" smtClean="0"/>
              <a:t>Vart kan man gå om man vill ha preventivmedel?</a:t>
            </a:r>
            <a:r>
              <a:rPr lang="sv-SE" baseline="0" dirty="0" smtClean="0"/>
              <a:t> ’</a:t>
            </a:r>
          </a:p>
          <a:p>
            <a:r>
              <a:rPr lang="sv-SE" baseline="0" dirty="0" smtClean="0"/>
              <a:t>Svaret Ungdomsmottagningen och skolsköterskan på skolan</a:t>
            </a:r>
          </a:p>
          <a:p>
            <a:endParaRPr lang="sv-SE" baseline="0" dirty="0" smtClean="0"/>
          </a:p>
          <a:p>
            <a:r>
              <a:rPr lang="sv-SE" baseline="0" dirty="0" smtClean="0"/>
              <a:t>Källa UMO.se</a:t>
            </a:r>
            <a:endParaRPr lang="sv-SE"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25</a:t>
            </a:fld>
            <a:endParaRPr lang="sv-SE" dirty="0"/>
          </a:p>
        </p:txBody>
      </p:sp>
    </p:spTree>
    <p:extLst>
      <p:ext uri="{BB962C8B-B14F-4D97-AF65-F5344CB8AC3E}">
        <p14:creationId xmlns:p14="http://schemas.microsoft.com/office/powerpoint/2010/main" val="131955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Kondom</a:t>
            </a:r>
          </a:p>
          <a:p>
            <a:endParaRPr lang="sv-SE" b="1" dirty="0" smtClean="0"/>
          </a:p>
          <a:p>
            <a:r>
              <a:rPr lang="sv-SE" dirty="0" smtClean="0"/>
              <a:t>Berätta att filmen finns.</a:t>
            </a:r>
          </a:p>
          <a:p>
            <a:endParaRPr lang="sv-SE" dirty="0" smtClean="0"/>
          </a:p>
          <a:p>
            <a:r>
              <a:rPr lang="sv-SE" dirty="0" smtClean="0"/>
              <a:t>Kondom används för att skydda</a:t>
            </a:r>
            <a:r>
              <a:rPr lang="sv-SE" baseline="0" dirty="0" smtClean="0"/>
              <a:t> sig mot sjukdomar som kan överföras när man inte använder skydd men även om man inte vill bli gravid. </a:t>
            </a:r>
          </a:p>
          <a:p>
            <a:endParaRPr lang="sv-SE" baseline="0" dirty="0" smtClean="0"/>
          </a:p>
          <a:p>
            <a:r>
              <a:rPr lang="sv-SE" baseline="0" dirty="0" smtClean="0"/>
              <a:t>Kondom film om hur man sätter på en kondom. Att man inte får slänga den i toa. Förvara den i en väska eller jacka. Inte plånboken för då kan den åldras snabbare. Kolla alltid bäst före datum.</a:t>
            </a:r>
          </a:p>
          <a:p>
            <a:endParaRPr lang="sv-SE" dirty="0" smtClean="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26</a:t>
            </a:fld>
            <a:endParaRPr lang="sv-SE" dirty="0"/>
          </a:p>
        </p:txBody>
      </p:sp>
    </p:spTree>
    <p:extLst>
      <p:ext uri="{BB962C8B-B14F-4D97-AF65-F5344CB8AC3E}">
        <p14:creationId xmlns:p14="http://schemas.microsoft.com/office/powerpoint/2010/main" val="1841952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Könssjukdomar</a:t>
            </a:r>
          </a:p>
          <a:p>
            <a:endParaRPr lang="sv-SE" dirty="0" smtClean="0"/>
          </a:p>
          <a:p>
            <a:r>
              <a:rPr lang="sv-SE" dirty="0" smtClean="0"/>
              <a:t>Risken att få en könssjukdom är störst om du har slidsamlag eller analsamlag. Flera könssjukdomar överförs också genom munsex. </a:t>
            </a:r>
          </a:p>
          <a:p>
            <a:r>
              <a:rPr lang="sv-SE" dirty="0" smtClean="0"/>
              <a:t>För att minska risken att få könssjukdomar kan du använda kondom, </a:t>
            </a:r>
            <a:r>
              <a:rPr lang="sv-SE" dirty="0" err="1" smtClean="0"/>
              <a:t>femidom</a:t>
            </a:r>
            <a:r>
              <a:rPr lang="sv-SE" dirty="0" smtClean="0"/>
              <a:t> eller slicklapp när du har sex med någon.</a:t>
            </a:r>
          </a:p>
          <a:p>
            <a:r>
              <a:rPr lang="sv-SE" dirty="0" smtClean="0"/>
              <a:t>Om du har haft oskyddat sex är det bra om du går och testar dig, även om du inte fått några symtom. Inte alla könssjukdomar syns eller känns.</a:t>
            </a:r>
          </a:p>
          <a:p>
            <a:r>
              <a:rPr lang="sv-SE" dirty="0" smtClean="0"/>
              <a:t>Du kan inte få eller ge någon en könssjukdom om varken du eller den du har sex med har haft sex tidigare</a:t>
            </a:r>
          </a:p>
          <a:p>
            <a:endParaRPr lang="sv-SE" dirty="0" smtClean="0"/>
          </a:p>
          <a:p>
            <a:r>
              <a:rPr lang="sv-SE" dirty="0" smtClean="0"/>
              <a:t>Här kan man läsa om sexkänslor och hur man kan göra när man till exempel smeker, hånglar, onanerar eller ligger med någon. För årskurs 6-9 och gymnasiet.</a:t>
            </a:r>
          </a:p>
          <a:p>
            <a:r>
              <a:rPr lang="sv-SE" dirty="0" smtClean="0"/>
              <a:t>Hur flirtar man, hur hånglar man och hur känns det i kroppen? Hur visar man vad man vill och hur vet man vad den andra vill? Många </a:t>
            </a:r>
            <a:r>
              <a:rPr lang="sv-SE" b="1" dirty="0" smtClean="0"/>
              <a:t>tonåringar har tusen frågor om sex</a:t>
            </a:r>
            <a:r>
              <a:rPr lang="sv-SE" dirty="0" smtClean="0"/>
              <a:t> – inte minst innan de har skaffat sig olika erfarenheter.</a:t>
            </a:r>
          </a:p>
          <a:p>
            <a:r>
              <a:rPr lang="sv-SE" dirty="0" smtClean="0"/>
              <a:t>Här får de en hjälp på vägen mot bra, ömsesidigt sex.</a:t>
            </a:r>
          </a:p>
          <a:p>
            <a:endParaRPr lang="sv-SE" dirty="0" smtClean="0"/>
          </a:p>
          <a:p>
            <a:endParaRPr lang="sv-SE" dirty="0" smtClean="0"/>
          </a:p>
          <a:p>
            <a:endParaRPr lang="sv-SE" dirty="0" smtClean="0"/>
          </a:p>
          <a:p>
            <a:r>
              <a:rPr lang="sv-SE" b="1" dirty="0" smtClean="0"/>
              <a:t>Varför ska du testa dig?</a:t>
            </a:r>
          </a:p>
          <a:p>
            <a:r>
              <a:rPr lang="sv-SE" dirty="0" smtClean="0"/>
              <a:t>Du kan ha fått en könssjukdom fast du känner dig frisk. Inte alla könssjukdomar syns eller känns.</a:t>
            </a:r>
          </a:p>
          <a:p>
            <a:r>
              <a:rPr lang="sv-SE" dirty="0" smtClean="0"/>
              <a:t>Har du träffat någon eller några som du vill ha ett fast förhållande med och planerar att sluta skydda dig med </a:t>
            </a:r>
            <a:r>
              <a:rPr lang="sv-SE" dirty="0" smtClean="0">
                <a:hlinkClick r:id="rId3"/>
              </a:rPr>
              <a:t>kondom</a:t>
            </a:r>
            <a:r>
              <a:rPr lang="sv-SE" dirty="0" smtClean="0"/>
              <a:t> eller </a:t>
            </a:r>
            <a:r>
              <a:rPr lang="sv-SE" dirty="0" err="1" smtClean="0">
                <a:hlinkClick r:id="rId4"/>
              </a:rPr>
              <a:t>femidom</a:t>
            </a:r>
            <a:r>
              <a:rPr lang="sv-SE" dirty="0" smtClean="0"/>
              <a:t>, är det bra om ni går och testar er först.</a:t>
            </a:r>
          </a:p>
          <a:p>
            <a:r>
              <a:rPr lang="sv-SE" dirty="0" smtClean="0"/>
              <a:t>Om någon du haft sex med har testat sig och visat sig ha </a:t>
            </a:r>
            <a:r>
              <a:rPr lang="sv-SE" dirty="0" smtClean="0">
                <a:hlinkClick r:id="rId5"/>
              </a:rPr>
              <a:t>en könssjukdom som ingår i smittskyddslagen</a:t>
            </a:r>
            <a:r>
              <a:rPr lang="sv-SE" dirty="0" smtClean="0"/>
              <a:t>, kan du få ett brev eller telefonsamtal från någon mottagning som ber dig att gå och testa dig.</a:t>
            </a:r>
          </a:p>
          <a:p>
            <a:r>
              <a:rPr lang="sv-SE" dirty="0" smtClean="0"/>
              <a:t>Det är inte säkert att du själv fått en könssjukdom men du är enligt lagen skyldig att gå och testa dig för att minska risken att sjukdomen sprids vidare.</a:t>
            </a:r>
          </a:p>
          <a:p>
            <a:r>
              <a:rPr lang="sv-SE" b="1" dirty="0" smtClean="0"/>
              <a:t>När ska du testa dig?</a:t>
            </a:r>
          </a:p>
          <a:p>
            <a:r>
              <a:rPr lang="sv-SE" dirty="0" smtClean="0"/>
              <a:t>Det är bra att testa dig för könssjukdomar om du har haft oskyddat sex och har besvär, till exempel annorlunda flytningar eller att det svider när du kissar. Om du vet att någon du har haft oskyddat sex med har en könssjukdom kan du ibland få behandling innan provsvaren är klara.</a:t>
            </a:r>
          </a:p>
          <a:p>
            <a:r>
              <a:rPr lang="sv-SE" dirty="0" smtClean="0"/>
              <a:t>Det är också bra att testa sig även om du inte har besvär, alla könssjukdomar märks inte.</a:t>
            </a:r>
          </a:p>
          <a:p>
            <a:r>
              <a:rPr lang="sv-SE" dirty="0" smtClean="0">
                <a:effectLst/>
              </a:rPr>
              <a:t>När du tidigast kan testa dig för könssjukdomar kan vara olika men oftast räcker det att det har gått en vecka sedan du hade oskyddat sex.</a:t>
            </a:r>
            <a:endParaRPr lang="sv-SE" dirty="0" smtClean="0"/>
          </a:p>
          <a:p>
            <a:r>
              <a:rPr lang="sv-SE" dirty="0" smtClean="0"/>
              <a:t>Det är aldrig för sent att testa sig. En del könssjukdomar kan dröja flera månader och ibland till och med år från det att du fick dem tills att du märker något.</a:t>
            </a:r>
          </a:p>
          <a:p>
            <a:r>
              <a:rPr lang="sv-SE" dirty="0" smtClean="0"/>
              <a:t>Om du inte har haft sex med någon kan du inte ha en könssjukdom. Då behöver du inte heller gå och testa dig.</a:t>
            </a:r>
          </a:p>
          <a:p>
            <a:endParaRPr lang="sv-SE" dirty="0" smtClean="0"/>
          </a:p>
          <a:p>
            <a:r>
              <a:rPr lang="sv-SE" dirty="0" smtClean="0"/>
              <a:t>Källa UMO</a:t>
            </a:r>
          </a:p>
          <a:p>
            <a:endParaRPr lang="sv-SE" dirty="0" smtClean="0"/>
          </a:p>
          <a:p>
            <a:r>
              <a:rPr lang="sv-SE" dirty="0" smtClean="0"/>
              <a:t>Klamydia</a:t>
            </a:r>
          </a:p>
          <a:p>
            <a:r>
              <a:rPr lang="sv-SE" dirty="0" smtClean="0"/>
              <a:t>Klamydia är en bakterie som sprids framförallt genom oskyddat samlag, antingen slidsamlag eller analsamlag.</a:t>
            </a:r>
          </a:p>
          <a:p>
            <a:r>
              <a:rPr lang="sv-SE" dirty="0" smtClean="0"/>
              <a:t>Bakterien sätter sig oftast i slemhinnorna i slidan, urinröret och </a:t>
            </a:r>
            <a:r>
              <a:rPr lang="sv-SE" dirty="0" err="1" smtClean="0"/>
              <a:t>analen</a:t>
            </a:r>
            <a:r>
              <a:rPr lang="sv-SE" dirty="0" smtClean="0"/>
              <a:t>. Klamydia smittar mellan personer när slemhinnorna kommer mot varandra. Men också genom sperma och slidsekret.</a:t>
            </a:r>
          </a:p>
          <a:p>
            <a:r>
              <a:rPr lang="sv-SE" dirty="0" smtClean="0"/>
              <a:t>Det är ovanligt att få klamydia i halsen om du har munsex. Forskarna vet ännu inte om klamydia kan överföras från munnen till könsorganet eller tvärtom. Men om du vill vara säker på att inte bli smittad ska du skydda sig även när du har munsex.</a:t>
            </a:r>
          </a:p>
          <a:p>
            <a:r>
              <a:rPr lang="sv-SE" dirty="0" smtClean="0"/>
              <a:t>Klamydia smittar inte via kläder, handdukar eller på toaletter, eftersom bakterien inte överlever i luften.</a:t>
            </a:r>
          </a:p>
          <a:p>
            <a:r>
              <a:rPr lang="sv-SE" b="1" dirty="0" smtClean="0"/>
              <a:t>Hur vet du att du har klamydia? </a:t>
            </a:r>
          </a:p>
          <a:p>
            <a:r>
              <a:rPr lang="sv-SE" dirty="0" smtClean="0"/>
              <a:t>Oftast ger klamydia inga symtom alls. Därför kanske du inte märker om du har fått det. Om du får symtom brukar de komma ungefär en till två veckor efter att du blev smittad. Men de kan komma mycket senare också.</a:t>
            </a:r>
          </a:p>
          <a:p>
            <a:r>
              <a:rPr lang="sv-SE" dirty="0" smtClean="0"/>
              <a:t>De vanligaste symtomen är att det svider när du kissar, eller att du får flytningar. Tjejer kan få blodblandade flytningar och ont i nederdelen av magen. Killar kan få flytningar från urinröret och ont i pungen.</a:t>
            </a:r>
          </a:p>
          <a:p>
            <a:r>
              <a:rPr lang="sv-SE" dirty="0" smtClean="0"/>
              <a:t>Om du har haft analsamlag kan du få flytningar från analöppningen.</a:t>
            </a:r>
          </a:p>
          <a:p>
            <a:endParaRPr lang="sv-SE" dirty="0" smtClean="0"/>
          </a:p>
          <a:p>
            <a:r>
              <a:rPr lang="sv-SE" dirty="0" smtClean="0"/>
              <a:t>Gonorré</a:t>
            </a:r>
          </a:p>
          <a:p>
            <a:r>
              <a:rPr lang="sv-SE" b="1" dirty="0" smtClean="0"/>
              <a:t>Hur överförs gonorré?</a:t>
            </a:r>
          </a:p>
          <a:p>
            <a:r>
              <a:rPr lang="sv-SE" dirty="0" smtClean="0"/>
              <a:t>Det vanligaste sättet att få gonorré är genom slidsamlag och analsamlag utan kondom. Du kan också få det av att ha munsex. Du kan få en gonorréinfektion i munnen eller ögonen om du får sperma eller slidsekret där.</a:t>
            </a:r>
          </a:p>
          <a:p>
            <a:r>
              <a:rPr lang="sv-SE" dirty="0" smtClean="0"/>
              <a:t>Gonorré kan överföras med fingrar, om det finns sperma eller slidsekret på fingrarna och att </a:t>
            </a:r>
            <a:r>
              <a:rPr lang="sv-SE" dirty="0" err="1" smtClean="0"/>
              <a:t>fingarna</a:t>
            </a:r>
            <a:r>
              <a:rPr lang="sv-SE" dirty="0" smtClean="0"/>
              <a:t> sedan rör vid en slemhinna. Men den risken är väldigt liten, eftersom gonorrébakterien dör snabbt i kontakt med luft.</a:t>
            </a:r>
          </a:p>
          <a:p>
            <a:r>
              <a:rPr lang="sv-SE" dirty="0" smtClean="0"/>
              <a:t>Du får inte gonorré genom att ta i hand eller genom att till exempel använda samma handduk eller toalett som någon som har gonorré.</a:t>
            </a:r>
          </a:p>
          <a:p>
            <a:r>
              <a:rPr lang="sv-SE" dirty="0" smtClean="0"/>
              <a:t>Gonorré är en bakterie som gör att slemhinnor blir infekterade. Bakterien finns framför allt i slemhinnorna i slidan, urinröret och analöppningen. Bakterien överförs genom att slemhinnor kommer i kontakt med varandra när du har sex med någon annan. Den kan också överföras med sperma och slidsekret från en person som har gonorré.</a:t>
            </a:r>
          </a:p>
          <a:p>
            <a:r>
              <a:rPr lang="sv-SE" b="1" dirty="0" smtClean="0"/>
              <a:t>Hur märker jag att jag har gonorré?</a:t>
            </a:r>
          </a:p>
          <a:p>
            <a:r>
              <a:rPr lang="sv-SE" dirty="0" smtClean="0"/>
              <a:t>Du kan ha gonorré utan att du märker det, eftersom gonorré inte alltid ger några symtom. Men det vanligaste är att du får ett eller flera av följande symtom:</a:t>
            </a:r>
          </a:p>
          <a:p>
            <a:r>
              <a:rPr lang="sv-SE" dirty="0" smtClean="0"/>
              <a:t>Det svider när du kissar.</a:t>
            </a:r>
          </a:p>
          <a:p>
            <a:r>
              <a:rPr lang="sv-SE" dirty="0" smtClean="0"/>
              <a:t>Det kommer </a:t>
            </a:r>
            <a:r>
              <a:rPr lang="sv-SE" dirty="0" smtClean="0">
                <a:hlinkClick r:id="rId6"/>
              </a:rPr>
              <a:t>flytningar</a:t>
            </a:r>
            <a:r>
              <a:rPr lang="sv-SE" dirty="0" smtClean="0"/>
              <a:t> från penisen eller slidan.</a:t>
            </a:r>
          </a:p>
          <a:p>
            <a:r>
              <a:rPr lang="sv-SE" dirty="0" smtClean="0"/>
              <a:t>Det kommer flytningar från analöppningen.</a:t>
            </a:r>
          </a:p>
          <a:p>
            <a:r>
              <a:rPr lang="sv-SE" dirty="0" smtClean="0"/>
              <a:t>Du har </a:t>
            </a:r>
            <a:r>
              <a:rPr lang="sv-SE" dirty="0" smtClean="0">
                <a:hlinkClick r:id="rId7"/>
              </a:rPr>
              <a:t>mellanblödningar</a:t>
            </a:r>
            <a:r>
              <a:rPr lang="sv-SE" dirty="0" smtClean="0"/>
              <a:t>.</a:t>
            </a:r>
          </a:p>
          <a:p>
            <a:r>
              <a:rPr lang="sv-SE" dirty="0" smtClean="0"/>
              <a:t>Det gör ont i pungen.</a:t>
            </a:r>
          </a:p>
          <a:p>
            <a:r>
              <a:rPr lang="sv-SE" dirty="0" smtClean="0"/>
              <a:t>Ögonen blir röda och svullna om du har fått sperma eller slidsekret där.</a:t>
            </a:r>
          </a:p>
          <a:p>
            <a:r>
              <a:rPr lang="sv-SE" dirty="0" smtClean="0"/>
              <a:t>Gonorré i svalget ger oftast inte några symtom.</a:t>
            </a:r>
          </a:p>
          <a:p>
            <a:r>
              <a:rPr lang="sv-SE" dirty="0" smtClean="0"/>
              <a:t>Om du får symtom brukar de oftast komma inom en vecka efter att du fick gonorré, men symtomen kan även komma senare.</a:t>
            </a:r>
          </a:p>
          <a:p>
            <a:r>
              <a:rPr lang="sv-SE" b="1" dirty="0" smtClean="0"/>
              <a:t>Testa dig om du tror att du har gonorré</a:t>
            </a:r>
          </a:p>
          <a:p>
            <a:r>
              <a:rPr lang="sv-SE" dirty="0" smtClean="0"/>
              <a:t>Testa dig så fort som möjligt om du har haft oskyddat sex med någon som du tror kan ha gonorré. Du ska också testa dig om du har ett eller flera av symtomen på gonorré.</a:t>
            </a:r>
          </a:p>
          <a:p>
            <a:r>
              <a:rPr lang="sv-SE" dirty="0" smtClean="0"/>
              <a:t>Du kan få en inflammation i äggledarna, bitestiklarna eller prostatan om gonorrén sprider sig. Det kan göra det svårare för dig att få barn i framtiden om du skulle vilja ha det. Risken att det ska bli svårt för dig att få barn ökar för varje gång du får gonorré.</a:t>
            </a:r>
          </a:p>
          <a:p>
            <a:r>
              <a:rPr lang="sv-SE" dirty="0" smtClean="0"/>
              <a:t>Risken att du även får andra könssjukdomar är också större om du har gonorré och har oskyddat sex. Det beror på att slemhinnor som redan är infekterade är mer mottagliga för andra infektioner.</a:t>
            </a:r>
          </a:p>
          <a:p>
            <a:r>
              <a:rPr lang="sv-SE" b="1" dirty="0" smtClean="0"/>
              <a:t>Hur blir jag av med gonorré?</a:t>
            </a:r>
          </a:p>
          <a:p>
            <a:r>
              <a:rPr lang="sv-SE" dirty="0" smtClean="0"/>
              <a:t>Gonorré behandlas med antibiotika. Du behöver få behandlingen så snabbt som möjligt. Då minskar risken att sjukdomen gör det svårare för dig att få barn eller att du överför sjukdomen till någon annan.</a:t>
            </a:r>
          </a:p>
          <a:p>
            <a:r>
              <a:rPr lang="sv-SE" dirty="0" smtClean="0"/>
              <a:t>Behandlingen är gratis.</a:t>
            </a:r>
          </a:p>
          <a:p>
            <a:r>
              <a:rPr lang="sv-SE" dirty="0" smtClean="0"/>
              <a:t>Ungefär två veckor efter att du har behandlats, får du lämna ett nytt prov för att vara säker på att du inte har gonorré längre.</a:t>
            </a:r>
          </a:p>
          <a:p>
            <a:r>
              <a:rPr lang="sv-SE" dirty="0" smtClean="0"/>
              <a:t>Du ska inte ha sex med någon annan under tiden som du behandlas för gonorré, eftersom det fortfarande finns en risk att du överför sjukdomen till andra då. Du ska alltså inte ha sex med någon annan förrän du vet att du är smittfri.</a:t>
            </a:r>
          </a:p>
          <a:p>
            <a:r>
              <a:rPr lang="sv-SE" dirty="0" smtClean="0"/>
              <a:t>Om du lever i en relation med en eller flera personer är det viktigt att även den eller de testar sig och får behandling direkt. Det kallas för partnerbehandling. Det görs för att ni inte ska överföra gonorrén fram och tillbaka mellan varandra. Det innebär att din eller dina partner får antibiotika oavsett om de har gonorré eller inte.</a:t>
            </a:r>
          </a:p>
          <a:p>
            <a:endParaRPr lang="sv-SE" dirty="0" smtClean="0"/>
          </a:p>
          <a:p>
            <a:r>
              <a:rPr lang="sv-SE" dirty="0" err="1" smtClean="0"/>
              <a:t>Kondylom</a:t>
            </a:r>
            <a:endParaRPr lang="sv-SE" dirty="0" smtClean="0"/>
          </a:p>
          <a:p>
            <a:endParaRPr lang="sv-SE" dirty="0" smtClean="0"/>
          </a:p>
          <a:p>
            <a:r>
              <a:rPr lang="sv-SE" dirty="0" err="1" smtClean="0"/>
              <a:t>Kondylom</a:t>
            </a:r>
            <a:r>
              <a:rPr lang="sv-SE" dirty="0" smtClean="0"/>
              <a:t> är ett virus som ger vårtor på och runt könsorganen. Viruset tillhör samma virusgrupp, </a:t>
            </a:r>
            <a:r>
              <a:rPr lang="sv-SE" dirty="0" smtClean="0">
                <a:hlinkClick r:id="rId8"/>
              </a:rPr>
              <a:t>humant papillomvirus (HPV)</a:t>
            </a:r>
            <a:r>
              <a:rPr lang="sv-SE" dirty="0" smtClean="0"/>
              <a:t>, som kan ge vårtor på bland annat fötterna och händerna.</a:t>
            </a:r>
          </a:p>
          <a:p>
            <a:r>
              <a:rPr lang="sv-SE" b="1" dirty="0" smtClean="0"/>
              <a:t>Hur överförs </a:t>
            </a:r>
            <a:r>
              <a:rPr lang="sv-SE" b="1" dirty="0" err="1" smtClean="0"/>
              <a:t>kondylom</a:t>
            </a:r>
            <a:r>
              <a:rPr lang="sv-SE" b="1" dirty="0" smtClean="0"/>
              <a:t>?</a:t>
            </a:r>
          </a:p>
          <a:p>
            <a:r>
              <a:rPr lang="sv-SE" dirty="0" err="1" smtClean="0"/>
              <a:t>Kondylom</a:t>
            </a:r>
            <a:r>
              <a:rPr lang="sv-SE" dirty="0" smtClean="0"/>
              <a:t> överförs när du har sex. Inte bara när du har samlag, utan också om du har </a:t>
            </a:r>
            <a:r>
              <a:rPr lang="sv-SE" dirty="0" smtClean="0">
                <a:hlinkClick r:id="rId9"/>
              </a:rPr>
              <a:t>smeksex </a:t>
            </a:r>
            <a:r>
              <a:rPr lang="sv-SE" dirty="0" smtClean="0"/>
              <a:t>och kommer i kontakt med vårtorna. Det kan även överföras vid </a:t>
            </a:r>
            <a:r>
              <a:rPr lang="sv-SE" dirty="0" smtClean="0">
                <a:hlinkClick r:id="rId10"/>
              </a:rPr>
              <a:t>munsex</a:t>
            </a:r>
            <a:r>
              <a:rPr lang="sv-SE" dirty="0" smtClean="0"/>
              <a:t>, men det är ovanligt.</a:t>
            </a:r>
          </a:p>
          <a:p>
            <a:r>
              <a:rPr lang="sv-SE" dirty="0" err="1" smtClean="0"/>
              <a:t>Kondylom</a:t>
            </a:r>
            <a:r>
              <a:rPr lang="sv-SE" dirty="0" smtClean="0"/>
              <a:t> kan finnas utan synliga vårtor. Därför kan </a:t>
            </a:r>
            <a:r>
              <a:rPr lang="sv-SE" dirty="0" err="1" smtClean="0"/>
              <a:t>kondylom</a:t>
            </a:r>
            <a:r>
              <a:rPr lang="sv-SE" dirty="0" smtClean="0"/>
              <a:t> smitta utan att du vet om det. Viruset smittar även då du inte har några symtom på </a:t>
            </a:r>
            <a:r>
              <a:rPr lang="sv-SE" dirty="0" err="1" smtClean="0"/>
              <a:t>kondylom</a:t>
            </a:r>
            <a:r>
              <a:rPr lang="sv-SE" dirty="0" smtClean="0"/>
              <a:t>.</a:t>
            </a:r>
          </a:p>
          <a:p>
            <a:r>
              <a:rPr lang="sv-SE" b="1" dirty="0" smtClean="0"/>
              <a:t>Hur märker jag att jag har </a:t>
            </a:r>
            <a:r>
              <a:rPr lang="sv-SE" b="1" dirty="0" err="1" smtClean="0"/>
              <a:t>kondylom</a:t>
            </a:r>
            <a:r>
              <a:rPr lang="sv-SE" b="1" dirty="0" smtClean="0"/>
              <a:t>?</a:t>
            </a:r>
          </a:p>
          <a:p>
            <a:r>
              <a:rPr lang="sv-SE" dirty="0" smtClean="0"/>
              <a:t>Oftast upptäcker du att du har </a:t>
            </a:r>
            <a:r>
              <a:rPr lang="sv-SE" dirty="0" err="1" smtClean="0"/>
              <a:t>kondylom</a:t>
            </a:r>
            <a:r>
              <a:rPr lang="sv-SE" dirty="0" smtClean="0"/>
              <a:t> för att du får vårtor. Du kan få många eller bara en eller några få.</a:t>
            </a:r>
          </a:p>
          <a:p>
            <a:r>
              <a:rPr lang="sv-SE" dirty="0" smtClean="0"/>
              <a:t>Vårtorna kan se olika ut, men oftast är de</a:t>
            </a:r>
          </a:p>
          <a:p>
            <a:r>
              <a:rPr lang="sv-SE" dirty="0" smtClean="0"/>
              <a:t>flikiga eller runda och lätt upphöjda</a:t>
            </a:r>
          </a:p>
          <a:p>
            <a:r>
              <a:rPr lang="sv-SE" dirty="0" smtClean="0"/>
              <a:t>rosa, lilatonade eller hudfärgade.</a:t>
            </a:r>
          </a:p>
          <a:p>
            <a:r>
              <a:rPr lang="sv-SE" dirty="0" smtClean="0"/>
              <a:t>Vårtorna kan sitta på olika ställen i underlivet. I slidöppningen eller på de inre blygdläpparna, i urinrörsmynningen, runt klitoris eller på livmodertappen. På penisen kan de sitta på ollonet, på ollonets kant, på förhudens insida, i urinrörsmynningen och på penisskaftet. Vårtorna kan också sitta runt analöppningen eller på andra ställen i underlivet där du har hår.</a:t>
            </a:r>
          </a:p>
          <a:p>
            <a:r>
              <a:rPr lang="sv-SE" dirty="0" smtClean="0"/>
              <a:t>Vissa känner inte alls av vårtorna men andra kan uppleva</a:t>
            </a:r>
          </a:p>
          <a:p>
            <a:r>
              <a:rPr lang="sv-SE" dirty="0" smtClean="0"/>
              <a:t>klåda eller sveda</a:t>
            </a:r>
          </a:p>
          <a:p>
            <a:r>
              <a:rPr lang="sv-SE" dirty="0" smtClean="0"/>
              <a:t>små blödningar från vårtorna</a:t>
            </a:r>
          </a:p>
          <a:p>
            <a:r>
              <a:rPr lang="sv-SE" dirty="0" smtClean="0"/>
              <a:t>obehag om de har samlag</a:t>
            </a:r>
          </a:p>
          <a:p>
            <a:r>
              <a:rPr lang="sv-SE" dirty="0" smtClean="0"/>
              <a:t>Vårtorna är inte farliga. De flesta som får </a:t>
            </a:r>
            <a:r>
              <a:rPr lang="sv-SE" dirty="0" err="1" smtClean="0"/>
              <a:t>kondylom</a:t>
            </a:r>
            <a:r>
              <a:rPr lang="sv-SE" dirty="0" smtClean="0"/>
              <a:t> märker inte att de har det. Det kan bero på att vårtorna är små och sitter på ställen där de inte syns.</a:t>
            </a:r>
          </a:p>
          <a:p>
            <a:r>
              <a:rPr lang="sv-SE" dirty="0" smtClean="0"/>
              <a:t>Viruset kan också finnas i kroppen utan att ge några vårtor, men du kan ändå överföra viruset till andra. Du kan få vårtor långt efter att du fick viruset, i vissa fall flera år senare.</a:t>
            </a:r>
          </a:p>
          <a:p>
            <a:r>
              <a:rPr lang="sv-SE" dirty="0" smtClean="0"/>
              <a:t>Hos de flesta försvinner vårtorna av sig själva efter ett tag och du behöver inte någon särskild behandling. Men det är alltid bra att gå till en </a:t>
            </a:r>
            <a:r>
              <a:rPr lang="sv-SE" dirty="0" smtClean="0">
                <a:hlinkClick r:id="rId11"/>
              </a:rPr>
              <a:t>ungdomsmottagning</a:t>
            </a:r>
            <a:r>
              <a:rPr lang="sv-SE" dirty="0" smtClean="0"/>
              <a:t>, </a:t>
            </a:r>
            <a:r>
              <a:rPr lang="sv-SE" dirty="0" smtClean="0">
                <a:hlinkClick r:id="rId12"/>
              </a:rPr>
              <a:t>hud- och könsmottagning </a:t>
            </a:r>
            <a:r>
              <a:rPr lang="sv-SE" dirty="0" smtClean="0"/>
              <a:t>eller </a:t>
            </a:r>
            <a:r>
              <a:rPr lang="sv-SE" dirty="0" smtClean="0">
                <a:hlinkClick r:id="rId13"/>
              </a:rPr>
              <a:t>vårdcentral</a:t>
            </a:r>
            <a:r>
              <a:rPr lang="sv-SE" dirty="0" smtClean="0"/>
              <a:t> och undersöka dig om du undrar eller har besvär.</a:t>
            </a:r>
          </a:p>
          <a:p>
            <a:r>
              <a:rPr lang="sv-SE" dirty="0" smtClean="0"/>
              <a:t>Oftast ser den som undersöker en direkt om du har </a:t>
            </a:r>
            <a:r>
              <a:rPr lang="sv-SE" dirty="0" err="1" smtClean="0"/>
              <a:t>kondylom</a:t>
            </a:r>
            <a:r>
              <a:rPr lang="sv-SE" dirty="0" smtClean="0"/>
              <a:t>. Ibland, om den som undersöker är osäker, tas en bit av en vårta bort, för att sen tittas på i mikroskop.</a:t>
            </a:r>
          </a:p>
          <a:p>
            <a:r>
              <a:rPr lang="sv-SE" dirty="0" err="1" smtClean="0"/>
              <a:t>Kondylomvårtorna</a:t>
            </a:r>
            <a:r>
              <a:rPr lang="sv-SE" dirty="0" smtClean="0"/>
              <a:t> kan behandlas med läkemedel som du smörjer eller penslar på vårtorna. Läkemedlet är receptbelagt och måste skrivas ut av en läkare. Om du använder läkemedlet rätt försvinner vårtorna för de flesta inom en månad.</a:t>
            </a:r>
          </a:p>
          <a:p>
            <a:r>
              <a:rPr lang="sv-SE" dirty="0" smtClean="0"/>
              <a:t>Andra sätt att behandla vårtorna är att en läkare tar bort dem. De kan till exempel frysas bort. Det är vanligt att vårtorna kommer tillbaka även om du har behandlat dem. Det beror på att viruset finns kvar i kroppen även om vårtorna är borta. Men för de flesta tar kroppens eget immunförsvar hand om viruset, så att det så småningom försvinner.</a:t>
            </a:r>
          </a:p>
          <a:p>
            <a:r>
              <a:rPr lang="sv-SE" b="1" dirty="0" smtClean="0"/>
              <a:t>Hur skyddar jag mig mot </a:t>
            </a:r>
            <a:r>
              <a:rPr lang="sv-SE" b="1" dirty="0" err="1" smtClean="0"/>
              <a:t>kondylom</a:t>
            </a:r>
            <a:r>
              <a:rPr lang="sv-SE" b="1" dirty="0" smtClean="0"/>
              <a:t>?</a:t>
            </a:r>
          </a:p>
          <a:p>
            <a:r>
              <a:rPr lang="sv-SE" dirty="0" smtClean="0"/>
              <a:t>Det är svårt att skydda sig helt mot </a:t>
            </a:r>
            <a:r>
              <a:rPr lang="sv-SE" dirty="0" err="1" smtClean="0"/>
              <a:t>kondylom</a:t>
            </a:r>
            <a:r>
              <a:rPr lang="sv-SE" dirty="0" smtClean="0"/>
              <a:t> eftersom vårtorna kan sitta på många olika ställen i underlivet.</a:t>
            </a:r>
          </a:p>
          <a:p>
            <a:r>
              <a:rPr lang="sv-SE" dirty="0" smtClean="0"/>
              <a:t>Om du har samlag är det bästa sättet att skydda dig att använda kondom även om det inte skyddar till hundra procent. Vårtorna kan nämligen sitta på andra ställen än där kondomen sitter, till exempel på pungen.</a:t>
            </a:r>
          </a:p>
          <a:p>
            <a:r>
              <a:rPr lang="sv-SE" b="1" dirty="0" err="1" smtClean="0"/>
              <a:t>Kondylom</a:t>
            </a:r>
            <a:r>
              <a:rPr lang="sv-SE" b="1" dirty="0" smtClean="0"/>
              <a:t> och livmoderhalscancer</a:t>
            </a:r>
          </a:p>
          <a:p>
            <a:r>
              <a:rPr lang="sv-SE" dirty="0" smtClean="0"/>
              <a:t>Vissa typer av vårtviruset HPV kan leda till att du efter lång tid får livmoderhalscancer. Men de typer av vårtvirus som brukar ge </a:t>
            </a:r>
            <a:r>
              <a:rPr lang="sv-SE" dirty="0" err="1" smtClean="0"/>
              <a:t>kondylom</a:t>
            </a:r>
            <a:r>
              <a:rPr lang="sv-SE" dirty="0" smtClean="0"/>
              <a:t> leder inte till livmoderhalscancer.</a:t>
            </a:r>
          </a:p>
          <a:p>
            <a:r>
              <a:rPr lang="sv-SE" dirty="0" smtClean="0"/>
              <a:t>Livmoderhalscancer är ovanligt och oftast upptäcks cellförändringar på livmodertappen långt innan själva cancern uppstår.</a:t>
            </a:r>
          </a:p>
          <a:p>
            <a:r>
              <a:rPr lang="sv-SE" dirty="0" smtClean="0"/>
              <a:t>Om du är över 23 år blir du som tjej kallad till gynekologiska hälsokontroller med några års mellanrum för att ta cellprov. Det är viktigt att gå på kontrollerna eftersom det ofta är då som cellförändringar upptäcks.</a:t>
            </a:r>
          </a:p>
          <a:p>
            <a:endParaRPr lang="sv-SE" dirty="0" smtClean="0"/>
          </a:p>
          <a:p>
            <a:r>
              <a:rPr lang="sv-SE" dirty="0" smtClean="0"/>
              <a:t>Källa UMO.se</a:t>
            </a:r>
          </a:p>
          <a:p>
            <a:endParaRPr lang="sv-SE" dirty="0" smtClean="0"/>
          </a:p>
          <a:p>
            <a:endParaRPr lang="sv-SE" dirty="0" smtClean="0"/>
          </a:p>
          <a:p>
            <a:r>
              <a:rPr lang="sv-SE" b="0" dirty="0" smtClean="0"/>
              <a:t>Hur går tester till?</a:t>
            </a:r>
          </a:p>
          <a:p>
            <a:endParaRPr lang="sv-SE" b="0" dirty="0" smtClean="0"/>
          </a:p>
          <a:p>
            <a:r>
              <a:rPr lang="sv-SE" dirty="0" smtClean="0"/>
              <a:t>Att testa sig för könssjukdomar går snabbt och är enkelt. Hur själva testet går till beror på vad du testar dig för och på vilket sätt du haft sex. Hur provtagningarna går till kan också vara lite olika på olika mottagningar.</a:t>
            </a:r>
          </a:p>
          <a:p>
            <a:r>
              <a:rPr lang="sv-SE" dirty="0" smtClean="0"/>
              <a:t>Ett vanligt sätt att testa sig på är att lämna ett urinprov. Då är det viktigt att du inte har kissat på två timmar innan du testar dig. Tjejer kan ibland få lämna ett prov från slidan. En sån provtagning går bra att göra själv inne på toaletten på mottagningen.</a:t>
            </a:r>
          </a:p>
          <a:p>
            <a:r>
              <a:rPr lang="sv-SE" dirty="0" smtClean="0"/>
              <a:t>Ibland tas prover med en tunn provtagningspinne som ser ut som en tunn tops. Provtagningspinnen snurras försiktigt mot slemhinnan i slidan, urinröret, halsen, eller längst ut i analöppningen. Var provet tas beror på hur du har haft sex. Det kan låta obehagligt men brukar vara snabbt avklarat och inte kännas så mycket.</a:t>
            </a:r>
          </a:p>
          <a:p>
            <a:r>
              <a:rPr lang="sv-SE" dirty="0" smtClean="0"/>
              <a:t>För vissa könssjukdomar kan du få lämna ett blodprov när du testar dig. Det tas genom ett stick med en tunn nål i ett av armveckens blodkärl.</a:t>
            </a:r>
          </a:p>
          <a:p>
            <a:r>
              <a:rPr lang="sv-SE" dirty="0" smtClean="0"/>
              <a:t>Om den som undersöker dig misstänker att du har herpes, tas ibland ett prov från en herpesblåsa med en bomullspinne. Ofta kan den som undersöker också se att det är herpes.</a:t>
            </a:r>
          </a:p>
          <a:p>
            <a:r>
              <a:rPr lang="sv-SE" dirty="0" smtClean="0"/>
              <a:t>Om du har synliga </a:t>
            </a:r>
            <a:r>
              <a:rPr lang="sv-SE" dirty="0" err="1" smtClean="0"/>
              <a:t>kondylom</a:t>
            </a:r>
            <a:r>
              <a:rPr lang="sv-SE" dirty="0" smtClean="0"/>
              <a:t> görs en undersökning genom att någon tittar på hur det ser ut. Det finns inga prover för att undersöka </a:t>
            </a:r>
            <a:r>
              <a:rPr lang="sv-SE" dirty="0" err="1" smtClean="0"/>
              <a:t>kondylom</a:t>
            </a:r>
            <a:r>
              <a:rPr lang="sv-SE" dirty="0" smtClean="0"/>
              <a:t>.</a:t>
            </a:r>
          </a:p>
          <a:p>
            <a:endParaRPr lang="sv-SE" dirty="0" smtClean="0"/>
          </a:p>
          <a:p>
            <a:r>
              <a:rPr lang="sv-SE" b="1" dirty="0" smtClean="0"/>
              <a:t>När får du svar?</a:t>
            </a:r>
          </a:p>
          <a:p>
            <a:r>
              <a:rPr lang="sv-SE" dirty="0" smtClean="0"/>
              <a:t>På de flesta prover får du svar inom en vecka. När du lämnar provet kommer du överens med mottagningen om hur du ska få ditt besked.</a:t>
            </a:r>
          </a:p>
          <a:p>
            <a:r>
              <a:rPr lang="sv-SE" dirty="0" smtClean="0"/>
              <a:t>Att vänta på ett provsvar kan vara jobbigt. Det är naturligt om du är orolig och att tiden tills svaret kommer känns lång. Om du mår dåligt så kan det vara bra att prata med någon om dina tankar och känslor. Det kan vara en kompis, någon i familjen eller någon annan som står dig nära.</a:t>
            </a:r>
          </a:p>
          <a:p>
            <a:r>
              <a:rPr lang="sv-SE" dirty="0" smtClean="0"/>
              <a:t>Du kan även kontakta en ungdomsmottagning. Personalen där kan hjälpa till om det känns jobbigt och är vana vid frågor och funderingar kring könssjukdomar.</a:t>
            </a:r>
          </a:p>
          <a:p>
            <a:r>
              <a:rPr lang="sv-SE" b="1" dirty="0" smtClean="0"/>
              <a:t>Vad kostar det att testa sig?</a:t>
            </a:r>
          </a:p>
          <a:p>
            <a:r>
              <a:rPr lang="sv-SE" dirty="0" smtClean="0"/>
              <a:t>För de könssjukdomar som ingår i smittskyddslagen, som till exempel klamydia, gonorré och hiv kostar det aldrig någonting att testa sig oavsett hur gammal du är eller var du gör det.</a:t>
            </a:r>
          </a:p>
          <a:p>
            <a:r>
              <a:rPr lang="sv-SE" dirty="0" smtClean="0"/>
              <a:t>Att testa sig för andra könssjukdomar kan kosta olika beroende på var du bor och vilken mottagning du går till. Ofta brukar man testa sig för flera sjukdomar samtidigt. Då räcker det med att en av dem omfattas av smittskyddslagen för att du ska slippa betala.</a:t>
            </a:r>
          </a:p>
          <a:p>
            <a:endParaRPr lang="sv-SE" dirty="0" smtClean="0"/>
          </a:p>
          <a:p>
            <a:r>
              <a:rPr lang="sv-SE" dirty="0" smtClean="0"/>
              <a:t>Källa 1177</a:t>
            </a:r>
          </a:p>
          <a:p>
            <a:endParaRPr lang="sv-SE" sz="1200" dirty="0" smtClean="0"/>
          </a:p>
          <a:p>
            <a:r>
              <a:rPr lang="sv-SE" sz="1200" dirty="0" smtClean="0"/>
              <a:t>Om du vill testa dig för könssjukdomar kan du:</a:t>
            </a:r>
          </a:p>
          <a:p>
            <a:r>
              <a:rPr lang="sv-SE" sz="1200" dirty="0" smtClean="0"/>
              <a:t>Gå till en ungdomsmottagning, hud- och könsmottagning eller vårdcentral. </a:t>
            </a:r>
          </a:p>
          <a:p>
            <a:r>
              <a:rPr lang="sv-SE" sz="1200" dirty="0" smtClean="0"/>
              <a:t>Tjejer kan också gå till en barnmorskemottagning eller privat gynekologisk mottagning. </a:t>
            </a:r>
          </a:p>
          <a:p>
            <a:r>
              <a:rPr lang="sv-SE" sz="1200" dirty="0" smtClean="0"/>
              <a:t>I de flesta landsting går det att beställa hem ett klamydia- och gonorrétest gratis på nätet genom </a:t>
            </a:r>
            <a:r>
              <a:rPr lang="sv-SE" sz="1200" dirty="0" smtClean="0">
                <a:hlinkClick r:id="rId14"/>
              </a:rPr>
              <a:t>1177 Vårdguidens e-tjänster</a:t>
            </a:r>
            <a:r>
              <a:rPr lang="sv-SE" sz="1200" dirty="0" smtClean="0"/>
              <a:t>. Klamydiatest finns också att köpa på apotek.</a:t>
            </a:r>
          </a:p>
          <a:p>
            <a:r>
              <a:rPr lang="sv-SE" sz="1200" dirty="0" smtClean="0"/>
              <a:t>Du kan ringa till sjukvårdsrådgivningen på telefonnummer 1177 för att få reda på vart du kan gå och testa dig där du bor.</a:t>
            </a:r>
          </a:p>
          <a:p>
            <a:endParaRPr lang="sv-SE" sz="1200" dirty="0" smtClean="0"/>
          </a:p>
          <a:p>
            <a:endParaRPr lang="sv-SE" dirty="0" smtClean="0"/>
          </a:p>
          <a:p>
            <a:endParaRPr lang="sv-SE"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27</a:t>
            </a:fld>
            <a:endParaRPr lang="sv-SE" dirty="0"/>
          </a:p>
        </p:txBody>
      </p:sp>
    </p:spTree>
    <p:extLst>
      <p:ext uri="{BB962C8B-B14F-4D97-AF65-F5344CB8AC3E}">
        <p14:creationId xmlns:p14="http://schemas.microsoft.com/office/powerpoint/2010/main" val="2979297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Klamydiatest</a:t>
            </a:r>
            <a:endParaRPr lang="sv-SE" b="1" dirty="0" smtClean="0"/>
          </a:p>
          <a:p>
            <a:endParaRPr lang="sv-SE" dirty="0" smtClean="0"/>
          </a:p>
          <a:p>
            <a:r>
              <a:rPr lang="sv-SE" dirty="0" smtClean="0">
                <a:effectLst/>
              </a:rPr>
              <a:t>Testet skickas till landstingets laboratorium.</a:t>
            </a:r>
          </a:p>
          <a:p>
            <a:r>
              <a:rPr lang="sv-SE" dirty="0" smtClean="0">
                <a:effectLst/>
              </a:rPr>
              <a:t>Är lika säkert som ett test på vårdcentralen</a:t>
            </a:r>
          </a:p>
          <a:p>
            <a:r>
              <a:rPr lang="sv-SE" dirty="0" smtClean="0">
                <a:effectLst/>
              </a:rPr>
              <a:t>Du gör ditt test hemma och kollar resultatet på din dator</a:t>
            </a:r>
          </a:p>
          <a:p>
            <a:endParaRPr lang="sv-SE" dirty="0" smtClean="0"/>
          </a:p>
          <a:p>
            <a:r>
              <a:rPr lang="sv-SE" b="1" dirty="0" smtClean="0"/>
              <a:t>Kuvertet är diskret</a:t>
            </a:r>
          </a:p>
          <a:p>
            <a:r>
              <a:rPr lang="sv-SE" dirty="0" smtClean="0"/>
              <a:t>klamydia.se nämns inte på kuvertet och det finns inte heller några referenser till sjukvården.</a:t>
            </a:r>
          </a:p>
          <a:p>
            <a:r>
              <a:rPr lang="sv-SE" b="1" dirty="0" smtClean="0"/>
              <a:t>Du kan inte beställa om du bor utanför våra regioner</a:t>
            </a:r>
          </a:p>
          <a:p>
            <a:r>
              <a:rPr lang="sv-SE" dirty="0" smtClean="0">
                <a:hlinkClick r:id="rId3"/>
              </a:rPr>
              <a:t>Kontakta oss</a:t>
            </a:r>
            <a:r>
              <a:rPr lang="sv-SE" dirty="0" smtClean="0"/>
              <a:t> om du tycker att ditt landsting borde ansluta sig.</a:t>
            </a:r>
          </a:p>
          <a:p>
            <a:r>
              <a:rPr lang="sv-SE" b="1" dirty="0" smtClean="0"/>
              <a:t>Lika säkert som på mottagning</a:t>
            </a:r>
          </a:p>
          <a:p>
            <a:r>
              <a:rPr lang="sv-SE" dirty="0" smtClean="0"/>
              <a:t>Vi använder samma laboratorier och samma testmetoder som vanliga vårdcentraler och ungdomsmottagningar. Ditt prov testas enbart för klamydia och gonorré i underlivet. Det testas inte för andra könssjukdomar, eller klamydia och gonorré som sitter enbart i hals, svalg, ändtarm eller öga. Om du är orolig för något av detta kan du kontakta din ungdomsmottagning, vårdcentral, STI- eller könsmottagning. </a:t>
            </a:r>
          </a:p>
          <a:p>
            <a:r>
              <a:rPr lang="sv-SE" b="1" dirty="0" smtClean="0"/>
              <a:t>Varför måste jag fylla i postnumret till min folkbokföringsadress?</a:t>
            </a:r>
          </a:p>
          <a:p>
            <a:r>
              <a:rPr lang="sv-SE" dirty="0" smtClean="0"/>
              <a:t>Postnumret används för att se att du tillhör rätt region. Ingenting skickas till din folkbokföringsadress.</a:t>
            </a:r>
          </a:p>
          <a:p>
            <a:r>
              <a:rPr lang="sv-SE" b="1" dirty="0" smtClean="0"/>
              <a:t>Till vilken adress skickas SMS-beställningar?</a:t>
            </a:r>
          </a:p>
          <a:p>
            <a:r>
              <a:rPr lang="sv-SE" dirty="0" smtClean="0"/>
              <a:t>SMS-beställningar skickas till din folkbokföringsadress. Vill du skicka till en annan adress måste du beställa från webbsidan eller den mobila webbsidan.</a:t>
            </a:r>
          </a:p>
          <a:p>
            <a:r>
              <a:rPr lang="sv-SE" b="1" dirty="0" smtClean="0"/>
              <a:t>Vad händer om jag tappar bort min kod?</a:t>
            </a:r>
          </a:p>
          <a:p>
            <a:r>
              <a:rPr lang="sv-SE" dirty="0" smtClean="0">
                <a:hlinkClick r:id="rId3"/>
              </a:rPr>
              <a:t>Kontakta oss</a:t>
            </a:r>
            <a:r>
              <a:rPr lang="sv-SE" dirty="0" smtClean="0"/>
              <a:t> så skickar vi koden till dig igen.</a:t>
            </a:r>
          </a:p>
          <a:p>
            <a:endParaRPr lang="sv-SE" dirty="0" smtClean="0"/>
          </a:p>
          <a:p>
            <a:endParaRPr lang="sv-SE" dirty="0" smtClean="0"/>
          </a:p>
          <a:p>
            <a:r>
              <a:rPr lang="sv-SE" dirty="0" smtClean="0"/>
              <a:t>Källa: Klamydia.se</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28</a:t>
            </a:fld>
            <a:endParaRPr lang="sv-SE" dirty="0"/>
          </a:p>
        </p:txBody>
      </p:sp>
    </p:spTree>
    <p:extLst>
      <p:ext uri="{BB962C8B-B14F-4D97-AF65-F5344CB8AC3E}">
        <p14:creationId xmlns:p14="http://schemas.microsoft.com/office/powerpoint/2010/main" val="2862957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HIV</a:t>
            </a:r>
          </a:p>
          <a:p>
            <a:endParaRPr lang="sv-SE" dirty="0" smtClean="0"/>
          </a:p>
          <a:p>
            <a:r>
              <a:rPr lang="sv-SE" dirty="0" smtClean="0"/>
              <a:t>Hiv är ett virus som påverkar immunförsvaret. Det vanligaste sättet att få hiv är genom oskyddat samlag. Du kan skydda dig mot hiv genom att använda kondom. Det finns inget botemedel mot hiv, men mediciner bromsar upp sjukdomen.</a:t>
            </a:r>
          </a:p>
          <a:p>
            <a:endParaRPr lang="sv-SE" dirty="0" smtClean="0"/>
          </a:p>
          <a:p>
            <a:r>
              <a:rPr lang="sv-SE" dirty="0" smtClean="0"/>
              <a:t>Hiv överförs genom blod, sperma, slidsekret och bröstmjölk. Risken att få hiv är störst om du har oskyddade </a:t>
            </a:r>
            <a:r>
              <a:rPr lang="sv-SE" dirty="0" smtClean="0">
                <a:hlinkClick r:id="rId3"/>
              </a:rPr>
              <a:t>slidsamlag och analsamlag</a:t>
            </a:r>
            <a:r>
              <a:rPr lang="sv-SE" dirty="0" smtClean="0"/>
              <a:t>. Du kan också få hiv genom munsex, framför allt om du får </a:t>
            </a:r>
            <a:r>
              <a:rPr lang="sv-SE" dirty="0" smtClean="0">
                <a:hlinkClick r:id="rId4"/>
              </a:rPr>
              <a:t>sperma</a:t>
            </a:r>
            <a:r>
              <a:rPr lang="sv-SE" dirty="0" smtClean="0"/>
              <a:t> i munnen.</a:t>
            </a:r>
          </a:p>
          <a:p>
            <a:r>
              <a:rPr lang="sv-SE" dirty="0" smtClean="0"/>
              <a:t>Hiv kan överföras genom blod, till exempel om du delar sprutor med andra för att spruta in narkotika i blodet. Det ingen risk att du får hiv om du ligger på sjukhus och får blod är, eftersom allt blod hivtestas innan det ges till någon annan.</a:t>
            </a:r>
          </a:p>
          <a:p>
            <a:r>
              <a:rPr lang="sv-SE" dirty="0" smtClean="0"/>
              <a:t>Ett barn kan få hiv av sin mamma under graviditeten, vid förlossningen eller genom bröstmjölken om mamman lever med hiv. Men risken att barnet ska få hiv är minimal om mamman får bromsmediciner.</a:t>
            </a:r>
          </a:p>
          <a:p>
            <a:endParaRPr lang="sv-SE" dirty="0" smtClean="0"/>
          </a:p>
          <a:p>
            <a:r>
              <a:rPr lang="sv-SE" b="1" dirty="0" smtClean="0"/>
              <a:t>Hur överförs inte hiv?</a:t>
            </a:r>
          </a:p>
          <a:p>
            <a:r>
              <a:rPr lang="sv-SE" dirty="0" smtClean="0"/>
              <a:t>Du kan inte få hiv genom kramar, pussar eller kyssar. Inte heller om du använder samma handduk eller dricker ur samma glas som någon som lever med hiv. Hiv sprids inte genom luften eller med insekter som till exempel myggor.</a:t>
            </a:r>
          </a:p>
          <a:p>
            <a:r>
              <a:rPr lang="sv-SE" b="1" dirty="0" smtClean="0"/>
              <a:t>Hur skyddar jag mig mot hiv?</a:t>
            </a:r>
          </a:p>
          <a:p>
            <a:r>
              <a:rPr lang="sv-SE" dirty="0" smtClean="0"/>
              <a:t>Använd </a:t>
            </a:r>
            <a:r>
              <a:rPr lang="sv-SE" dirty="0" smtClean="0">
                <a:hlinkClick r:id="rId5"/>
              </a:rPr>
              <a:t>kondom</a:t>
            </a:r>
            <a:r>
              <a:rPr lang="sv-SE" dirty="0" smtClean="0"/>
              <a:t> om du har slidsamlag, analsamlag eller munsex med någon med penis.</a:t>
            </a:r>
          </a:p>
          <a:p>
            <a:r>
              <a:rPr lang="sv-SE" dirty="0" smtClean="0"/>
              <a:t>Använd kondom om du använder en sexleksak som till exempel en </a:t>
            </a:r>
            <a:r>
              <a:rPr lang="sv-SE" dirty="0" smtClean="0">
                <a:hlinkClick r:id="rId6"/>
              </a:rPr>
              <a:t>dildo</a:t>
            </a:r>
            <a:r>
              <a:rPr lang="sv-SE" dirty="0" smtClean="0"/>
              <a:t> tillsammans med någon annan. Eller tvätta den efter att du har använt den.</a:t>
            </a:r>
          </a:p>
          <a:p>
            <a:r>
              <a:rPr lang="sv-SE" dirty="0" smtClean="0"/>
              <a:t>Du behöver inte använda något skydd om du har munsex med någon med slida.</a:t>
            </a:r>
          </a:p>
          <a:p>
            <a:endParaRPr lang="sv-SE" dirty="0" smtClean="0"/>
          </a:p>
          <a:p>
            <a:r>
              <a:rPr lang="sv-SE" b="1" dirty="0" smtClean="0"/>
              <a:t>Hur märks hiv?</a:t>
            </a:r>
          </a:p>
          <a:p>
            <a:r>
              <a:rPr lang="sv-SE" dirty="0" smtClean="0"/>
              <a:t>Det är vanligt att inte få några symtom av hiv och du kan ha hiv utan att märka det. En del får tidiga symtom. De brukar i sådant fall komma två till tre veckor efter att du har fått hiv. De tidiga symtomen liknar en vanlig influensa och kan till exempel vara</a:t>
            </a:r>
          </a:p>
          <a:p>
            <a:r>
              <a:rPr lang="sv-SE" dirty="0" smtClean="0"/>
              <a:t>feber</a:t>
            </a:r>
          </a:p>
          <a:p>
            <a:r>
              <a:rPr lang="sv-SE" dirty="0" smtClean="0"/>
              <a:t>ont i halsen</a:t>
            </a:r>
          </a:p>
          <a:p>
            <a:r>
              <a:rPr lang="sv-SE" dirty="0" smtClean="0"/>
              <a:t>värk i kroppen</a:t>
            </a:r>
          </a:p>
          <a:p>
            <a:r>
              <a:rPr lang="sv-SE" dirty="0" smtClean="0"/>
              <a:t>ljusröda utslag på ryggen och bröstet.</a:t>
            </a:r>
          </a:p>
          <a:p>
            <a:r>
              <a:rPr lang="sv-SE" dirty="0" smtClean="0"/>
              <a:t>De tidiga symtomen brukar gå över efter ett par veckor. Du kan sen ha sjukdomen i kroppen i flera år utan att märka av den.</a:t>
            </a:r>
          </a:p>
          <a:p>
            <a:endParaRPr lang="sv-SE" dirty="0" smtClean="0"/>
          </a:p>
          <a:p>
            <a:r>
              <a:rPr lang="sv-SE" b="1" dirty="0" smtClean="0"/>
              <a:t>Att leva med hiv</a:t>
            </a:r>
          </a:p>
          <a:p>
            <a:r>
              <a:rPr lang="sv-SE" dirty="0" smtClean="0"/>
              <a:t>Det finns idag ingen behandling som botar hiv. Däremot finns det mediciner som bromsar sjukdomen. Det innebär att du kan leva ungefär som den som inte har hiv, och plugga, jobba och resa.</a:t>
            </a:r>
          </a:p>
          <a:p>
            <a:r>
              <a:rPr lang="sv-SE" dirty="0" smtClean="0"/>
              <a:t>Att ha hiv är inte heller något hinder för att </a:t>
            </a:r>
            <a:r>
              <a:rPr lang="sv-SE" dirty="0" smtClean="0">
                <a:hlinkClick r:id="rId7"/>
              </a:rPr>
              <a:t>bli förälder</a:t>
            </a:r>
            <a:r>
              <a:rPr lang="sv-SE" dirty="0" smtClean="0"/>
              <a:t>, oavsett om du är den som blir gravid eller inte. Risken att barnet får hiv är minimal om du tar bromsmediciner.</a:t>
            </a:r>
          </a:p>
          <a:p>
            <a:r>
              <a:rPr lang="sv-SE" dirty="0" smtClean="0"/>
              <a:t>Den stora skillnaden mellan att leva med hiv eller inte, är att du måste ta mediciner regelbundet hela livet. Du behöver också alltid använda skydd när du har sex.</a:t>
            </a:r>
          </a:p>
          <a:p>
            <a:r>
              <a:rPr lang="sv-SE" dirty="0" smtClean="0"/>
              <a:t>Det är förbjudet att </a:t>
            </a:r>
            <a:r>
              <a:rPr lang="sv-SE" dirty="0" smtClean="0">
                <a:hlinkClick r:id="rId8"/>
              </a:rPr>
              <a:t>diskriminera</a:t>
            </a:r>
            <a:r>
              <a:rPr lang="sv-SE" dirty="0" smtClean="0"/>
              <a:t> någon för att den har hiv. I diskrimineringslagen räknas hiv in under punkten som säger att du inte får diskrimineras för att du har en funktionsnedsättning.</a:t>
            </a:r>
          </a:p>
          <a:p>
            <a:r>
              <a:rPr lang="sv-SE" dirty="0" smtClean="0"/>
              <a:t>På mottagningar som arbetar med hiv kan du få hjälp med att träffa en kurator eller en psykolog, som du kan få stöd och hjälp av. Det finns också föreningar och stödgrupper för personer med hiv.</a:t>
            </a:r>
          </a:p>
          <a:p>
            <a:r>
              <a:rPr lang="sv-SE" b="1" dirty="0" smtClean="0"/>
              <a:t>Om din partner har hiv</a:t>
            </a:r>
          </a:p>
          <a:p>
            <a:r>
              <a:rPr lang="sv-SE" dirty="0" smtClean="0"/>
              <a:t>Ni behöver alltid skydda er med </a:t>
            </a:r>
            <a:r>
              <a:rPr lang="sv-SE" dirty="0" smtClean="0">
                <a:hlinkClick r:id="rId5"/>
              </a:rPr>
              <a:t>kondom</a:t>
            </a:r>
            <a:r>
              <a:rPr lang="sv-SE" dirty="0" smtClean="0"/>
              <a:t> eller </a:t>
            </a:r>
            <a:r>
              <a:rPr lang="sv-SE" dirty="0" err="1" smtClean="0">
                <a:hlinkClick r:id="rId9"/>
              </a:rPr>
              <a:t>femidom</a:t>
            </a:r>
            <a:r>
              <a:rPr lang="sv-SE" dirty="0" smtClean="0"/>
              <a:t> om du har sex med någon som har hiv. Risken att få hiv genom en partners blod är väldigt liten. I regel har du ju inte kontakt med andra personers blod vare sig de har hiv eller inte.</a:t>
            </a:r>
          </a:p>
          <a:p>
            <a:r>
              <a:rPr lang="sv-SE" dirty="0" smtClean="0"/>
              <a:t>Du kan få en tillfällig behandling med mediciner om du vet att det finns en risk att du har fått hiv. Till exempel om du har en sexpartner som har hiv och kondomen gick sönder. Det heter postexpositionsprofylax, oftast kallas det bara för PEP. PEP minskar risken att få hiv.</a:t>
            </a:r>
          </a:p>
          <a:p>
            <a:r>
              <a:rPr lang="sv-SE" dirty="0" smtClean="0"/>
              <a:t>Det är en läkare som avgör om du ska få PEP. Du får inte PEP om du har haft oskyddat sex med en person som du inte säkert vet har hiv.</a:t>
            </a:r>
          </a:p>
          <a:p>
            <a:r>
              <a:rPr lang="sv-SE" dirty="0" smtClean="0"/>
              <a:t>Sök vård snabbt om du har haft oskyddat sex med någon som du vet har hiv. Du behöver få behandlingen inom 36 timmar efter tillfället då du eventuellt kan ha fått hiv.</a:t>
            </a:r>
          </a:p>
          <a:p>
            <a:endParaRPr lang="sv-SE" dirty="0" smtClean="0"/>
          </a:p>
          <a:p>
            <a:r>
              <a:rPr lang="sv-SE" b="1" dirty="0" smtClean="0"/>
              <a:t>Informationsplikt</a:t>
            </a:r>
          </a:p>
          <a:p>
            <a:r>
              <a:rPr lang="sv-SE" dirty="0" smtClean="0"/>
              <a:t>Du måste berätta för den du ska ha sex med att du har hiv, enligt </a:t>
            </a:r>
            <a:r>
              <a:rPr lang="sv-SE" dirty="0" smtClean="0">
                <a:hlinkClick r:id="rId10"/>
              </a:rPr>
              <a:t>smittskyddslagen</a:t>
            </a:r>
            <a:r>
              <a:rPr lang="sv-SE" dirty="0" smtClean="0"/>
              <a:t>. Det kallas informationsplikt.</a:t>
            </a:r>
          </a:p>
          <a:p>
            <a:r>
              <a:rPr lang="sv-SE" dirty="0" smtClean="0"/>
              <a:t>Din läkare kan besluta att du slipper informationsplikten om du får bromsmediciner som funkar bra, eftersom risken då är minimal att hiv förs över. Då behöver du alltså inte berätta det för en sexpartner om du inte vill. Men du måste alltid skydda dig när du har sex, även om du får behandling.</a:t>
            </a:r>
          </a:p>
          <a:p>
            <a:r>
              <a:rPr lang="sv-SE" dirty="0" smtClean="0"/>
              <a:t>Det är din läkare som bestämmer om du ska undantas från informationsplikten. Saker som spelar in är till exempel hur dina virusnivåer i blodet ser ut och hur bra du har varit på att komma ihåg att ta medicinerna.</a:t>
            </a:r>
          </a:p>
          <a:p>
            <a:endParaRPr lang="sv-SE" dirty="0" smtClean="0"/>
          </a:p>
          <a:p>
            <a:r>
              <a:rPr lang="sv-SE" dirty="0" smtClean="0"/>
              <a:t>Källa 1177.se</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29</a:t>
            </a:fld>
            <a:endParaRPr lang="sv-SE" dirty="0"/>
          </a:p>
        </p:txBody>
      </p:sp>
    </p:spTree>
    <p:extLst>
      <p:ext uri="{BB962C8B-B14F-4D97-AF65-F5344CB8AC3E}">
        <p14:creationId xmlns:p14="http://schemas.microsoft.com/office/powerpoint/2010/main" val="3679002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Presentation </a:t>
            </a:r>
            <a:r>
              <a:rPr lang="sv-SE" b="1" dirty="0" smtClean="0"/>
              <a:t>av oss och av deltagarna kort.  Namn, ålder, land, när ni kom till Sverige, språk.</a:t>
            </a:r>
            <a:endParaRPr lang="sv-SE" b="1"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a:t>
            </a:fld>
            <a:endParaRPr lang="sv-SE" dirty="0"/>
          </a:p>
        </p:txBody>
      </p:sp>
    </p:spTree>
    <p:extLst>
      <p:ext uri="{BB962C8B-B14F-4D97-AF65-F5344CB8AC3E}">
        <p14:creationId xmlns:p14="http://schemas.microsoft.com/office/powerpoint/2010/main" val="288525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Sex på ditt sätt</a:t>
            </a:r>
          </a:p>
          <a:p>
            <a:endParaRPr lang="sv-SE" dirty="0" smtClean="0"/>
          </a:p>
          <a:p>
            <a:r>
              <a:rPr lang="sv-SE" dirty="0" smtClean="0"/>
              <a:t>Här kan man läsa om sexkänslor och hur man kan göra när man till exempel smeker, hånglar, onanerar eller ligger med någon. För årskurs 6-9 och gymnasiet.</a:t>
            </a:r>
          </a:p>
          <a:p>
            <a:r>
              <a:rPr lang="sv-SE" dirty="0" smtClean="0"/>
              <a:t>Hur flirtar man, hur hånglar man och hur känns det i kroppen? Hur visar man vad man vill och hur vet man vad den andra vill? Många </a:t>
            </a:r>
            <a:r>
              <a:rPr lang="sv-SE" b="1" dirty="0" smtClean="0"/>
              <a:t>tonåringar har tusen frågor om sex</a:t>
            </a:r>
            <a:r>
              <a:rPr lang="sv-SE" dirty="0" smtClean="0"/>
              <a:t> – inte minst innan de har skaffat sig olika erfarenheter.</a:t>
            </a:r>
          </a:p>
          <a:p>
            <a:r>
              <a:rPr lang="sv-SE" dirty="0" smtClean="0"/>
              <a:t>Här får de en hjälp på vägen mot bra, ömsesidigt sex.</a:t>
            </a:r>
          </a:p>
          <a:p>
            <a:endParaRPr lang="sv-SE" dirty="0" smtClean="0"/>
          </a:p>
          <a:p>
            <a:r>
              <a:rPr lang="sv-SE" dirty="0" smtClean="0"/>
              <a:t>Källa RFSU- sex-på ditt sätt</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30</a:t>
            </a:fld>
            <a:endParaRPr lang="sv-SE" dirty="0"/>
          </a:p>
        </p:txBody>
      </p:sp>
    </p:spTree>
    <p:extLst>
      <p:ext uri="{BB962C8B-B14F-4D97-AF65-F5344CB8AC3E}">
        <p14:creationId xmlns:p14="http://schemas.microsoft.com/office/powerpoint/2010/main" val="799932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dirty="0" smtClean="0"/>
              <a:t>Sexuell </a:t>
            </a:r>
            <a:r>
              <a:rPr lang="sv-SE" b="1" baseline="0" dirty="0" smtClean="0"/>
              <a:t>läggning/sexuell identitet</a:t>
            </a:r>
          </a:p>
          <a:p>
            <a:endParaRPr lang="sv-SE" baseline="0" dirty="0" smtClean="0"/>
          </a:p>
          <a:p>
            <a:r>
              <a:rPr lang="sv-SE" i="1" baseline="0" dirty="0" smtClean="0"/>
              <a:t>”Hur ser ni på sexuell läggning?</a:t>
            </a:r>
            <a:r>
              <a:rPr lang="sv-SE" baseline="0" dirty="0" smtClean="0"/>
              <a:t>” </a:t>
            </a:r>
            <a:r>
              <a:rPr lang="sv-SE" i="1" baseline="0" dirty="0" smtClean="0"/>
              <a:t>”Får man älska och vara med vem man vill?”  Om man kommer hem och berättar att man är homosexuell, bisexuell eller transperson, hur skulle familj, släkt och vänner reagera?”</a:t>
            </a:r>
          </a:p>
          <a:p>
            <a:endParaRPr lang="sv-SE" i="1" baseline="0" dirty="0" smtClean="0"/>
          </a:p>
          <a:p>
            <a:r>
              <a:rPr lang="sv-SE" dirty="0" smtClean="0"/>
              <a:t>Dödsstraff finns idag i 7 länder bland Iran, Saudiarabien, Jemen och Sudan.</a:t>
            </a:r>
          </a:p>
          <a:p>
            <a:endParaRPr lang="sv-SE" dirty="0" smtClean="0"/>
          </a:p>
          <a:p>
            <a:r>
              <a:rPr lang="sv-SE" dirty="0" smtClean="0"/>
              <a:t>Att dömas till 14 års fängelse upp till livstid</a:t>
            </a:r>
            <a:r>
              <a:rPr lang="sv-SE" baseline="0" dirty="0" smtClean="0"/>
              <a:t> tillämpas i 12 av världens länder exempelvis i Pakistan, Uganda, Barbados, Tanzania.</a:t>
            </a:r>
          </a:p>
          <a:p>
            <a:endParaRPr lang="sv-SE" baseline="0" dirty="0" smtClean="0"/>
          </a:p>
          <a:p>
            <a:r>
              <a:rPr lang="sv-SE" baseline="0" dirty="0" smtClean="0"/>
              <a:t>Att sättas i fängelse upp till 14 år för sin homosexualitet tillämpas i 61 länder. Bland dem återfinns Algeriet, Tunisien, Somalia, Kenya, Libanon, Syrien och många fler.</a:t>
            </a:r>
          </a:p>
          <a:p>
            <a:endParaRPr lang="sv-SE" baseline="0" dirty="0" smtClean="0"/>
          </a:p>
          <a:p>
            <a:r>
              <a:rPr lang="sv-SE" baseline="0" dirty="0" smtClean="0"/>
              <a:t>Diskriminering av </a:t>
            </a:r>
            <a:r>
              <a:rPr lang="sv-SE" baseline="0" dirty="0" err="1" smtClean="0"/>
              <a:t>hbtq</a:t>
            </a:r>
            <a:r>
              <a:rPr lang="sv-SE" baseline="0" dirty="0" smtClean="0"/>
              <a:t> är förbjudet enligt internationella konventioner, såväl europakonventionen som barnkonventionen</a:t>
            </a:r>
          </a:p>
          <a:p>
            <a:endParaRPr lang="sv-SE" baseline="0" dirty="0" smtClean="0"/>
          </a:p>
          <a:p>
            <a:r>
              <a:rPr lang="sv-SE" dirty="0" smtClean="0"/>
              <a:t>UNHCR anser att varje person som utsätts för angrepp, omänsklig behan­dling eller allvarlig diskriminering på grund av sin sexuella läggning eller könsidentitet - och vars regering är oförmögen eller ovillig att skydda personen - ska bli </a:t>
            </a:r>
            <a:r>
              <a:rPr lang="sv-SE" b="1" dirty="0" smtClean="0"/>
              <a:t>erkänd som flykting</a:t>
            </a:r>
            <a:r>
              <a:rPr lang="sv-SE" dirty="0" smtClean="0"/>
              <a:t>.</a:t>
            </a:r>
          </a:p>
          <a:p>
            <a:r>
              <a:rPr lang="sv-SE" dirty="0" smtClean="0"/>
              <a:t>I den svenska asyllagen står att </a:t>
            </a:r>
            <a:r>
              <a:rPr lang="sv-SE" b="1" dirty="0" smtClean="0"/>
              <a:t>ingen får utvisas</a:t>
            </a:r>
            <a:r>
              <a:rPr lang="sv-SE" dirty="0" smtClean="0"/>
              <a:t> till ett land där personen riskerar förföljelse på grund av sin sexuella läggning.</a:t>
            </a:r>
          </a:p>
          <a:p>
            <a:r>
              <a:rPr lang="sv-SE" dirty="0" smtClean="0"/>
              <a:t>Sverige har skrivit under FN:s flyktingkonvention. Det betyder att Sverige ska pröva varje persons </a:t>
            </a:r>
            <a:r>
              <a:rPr lang="sv-SE" b="1" dirty="0" smtClean="0"/>
              <a:t>ansökan om asyl</a:t>
            </a:r>
            <a:r>
              <a:rPr lang="sv-SE" dirty="0" smtClean="0"/>
              <a:t> </a:t>
            </a:r>
            <a:r>
              <a:rPr lang="sv-SE" b="1" dirty="0" smtClean="0"/>
              <a:t>individuellt</a:t>
            </a:r>
            <a:r>
              <a:rPr lang="sv-SE" dirty="0" smtClean="0"/>
              <a:t>. I den individuella prövningen ingår att ta hänsyn till sökandens kön och sexuella läggning.</a:t>
            </a:r>
          </a:p>
          <a:p>
            <a:endParaRPr lang="sv-SE" baseline="0" dirty="0" smtClean="0"/>
          </a:p>
          <a:p>
            <a:r>
              <a:rPr lang="sv-SE" baseline="0" dirty="0" smtClean="0"/>
              <a:t>Källa UNHCR</a:t>
            </a:r>
          </a:p>
          <a:p>
            <a:endParaRPr lang="sv-SE" dirty="0" smtClean="0"/>
          </a:p>
          <a:p>
            <a:r>
              <a:rPr lang="sv-SE" dirty="0" smtClean="0"/>
              <a:t>Vi vill höja kunskapsnivån och motverka inskränkande normer. Vrida samtalet från att vädra fördomar och åsikter, till att värna allas lika rättigheter och möjligheter.</a:t>
            </a:r>
            <a:br>
              <a:rPr lang="sv-SE" dirty="0" smtClean="0"/>
            </a:br>
            <a:r>
              <a:rPr lang="sv-SE" dirty="0" smtClean="0"/>
              <a:t>Vid vår senaste attitydundersökning från 2014, framkom att var fjärde elev med homosexuell och bisexuell läggning har blivit slagna minst en gång det senaste året. Kränkningar sker även via sms och meddelanden på internet.</a:t>
            </a:r>
          </a:p>
          <a:p>
            <a:r>
              <a:rPr lang="sv-SE" dirty="0" smtClean="0"/>
              <a:t>Samma negativa tendens visar Folkhälsomyndighetens omfattande undersökning av transpersoners hälsa som presenterades i somras. Över hälften av de tillfrågade angav att de blivit utsatta för kränkande bemötande minst en gång de senaste tre månaderna. Lika många har avstått från aktiviteter av rädsla för att bli dåligt behandlade eller diskriminerade på grund av sin transerfarenhet.</a:t>
            </a:r>
          </a:p>
          <a:p>
            <a:endParaRPr lang="sv-SE" baseline="0" dirty="0" smtClean="0"/>
          </a:p>
          <a:p>
            <a:r>
              <a:rPr lang="sv-SE" baseline="0" dirty="0" smtClean="0"/>
              <a:t>Källa: http://www.skolledarna.se/Skolledaren/Artikelarkiv/2015/Nytt-klassrumsmaterial-ska-oka-forstaelsen-for-hbtq-elever/</a:t>
            </a:r>
          </a:p>
          <a:p>
            <a:r>
              <a:rPr lang="sv-SE" dirty="0" smtClean="0"/>
              <a:t>UR- utbildning-</a:t>
            </a:r>
            <a:r>
              <a:rPr lang="sv-SE" baseline="0" dirty="0" smtClean="0"/>
              <a:t> </a:t>
            </a:r>
            <a:r>
              <a:rPr lang="sv-SE" dirty="0" smtClean="0"/>
              <a:t>Sex på kartan</a:t>
            </a:r>
          </a:p>
          <a:p>
            <a:endParaRPr lang="sv-SE" dirty="0" smtClean="0"/>
          </a:p>
          <a:p>
            <a:endParaRPr lang="sv-SE" b="0" i="0" baseline="0" dirty="0" smtClean="0"/>
          </a:p>
          <a:p>
            <a:r>
              <a:rPr lang="sv-SE" dirty="0" smtClean="0"/>
              <a:t>Du behöver inte bestämma dig för någon sexuell läggning. Din sexuella läggning kan också ändras under livet.</a:t>
            </a:r>
          </a:p>
          <a:p>
            <a:r>
              <a:rPr lang="sv-SE" dirty="0" smtClean="0"/>
              <a:t>Att ha gjort något sexuellt med en person av ett visst kön, behöver inte betyda att du har den sexuella läggningen.</a:t>
            </a:r>
          </a:p>
          <a:p>
            <a:r>
              <a:rPr lang="sv-SE" dirty="0" smtClean="0"/>
              <a:t>Det går inte att se på en person vilken sexuell läggning hen har. Det påverkar inte intressen eller utseende.</a:t>
            </a:r>
          </a:p>
          <a:p>
            <a:r>
              <a:rPr lang="sv-SE" dirty="0" smtClean="0"/>
              <a:t>Det är vanligt att fundera på sin sexuella läggning. Särskilt om du inte känner dig som heterosexuell. Kanske beror det på att andra personer verkar tro att du är heterosexuell. Om det är så, kanske du känner dig ensam eller annorlunda.</a:t>
            </a:r>
          </a:p>
          <a:p>
            <a:r>
              <a:rPr lang="sv-SE" b="1" dirty="0" smtClean="0"/>
              <a:t>Du får älska vem du vill </a:t>
            </a:r>
          </a:p>
          <a:p>
            <a:r>
              <a:rPr lang="sv-SE" dirty="0" smtClean="0"/>
              <a:t>Det är en rättighet att älska vem du vill. Du har rätt att leva ditt liv som du vill. Du får gifta dig med personer av samma kön som du eller ett annat kön än du.</a:t>
            </a:r>
          </a:p>
          <a:p>
            <a:r>
              <a:rPr lang="sv-SE" dirty="0" smtClean="0"/>
              <a:t>I Sverige finns det ingen sexuell läggning som är fel eller straffbar.</a:t>
            </a:r>
          </a:p>
          <a:p>
            <a:r>
              <a:rPr lang="sv-SE" b="1" dirty="0" smtClean="0"/>
              <a:t>Du bestämmer själv om du vill berätta</a:t>
            </a:r>
          </a:p>
          <a:p>
            <a:r>
              <a:rPr lang="sv-SE" dirty="0" smtClean="0"/>
              <a:t>Du bestämmer själv om du vill berätta för andra personer om din sexuella läggning. </a:t>
            </a:r>
          </a:p>
          <a:p>
            <a:r>
              <a:rPr lang="sv-SE" dirty="0" smtClean="0"/>
              <a:t>Du som är heterosexuell brukar inte behöva säga det till andra personer, eftersom de flesta räknar med att du är heterosexuell. Du som är homosexuell eller bisexuell, kan känna att du vill berätta eftersom andra tror att du är heterosexuell annars. </a:t>
            </a:r>
            <a:r>
              <a:rPr lang="sv-SE" b="1" dirty="0" smtClean="0"/>
              <a:t> </a:t>
            </a:r>
          </a:p>
          <a:p>
            <a:endParaRPr lang="sv-SE" b="1" dirty="0" smtClean="0"/>
          </a:p>
          <a:p>
            <a:r>
              <a:rPr lang="sv-SE" b="1" dirty="0" smtClean="0"/>
              <a:t>Du kan få hjälp och stöd</a:t>
            </a:r>
          </a:p>
          <a:p>
            <a:r>
              <a:rPr lang="sv-SE" dirty="0" smtClean="0"/>
              <a:t>Ibland kan det vara svårt eller omöjligt att berätta för andra personer om sin sexuella läggning. Till exempel om de personerna tycker att homosexualitet är konstigt eller fel.</a:t>
            </a:r>
          </a:p>
          <a:p>
            <a:r>
              <a:rPr lang="sv-SE" dirty="0" smtClean="0"/>
              <a:t>Du har rätt att leva som du vill, och du kan få hjälp om det behövs.</a:t>
            </a:r>
          </a:p>
          <a:p>
            <a:r>
              <a:rPr lang="sv-SE" dirty="0" smtClean="0"/>
              <a:t>Berätta för någon om du blir dåligt behandlad, eller om du känner dig hotad. Till exempel en kompis, skolsköterskan, eller någon på en </a:t>
            </a:r>
            <a:r>
              <a:rPr lang="sv-SE" dirty="0" smtClean="0">
                <a:hlinkClick r:id="rId3"/>
              </a:rPr>
              <a:t>ungdomsmottagning.</a:t>
            </a:r>
            <a:r>
              <a:rPr lang="sv-SE" dirty="0" smtClean="0"/>
              <a:t> De som jobbar i skolan och på ungdomsmottagningen har </a:t>
            </a:r>
            <a:r>
              <a:rPr lang="sv-SE" dirty="0" smtClean="0">
                <a:hlinkClick r:id="rId4"/>
              </a:rPr>
              <a:t>tystnadsplikt.</a:t>
            </a:r>
            <a:endParaRPr lang="sv-SE" dirty="0" smtClean="0"/>
          </a:p>
          <a:p>
            <a:r>
              <a:rPr lang="sv-SE" dirty="0" smtClean="0"/>
              <a:t>Det finns också organisationer som jobbar med HBTQ-frågor, till exempel RFSL och </a:t>
            </a:r>
            <a:r>
              <a:rPr lang="sv-SE" dirty="0" smtClean="0">
                <a:hlinkClick r:id="rId5"/>
              </a:rPr>
              <a:t>RFSL Ungdom.</a:t>
            </a:r>
            <a:r>
              <a:rPr lang="sv-SE" dirty="0" smtClean="0"/>
              <a:t> Genom dem kan du få kontakt med andra HBTQ-personer, vara med på aktiviteter eller få stöd i juridiska frågor. Nätverket </a:t>
            </a:r>
            <a:r>
              <a:rPr lang="sv-SE" dirty="0" smtClean="0">
                <a:hlinkClick r:id="rId6"/>
              </a:rPr>
              <a:t>RFSL </a:t>
            </a:r>
            <a:r>
              <a:rPr lang="sv-SE" dirty="0" err="1" smtClean="0">
                <a:hlinkClick r:id="rId6"/>
              </a:rPr>
              <a:t>Newcomers</a:t>
            </a:r>
            <a:r>
              <a:rPr lang="sv-SE" dirty="0" smtClean="0"/>
              <a:t> är särskilt för dig som är ny i Sverige.</a:t>
            </a:r>
          </a:p>
          <a:p>
            <a:r>
              <a:rPr lang="sv-SE" dirty="0" smtClean="0"/>
              <a:t>Kolla på internet vad som finns där du bor.</a:t>
            </a:r>
          </a:p>
          <a:p>
            <a:r>
              <a:rPr lang="sv-SE" b="1" dirty="0" smtClean="0"/>
              <a:t>Olagligt att diskriminera</a:t>
            </a:r>
          </a:p>
          <a:p>
            <a:r>
              <a:rPr lang="sv-SE" dirty="0" smtClean="0"/>
              <a:t>Det kan vara </a:t>
            </a:r>
            <a:r>
              <a:rPr lang="sv-SE" dirty="0" smtClean="0">
                <a:hlinkClick r:id="rId7"/>
              </a:rPr>
              <a:t>diskriminering</a:t>
            </a:r>
            <a:r>
              <a:rPr lang="sv-SE" dirty="0" smtClean="0"/>
              <a:t> om du behandlas sämre än någon annan på grund av din sexuella läggning. Det är olagligt. Du kan anmäla den som diskriminerar till </a:t>
            </a:r>
            <a:r>
              <a:rPr lang="sv-SE" dirty="0" smtClean="0">
                <a:hlinkClick r:id="rId8"/>
              </a:rPr>
              <a:t>diskrimineringsombudsmannen.</a:t>
            </a:r>
            <a:endParaRPr lang="sv-SE" dirty="0" smtClean="0"/>
          </a:p>
          <a:p>
            <a:r>
              <a:rPr lang="sv-SE" dirty="0" smtClean="0"/>
              <a:t>Om någon utsätter dig för våld på grund av din sexuella läggning är det ett allvarligt brott som kallas för hatbrott.</a:t>
            </a:r>
          </a:p>
          <a:p>
            <a:endParaRPr lang="sv-SE" dirty="0" smtClean="0"/>
          </a:p>
          <a:p>
            <a:endParaRPr lang="sv-SE" dirty="0" smtClean="0"/>
          </a:p>
          <a:p>
            <a:r>
              <a:rPr lang="sv-SE" dirty="0" smtClean="0"/>
              <a:t>Källa: </a:t>
            </a:r>
            <a:r>
              <a:rPr lang="sv-SE" dirty="0" err="1" smtClean="0"/>
              <a:t>Youmo</a:t>
            </a:r>
            <a:endParaRPr lang="sv-SE" dirty="0" smtClean="0"/>
          </a:p>
          <a:p>
            <a:endParaRPr lang="sv-SE"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31</a:t>
            </a:fld>
            <a:endParaRPr lang="sv-SE" dirty="0"/>
          </a:p>
        </p:txBody>
      </p:sp>
    </p:spTree>
    <p:extLst>
      <p:ext uri="{BB962C8B-B14F-4D97-AF65-F5344CB8AC3E}">
        <p14:creationId xmlns:p14="http://schemas.microsoft.com/office/powerpoint/2010/main" val="176492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Heteronormen</a:t>
            </a:r>
          </a:p>
          <a:p>
            <a:endParaRPr lang="sv-SE" dirty="0" smtClean="0"/>
          </a:p>
          <a:p>
            <a:r>
              <a:rPr lang="sv-SE" dirty="0" smtClean="0"/>
              <a:t>Enligt</a:t>
            </a:r>
            <a:r>
              <a:rPr lang="sv-SE" baseline="0" dirty="0" smtClean="0"/>
              <a:t> heteronormen förutsätts att alla människor attraheras av och blir kära i det motsatta könet.</a:t>
            </a:r>
          </a:p>
          <a:p>
            <a:r>
              <a:rPr lang="sv-SE" baseline="0" dirty="0" smtClean="0"/>
              <a:t>Heteronormen innebär även att män förväntas bete sig utifrån vad som samhället anser vara maskulint, medan kvinnor förväntas bete sig utifrån vad som av samhället anses vara feminint. </a:t>
            </a:r>
          </a:p>
          <a:p>
            <a:r>
              <a:rPr lang="sv-SE" baseline="0" dirty="0" smtClean="0"/>
              <a:t>Heteronormen blir ofta tydlig i ett samhälles språkbruk där exempelvis ”mamma och pappa” efterfrågas i olika blanketter eller liknande. Ofta förväntas en person vara heterosexuell tills personen uttryckt något annat.</a:t>
            </a:r>
          </a:p>
          <a:p>
            <a:endParaRPr lang="sv-SE" baseline="0" dirty="0" smtClean="0"/>
          </a:p>
          <a:p>
            <a:r>
              <a:rPr lang="sv-SE" baseline="0" dirty="0" smtClean="0"/>
              <a:t>Det finns andra normer som kopplas till heteronormen. </a:t>
            </a:r>
            <a:r>
              <a:rPr lang="sv-SE" baseline="0" dirty="0" err="1" smtClean="0"/>
              <a:t>Cisnormen</a:t>
            </a:r>
            <a:r>
              <a:rPr lang="sv-SE" baseline="0" dirty="0" smtClean="0"/>
              <a:t>, tvåkönsnormen och tvåsamhetsnormen.</a:t>
            </a:r>
          </a:p>
          <a:p>
            <a:endParaRPr lang="sv-SE"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sv-SE" dirty="0" smtClean="0"/>
              <a:t>Källa: Sex</a:t>
            </a:r>
            <a:r>
              <a:rPr lang="sv-SE" baseline="0" dirty="0" smtClean="0"/>
              <a:t> på kartan</a:t>
            </a:r>
          </a:p>
          <a:p>
            <a:pPr marL="0" marR="0" indent="0" algn="l" defTabSz="914400" rtl="0" eaLnBrk="1" fontAlgn="base" latinLnBrk="0" hangingPunct="1">
              <a:lnSpc>
                <a:spcPct val="100000"/>
              </a:lnSpc>
              <a:spcBef>
                <a:spcPct val="30000"/>
              </a:spcBef>
              <a:spcAft>
                <a:spcPct val="0"/>
              </a:spcAft>
              <a:buClrTx/>
              <a:buSzTx/>
              <a:buFontTx/>
              <a:buNone/>
              <a:tabLst/>
              <a:defRPr/>
            </a:pPr>
            <a:endParaRPr lang="sv-SE" baseline="0" dirty="0" smtClean="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32</a:t>
            </a:fld>
            <a:endParaRPr lang="sv-SE" dirty="0"/>
          </a:p>
        </p:txBody>
      </p:sp>
    </p:spTree>
    <p:extLst>
      <p:ext uri="{BB962C8B-B14F-4D97-AF65-F5344CB8AC3E}">
        <p14:creationId xmlns:p14="http://schemas.microsoft.com/office/powerpoint/2010/main" val="3004940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smtClean="0"/>
              <a:t>Newcomers</a:t>
            </a:r>
            <a:endParaRPr lang="sv-SE" b="1" dirty="0" smtClean="0"/>
          </a:p>
          <a:p>
            <a:endParaRPr lang="sv-SE" dirty="0" smtClean="0"/>
          </a:p>
          <a:p>
            <a:r>
              <a:rPr lang="sv-SE" b="1" dirty="0" err="1" smtClean="0"/>
              <a:t>Newcomers</a:t>
            </a:r>
            <a:r>
              <a:rPr lang="sv-SE" b="1" dirty="0" smtClean="0"/>
              <a:t> – nätverk för nyanlända</a:t>
            </a:r>
          </a:p>
          <a:p>
            <a:r>
              <a:rPr lang="sv-SE" dirty="0" smtClean="0"/>
              <a:t>Även tillgängligt på: </a:t>
            </a:r>
            <a:r>
              <a:rPr lang="sv-SE" dirty="0" smtClean="0">
                <a:hlinkClick r:id="rId3"/>
              </a:rPr>
              <a:t>Svenska</a:t>
            </a:r>
            <a:r>
              <a:rPr lang="sv-SE" dirty="0" smtClean="0"/>
              <a:t> </a:t>
            </a:r>
            <a:r>
              <a:rPr lang="sv-SE" dirty="0" smtClean="0">
                <a:hlinkClick r:id="rId4"/>
              </a:rPr>
              <a:t>English</a:t>
            </a:r>
            <a:r>
              <a:rPr lang="sv-SE" dirty="0" smtClean="0"/>
              <a:t> </a:t>
            </a:r>
            <a:r>
              <a:rPr lang="sv-SE" dirty="0" smtClean="0">
                <a:hlinkClick r:id="rId5"/>
              </a:rPr>
              <a:t>Årsrapport 2016</a:t>
            </a:r>
            <a:r>
              <a:rPr lang="sv-SE" dirty="0" smtClean="0"/>
              <a:t>2017-03-22RFSL</a:t>
            </a:r>
          </a:p>
          <a:p>
            <a:r>
              <a:rPr lang="sv-SE" dirty="0" smtClean="0"/>
              <a:t>En av de grupper som flyr på grund av förtryck och förföljelse i sina hemländer är </a:t>
            </a:r>
            <a:r>
              <a:rPr lang="sv-SE" dirty="0" err="1" smtClean="0"/>
              <a:t>hbtq</a:t>
            </a:r>
            <a:r>
              <a:rPr lang="sv-SE" dirty="0" smtClean="0"/>
              <a:t>-personer. Men när de kommer hit saknar de ofta sociala mötesplatser, vägledning och information om sina rättigheter. RFSL stöttar genom nätverket </a:t>
            </a:r>
            <a:r>
              <a:rPr lang="sv-SE" dirty="0" err="1" smtClean="0"/>
              <a:t>Newcomers</a:t>
            </a:r>
            <a:r>
              <a:rPr lang="sv-SE" dirty="0" smtClean="0"/>
              <a:t> och våra asyljurister.</a:t>
            </a:r>
          </a:p>
          <a:p>
            <a:r>
              <a:rPr lang="sv-SE" dirty="0" err="1" smtClean="0"/>
              <a:t>Newcomers</a:t>
            </a:r>
            <a:r>
              <a:rPr lang="sv-SE" dirty="0" smtClean="0"/>
              <a:t> är ett nätverk inom RFSL för asylsökande och nyanlända </a:t>
            </a:r>
            <a:r>
              <a:rPr lang="sv-SE" dirty="0" err="1" smtClean="0"/>
              <a:t>hbtq</a:t>
            </a:r>
            <a:r>
              <a:rPr lang="sv-SE" dirty="0" smtClean="0"/>
              <a:t>-personer. De 16 </a:t>
            </a:r>
            <a:r>
              <a:rPr lang="sv-SE" dirty="0" err="1" smtClean="0"/>
              <a:t>Newcomers</a:t>
            </a:r>
            <a:r>
              <a:rPr lang="sv-SE" dirty="0" smtClean="0"/>
              <a:t>-organisationerna runtom i landet erbjuder aktiviteter för sina medlemmar med ett gemensamt mål: att stärka olika röster och identiteter genom att skapa mötesplatser, dela erfarenheter och träffa nya vänner. Nätverket arrangerar till exempel caféträffar, går på simning, lagar mat tillsammans och tar del av språkundervisning.</a:t>
            </a:r>
          </a:p>
          <a:p>
            <a:r>
              <a:rPr lang="sv-SE" dirty="0" smtClean="0"/>
              <a:t>– Det är mötesplatsen i sig som ger det största värdet. Att som asylsökande eller nyanländ </a:t>
            </a:r>
            <a:r>
              <a:rPr lang="sv-SE" dirty="0" err="1" smtClean="0"/>
              <a:t>hbtq</a:t>
            </a:r>
            <a:r>
              <a:rPr lang="sv-SE" dirty="0" smtClean="0"/>
              <a:t>-person få träffa andra människor som förstår deras livssituation och som kan stötta, det är det viktigaste, säger </a:t>
            </a:r>
            <a:r>
              <a:rPr lang="sv-SE" dirty="0" err="1" smtClean="0"/>
              <a:t>Jasminé</a:t>
            </a:r>
            <a:r>
              <a:rPr lang="sv-SE" dirty="0" smtClean="0"/>
              <a:t> </a:t>
            </a:r>
            <a:r>
              <a:rPr lang="sv-SE" dirty="0" err="1" smtClean="0"/>
              <a:t>Mehho</a:t>
            </a:r>
            <a:r>
              <a:rPr lang="sv-SE" dirty="0" smtClean="0"/>
              <a:t>, nationell samordnare för </a:t>
            </a:r>
            <a:r>
              <a:rPr lang="sv-SE" dirty="0" err="1" smtClean="0"/>
              <a:t>Newcomers</a:t>
            </a:r>
            <a:r>
              <a:rPr lang="sv-SE" dirty="0" smtClean="0"/>
              <a:t>.</a:t>
            </a:r>
          </a:p>
          <a:p>
            <a:r>
              <a:rPr lang="sv-SE" dirty="0" smtClean="0"/>
              <a:t>Men </a:t>
            </a:r>
            <a:r>
              <a:rPr lang="sv-SE" dirty="0" err="1" smtClean="0"/>
              <a:t>Newcomers</a:t>
            </a:r>
            <a:r>
              <a:rPr lang="sv-SE" dirty="0" smtClean="0"/>
              <a:t> vill också verka opinionsbildande och strävar efter att påverka juridiska och politiska beslut som rör asylsökande </a:t>
            </a:r>
            <a:r>
              <a:rPr lang="sv-SE" dirty="0" err="1" smtClean="0"/>
              <a:t>hbtq</a:t>
            </a:r>
            <a:r>
              <a:rPr lang="sv-SE" dirty="0" smtClean="0"/>
              <a:t>-personer.</a:t>
            </a:r>
          </a:p>
          <a:p>
            <a:r>
              <a:rPr lang="sv-SE" dirty="0" smtClean="0"/>
              <a:t>– Psykisk ohälsa och stress i den här gruppen är stor eftersom att de har ett dubbelt stigma när de kommer till Sverige, både som invandrare och som </a:t>
            </a:r>
            <a:r>
              <a:rPr lang="sv-SE" dirty="0" err="1" smtClean="0"/>
              <a:t>hbtq</a:t>
            </a:r>
            <a:r>
              <a:rPr lang="sv-SE" dirty="0" smtClean="0"/>
              <a:t>-person. Vi vill jobba på deras välbefinnande och ge dem det stöd de behöver i sin vardag, säger </a:t>
            </a:r>
            <a:r>
              <a:rPr lang="sv-SE" dirty="0" err="1" smtClean="0"/>
              <a:t>Jasminé</a:t>
            </a:r>
            <a:r>
              <a:rPr lang="sv-SE" dirty="0" smtClean="0"/>
              <a:t> </a:t>
            </a:r>
            <a:r>
              <a:rPr lang="sv-SE" dirty="0" err="1" smtClean="0"/>
              <a:t>Mehho</a:t>
            </a:r>
            <a:r>
              <a:rPr lang="sv-SE" dirty="0" smtClean="0"/>
              <a:t>.</a:t>
            </a:r>
          </a:p>
          <a:p>
            <a:r>
              <a:rPr lang="sv-SE" b="1" dirty="0" smtClean="0"/>
              <a:t>Rådgivning i svår asylprocess</a:t>
            </a:r>
          </a:p>
          <a:p>
            <a:r>
              <a:rPr lang="sv-SE" dirty="0" smtClean="0"/>
              <a:t>För att kunna bygga ett nytt liv i Sverige behöver man först få sitt uppehållstillstånd, och en viktig del av </a:t>
            </a:r>
            <a:r>
              <a:rPr lang="sv-SE" dirty="0" err="1" smtClean="0"/>
              <a:t>Newcomers</a:t>
            </a:r>
            <a:r>
              <a:rPr lang="sv-SE" dirty="0" smtClean="0"/>
              <a:t> verksamhet är juridisk rådgivning. Enligt svensk lag har asylsökande </a:t>
            </a:r>
            <a:r>
              <a:rPr lang="sv-SE" dirty="0" err="1" smtClean="0"/>
              <a:t>hbtq</a:t>
            </a:r>
            <a:r>
              <a:rPr lang="sv-SE" dirty="0" smtClean="0"/>
              <a:t>-personer som kommer från länder som kränker deras rättigheter särskilda skäl att få vara kvar. Trots det är processen ofta lång och svår.</a:t>
            </a:r>
          </a:p>
          <a:p>
            <a:r>
              <a:rPr lang="sv-SE" dirty="0" smtClean="0"/>
              <a:t>– Jag har kontakt med över 100 personer just nu, via telefon, mail och möten. Många är redan i asylprocessen, men en del hör också av sig från utlandet med frågor då de funderar på att ta sig till Sverige, säger Patrick </a:t>
            </a:r>
            <a:r>
              <a:rPr lang="sv-SE" dirty="0" err="1" smtClean="0"/>
              <a:t>Bazanye</a:t>
            </a:r>
            <a:r>
              <a:rPr lang="sv-SE" dirty="0" smtClean="0"/>
              <a:t>, RFSL:s asyljurist.</a:t>
            </a:r>
          </a:p>
          <a:p>
            <a:r>
              <a:rPr lang="sv-SE" b="1" dirty="0" smtClean="0"/>
              <a:t>Hårdare asyllagar påverkar indirekt</a:t>
            </a:r>
          </a:p>
          <a:p>
            <a:r>
              <a:rPr lang="sv-SE" dirty="0" smtClean="0"/>
              <a:t>Många vågar inte heller berätta att de är </a:t>
            </a:r>
            <a:r>
              <a:rPr lang="sv-SE" dirty="0" err="1" smtClean="0"/>
              <a:t>hbtq</a:t>
            </a:r>
            <a:r>
              <a:rPr lang="sv-SE" dirty="0" smtClean="0"/>
              <a:t>-personer, då de är lärda från sina hemländer att det är farlig information att dela med sig av.</a:t>
            </a:r>
          </a:p>
          <a:p>
            <a:endParaRPr lang="sv-SE" dirty="0" smtClean="0"/>
          </a:p>
          <a:p>
            <a:r>
              <a:rPr lang="sv-SE" dirty="0" smtClean="0"/>
              <a:t>Källa RFSL.se</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33</a:t>
            </a:fld>
            <a:endParaRPr lang="sv-SE" dirty="0"/>
          </a:p>
        </p:txBody>
      </p:sp>
    </p:spTree>
    <p:extLst>
      <p:ext uri="{BB962C8B-B14F-4D97-AF65-F5344CB8AC3E}">
        <p14:creationId xmlns:p14="http://schemas.microsoft.com/office/powerpoint/2010/main" val="2708888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dirty="0" smtClean="0"/>
              <a:t>Ungdomsmottagningen </a:t>
            </a:r>
            <a:r>
              <a:rPr lang="sv-SE" b="1" baseline="0" dirty="0" smtClean="0"/>
              <a:t>Eskilstuna</a:t>
            </a:r>
            <a:endParaRPr lang="sv-SE" b="1"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34</a:t>
            </a:fld>
            <a:endParaRPr lang="sv-SE" dirty="0"/>
          </a:p>
        </p:txBody>
      </p:sp>
    </p:spTree>
    <p:extLst>
      <p:ext uri="{BB962C8B-B14F-4D97-AF65-F5344CB8AC3E}">
        <p14:creationId xmlns:p14="http://schemas.microsoft.com/office/powerpoint/2010/main" val="42342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Nästa vecka</a:t>
            </a:r>
            <a:endParaRPr lang="sv-SE" b="1"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35</a:t>
            </a:fld>
            <a:endParaRPr lang="sv-SE" dirty="0"/>
          </a:p>
        </p:txBody>
      </p:sp>
    </p:spTree>
    <p:extLst>
      <p:ext uri="{BB962C8B-B14F-4D97-AF65-F5344CB8AC3E}">
        <p14:creationId xmlns:p14="http://schemas.microsoft.com/office/powerpoint/2010/main" val="1945710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Feedback </a:t>
            </a:r>
            <a:r>
              <a:rPr lang="sv-SE" b="1" dirty="0" smtClean="0"/>
              <a:t>föregående</a:t>
            </a:r>
            <a:r>
              <a:rPr lang="sv-SE" b="1" baseline="0" dirty="0" smtClean="0"/>
              <a:t> ämne psykisk hälsa</a:t>
            </a:r>
            <a:endParaRPr lang="sv-SE" b="1"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4</a:t>
            </a:fld>
            <a:endParaRPr lang="sv-SE" dirty="0"/>
          </a:p>
        </p:txBody>
      </p:sp>
    </p:spTree>
    <p:extLst>
      <p:ext uri="{BB962C8B-B14F-4D97-AF65-F5344CB8AC3E}">
        <p14:creationId xmlns:p14="http://schemas.microsoft.com/office/powerpoint/2010/main" val="2340477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dirty="0" smtClean="0"/>
              <a:t>Tema </a:t>
            </a:r>
            <a:r>
              <a:rPr lang="sv-SE" b="1" baseline="0" dirty="0" smtClean="0"/>
              <a:t>Sexuell hälsa och relation</a:t>
            </a:r>
          </a:p>
        </p:txBody>
      </p:sp>
      <p:sp>
        <p:nvSpPr>
          <p:cNvPr id="4" name="Platshållare för bildnummer 3"/>
          <p:cNvSpPr>
            <a:spLocks noGrp="1"/>
          </p:cNvSpPr>
          <p:nvPr>
            <p:ph type="sldNum" sz="quarter" idx="10"/>
          </p:nvPr>
        </p:nvSpPr>
        <p:spPr/>
        <p:txBody>
          <a:bodyPr/>
          <a:lstStyle/>
          <a:p>
            <a:fld id="{F86DD05A-257B-904E-8EEB-B5159DF974C8}" type="slidenum">
              <a:rPr lang="sv-SE" smtClean="0"/>
              <a:pPr/>
              <a:t>5</a:t>
            </a:fld>
            <a:endParaRPr lang="sv-SE" dirty="0"/>
          </a:p>
        </p:txBody>
      </p:sp>
    </p:spTree>
    <p:extLst>
      <p:ext uri="{BB962C8B-B14F-4D97-AF65-F5344CB8AC3E}">
        <p14:creationId xmlns:p14="http://schemas.microsoft.com/office/powerpoint/2010/main" val="2031476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dirty="0" smtClean="0"/>
              <a:t>Kärlek</a:t>
            </a:r>
            <a:endParaRPr lang="sv-SE" b="1" dirty="0" smtClean="0"/>
          </a:p>
          <a:p>
            <a:endParaRPr lang="sv-SE" dirty="0" smtClean="0"/>
          </a:p>
          <a:p>
            <a:r>
              <a:rPr lang="sv-SE" dirty="0" smtClean="0"/>
              <a:t>Människor i Sverige som lever i</a:t>
            </a:r>
            <a:r>
              <a:rPr lang="sv-SE" baseline="0" dirty="0" smtClean="0"/>
              <a:t> en relation kan antingen bo tillsammans eller på var sitt håll. Man kan antingen vara gift eller ogift.  </a:t>
            </a:r>
          </a:p>
          <a:p>
            <a:endParaRPr lang="sv-SE" baseline="0" dirty="0" smtClean="0"/>
          </a:p>
          <a:p>
            <a:r>
              <a:rPr lang="sv-SE" i="1" baseline="0" dirty="0" smtClean="0"/>
              <a:t>Vad är kärlek? </a:t>
            </a:r>
          </a:p>
          <a:p>
            <a:r>
              <a:rPr lang="sv-SE" i="1" baseline="0" dirty="0" smtClean="0"/>
              <a:t>Hur uttrycker man sig när man är kär? Jag gillar dig! Jag älskar dig!  Du betyder mycket för mig!</a:t>
            </a:r>
          </a:p>
          <a:p>
            <a:r>
              <a:rPr lang="sv-SE" i="1" baseline="0" dirty="0" smtClean="0"/>
              <a:t>Hur känns det att vara kär? (Skönt, pirrigt, sorgligt, förvirring, underbart…. )</a:t>
            </a:r>
          </a:p>
          <a:p>
            <a:endParaRPr lang="sv-SE" i="1" baseline="0" dirty="0" smtClean="0"/>
          </a:p>
          <a:p>
            <a:endParaRPr lang="sv-SE" baseline="0" dirty="0" smtClean="0"/>
          </a:p>
          <a:p>
            <a:r>
              <a:rPr lang="sv-SE" i="1" baseline="0" dirty="0" smtClean="0"/>
              <a:t>Om någon till exempel säger att hon/han älskar dig och tvingar dig till saker som du inte vill eller som du känner dig obekväm, är det kärlek?</a:t>
            </a:r>
          </a:p>
          <a:p>
            <a:r>
              <a:rPr lang="sv-SE" i="1" baseline="0" dirty="0" smtClean="0"/>
              <a:t>Eller gör dig illa fysisk eller psykisk?</a:t>
            </a:r>
          </a:p>
          <a:p>
            <a:endParaRPr lang="sv-SE" dirty="0" smtClean="0"/>
          </a:p>
          <a:p>
            <a:r>
              <a:rPr lang="sv-SE" dirty="0" smtClean="0"/>
              <a:t>Kärlek kan vara härlig och rolig, men lika gärna smärtsam och ge känslor som svartsjuka och oro. Att bli ihop med någon kan vara det du längtar efter mest av allt, eller så kanske du längtar mest av allt efter att göra slut.</a:t>
            </a:r>
          </a:p>
          <a:p>
            <a:endParaRPr lang="sv-SE" dirty="0" smtClean="0"/>
          </a:p>
          <a:p>
            <a:r>
              <a:rPr lang="sv-SE" dirty="0" smtClean="0"/>
              <a:t>Kärlek kan vara mellan barn</a:t>
            </a:r>
            <a:r>
              <a:rPr lang="sv-SE" baseline="0" dirty="0" smtClean="0"/>
              <a:t> och föräldrar, mellan syskon, mellan partner. </a:t>
            </a:r>
            <a:endParaRPr lang="sv-SE" dirty="0" smtClean="0"/>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6</a:t>
            </a:fld>
            <a:endParaRPr lang="sv-SE" dirty="0"/>
          </a:p>
        </p:txBody>
      </p:sp>
    </p:spTree>
    <p:extLst>
      <p:ext uri="{BB962C8B-B14F-4D97-AF65-F5344CB8AC3E}">
        <p14:creationId xmlns:p14="http://schemas.microsoft.com/office/powerpoint/2010/main" val="681116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smtClean="0"/>
              <a:t>Vänskap</a:t>
            </a:r>
            <a:endParaRPr lang="sv-SE" b="0" i="0" dirty="0" smtClean="0"/>
          </a:p>
          <a:p>
            <a:endParaRPr lang="sv-SE" i="1" dirty="0" smtClean="0"/>
          </a:p>
          <a:p>
            <a:r>
              <a:rPr lang="sv-SE" i="1" dirty="0" smtClean="0"/>
              <a:t>Fråga: Vad</a:t>
            </a:r>
            <a:r>
              <a:rPr lang="sv-SE" i="1" baseline="0" dirty="0" smtClean="0"/>
              <a:t> </a:t>
            </a:r>
            <a:r>
              <a:rPr lang="sv-SE" i="1" baseline="0" dirty="0" smtClean="0"/>
              <a:t>är vänskap?</a:t>
            </a:r>
          </a:p>
          <a:p>
            <a:r>
              <a:rPr lang="sv-SE" i="1" baseline="0" dirty="0" smtClean="0"/>
              <a:t>Kan killar och tjejer vara vänner?</a:t>
            </a:r>
          </a:p>
          <a:p>
            <a:endParaRPr lang="sv-SE" dirty="0" smtClean="0"/>
          </a:p>
          <a:p>
            <a:r>
              <a:rPr lang="sv-SE" dirty="0" smtClean="0"/>
              <a:t>”En vän är en som förstår din</a:t>
            </a:r>
            <a:r>
              <a:rPr lang="sv-SE" baseline="0" dirty="0" smtClean="0"/>
              <a:t> bakgrund, tror på din framtid och accepterar dig för den du är.”</a:t>
            </a:r>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7</a:t>
            </a:fld>
            <a:endParaRPr lang="sv-SE" dirty="0"/>
          </a:p>
        </p:txBody>
      </p:sp>
    </p:spTree>
    <p:extLst>
      <p:ext uri="{BB962C8B-B14F-4D97-AF65-F5344CB8AC3E}">
        <p14:creationId xmlns:p14="http://schemas.microsoft.com/office/powerpoint/2010/main" val="1139974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sv-SE" sz="1200" b="1" kern="1200" dirty="0" smtClean="0">
                <a:solidFill>
                  <a:schemeClr val="tx1"/>
                </a:solidFill>
                <a:effectLst/>
                <a:latin typeface="Verdana"/>
                <a:ea typeface="ヒラギノ角ゴ Pro W3" charset="-128"/>
                <a:cs typeface="ヒラギノ角ゴ Pro W3" charset="-128"/>
              </a:rPr>
              <a:t>Gifta</a:t>
            </a:r>
            <a:r>
              <a:rPr lang="sv-SE" sz="1200" b="1" kern="1200" baseline="0" dirty="0" smtClean="0">
                <a:solidFill>
                  <a:schemeClr val="tx1"/>
                </a:solidFill>
                <a:effectLst/>
                <a:latin typeface="Verdana"/>
                <a:ea typeface="ヒラギノ角ゴ Pro W3" charset="-128"/>
                <a:cs typeface="ヒラギノ角ゴ Pro W3" charset="-128"/>
              </a:rPr>
              <a:t> </a:t>
            </a:r>
            <a:r>
              <a:rPr lang="sv-SE" sz="1200" b="1" kern="1200" baseline="0" dirty="0" smtClean="0">
                <a:solidFill>
                  <a:schemeClr val="tx1"/>
                </a:solidFill>
                <a:effectLst/>
                <a:latin typeface="Verdana"/>
                <a:ea typeface="ヒラギノ角ゴ Pro W3" charset="-128"/>
                <a:cs typeface="ヒラギノ角ゴ Pro W3" charset="-128"/>
              </a:rPr>
              <a:t>sig</a:t>
            </a:r>
            <a:endParaRPr lang="sv-SE" sz="1200" b="1" kern="1200" dirty="0" smtClean="0">
              <a:solidFill>
                <a:schemeClr val="tx1"/>
              </a:solidFill>
              <a:effectLst/>
              <a:latin typeface="Verdana"/>
              <a:ea typeface="ヒラギノ角ゴ Pro W3" charset="-128"/>
              <a:cs typeface="ヒラギノ角ゴ Pro W3"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sv-SE" sz="1200" kern="1200" dirty="0" smtClean="0">
              <a:solidFill>
                <a:schemeClr val="tx1"/>
              </a:solidFill>
              <a:effectLst/>
              <a:latin typeface="Verdana"/>
              <a:ea typeface="ヒラギノ角ゴ Pro W3" charset="-128"/>
              <a:cs typeface="ヒラギノ角ゴ Pro W3"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sv-SE" sz="1200" kern="1200" dirty="0" smtClean="0">
                <a:solidFill>
                  <a:schemeClr val="tx1"/>
                </a:solidFill>
                <a:effectLst/>
                <a:latin typeface="Verdana"/>
                <a:ea typeface="ヒラギノ角ゴ Pro W3" charset="-128"/>
                <a:cs typeface="ヒラギノ角ゴ Pro W3" charset="-128"/>
              </a:rPr>
              <a:t>Människor i Sverige som lever i en relation kan antingen bo tillsammans eller på var sitt håll. Man kan antingen vara gift eller ogift.  </a:t>
            </a:r>
          </a:p>
          <a:p>
            <a:r>
              <a:rPr lang="sv-SE" dirty="0" smtClean="0"/>
              <a:t>Alla har rätt att bestämma över sitt liv. Både pojkar och flickor, och man ska gifta sig med den man älskar. I Sverige måste man ha fyllt 18 år för att gifta sig. </a:t>
            </a:r>
          </a:p>
          <a:p>
            <a:r>
              <a:rPr lang="sv-SE" dirty="0" smtClean="0"/>
              <a:t>Vilka bestämmer vem du vill gifta dig med?  Gifter man sig av kärlek eller finns det andra orsaker? </a:t>
            </a:r>
          </a:p>
          <a:p>
            <a:r>
              <a:rPr lang="sv-SE" dirty="0" smtClean="0"/>
              <a:t>I Sverige</a:t>
            </a:r>
            <a:r>
              <a:rPr lang="sv-SE" baseline="0" dirty="0" smtClean="0"/>
              <a:t> kan två män eller två kvinnor gifta sig. </a:t>
            </a:r>
          </a:p>
          <a:p>
            <a:r>
              <a:rPr lang="sv-SE" u="sng" baseline="0" dirty="0" smtClean="0"/>
              <a:t>Andra relationer</a:t>
            </a:r>
          </a:p>
          <a:p>
            <a:r>
              <a:rPr lang="sv-SE" dirty="0" smtClean="0"/>
              <a:t>I Sverige</a:t>
            </a:r>
            <a:r>
              <a:rPr lang="sv-SE" baseline="0" dirty="0" smtClean="0"/>
              <a:t> och i många andra länder behöver man inte gifta sig bara för att man ska vara tillsammans. Vissa som är tillsammans behöver inte bo ihop.  </a:t>
            </a:r>
          </a:p>
          <a:p>
            <a:r>
              <a:rPr lang="sv-SE" baseline="0" dirty="0" smtClean="0"/>
              <a:t>Är det vanligt med sambo och särbo i ert land? </a:t>
            </a:r>
          </a:p>
          <a:p>
            <a:r>
              <a:rPr lang="sv-SE" baseline="0" dirty="0" smtClean="0"/>
              <a:t>Sambo. Par som lever i äktenskapliga förhållanden med gemensam bostad.</a:t>
            </a:r>
          </a:p>
          <a:p>
            <a:r>
              <a:rPr lang="sv-SE" baseline="0" dirty="0" smtClean="0"/>
              <a:t>Särbo- att man bor på varsitt håll</a:t>
            </a:r>
          </a:p>
          <a:p>
            <a:r>
              <a:rPr lang="sv-SE" baseline="0" dirty="0" smtClean="0"/>
              <a:t>Virtuella relationer- att man har relation med någon man träffat på nätet. </a:t>
            </a:r>
          </a:p>
          <a:p>
            <a:endParaRPr lang="sv-SE" dirty="0" smtClean="0"/>
          </a:p>
          <a:p>
            <a:r>
              <a:rPr lang="sv-SE" dirty="0" smtClean="0"/>
              <a:t>Källa:</a:t>
            </a:r>
            <a:r>
              <a:rPr lang="sv-SE" baseline="0" dirty="0"/>
              <a:t> </a:t>
            </a:r>
            <a:r>
              <a:rPr lang="sv-SE" baseline="0" dirty="0" smtClean="0"/>
              <a:t>Sex och samlevnad för nyanlända- David Saleh &amp; Stefan Koch</a:t>
            </a:r>
            <a:endParaRPr lang="sv-SE" dirty="0" smtClean="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8</a:t>
            </a:fld>
            <a:endParaRPr lang="sv-SE" dirty="0"/>
          </a:p>
        </p:txBody>
      </p:sp>
    </p:spTree>
    <p:extLst>
      <p:ext uri="{BB962C8B-B14F-4D97-AF65-F5344CB8AC3E}">
        <p14:creationId xmlns:p14="http://schemas.microsoft.com/office/powerpoint/2010/main" val="2697580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200" b="1" i="0" kern="1200" dirty="0" smtClean="0">
                <a:solidFill>
                  <a:schemeClr val="tx1"/>
                </a:solidFill>
                <a:effectLst/>
                <a:latin typeface="Verdana"/>
                <a:ea typeface="ヒラギノ角ゴ Pro W3" charset="-128"/>
                <a:cs typeface="ヒラギノ角ゴ Pro W3" charset="-128"/>
              </a:rPr>
              <a:t>Relationer</a:t>
            </a:r>
            <a:endParaRPr lang="sv-SE" sz="1200" b="1" i="0" kern="1200" dirty="0" smtClean="0">
              <a:solidFill>
                <a:schemeClr val="tx1"/>
              </a:solidFill>
              <a:effectLst/>
              <a:latin typeface="Verdana"/>
              <a:ea typeface="ヒラギノ角ゴ Pro W3" charset="-128"/>
              <a:cs typeface="ヒラギノ角ゴ Pro W3" charset="-128"/>
            </a:endParaRPr>
          </a:p>
          <a:p>
            <a:pPr fontAlgn="base"/>
            <a:endParaRPr lang="sv-SE" sz="1200" b="1" i="0" kern="1200" dirty="0" smtClean="0">
              <a:solidFill>
                <a:schemeClr val="tx1"/>
              </a:solidFill>
              <a:effectLst/>
              <a:latin typeface="Verdana"/>
              <a:ea typeface="ヒラギノ角ゴ Pro W3" charset="-128"/>
              <a:cs typeface="ヒラギノ角ゴ Pro W3" charset="-128"/>
            </a:endParaRPr>
          </a:p>
          <a:p>
            <a:pPr fontAlgn="base"/>
            <a:r>
              <a:rPr lang="sv-SE" sz="1200" b="0" i="1" kern="1200" dirty="0" smtClean="0">
                <a:solidFill>
                  <a:schemeClr val="tx1"/>
                </a:solidFill>
                <a:effectLst/>
                <a:latin typeface="Verdana"/>
                <a:ea typeface="ヒラギノ角ゴ Pro W3" charset="-128"/>
                <a:cs typeface="ヒラギノ角ゴ Pro W3" charset="-128"/>
              </a:rPr>
              <a:t>Hur ser samlivet ut i ert hemland?</a:t>
            </a:r>
          </a:p>
          <a:p>
            <a:pPr fontAlgn="base"/>
            <a:r>
              <a:rPr lang="sv-SE" sz="1200" u="none" strike="noStrike" kern="1200" dirty="0" smtClean="0">
                <a:solidFill>
                  <a:schemeClr val="tx1"/>
                </a:solidFill>
                <a:effectLst/>
                <a:latin typeface="Verdana"/>
                <a:ea typeface="ヒラギノ角ゴ Pro W3" charset="-128"/>
                <a:cs typeface="ヒラギノ角ゴ Pro W3" charset="-128"/>
              </a:rPr>
              <a:t> </a:t>
            </a:r>
            <a:endParaRPr lang="sv-SE" sz="1200" kern="1200" dirty="0" smtClean="0">
              <a:solidFill>
                <a:schemeClr val="tx1"/>
              </a:solidFill>
              <a:effectLst/>
              <a:latin typeface="Verdana"/>
              <a:ea typeface="ヒラギノ角ゴ Pro W3" charset="-128"/>
              <a:cs typeface="ヒラギノ角ゴ Pro W3" charset="-128"/>
            </a:endParaRPr>
          </a:p>
          <a:p>
            <a:pPr fontAlgn="base"/>
            <a:r>
              <a:rPr lang="sv-SE" sz="1200" u="sng" kern="1200" dirty="0" smtClean="0">
                <a:solidFill>
                  <a:schemeClr val="tx1"/>
                </a:solidFill>
                <a:effectLst/>
                <a:latin typeface="Verdana"/>
                <a:ea typeface="ヒラギノ角ゴ Pro W3" charset="-128"/>
                <a:cs typeface="ヒラギノ角ゴ Pro W3" charset="-128"/>
              </a:rPr>
              <a:t>Andra relationer</a:t>
            </a:r>
            <a:endParaRPr lang="sv-SE" sz="1200" kern="1200" dirty="0" smtClean="0">
              <a:solidFill>
                <a:schemeClr val="tx1"/>
              </a:solidFill>
              <a:effectLst/>
              <a:latin typeface="Verdana"/>
              <a:ea typeface="ヒラギノ角ゴ Pro W3" charset="-128"/>
              <a:cs typeface="ヒラギノ角ゴ Pro W3" charset="-128"/>
            </a:endParaRPr>
          </a:p>
          <a:p>
            <a:pPr fontAlgn="base"/>
            <a:r>
              <a:rPr lang="sv-SE" sz="1200" b="1" i="1" kern="1200" dirty="0" smtClean="0">
                <a:solidFill>
                  <a:schemeClr val="tx1"/>
                </a:solidFill>
                <a:effectLst/>
                <a:latin typeface="Verdana"/>
                <a:ea typeface="ヒラギノ角ゴ Pro W3" charset="-128"/>
                <a:cs typeface="ヒラギノ角ゴ Pro W3" charset="-128"/>
              </a:rPr>
              <a:t> </a:t>
            </a:r>
            <a:endParaRPr lang="sv-SE" sz="1200" kern="1200" dirty="0" smtClean="0">
              <a:solidFill>
                <a:schemeClr val="tx1"/>
              </a:solidFill>
              <a:effectLst/>
              <a:latin typeface="Verdana"/>
              <a:ea typeface="ヒラギノ角ゴ Pro W3" charset="-128"/>
              <a:cs typeface="ヒラギノ角ゴ Pro W3" charset="-128"/>
            </a:endParaRPr>
          </a:p>
          <a:p>
            <a:pPr fontAlgn="base"/>
            <a:r>
              <a:rPr lang="sv-SE" sz="1200" b="1" i="1" kern="1200" dirty="0" smtClean="0">
                <a:solidFill>
                  <a:schemeClr val="tx1"/>
                </a:solidFill>
                <a:effectLst/>
                <a:latin typeface="Verdana"/>
                <a:ea typeface="ヒラギノ角ゴ Pro W3" charset="-128"/>
                <a:cs typeface="ヒラギノ角ゴ Pro W3" charset="-128"/>
              </a:rPr>
              <a:t>Vad tänker ni när vi säger relation? Vad är det för någonting? Hur ser ni på relationer?</a:t>
            </a:r>
            <a:endParaRPr lang="sv-SE" sz="1200" kern="1200" dirty="0" smtClean="0">
              <a:solidFill>
                <a:schemeClr val="tx1"/>
              </a:solidFill>
              <a:effectLst/>
              <a:latin typeface="Verdana"/>
              <a:ea typeface="ヒラギノ角ゴ Pro W3" charset="-128"/>
              <a:cs typeface="ヒラギノ角ゴ Pro W3" charset="-128"/>
            </a:endParaRPr>
          </a:p>
          <a:p>
            <a:pPr fontAlgn="base"/>
            <a:r>
              <a:rPr lang="sv-SE" sz="1200" kern="1200" dirty="0" smtClean="0">
                <a:solidFill>
                  <a:schemeClr val="tx1"/>
                </a:solidFill>
                <a:effectLst/>
                <a:latin typeface="Verdana"/>
                <a:ea typeface="ヒラギノ角ゴ Pro W3" charset="-128"/>
                <a:cs typeface="ヒラギノ角ゴ Pro W3" charset="-128"/>
              </a:rPr>
              <a:t>Relationer kan vara i vänskaplig mening, kärleksfullt och/ eller sexuellt. </a:t>
            </a:r>
          </a:p>
          <a:p>
            <a:pPr fontAlgn="base"/>
            <a:r>
              <a:rPr lang="sv-SE" sz="1200" kern="1200" dirty="0" smtClean="0">
                <a:solidFill>
                  <a:schemeClr val="tx1"/>
                </a:solidFill>
                <a:effectLst/>
                <a:latin typeface="Verdana"/>
                <a:ea typeface="ヒラギノ角ゴ Pro W3" charset="-128"/>
                <a:cs typeface="ヒラギノ角ゴ Pro W3" charset="-128"/>
              </a:rPr>
              <a:t>Men man kan även ha bekantskap. Man vet vem personen är men det är ingen man umgås med. </a:t>
            </a:r>
          </a:p>
          <a:p>
            <a:pPr fontAlgn="base"/>
            <a:r>
              <a:rPr lang="sv-SE" sz="1200" kern="1200" dirty="0" smtClean="0">
                <a:solidFill>
                  <a:schemeClr val="tx1"/>
                </a:solidFill>
                <a:effectLst/>
                <a:latin typeface="Verdana"/>
                <a:ea typeface="ヒラギノ角ゴ Pro W3" charset="-128"/>
                <a:cs typeface="ヒラギノ角ゴ Pro W3" charset="-128"/>
              </a:rPr>
              <a:t>Man har olika relationer beroende på vart man är. Ni har säkert relation med andra i skolan. Ni kanske har byggt en relation med andra som bor här, ni kan även ha skapat en form av relation mellan personal och er där ni känner trygghet, avslappnad, kan vara dig själv. Man skapar olika relationer med olika människor som finns runt om en och som man möter i livet. Vi kan vara arbetskamrater, skolkamrater mm. </a:t>
            </a:r>
          </a:p>
          <a:p>
            <a:pPr fontAlgn="base"/>
            <a:r>
              <a:rPr lang="sv-SE" sz="1200" kern="1200" dirty="0" smtClean="0">
                <a:solidFill>
                  <a:schemeClr val="tx1"/>
                </a:solidFill>
                <a:effectLst/>
                <a:latin typeface="Verdana"/>
                <a:ea typeface="ヒラギノ角ゴ Pro W3" charset="-128"/>
                <a:cs typeface="ヒラギノ角ゴ Pro W3" charset="-128"/>
              </a:rPr>
              <a:t>I Sverige och i många andra länder behöver man inte gifta sig bara för att man ska vara tillsammans. Vissa som är tillsammans behöver inte bo ihop.  </a:t>
            </a:r>
          </a:p>
          <a:p>
            <a:pPr fontAlgn="base"/>
            <a:r>
              <a:rPr lang="sv-SE" sz="1200" b="1" i="1" kern="1200" dirty="0" smtClean="0">
                <a:solidFill>
                  <a:schemeClr val="tx1"/>
                </a:solidFill>
                <a:effectLst/>
                <a:latin typeface="Verdana"/>
                <a:ea typeface="ヒラギノ角ゴ Pro W3" charset="-128"/>
                <a:cs typeface="ヒラギノ角ゴ Pro W3" charset="-128"/>
              </a:rPr>
              <a:t>Är det vanligt med sambo och särbo i ert land? </a:t>
            </a:r>
            <a:endParaRPr lang="sv-SE" sz="1200" kern="1200" dirty="0" smtClean="0">
              <a:solidFill>
                <a:schemeClr val="tx1"/>
              </a:solidFill>
              <a:effectLst/>
              <a:latin typeface="Verdana"/>
              <a:ea typeface="ヒラギノ角ゴ Pro W3" charset="-128"/>
              <a:cs typeface="ヒラギノ角ゴ Pro W3" charset="-128"/>
            </a:endParaRPr>
          </a:p>
          <a:p>
            <a:pPr fontAlgn="base"/>
            <a:r>
              <a:rPr lang="sv-SE" sz="1200" kern="1200" dirty="0" smtClean="0">
                <a:solidFill>
                  <a:schemeClr val="tx1"/>
                </a:solidFill>
                <a:effectLst/>
                <a:latin typeface="Verdana"/>
                <a:ea typeface="ヒラギノ角ゴ Pro W3" charset="-128"/>
                <a:cs typeface="ヒラギノ角ゴ Pro W3" charset="-128"/>
              </a:rPr>
              <a:t>Sambo. Par som lever i äktenskapliga förhållanden med gemensam bostad.</a:t>
            </a:r>
          </a:p>
          <a:p>
            <a:pPr fontAlgn="base"/>
            <a:r>
              <a:rPr lang="sv-SE" sz="1200" kern="1200" dirty="0" smtClean="0">
                <a:solidFill>
                  <a:schemeClr val="tx1"/>
                </a:solidFill>
                <a:effectLst/>
                <a:latin typeface="Verdana"/>
                <a:ea typeface="ヒラギノ角ゴ Pro W3" charset="-128"/>
                <a:cs typeface="ヒラギノ角ゴ Pro W3" charset="-128"/>
              </a:rPr>
              <a:t>Särbo- att man bor på varsitt håll</a:t>
            </a:r>
          </a:p>
          <a:p>
            <a:pPr fontAlgn="base"/>
            <a:r>
              <a:rPr lang="sv-SE" sz="1200" kern="1200" dirty="0" smtClean="0">
                <a:solidFill>
                  <a:schemeClr val="tx1"/>
                </a:solidFill>
                <a:effectLst/>
                <a:latin typeface="Verdana"/>
                <a:ea typeface="ヒラギノ角ゴ Pro W3" charset="-128"/>
                <a:cs typeface="ヒラギノ角ゴ Pro W3" charset="-128"/>
              </a:rPr>
              <a:t>Virtuella relationer- att man har relation med någon man träffat på nätet. </a:t>
            </a:r>
          </a:p>
          <a:p>
            <a:pPr fontAlgn="base"/>
            <a:r>
              <a:rPr lang="sv-SE" sz="1200" kern="1200" dirty="0" smtClean="0">
                <a:solidFill>
                  <a:schemeClr val="tx1"/>
                </a:solidFill>
                <a:effectLst/>
                <a:latin typeface="Verdana"/>
                <a:ea typeface="ヒラギノ角ゴ Pro W3" charset="-128"/>
                <a:cs typeface="ヒラギノ角ゴ Pro W3" charset="-128"/>
              </a:rPr>
              <a:t>Vissa delar bostad tillsammans men har ingen sex/kärleksrelation, kanske de bor tillsammans för att ha råd att med lägenhet, kanske man studerar. Det finns även kvinna och man som delar bostad men som inte har någon relation alls.</a:t>
            </a:r>
          </a:p>
          <a:p>
            <a:pPr fontAlgn="base"/>
            <a:r>
              <a:rPr lang="sv-SE" sz="1200" kern="1200" dirty="0" smtClean="0">
                <a:solidFill>
                  <a:schemeClr val="tx1"/>
                </a:solidFill>
                <a:effectLst/>
                <a:latin typeface="Verdana"/>
                <a:ea typeface="ヒラギノ角ゴ Pro W3" charset="-128"/>
                <a:cs typeface="ヒラギノ角ゴ Pro W3" charset="-128"/>
              </a:rPr>
              <a:t>Familjer i Sverige i dag kan se väldigt olika ut. Det finns dem som är man och kvinna, vissa har barn och vissa inte. Det finns män som bor och har en relation med en annan man eller kvinnor som ha relation med annan kvinna. </a:t>
            </a:r>
          </a:p>
          <a:p>
            <a:pPr fontAlgn="base"/>
            <a:r>
              <a:rPr lang="sv-SE" sz="1200" kern="1200" dirty="0" smtClean="0">
                <a:solidFill>
                  <a:schemeClr val="tx1"/>
                </a:solidFill>
                <a:effectLst/>
                <a:latin typeface="Verdana"/>
                <a:ea typeface="ヒラギノ角ゴ Pro W3" charset="-128"/>
                <a:cs typeface="ヒラギノ角ゴ Pro W3" charset="-128"/>
              </a:rPr>
              <a:t>Kanske har de haft andra förhållanden tidigare. Vissa har barn med olika. Vissa gifter sig flera gånger medan vissa är tillsammans med en och samma person</a:t>
            </a:r>
          </a:p>
          <a:p>
            <a:pPr fontAlgn="base"/>
            <a:endParaRPr lang="sv-SE" sz="1200" kern="1200" dirty="0" smtClean="0">
              <a:solidFill>
                <a:schemeClr val="tx1"/>
              </a:solidFill>
              <a:effectLst/>
              <a:latin typeface="Verdana"/>
              <a:ea typeface="ヒラギノ角ゴ Pro W3" charset="-128"/>
              <a:cs typeface="ヒラギノ角ゴ Pro W3"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sv-SE" dirty="0" smtClean="0"/>
              <a:t>Källa:</a:t>
            </a:r>
            <a:r>
              <a:rPr lang="sv-SE" baseline="0" dirty="0" smtClean="0"/>
              <a:t> Sex och samlevnad för nyanlända- David Saleh &amp; Stefan Koch</a:t>
            </a:r>
            <a:endParaRPr lang="sv-SE" dirty="0" smtClean="0"/>
          </a:p>
          <a:p>
            <a:pPr fontAlgn="base"/>
            <a:endParaRPr lang="sv-SE" sz="1200" kern="1200" dirty="0" smtClean="0">
              <a:solidFill>
                <a:schemeClr val="tx1"/>
              </a:solidFill>
              <a:effectLst/>
              <a:latin typeface="Verdana"/>
              <a:ea typeface="ヒラギノ角ゴ Pro W3" charset="-128"/>
              <a:cs typeface="ヒラギノ角ゴ Pro W3" charset="-128"/>
            </a:endParaRPr>
          </a:p>
          <a:p>
            <a:r>
              <a:rPr lang="sv-SE" sz="1200" kern="1200" dirty="0" smtClean="0">
                <a:solidFill>
                  <a:schemeClr val="tx1"/>
                </a:solidFill>
                <a:effectLst/>
                <a:latin typeface="Verdana"/>
                <a:ea typeface="ヒラギノ角ゴ Pro W3" charset="-128"/>
                <a:cs typeface="ヒラギノ角ゴ Pro W3" charset="-128"/>
              </a:rPr>
              <a:t> </a:t>
            </a:r>
          </a:p>
          <a:p>
            <a:endParaRPr lang="sv-SE" dirty="0"/>
          </a:p>
        </p:txBody>
      </p:sp>
      <p:sp>
        <p:nvSpPr>
          <p:cNvPr id="4" name="Platshållare för bildnummer 3"/>
          <p:cNvSpPr>
            <a:spLocks noGrp="1"/>
          </p:cNvSpPr>
          <p:nvPr>
            <p:ph type="sldNum" sz="quarter" idx="10"/>
          </p:nvPr>
        </p:nvSpPr>
        <p:spPr/>
        <p:txBody>
          <a:bodyPr/>
          <a:lstStyle/>
          <a:p>
            <a:fld id="{F86DD05A-257B-904E-8EEB-B5159DF974C8}" type="slidenum">
              <a:rPr lang="sv-SE" smtClean="0"/>
              <a:pPr/>
              <a:t>9</a:t>
            </a:fld>
            <a:endParaRPr lang="sv-SE" dirty="0"/>
          </a:p>
        </p:txBody>
      </p:sp>
    </p:spTree>
    <p:extLst>
      <p:ext uri="{BB962C8B-B14F-4D97-AF65-F5344CB8AC3E}">
        <p14:creationId xmlns:p14="http://schemas.microsoft.com/office/powerpoint/2010/main" val="3860551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990600" y="1273175"/>
            <a:ext cx="7086600" cy="1470025"/>
          </a:xfrm>
          <a:prstGeom prst="rect">
            <a:avLst/>
          </a:prstGeom>
        </p:spPr>
        <p:txBody>
          <a:bodyPr vert="horz"/>
          <a:lstStyle>
            <a:lvl1pPr algn="l">
              <a:defRPr b="0" i="0">
                <a:latin typeface="Verdana"/>
                <a:cs typeface="Verdana"/>
              </a:defRPr>
            </a:lvl1pPr>
          </a:lstStyle>
          <a:p>
            <a:r>
              <a:rPr lang="sv-SE" dirty="0" smtClean="0"/>
              <a:t>Rubrik</a:t>
            </a:r>
            <a:endParaRPr lang="sv-SE" dirty="0"/>
          </a:p>
        </p:txBody>
      </p:sp>
      <p:sp>
        <p:nvSpPr>
          <p:cNvPr id="3" name="Underrubrik 2"/>
          <p:cNvSpPr>
            <a:spLocks noGrp="1"/>
          </p:cNvSpPr>
          <p:nvPr>
            <p:ph type="subTitle" idx="1"/>
          </p:nvPr>
        </p:nvSpPr>
        <p:spPr>
          <a:xfrm>
            <a:off x="990600" y="2667000"/>
            <a:ext cx="6400800" cy="1752600"/>
          </a:xfrm>
          <a:prstGeom prst="rect">
            <a:avLst/>
          </a:prstGeom>
        </p:spPr>
        <p:txBody>
          <a:bodyPr vert="horz"/>
          <a:lstStyle>
            <a:lvl1pPr marL="0" indent="0" algn="l">
              <a:buNone/>
              <a:defRPr sz="2400">
                <a:latin typeface="Verdana"/>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sv-S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3" name="Rubrik 1"/>
          <p:cNvSpPr>
            <a:spLocks noGrp="1"/>
          </p:cNvSpPr>
          <p:nvPr userDrawn="1">
            <p:ph type="title" hasCustomPrompt="1"/>
          </p:nvPr>
        </p:nvSpPr>
        <p:spPr>
          <a:xfrm>
            <a:off x="990600" y="1295400"/>
            <a:ext cx="8229600" cy="1143000"/>
          </a:xfrm>
          <a:prstGeom prst="rect">
            <a:avLst/>
          </a:prstGeom>
        </p:spPr>
        <p:txBody>
          <a:bodyPr/>
          <a:lstStyle>
            <a:lvl1pPr algn="l">
              <a:defRPr>
                <a:latin typeface="Verdana"/>
              </a:defRPr>
            </a:lvl1pPr>
          </a:lstStyle>
          <a:p>
            <a:r>
              <a:rPr lang="sv-SE" dirty="0" smtClean="0"/>
              <a:t>Rubrik</a:t>
            </a:r>
            <a:endParaRPr lang="sv-SE" dirty="0"/>
          </a:p>
        </p:txBody>
      </p:sp>
      <p:sp>
        <p:nvSpPr>
          <p:cNvPr id="4" name="Platshållare för innehåll 2"/>
          <p:cNvSpPr>
            <a:spLocks noGrp="1"/>
          </p:cNvSpPr>
          <p:nvPr userDrawn="1">
            <p:ph idx="1"/>
          </p:nvPr>
        </p:nvSpPr>
        <p:spPr>
          <a:xfrm>
            <a:off x="990600" y="2514600"/>
            <a:ext cx="8229600" cy="4297363"/>
          </a:xfrm>
          <a:prstGeom prst="rect">
            <a:avLst/>
          </a:prstGeom>
        </p:spPr>
        <p:txBody>
          <a:bodyPr/>
          <a:lstStyle>
            <a:lvl1pPr>
              <a:buClr>
                <a:schemeClr val="accent1"/>
              </a:buClr>
              <a:defRPr>
                <a:latin typeface="Verdana"/>
              </a:defRPr>
            </a:lvl1pPr>
          </a:lstStyle>
          <a:p>
            <a:pPr lvl="0"/>
            <a:r>
              <a:rPr lang="sv-SE" smtClean="0"/>
              <a:t>Klicka här för att ändra format på bakgrundstexten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90600" y="1295400"/>
            <a:ext cx="8229600" cy="1143000"/>
          </a:xfrm>
          <a:prstGeom prst="rect">
            <a:avLst/>
          </a:prstGeom>
        </p:spPr>
        <p:txBody>
          <a:bodyPr vert="horz"/>
          <a:lstStyle>
            <a:lvl1pPr algn="l">
              <a:defRPr>
                <a:latin typeface="Verdana"/>
              </a:defRPr>
            </a:lvl1pPr>
          </a:lstStyle>
          <a:p>
            <a:r>
              <a:rPr lang="sv-SE" dirty="0" smtClean="0"/>
              <a:t>Rubrik</a:t>
            </a:r>
            <a:endParaRPr lang="sv-SE" dirty="0"/>
          </a:p>
        </p:txBody>
      </p:sp>
      <p:sp>
        <p:nvSpPr>
          <p:cNvPr id="3" name="Platshållare för innehåll 2"/>
          <p:cNvSpPr>
            <a:spLocks noGrp="1"/>
          </p:cNvSpPr>
          <p:nvPr>
            <p:ph idx="1"/>
          </p:nvPr>
        </p:nvSpPr>
        <p:spPr>
          <a:xfrm>
            <a:off x="990600" y="2362200"/>
            <a:ext cx="8229600" cy="4525963"/>
          </a:xfrm>
          <a:prstGeom prst="rect">
            <a:avLst/>
          </a:prstGeom>
        </p:spPr>
        <p:txBody>
          <a:bodyPr vert="horz"/>
          <a:lstStyle>
            <a:lvl1pPr>
              <a:buClr>
                <a:schemeClr val="accent1"/>
              </a:buClr>
              <a:defRPr>
                <a:latin typeface="Verdana"/>
              </a:defRPr>
            </a:lvl1pPr>
            <a:lvl2pPr>
              <a:buClr>
                <a:schemeClr val="accent1"/>
              </a:buClr>
              <a:defRPr>
                <a:latin typeface="Verdana"/>
              </a:defRPr>
            </a:lvl2pPr>
            <a:lvl3pPr>
              <a:buClr>
                <a:schemeClr val="accent1"/>
              </a:buClr>
              <a:defRPr>
                <a:latin typeface="Verdana"/>
              </a:defRPr>
            </a:lvl3pPr>
            <a:lvl4pPr>
              <a:buClr>
                <a:schemeClr val="accent1"/>
              </a:buClr>
              <a:defRPr>
                <a:latin typeface="Verdana"/>
              </a:defRPr>
            </a:lvl4pPr>
            <a:lvl5pPr>
              <a:buClr>
                <a:schemeClr val="accent1"/>
              </a:buClr>
              <a:defRPr>
                <a:latin typeface="Verdana"/>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90600" y="1295400"/>
            <a:ext cx="8229600" cy="1143000"/>
          </a:xfrm>
          <a:prstGeom prst="rect">
            <a:avLst/>
          </a:prstGeom>
        </p:spPr>
        <p:txBody>
          <a:bodyPr vert="horz"/>
          <a:lstStyle>
            <a:lvl1pPr algn="l">
              <a:defRPr>
                <a:latin typeface="Verdana"/>
              </a:defRPr>
            </a:lvl1pPr>
          </a:lstStyle>
          <a:p>
            <a:r>
              <a:rPr lang="sv-SE" dirty="0" smtClean="0"/>
              <a:t>Rubrik</a:t>
            </a:r>
            <a:endParaRPr lang="sv-SE" dirty="0"/>
          </a:p>
        </p:txBody>
      </p:sp>
      <p:sp>
        <p:nvSpPr>
          <p:cNvPr id="3" name="Platshållare för innehåll 2"/>
          <p:cNvSpPr>
            <a:spLocks noGrp="1"/>
          </p:cNvSpPr>
          <p:nvPr>
            <p:ph sz="half" idx="1"/>
          </p:nvPr>
        </p:nvSpPr>
        <p:spPr>
          <a:xfrm>
            <a:off x="990600" y="2408237"/>
            <a:ext cx="3657600" cy="4525963"/>
          </a:xfrm>
          <a:prstGeom prst="rect">
            <a:avLst/>
          </a:prstGeom>
        </p:spPr>
        <p:txBody>
          <a:bodyPr vert="horz"/>
          <a:lstStyle>
            <a:lvl1pPr>
              <a:buClr>
                <a:schemeClr val="accent1"/>
              </a:buClr>
              <a:defRPr sz="2800">
                <a:latin typeface="Verdana"/>
              </a:defRPr>
            </a:lvl1pPr>
            <a:lvl2pPr>
              <a:buClr>
                <a:schemeClr val="accent1"/>
              </a:buClr>
              <a:defRPr sz="2400">
                <a:latin typeface="Verdana"/>
              </a:defRPr>
            </a:lvl2pPr>
            <a:lvl3pPr>
              <a:buClr>
                <a:schemeClr val="accent1"/>
              </a:buClr>
              <a:defRPr sz="2000">
                <a:latin typeface="Verdana"/>
              </a:defRPr>
            </a:lvl3pPr>
            <a:lvl4pPr>
              <a:buClr>
                <a:schemeClr val="accent1"/>
              </a:buClr>
              <a:defRPr sz="1800">
                <a:latin typeface="Verdana"/>
              </a:defRPr>
            </a:lvl4pPr>
            <a:lvl5pPr>
              <a:buClr>
                <a:schemeClr val="accent1"/>
              </a:buClr>
              <a:defRPr sz="1800">
                <a:latin typeface="Verdana"/>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800600" y="2408237"/>
            <a:ext cx="3657600" cy="4525963"/>
          </a:xfrm>
          <a:prstGeom prst="rect">
            <a:avLst/>
          </a:prstGeom>
        </p:spPr>
        <p:txBody>
          <a:bodyPr vert="horz"/>
          <a:lstStyle>
            <a:lvl1pPr>
              <a:buClr>
                <a:schemeClr val="accent1"/>
              </a:buClr>
              <a:defRPr sz="2800">
                <a:latin typeface="Verdana"/>
              </a:defRPr>
            </a:lvl1pPr>
            <a:lvl2pPr>
              <a:buClr>
                <a:schemeClr val="accent1"/>
              </a:buClr>
              <a:defRPr sz="2400">
                <a:latin typeface="Verdana"/>
              </a:defRPr>
            </a:lvl2pPr>
            <a:lvl3pPr>
              <a:buClr>
                <a:schemeClr val="accent1"/>
              </a:buClr>
              <a:defRPr sz="2000">
                <a:latin typeface="Verdana"/>
              </a:defRPr>
            </a:lvl3pPr>
            <a:lvl4pPr>
              <a:buClr>
                <a:schemeClr val="accent1"/>
              </a:buClr>
              <a:defRPr sz="1800">
                <a:latin typeface="Verdana"/>
              </a:defRPr>
            </a:lvl4pPr>
            <a:lvl5pPr>
              <a:buClr>
                <a:schemeClr val="accent1"/>
              </a:buClr>
              <a:defRPr sz="1800">
                <a:latin typeface="Verdana"/>
              </a:defRPr>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90600" y="1295400"/>
            <a:ext cx="7391400" cy="1143000"/>
          </a:xfrm>
          <a:prstGeom prst="rect">
            <a:avLst/>
          </a:prstGeom>
        </p:spPr>
        <p:txBody>
          <a:bodyPr vert="horz"/>
          <a:lstStyle>
            <a:lvl1pPr algn="l">
              <a:defRPr sz="4400">
                <a:latin typeface="Verdana"/>
              </a:defRPr>
            </a:lvl1pPr>
          </a:lstStyle>
          <a:p>
            <a:r>
              <a:rPr lang="sv-SE" dirty="0" smtClean="0"/>
              <a:t>Rubrik</a:t>
            </a:r>
            <a:endParaRPr lang="sv-SE" dirty="0"/>
          </a:p>
        </p:txBody>
      </p:sp>
      <p:sp>
        <p:nvSpPr>
          <p:cNvPr id="4" name="Platshållare för innehåll 3"/>
          <p:cNvSpPr>
            <a:spLocks noGrp="1"/>
          </p:cNvSpPr>
          <p:nvPr>
            <p:ph sz="half" idx="2"/>
          </p:nvPr>
        </p:nvSpPr>
        <p:spPr>
          <a:xfrm>
            <a:off x="990600" y="2590800"/>
            <a:ext cx="4040188" cy="3951288"/>
          </a:xfrm>
          <a:prstGeom prst="rect">
            <a:avLst/>
          </a:prstGeom>
        </p:spPr>
        <p:txBody>
          <a:bodyPr vert="horz"/>
          <a:lstStyle>
            <a:lvl1pPr>
              <a:buClr>
                <a:schemeClr val="accent1"/>
              </a:buClr>
              <a:defRPr sz="2400">
                <a:latin typeface="Verdana"/>
              </a:defRPr>
            </a:lvl1pPr>
            <a:lvl2pPr>
              <a:buClr>
                <a:schemeClr val="accent1"/>
              </a:buClr>
              <a:defRPr sz="2000">
                <a:latin typeface="Verdana"/>
              </a:defRPr>
            </a:lvl2pPr>
            <a:lvl3pPr>
              <a:buClr>
                <a:schemeClr val="accent1"/>
              </a:buClr>
              <a:defRPr sz="1800">
                <a:latin typeface="Verdana"/>
              </a:defRPr>
            </a:lvl3pPr>
            <a:lvl4pPr>
              <a:buClr>
                <a:schemeClr val="accent1"/>
              </a:buClr>
              <a:defRPr sz="1600">
                <a:latin typeface="Verdana"/>
              </a:defRPr>
            </a:lvl4pPr>
            <a:lvl5pPr>
              <a:buClr>
                <a:schemeClr val="accent1"/>
              </a:buClr>
              <a:defRPr sz="1600">
                <a:latin typeface="Verdana"/>
              </a:defRPr>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6" name="Platshållare för innehåll 5"/>
          <p:cNvSpPr>
            <a:spLocks noGrp="1"/>
          </p:cNvSpPr>
          <p:nvPr>
            <p:ph sz="quarter" idx="4"/>
          </p:nvPr>
        </p:nvSpPr>
        <p:spPr>
          <a:xfrm>
            <a:off x="5178425" y="2590800"/>
            <a:ext cx="4041775" cy="3951288"/>
          </a:xfrm>
          <a:prstGeom prst="rect">
            <a:avLst/>
          </a:prstGeom>
        </p:spPr>
        <p:txBody>
          <a:bodyPr vert="horz"/>
          <a:lstStyle>
            <a:lvl1pPr>
              <a:buClr>
                <a:schemeClr val="accent1"/>
              </a:buClr>
              <a:defRPr sz="2400">
                <a:latin typeface="Verdana"/>
              </a:defRPr>
            </a:lvl1pPr>
            <a:lvl2pPr>
              <a:buClr>
                <a:schemeClr val="accent1"/>
              </a:buClr>
              <a:defRPr sz="2000">
                <a:latin typeface="Verdana"/>
              </a:defRPr>
            </a:lvl2pPr>
            <a:lvl3pPr>
              <a:buClr>
                <a:schemeClr val="accent1"/>
              </a:buClr>
              <a:defRPr sz="1800">
                <a:latin typeface="Verdana"/>
              </a:defRPr>
            </a:lvl3pPr>
            <a:lvl4pPr>
              <a:buClr>
                <a:schemeClr val="accent1"/>
              </a:buClr>
              <a:defRPr sz="1600">
                <a:latin typeface="Verdana"/>
              </a:defRPr>
            </a:lvl4pPr>
            <a:lvl5pPr>
              <a:buClr>
                <a:schemeClr val="accent1"/>
              </a:buClr>
              <a:defRPr sz="1600">
                <a:latin typeface="Verdana"/>
              </a:defRPr>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1066800" y="1371600"/>
            <a:ext cx="7010400" cy="1828800"/>
          </a:xfrm>
          <a:prstGeom prst="rect">
            <a:avLst/>
          </a:prstGeom>
        </p:spPr>
        <p:txBody>
          <a:bodyPr vert="horz"/>
          <a:lstStyle>
            <a:lvl1pPr>
              <a:defRPr>
                <a:latin typeface="Verdana"/>
              </a:defRPr>
            </a:lvl1pPr>
          </a:lstStyle>
          <a:p>
            <a:r>
              <a:rPr lang="sv-SE" smtClean="0"/>
              <a:t>Klicka här för att ändra format</a:t>
            </a:r>
            <a:endParaRPr lang="sv-S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5105400"/>
            <a:ext cx="5486400" cy="566738"/>
          </a:xfrm>
          <a:prstGeom prst="rect">
            <a:avLst/>
          </a:prstGeom>
        </p:spPr>
        <p:txBody>
          <a:bodyPr vert="horz" anchor="b"/>
          <a:lstStyle>
            <a:lvl1pPr algn="l">
              <a:defRPr sz="2000" b="1">
                <a:latin typeface="Verdana"/>
              </a:defRPr>
            </a:lvl1pPr>
          </a:lstStyle>
          <a:p>
            <a:r>
              <a:rPr lang="sv-SE" smtClean="0"/>
              <a:t>Klicka här för att ändra format</a:t>
            </a:r>
            <a:endParaRPr lang="sv-SE" dirty="0"/>
          </a:p>
        </p:txBody>
      </p:sp>
      <p:sp>
        <p:nvSpPr>
          <p:cNvPr id="3" name="Platshållare för bild 2"/>
          <p:cNvSpPr>
            <a:spLocks noGrp="1"/>
          </p:cNvSpPr>
          <p:nvPr>
            <p:ph type="pic" idx="1"/>
          </p:nvPr>
        </p:nvSpPr>
        <p:spPr>
          <a:xfrm>
            <a:off x="1792288" y="1600200"/>
            <a:ext cx="5486400" cy="3429000"/>
          </a:xfrm>
          <a:prstGeom prst="rect">
            <a:avLst/>
          </a:prstGeom>
        </p:spPr>
        <p:txBody>
          <a:bodyPr vert="horz"/>
          <a:lstStyle>
            <a:lvl1pPr marL="0" indent="0">
              <a:buNone/>
              <a:defRPr sz="3200">
                <a:latin typeface="Verdan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dirty="0"/>
          </a:p>
        </p:txBody>
      </p:sp>
      <p:sp>
        <p:nvSpPr>
          <p:cNvPr id="4" name="Platshållare för text 3"/>
          <p:cNvSpPr>
            <a:spLocks noGrp="1"/>
          </p:cNvSpPr>
          <p:nvPr>
            <p:ph type="body" sz="half" idx="2"/>
          </p:nvPr>
        </p:nvSpPr>
        <p:spPr>
          <a:xfrm>
            <a:off x="1792288" y="5675313"/>
            <a:ext cx="5486400" cy="804862"/>
          </a:xfrm>
          <a:prstGeom prst="rect">
            <a:avLst/>
          </a:prstGeom>
        </p:spPr>
        <p:txBody>
          <a:bodyPr vert="horz"/>
          <a:lstStyle>
            <a:lvl1pPr marL="0" indent="0">
              <a:buNone/>
              <a:defRPr sz="1400">
                <a:latin typeface="Verdan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Bildobjekt 12" descr="Dekor rak röd ppt.jpg"/>
          <p:cNvPicPr>
            <a:picLocks noChangeAspect="1"/>
          </p:cNvPicPr>
          <p:nvPr/>
        </p:nvPicPr>
        <p:blipFill>
          <a:blip r:embed="rId9"/>
          <a:srcRect t="28846"/>
          <a:stretch>
            <a:fillRect/>
          </a:stretch>
        </p:blipFill>
        <p:spPr>
          <a:xfrm>
            <a:off x="0" y="0"/>
            <a:ext cx="9144000" cy="939800"/>
          </a:xfrm>
          <a:prstGeom prst="rect">
            <a:avLst/>
          </a:prstGeom>
        </p:spPr>
      </p:pic>
      <p:pic>
        <p:nvPicPr>
          <p:cNvPr id="7" name="Bildobjekt 6" descr="LS logga ppt mall.jpg"/>
          <p:cNvPicPr>
            <a:picLocks noChangeAspect="1"/>
          </p:cNvPicPr>
          <p:nvPr/>
        </p:nvPicPr>
        <p:blipFill>
          <a:blip r:embed="rId10"/>
          <a:stretch>
            <a:fillRect/>
          </a:stretch>
        </p:blipFill>
        <p:spPr>
          <a:xfrm>
            <a:off x="8077200" y="6059095"/>
            <a:ext cx="850900" cy="57030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2" r:id="rId4"/>
    <p:sldLayoutId id="2147483653" r:id="rId5"/>
    <p:sldLayoutId id="2147483654" r:id="rId6"/>
    <p:sldLayoutId id="2147483657" r:id="rId7"/>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eaLnBrk="1" fontAlgn="base" hangingPunct="1">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se/url?sa=i&amp;rct=j&amp;q=&amp;esrc=s&amp;source=images&amp;cd=&amp;cad=rja&amp;uact=8&amp;ved=0ahUKEwjG34ul3MHSAhVEkSwKHfeqBvcQjRwIBw&amp;url=https://www.bachelorstudies.cn/BA/Yu-Yan/&amp;psig=AFQjCNEmfddfbpvT57kqzNHEtqd9ElG0rA&amp;ust=148888426701528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youmo.se/sv/Karlek--vanskap/Film-Hur-blir-man-ihop-med-nago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se/url?sa=i&amp;rct=j&amp;q=&amp;esrc=s&amp;source=images&amp;cd=&amp;cad=rja&amp;uact=8&amp;ved=0ahUKEwi62_zi3u7SAhUDEywKHflrA0IQjRwIBw&amp;url=http://lajkat.se/9-anledningar-till-varfor-du-borde-bli-vegetarian/&amp;psig=AFQjCNFdJsEIBXlRV_Rvw824DNmK7mZfHw&amp;ust=1490431104653041" TargetMode="External"/><Relationship Id="rId7" Type="http://schemas.openxmlformats.org/officeDocument/2006/relationships/image" Target="../media/image11.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google.se/url?sa=i&amp;rct=j&amp;q=&amp;esrc=s&amp;source=images&amp;cd=&amp;cad=rja&amp;uact=8&amp;ved=0ahUKEwiLmOOh3-7SAhXB8ywKHekFCQ4QjRwIBw&amp;url=https://www.1177.se/Tema/Kroppen/Hormonella-systemet/Hormonsystemet/&amp;psig=AFQjCNFdJsEIBXlRV_Rvw824DNmK7mZfHw&amp;ust=1490431104653041" TargetMode="External"/><Relationship Id="rId5" Type="http://schemas.openxmlformats.org/officeDocument/2006/relationships/image" Target="../media/image10.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emf"/><Relationship Id="rId7" Type="http://schemas.openxmlformats.org/officeDocument/2006/relationships/hyperlink" Target="https://www.google.se/url?sa=i&amp;rct=j&amp;q=&amp;esrc=s&amp;source=images&amp;cd=&amp;cad=rja&amp;uact=8&amp;ved=0ahUKEwjLh8jauYnXAhWEd5oKHTp-AyoQjRwIBw&amp;url=https://www.apotea.se/ipren-filmdragerad-tablett-400-mg-10-st&amp;psig=AOvVaw2Do363vYFHxO6MP9ak0K25&amp;ust=1508941078465728"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hyperlink" Target="https://www.google.se/url?sa=i&amp;rct=j&amp;q=&amp;esrc=s&amp;source=images&amp;cd=&amp;cad=rja&amp;uact=8&amp;ved=0ahUKEwivq67KuYnXAhUIb5oKHdcSAPEQjRwIBw&amp;url=https://www.apotea.se/alvedon-filmdragerad-tablett-500-mg-20-st&amp;psig=AOvVaw1IBPwt9N8AH9jerEy7JRqC&amp;ust=1508941042081015" TargetMode="External"/><Relationship Id="rId4" Type="http://schemas.openxmlformats.org/officeDocument/2006/relationships/hyperlink" Target="https://www.youtube.com/watch?v=5Uw9R5YqiT4&amp;list=PLtObJKa3H4Kx0NXqdpyCTopZGcXkp3vdv&amp;index=3" TargetMode="External"/><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www.umo.se/Kroppen/Mens/Varfor-far-man-mens1/"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www.google.se/url?sa=i&amp;rct=j&amp;q=&amp;esrc=s&amp;source=images&amp;cd=&amp;cad=rja&amp;uact=8&amp;ved=0ahUKEwihyP-BuYnXAhWFdpoKHaf4CAEQjRwIBw&amp;url=https://www.graviditetskollen.nu/produkter/graviditetstest/clearblue-graviditetstest/clearblue-early-tidigt-graviditetstest&amp;psig=AOvVaw2ZHh_L5rfX-y83ef0Y9_hn&amp;ust=1508940888165828" TargetMode="External"/><Relationship Id="rId4" Type="http://schemas.openxmlformats.org/officeDocument/2006/relationships/hyperlink" Target="http://www.youmo.se/sv/Kroppen/Film-Vad-hander-i-kroppen-nar-ett-barn-blir-til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youtube.com/watch?v=-pUZEEpBuJw&amp;list=PLtObJKa3H4Kx0NXqdpyCTopZGcXkp3vdv&amp;index=7"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se/url?sa=i&amp;rct=j&amp;q=&amp;esrc=s&amp;source=images&amp;cd=&amp;cad=rja&amp;uact=8&amp;ved=0ahUKEwjG34ul3MHSAhVEkSwKHfeqBvcQjRwIBw&amp;url=https://www.bachelorstudies.cn/BA/Yu-Yan/&amp;psig=AFQjCNEmfddfbpvT57kqzNHEtqd9ElG0rA&amp;ust=148888426701528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youmo.se/sv/Kroppen/Film-Du-bestammer-over-din-kropp/"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youmo.se/sv/Sex/Vad-ar-okej-sex/"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youtube.com/watch?v=kY2PT2Y-NzE&amp;list=PLtObJKa3H4Kx0NXqdpyCTopZGcXkp3vdv&amp;index=6"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www.umo.se/Sex/Skydd-mot-graviditet/Kondom/Hur-satter-man-pa-en-kond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youtube.com/watch?v=X1bNjEBtq3Y&amp;list=PLtObJKa3H4Kx0NXqdpyCTopZGcXkp3vdv&amp;index=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se/url?sa=i&amp;rct=j&amp;q=&amp;esrc=s&amp;source=images&amp;cd=&amp;cad=rja&amp;uact=8&amp;ved=0ahUKEwjG34ul3MHSAhVEkSwKHfeqBvcQjRwIBw&amp;url=https://www.bachelorstudies.cn/BA/Yu-Yan/&amp;psig=AFQjCNEmfddfbpvT57kqzNHEtqd9ElG0rA&amp;ust=148888426701528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youtube.com/watch?v=0PaP4xrzUVY"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hyperlink" Target="https://www.rfsl.se/om-oss/aarsrapport-2016/newcomers-naetverk-foer-nyanlaenda/?gclid=EAIaIQobChMI0KnW0PSI1wIVwrftCh0UqQfhEAAYASAAEgKzbfD_BwE" TargetMode="External"/><Relationship Id="rId4" Type="http://schemas.openxmlformats.org/officeDocument/2006/relationships/image" Target="../media/image42.emf"/></Relationships>
</file>

<file path=ppt/slides/_rels/slide34.xml.rels><?xml version="1.0" encoding="UTF-8" standalone="yes"?>
<Relationships xmlns="http://schemas.openxmlformats.org/package/2006/relationships"><Relationship Id="rId3" Type="http://schemas.openxmlformats.org/officeDocument/2006/relationships/hyperlink" Target="http://www.landstingetsormland.se/" TargetMode="External"/><Relationship Id="rId7" Type="http://schemas.openxmlformats.org/officeDocument/2006/relationships/image" Target="../media/image46.emf"/><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google.se/url?sa=i&amp;rct=j&amp;q=&amp;esrc=s&amp;source=images&amp;cd=&amp;cad=rja&amp;uact=8&amp;ved=0ahUKEwi9quHl-trRAhXDFiwKHSivAdwQjRwIBw&amp;url=http://lindabrolin.maqt.se/2016/05/16/karleken-har-en-enorm-kraft/&amp;psig=AFQjCNFwuEdsGr3WS5AoE1yxZf7u7aoR7A&amp;ust=148535337283896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se/url?sa=i&amp;rct=j&amp;q=&amp;esrc=s&amp;source=images&amp;cd=&amp;cad=rja&amp;uact=8&amp;ved=0ahUKEwi37-qV8trRAhVF_ywKHYRGCrAQjRwIBw&amp;url=http://svartss.blogg.se/2011/february/utkast-feb-8-2011.html&amp;psig=AFQjCNE_tVBK-gzbRu_U5UxHRUqUzCamrg&amp;ust=1485351089815923"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9512" y="980728"/>
            <a:ext cx="8928992" cy="936104"/>
          </a:xfrm>
        </p:spPr>
        <p:txBody>
          <a:bodyPr/>
          <a:lstStyle/>
          <a:p>
            <a:r>
              <a:rPr lang="sv-SE" dirty="0" smtClean="0"/>
              <a:t>Välkommen</a:t>
            </a:r>
            <a:endParaRPr lang="sv-SE" dirty="0"/>
          </a:p>
        </p:txBody>
      </p:sp>
      <p:sp>
        <p:nvSpPr>
          <p:cNvPr id="3" name="Platshållare för innehåll 2"/>
          <p:cNvSpPr>
            <a:spLocks noGrp="1"/>
          </p:cNvSpPr>
          <p:nvPr>
            <p:ph idx="1"/>
          </p:nvPr>
        </p:nvSpPr>
        <p:spPr>
          <a:xfrm>
            <a:off x="251520" y="1988840"/>
            <a:ext cx="8784976" cy="4823123"/>
          </a:xfrm>
        </p:spPr>
        <p:txBody>
          <a:bodyPr/>
          <a:lstStyle/>
          <a:p>
            <a:r>
              <a:rPr lang="sv-SE" dirty="0" smtClean="0"/>
              <a:t>Vida, Yesenia och Eva</a:t>
            </a:r>
          </a:p>
          <a:p>
            <a:r>
              <a:rPr lang="sv-SE" dirty="0" smtClean="0"/>
              <a:t>Sjuksköterskor</a:t>
            </a:r>
          </a:p>
          <a:p>
            <a:r>
              <a:rPr lang="sv-SE" dirty="0" smtClean="0"/>
              <a:t>Asyl-och Migranthälsan</a:t>
            </a:r>
          </a:p>
          <a:p>
            <a:r>
              <a:rPr lang="sv-SE" dirty="0" smtClean="0"/>
              <a:t>Landstinget Sörmland</a:t>
            </a:r>
          </a:p>
          <a:p>
            <a:r>
              <a:rPr lang="sv-SE" dirty="0" smtClean="0"/>
              <a:t>016-104362</a:t>
            </a:r>
            <a:endParaRPr lang="sv-SE" dirty="0"/>
          </a:p>
        </p:txBody>
      </p:sp>
      <p:pic>
        <p:nvPicPr>
          <p:cNvPr id="3074" name="Picture 2" descr="Relaterad bil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5229200"/>
            <a:ext cx="4536504"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081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smtClean="0"/>
              <a:t>Hur gör man för att bli tillsammans med någon?</a:t>
            </a:r>
            <a:endParaRPr lang="sv-SE" sz="3600" dirty="0"/>
          </a:p>
        </p:txBody>
      </p:sp>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7624" y="2420888"/>
            <a:ext cx="6438197"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1331640" y="6093296"/>
            <a:ext cx="4968552" cy="461665"/>
          </a:xfrm>
          <a:prstGeom prst="rect">
            <a:avLst/>
          </a:prstGeom>
          <a:noFill/>
        </p:spPr>
        <p:txBody>
          <a:bodyPr wrap="square" rtlCol="0">
            <a:spAutoFit/>
          </a:bodyPr>
          <a:lstStyle/>
          <a:p>
            <a:r>
              <a:rPr lang="sv-SE" sz="1200" dirty="0">
                <a:hlinkClick r:id="rId4"/>
              </a:rPr>
              <a:t>http://www.youmo.se/sv/Karlek--vanskap/Film-Hur-blir-man-ihop-med-nagon/</a:t>
            </a:r>
            <a:endParaRPr lang="sv-SE" sz="1200" dirty="0"/>
          </a:p>
        </p:txBody>
      </p:sp>
    </p:spTree>
    <p:extLst>
      <p:ext uri="{BB962C8B-B14F-4D97-AF65-F5344CB8AC3E}">
        <p14:creationId xmlns:p14="http://schemas.microsoft.com/office/powerpoint/2010/main" val="919158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Kroppen</a:t>
            </a:r>
            <a:endParaRPr lang="sv-SE" dirty="0"/>
          </a:p>
        </p:txBody>
      </p:sp>
      <p:sp>
        <p:nvSpPr>
          <p:cNvPr id="3" name="Platshållare för innehåll 2"/>
          <p:cNvSpPr>
            <a:spLocks noGrp="1"/>
          </p:cNvSpPr>
          <p:nvPr>
            <p:ph idx="1"/>
          </p:nvPr>
        </p:nvSpPr>
        <p:spPr/>
        <p:txBody>
          <a:bodyPr/>
          <a:lstStyle/>
          <a:p>
            <a:endParaRPr lang="sv-SE" dirty="0"/>
          </a:p>
        </p:txBody>
      </p:sp>
      <p:pic>
        <p:nvPicPr>
          <p:cNvPr id="2050" name="Picture 2" descr="Bildresultat för kroppe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5193942"/>
            <a:ext cx="2232248" cy="135416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2564904"/>
            <a:ext cx="3240360" cy="2555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Bildresultat för kroppe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968" y="2564904"/>
            <a:ext cx="3672408" cy="2710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5720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Vad händer vid puberteten?</a:t>
            </a:r>
            <a:endParaRPr lang="sv-SE" dirty="0"/>
          </a:p>
        </p:txBody>
      </p:sp>
      <p:pic>
        <p:nvPicPr>
          <p:cNvPr id="205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990600" y="3003213"/>
            <a:ext cx="3657600" cy="333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00600" y="2974666"/>
            <a:ext cx="3657600" cy="3393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73091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Puberteten</a:t>
            </a:r>
            <a:endParaRPr lang="sv-SE" dirty="0"/>
          </a:p>
        </p:txBody>
      </p:sp>
      <p:pic>
        <p:nvPicPr>
          <p:cNvPr id="307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115616" y="2822894"/>
            <a:ext cx="3532584" cy="322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00600" y="2852936"/>
            <a:ext cx="3657600" cy="321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5199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83568" y="1295400"/>
            <a:ext cx="8208912" cy="909464"/>
          </a:xfrm>
        </p:spPr>
        <p:txBody>
          <a:bodyPr/>
          <a:lstStyle/>
          <a:p>
            <a:r>
              <a:rPr lang="sv-SE" dirty="0" smtClean="0"/>
              <a:t>Könsorgan</a:t>
            </a:r>
            <a:endParaRPr lang="sv-SE"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60032" y="2564904"/>
            <a:ext cx="3374851" cy="2995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068960"/>
            <a:ext cx="4032448"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05548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flipV="1">
            <a:off x="990600" y="980728"/>
            <a:ext cx="7613848" cy="72008"/>
          </a:xfrm>
        </p:spPr>
        <p:txBody>
          <a:bodyPr/>
          <a:lstStyle/>
          <a:p>
            <a:endParaRPr lang="sv-SE" sz="900" dirty="0"/>
          </a:p>
        </p:txBody>
      </p:sp>
      <p:sp>
        <p:nvSpPr>
          <p:cNvPr id="3" name="Platshållare för innehåll 2"/>
          <p:cNvSpPr>
            <a:spLocks noGrp="1"/>
          </p:cNvSpPr>
          <p:nvPr>
            <p:ph idx="1"/>
          </p:nvPr>
        </p:nvSpPr>
        <p:spPr>
          <a:xfrm>
            <a:off x="323528" y="1124744"/>
            <a:ext cx="8896672" cy="5687219"/>
          </a:xfrm>
        </p:spPr>
        <p:txBody>
          <a:bodyPr/>
          <a:lstStyle/>
          <a:p>
            <a:pPr marL="0" indent="0">
              <a:buNone/>
            </a:pPr>
            <a:endParaRPr lang="sv-SE" sz="2000" dirty="0"/>
          </a:p>
          <a:p>
            <a:r>
              <a:rPr lang="sv-SE" sz="2800" dirty="0"/>
              <a:t>”</a:t>
            </a:r>
            <a:r>
              <a:rPr lang="sv-SE" sz="2800" i="1" dirty="0"/>
              <a:t>Min kropp är någonting av det viktigaste jag har och jag älskar den och är tacksam för den varje dag! Min kropp är verkligen fantastisk, på samma sätt som allas kroppar är fantastiska och underbara och perfekta</a:t>
            </a:r>
            <a:r>
              <a:rPr lang="sv-SE" sz="2800" dirty="0"/>
              <a:t>!”</a:t>
            </a:r>
          </a:p>
          <a:p>
            <a:pPr marL="0" indent="0">
              <a:buNone/>
            </a:pPr>
            <a:r>
              <a:rPr lang="sv-SE" sz="2800" dirty="0"/>
              <a:t> </a:t>
            </a:r>
          </a:p>
          <a:p>
            <a:r>
              <a:rPr lang="sv-SE" sz="2800" i="1" dirty="0" smtClean="0"/>
              <a:t>”Jag </a:t>
            </a:r>
            <a:r>
              <a:rPr lang="sv-SE" sz="2800" i="1" dirty="0"/>
              <a:t>älskar att jag har en fungerande kropp, den är inte "perfekt" men tack vare den så kan jag göra alla möjliga saker</a:t>
            </a:r>
            <a:r>
              <a:rPr lang="sv-SE" sz="2800" i="1" dirty="0" smtClean="0"/>
              <a:t>.”</a:t>
            </a:r>
            <a:r>
              <a:rPr lang="sv-SE" sz="2800" dirty="0"/>
              <a:t> </a:t>
            </a:r>
          </a:p>
          <a:p>
            <a:endParaRPr lang="sv-SE" sz="2800" dirty="0"/>
          </a:p>
        </p:txBody>
      </p:sp>
    </p:spTree>
    <p:extLst>
      <p:ext uri="{BB962C8B-B14F-4D97-AF65-F5344CB8AC3E}">
        <p14:creationId xmlns:p14="http://schemas.microsoft.com/office/powerpoint/2010/main" val="36319135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7685856" cy="693440"/>
          </a:xfrm>
        </p:spPr>
        <p:txBody>
          <a:bodyPr/>
          <a:lstStyle/>
          <a:p>
            <a:r>
              <a:rPr lang="sv-SE" dirty="0"/>
              <a:t>M</a:t>
            </a:r>
            <a:r>
              <a:rPr lang="sv-SE" dirty="0" smtClean="0"/>
              <a:t>ens</a:t>
            </a:r>
            <a:endParaRPr lang="sv-SE" dirty="0"/>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43609" y="2204864"/>
            <a:ext cx="5832648" cy="3265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ruta 3"/>
          <p:cNvSpPr txBox="1"/>
          <p:nvPr/>
        </p:nvSpPr>
        <p:spPr>
          <a:xfrm>
            <a:off x="1331640" y="6185723"/>
            <a:ext cx="5760640" cy="461665"/>
          </a:xfrm>
          <a:prstGeom prst="rect">
            <a:avLst/>
          </a:prstGeom>
          <a:noFill/>
        </p:spPr>
        <p:txBody>
          <a:bodyPr wrap="square" rtlCol="0">
            <a:spAutoFit/>
          </a:bodyPr>
          <a:lstStyle/>
          <a:p>
            <a:r>
              <a:rPr lang="sv-SE" sz="1200" dirty="0" smtClean="0">
                <a:hlinkClick r:id="rId4"/>
              </a:rPr>
              <a:t>https://www.youtube.com/watch?v=5Uw9R5YqiT4&amp;list=PLtObJKa3H4Kx0NXqdpyCTopZGcXkp3vdv&amp;index=3</a:t>
            </a:r>
            <a:endParaRPr lang="sv-SE" sz="1200" dirty="0"/>
          </a:p>
        </p:txBody>
      </p:sp>
      <p:pic>
        <p:nvPicPr>
          <p:cNvPr id="11266" name="Picture 2" descr="Bildresultat för alved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6296" y="2061069"/>
            <a:ext cx="1582701" cy="13948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ildresultat för ipren">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1991" y="3573015"/>
            <a:ext cx="1411309" cy="869367"/>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1941" y="4835125"/>
            <a:ext cx="1331409" cy="73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200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8"/>
                                        </p:tgtEl>
                                        <p:attrNameLst>
                                          <p:attrName>style.visibility</p:attrName>
                                        </p:attrNameLst>
                                      </p:cBhvr>
                                      <p:to>
                                        <p:strVal val="visible"/>
                                      </p:to>
                                    </p:set>
                                    <p:anim calcmode="lin" valueType="num">
                                      <p:cBhvr additive="base">
                                        <p:cTn id="13" dur="500" fill="hold"/>
                                        <p:tgtEl>
                                          <p:spTgt spid="11268"/>
                                        </p:tgtEl>
                                        <p:attrNameLst>
                                          <p:attrName>ppt_x</p:attrName>
                                        </p:attrNameLst>
                                      </p:cBhvr>
                                      <p:tavLst>
                                        <p:tav tm="0">
                                          <p:val>
                                            <p:strVal val="#ppt_x"/>
                                          </p:val>
                                        </p:tav>
                                        <p:tav tm="100000">
                                          <p:val>
                                            <p:strVal val="#ppt_x"/>
                                          </p:val>
                                        </p:tav>
                                      </p:tavLst>
                                    </p:anim>
                                    <p:anim calcmode="lin" valueType="num">
                                      <p:cBhvr additive="base">
                                        <p:cTn id="14"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69"/>
                                        </p:tgtEl>
                                        <p:attrNameLst>
                                          <p:attrName>style.visibility</p:attrName>
                                        </p:attrNameLst>
                                      </p:cBhvr>
                                      <p:to>
                                        <p:strVal val="visible"/>
                                      </p:to>
                                    </p:set>
                                    <p:anim calcmode="lin" valueType="num">
                                      <p:cBhvr additive="base">
                                        <p:cTn id="19" dur="500" fill="hold"/>
                                        <p:tgtEl>
                                          <p:spTgt spid="11269"/>
                                        </p:tgtEl>
                                        <p:attrNameLst>
                                          <p:attrName>ppt_x</p:attrName>
                                        </p:attrNameLst>
                                      </p:cBhvr>
                                      <p:tavLst>
                                        <p:tav tm="0">
                                          <p:val>
                                            <p:strVal val="#ppt_x"/>
                                          </p:val>
                                        </p:tav>
                                        <p:tav tm="100000">
                                          <p:val>
                                            <p:strVal val="#ppt_x"/>
                                          </p:val>
                                        </p:tav>
                                      </p:tavLst>
                                    </p:anim>
                                    <p:anim calcmode="lin" valueType="num">
                                      <p:cBhvr additive="base">
                                        <p:cTn id="20"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Menstruation</a:t>
            </a:r>
            <a:endParaRPr lang="sv-SE" dirty="0"/>
          </a:p>
        </p:txBody>
      </p:sp>
      <p:sp>
        <p:nvSpPr>
          <p:cNvPr id="3" name="Platshållare för innehåll 2"/>
          <p:cNvSpPr>
            <a:spLocks noGrp="1"/>
          </p:cNvSpPr>
          <p:nvPr>
            <p:ph idx="1"/>
          </p:nvPr>
        </p:nvSpPr>
        <p:spPr>
          <a:xfrm>
            <a:off x="990600" y="2276872"/>
            <a:ext cx="7757864" cy="4535091"/>
          </a:xfrm>
        </p:spPr>
        <p:txBody>
          <a:bodyPr/>
          <a:lstStyle/>
          <a:p>
            <a:r>
              <a:rPr lang="sv-SE" sz="2800" dirty="0"/>
              <a:t>mens någon gång i </a:t>
            </a:r>
            <a:r>
              <a:rPr lang="sv-SE" sz="2800" dirty="0" smtClean="0"/>
              <a:t>12-14-årsåldern</a:t>
            </a:r>
          </a:p>
          <a:p>
            <a:r>
              <a:rPr lang="sv-SE" sz="2800" dirty="0"/>
              <a:t>De flesta blöder 3-7 </a:t>
            </a:r>
            <a:r>
              <a:rPr lang="sv-SE" sz="2800" dirty="0" smtClean="0"/>
              <a:t>dagar</a:t>
            </a:r>
          </a:p>
          <a:p>
            <a:r>
              <a:rPr lang="sv-SE" sz="2800" dirty="0" smtClean="0"/>
              <a:t>Regelbunden/oregelbunden</a:t>
            </a:r>
          </a:p>
          <a:p>
            <a:r>
              <a:rPr lang="sv-SE" sz="2800" dirty="0" smtClean="0"/>
              <a:t>Kan bli gravid</a:t>
            </a:r>
          </a:p>
          <a:p>
            <a:r>
              <a:rPr lang="sv-SE" sz="2800" dirty="0" smtClean="0"/>
              <a:t>-skydda sig</a:t>
            </a:r>
          </a:p>
          <a:p>
            <a:r>
              <a:rPr lang="sv-SE" sz="2800" dirty="0" smtClean="0"/>
              <a:t>-graviditetstest</a:t>
            </a:r>
          </a:p>
          <a:p>
            <a:r>
              <a:rPr lang="sv-SE" sz="2800" dirty="0" smtClean="0"/>
              <a:t>Mensverk- </a:t>
            </a:r>
            <a:r>
              <a:rPr lang="sv-SE" sz="2800" dirty="0"/>
              <a:t>A</a:t>
            </a:r>
            <a:r>
              <a:rPr lang="sv-SE" sz="2800" dirty="0" smtClean="0"/>
              <a:t>lvedon, Ipren</a:t>
            </a:r>
            <a:endParaRPr lang="sv-SE" sz="2800" dirty="0"/>
          </a:p>
        </p:txBody>
      </p:sp>
      <p:sp>
        <p:nvSpPr>
          <p:cNvPr id="4" name="textruta 3"/>
          <p:cNvSpPr txBox="1"/>
          <p:nvPr/>
        </p:nvSpPr>
        <p:spPr>
          <a:xfrm>
            <a:off x="1115616" y="6093296"/>
            <a:ext cx="5256584" cy="461665"/>
          </a:xfrm>
          <a:prstGeom prst="rect">
            <a:avLst/>
          </a:prstGeom>
          <a:noFill/>
        </p:spPr>
        <p:txBody>
          <a:bodyPr wrap="square" rtlCol="0">
            <a:spAutoFit/>
          </a:bodyPr>
          <a:lstStyle/>
          <a:p>
            <a:r>
              <a:rPr lang="sv-SE" dirty="0"/>
              <a:t> </a:t>
            </a:r>
            <a:r>
              <a:rPr lang="sv-SE" sz="1200" dirty="0">
                <a:hlinkClick r:id="rId3"/>
              </a:rPr>
              <a:t>http://www.umo.se/Kroppen/Mens/Varfor-far-man-mens1/</a:t>
            </a:r>
            <a:endParaRPr lang="sv-SE" sz="1200" dirty="0"/>
          </a:p>
        </p:txBody>
      </p:sp>
    </p:spTree>
    <p:extLst>
      <p:ext uri="{BB962C8B-B14F-4D97-AF65-F5344CB8AC3E}">
        <p14:creationId xmlns:p14="http://schemas.microsoft.com/office/powerpoint/2010/main" val="255548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smtClean="0"/>
              <a:t>Vad händer i kroppen när ett barn blir till?</a:t>
            </a:r>
            <a:endParaRPr lang="sv-SE" sz="3600" dirty="0"/>
          </a:p>
        </p:txBody>
      </p:sp>
      <p:pic>
        <p:nvPicPr>
          <p:cNvPr id="143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5616" y="2622089"/>
            <a:ext cx="5917736" cy="297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ruta 3"/>
          <p:cNvSpPr txBox="1"/>
          <p:nvPr/>
        </p:nvSpPr>
        <p:spPr>
          <a:xfrm>
            <a:off x="1259632" y="6237312"/>
            <a:ext cx="6696744" cy="276999"/>
          </a:xfrm>
          <a:prstGeom prst="rect">
            <a:avLst/>
          </a:prstGeom>
          <a:noFill/>
        </p:spPr>
        <p:txBody>
          <a:bodyPr wrap="square" rtlCol="0">
            <a:spAutoFit/>
          </a:bodyPr>
          <a:lstStyle/>
          <a:p>
            <a:r>
              <a:rPr lang="sv-SE" sz="1200" dirty="0">
                <a:hlinkClick r:id="rId4"/>
              </a:rPr>
              <a:t>http://www.youmo.se/sv/Kroppen/Film-Vad-hander-i-kroppen-nar-ett-barn-blir-till/</a:t>
            </a:r>
            <a:endParaRPr lang="sv-SE" sz="1200" dirty="0"/>
          </a:p>
        </p:txBody>
      </p:sp>
      <p:pic>
        <p:nvPicPr>
          <p:cNvPr id="10242" name="Picture 2" descr="Bildresultat för graviditetstes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3297" y="2636143"/>
            <a:ext cx="2120703" cy="2120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37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Abort</a:t>
            </a:r>
            <a:endParaRPr lang="sv-SE"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59633" y="1988841"/>
            <a:ext cx="6048672" cy="3918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ruta 3"/>
          <p:cNvSpPr txBox="1"/>
          <p:nvPr/>
        </p:nvSpPr>
        <p:spPr>
          <a:xfrm>
            <a:off x="1403648" y="6309320"/>
            <a:ext cx="4896544" cy="400110"/>
          </a:xfrm>
          <a:prstGeom prst="rect">
            <a:avLst/>
          </a:prstGeom>
          <a:noFill/>
        </p:spPr>
        <p:txBody>
          <a:bodyPr wrap="square" rtlCol="0">
            <a:spAutoFit/>
          </a:bodyPr>
          <a:lstStyle/>
          <a:p>
            <a:r>
              <a:rPr lang="sv-SE" sz="1000" dirty="0">
                <a:hlinkClick r:id="rId4"/>
              </a:rPr>
              <a:t>https://www.youtube.com/watch?v=-pUZEEpBuJw&amp;list=PLtObJKa3H4Kx0NXqdpyCTopZGcXkp3vdv&amp;index=7</a:t>
            </a:r>
            <a:endParaRPr lang="sv-SE" sz="1000" dirty="0"/>
          </a:p>
        </p:txBody>
      </p:sp>
    </p:spTree>
    <p:extLst>
      <p:ext uri="{BB962C8B-B14F-4D97-AF65-F5344CB8AC3E}">
        <p14:creationId xmlns:p14="http://schemas.microsoft.com/office/powerpoint/2010/main" val="12384542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9512" y="980728"/>
            <a:ext cx="8928992" cy="936104"/>
          </a:xfrm>
        </p:spPr>
        <p:txBody>
          <a:bodyPr/>
          <a:lstStyle/>
          <a:p>
            <a:r>
              <a:rPr lang="sv-SE" dirty="0" smtClean="0"/>
              <a:t>Välkommen</a:t>
            </a:r>
            <a:endParaRPr lang="sv-SE" dirty="0"/>
          </a:p>
        </p:txBody>
      </p:sp>
      <p:sp>
        <p:nvSpPr>
          <p:cNvPr id="3" name="Platshållare för innehåll 2"/>
          <p:cNvSpPr>
            <a:spLocks noGrp="1"/>
          </p:cNvSpPr>
          <p:nvPr>
            <p:ph idx="1"/>
          </p:nvPr>
        </p:nvSpPr>
        <p:spPr>
          <a:xfrm>
            <a:off x="251520" y="1988840"/>
            <a:ext cx="8784976" cy="4823123"/>
          </a:xfrm>
        </p:spPr>
        <p:txBody>
          <a:bodyPr/>
          <a:lstStyle/>
          <a:p>
            <a:r>
              <a:rPr lang="sv-SE" dirty="0" smtClean="0"/>
              <a:t>Patrik och Yesenia</a:t>
            </a:r>
          </a:p>
          <a:p>
            <a:r>
              <a:rPr lang="sv-SE" dirty="0" smtClean="0"/>
              <a:t>Sjuksköterskor</a:t>
            </a:r>
          </a:p>
          <a:p>
            <a:r>
              <a:rPr lang="sv-SE" dirty="0" smtClean="0"/>
              <a:t>Asyl-och Migranthälsan</a:t>
            </a:r>
          </a:p>
          <a:p>
            <a:r>
              <a:rPr lang="sv-SE" dirty="0" smtClean="0"/>
              <a:t>Landstinget Sörmland</a:t>
            </a:r>
          </a:p>
          <a:p>
            <a:r>
              <a:rPr lang="sv-SE" dirty="0" smtClean="0"/>
              <a:t>016-104362</a:t>
            </a:r>
            <a:endParaRPr lang="sv-SE" dirty="0"/>
          </a:p>
        </p:txBody>
      </p:sp>
      <p:pic>
        <p:nvPicPr>
          <p:cNvPr id="3074" name="Picture 2" descr="Relaterad bil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5229200"/>
            <a:ext cx="4536504"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0811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7829872" cy="1143000"/>
          </a:xfrm>
        </p:spPr>
        <p:txBody>
          <a:bodyPr/>
          <a:lstStyle/>
          <a:p>
            <a:r>
              <a:rPr lang="sv-SE" dirty="0" smtClean="0"/>
              <a:t>Om abort</a:t>
            </a:r>
            <a:endParaRPr lang="sv-SE" dirty="0"/>
          </a:p>
        </p:txBody>
      </p:sp>
      <p:sp>
        <p:nvSpPr>
          <p:cNvPr id="3" name="Platshållare för innehåll 2"/>
          <p:cNvSpPr>
            <a:spLocks noGrp="1"/>
          </p:cNvSpPr>
          <p:nvPr>
            <p:ph idx="1"/>
          </p:nvPr>
        </p:nvSpPr>
        <p:spPr>
          <a:xfrm>
            <a:off x="990600" y="2514601"/>
            <a:ext cx="7973888" cy="4010744"/>
          </a:xfrm>
        </p:spPr>
        <p:txBody>
          <a:bodyPr/>
          <a:lstStyle/>
          <a:p>
            <a:r>
              <a:rPr lang="sv-SE" sz="2400" dirty="0"/>
              <a:t>Det är alltid du som är gravid som bestämmer om du vill göra abort eller </a:t>
            </a:r>
            <a:r>
              <a:rPr lang="sv-SE" sz="2400" dirty="0" smtClean="0"/>
              <a:t>inte.</a:t>
            </a:r>
          </a:p>
          <a:p>
            <a:r>
              <a:rPr lang="sv-SE" sz="2400" dirty="0" smtClean="0"/>
              <a:t>Fram </a:t>
            </a:r>
            <a:r>
              <a:rPr lang="sv-SE" sz="2400" dirty="0"/>
              <a:t>till och med graviditetsvecka 18 har du rätt att göra abort utan att förklara varför för </a:t>
            </a:r>
            <a:r>
              <a:rPr lang="sv-SE" sz="2400" dirty="0" smtClean="0"/>
              <a:t>någon.</a:t>
            </a:r>
          </a:p>
          <a:p>
            <a:r>
              <a:rPr lang="sv-SE" sz="2400" dirty="0"/>
              <a:t>Efter vecka 18 måste myndigheten Socialstyrelsen ge tillstånd för abort</a:t>
            </a:r>
            <a:r>
              <a:rPr lang="sv-SE" sz="2400" dirty="0" smtClean="0"/>
              <a:t>.</a:t>
            </a:r>
          </a:p>
          <a:p>
            <a:r>
              <a:rPr lang="sv-SE" sz="2400" dirty="0"/>
              <a:t>Medicinsk abort </a:t>
            </a:r>
            <a:r>
              <a:rPr lang="sv-SE" sz="2400" dirty="0" smtClean="0"/>
              <a:t>eller kirurgisk </a:t>
            </a:r>
            <a:r>
              <a:rPr lang="sv-SE" sz="2400" dirty="0"/>
              <a:t>abort </a:t>
            </a:r>
          </a:p>
          <a:p>
            <a:endParaRPr lang="sv-SE" sz="2400" dirty="0"/>
          </a:p>
        </p:txBody>
      </p:sp>
    </p:spTree>
    <p:extLst>
      <p:ext uri="{BB962C8B-B14F-4D97-AF65-F5344CB8AC3E}">
        <p14:creationId xmlns:p14="http://schemas.microsoft.com/office/powerpoint/2010/main" val="1941160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8045896" cy="837456"/>
          </a:xfrm>
        </p:spPr>
        <p:txBody>
          <a:bodyPr/>
          <a:lstStyle/>
          <a:p>
            <a:r>
              <a:rPr lang="sv-SE" sz="3600" dirty="0" smtClean="0"/>
              <a:t>Du bestämmer över din kropp</a:t>
            </a:r>
            <a:endParaRPr lang="sv-SE" sz="3600" dirty="0"/>
          </a:p>
        </p:txBody>
      </p:sp>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59632" y="2276872"/>
            <a:ext cx="6053027" cy="344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ruta 5"/>
          <p:cNvSpPr txBox="1"/>
          <p:nvPr/>
        </p:nvSpPr>
        <p:spPr>
          <a:xfrm>
            <a:off x="1331640" y="6093296"/>
            <a:ext cx="5472608" cy="276999"/>
          </a:xfrm>
          <a:prstGeom prst="rect">
            <a:avLst/>
          </a:prstGeom>
          <a:noFill/>
        </p:spPr>
        <p:txBody>
          <a:bodyPr wrap="square" rtlCol="0">
            <a:spAutoFit/>
          </a:bodyPr>
          <a:lstStyle/>
          <a:p>
            <a:r>
              <a:rPr lang="sv-SE" sz="1200" dirty="0">
                <a:hlinkClick r:id="rId4"/>
              </a:rPr>
              <a:t>http://www.youmo.se/sv/Kroppen/Film-Du-bestammer-over-din-kropp/</a:t>
            </a:r>
            <a:endParaRPr lang="sv-SE" sz="1200" dirty="0"/>
          </a:p>
        </p:txBody>
      </p:sp>
    </p:spTree>
    <p:extLst>
      <p:ext uri="{BB962C8B-B14F-4D97-AF65-F5344CB8AC3E}">
        <p14:creationId xmlns:p14="http://schemas.microsoft.com/office/powerpoint/2010/main" val="18516851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8229600" cy="45719"/>
          </a:xfrm>
        </p:spPr>
        <p:txBody>
          <a:bodyPr/>
          <a:lstStyle/>
          <a:p>
            <a:endParaRPr lang="sv-SE" dirty="0"/>
          </a:p>
        </p:txBody>
      </p:sp>
      <p:sp>
        <p:nvSpPr>
          <p:cNvPr id="3" name="Platshållare för innehåll 2"/>
          <p:cNvSpPr>
            <a:spLocks noGrp="1"/>
          </p:cNvSpPr>
          <p:nvPr>
            <p:ph idx="1"/>
          </p:nvPr>
        </p:nvSpPr>
        <p:spPr>
          <a:xfrm>
            <a:off x="1043608" y="1916832"/>
            <a:ext cx="7704856" cy="4938911"/>
          </a:xfrm>
        </p:spPr>
        <p:txBody>
          <a:bodyPr/>
          <a:lstStyle/>
          <a:p>
            <a:endParaRPr lang="sv-SE" sz="2800" dirty="0" smtClean="0"/>
          </a:p>
          <a:p>
            <a:r>
              <a:rPr lang="sv-SE" sz="2800" dirty="0" smtClean="0"/>
              <a:t>Ömsesidighet</a:t>
            </a:r>
          </a:p>
          <a:p>
            <a:r>
              <a:rPr lang="sv-SE" sz="2800" dirty="0" smtClean="0"/>
              <a:t>Ålder</a:t>
            </a:r>
            <a:endParaRPr lang="sv-SE" sz="2800" dirty="0"/>
          </a:p>
          <a:p>
            <a:r>
              <a:rPr lang="sv-SE" sz="2800" dirty="0" smtClean="0"/>
              <a:t>Lagen</a:t>
            </a:r>
          </a:p>
          <a:p>
            <a:r>
              <a:rPr lang="sv-SE" sz="2800" dirty="0" smtClean="0"/>
              <a:t>Ok och inte ok</a:t>
            </a:r>
          </a:p>
          <a:p>
            <a:endParaRPr lang="sv-SE" dirty="0" smtClean="0"/>
          </a:p>
          <a:p>
            <a:r>
              <a:rPr lang="sv-SE" b="1" u="sng" dirty="0">
                <a:solidFill>
                  <a:srgbClr val="FF0000"/>
                </a:solidFill>
              </a:rPr>
              <a:t>Ett NEJ är alltid ett NEJ! </a:t>
            </a:r>
            <a:endParaRPr lang="sv-SE" dirty="0">
              <a:solidFill>
                <a:srgbClr val="FF0000"/>
              </a:solidFill>
            </a:endParaRPr>
          </a:p>
          <a:p>
            <a:endParaRPr lang="sv-SE" dirty="0"/>
          </a:p>
          <a:p>
            <a:pPr marL="0" indent="0">
              <a:buNone/>
            </a:pPr>
            <a:r>
              <a:rPr lang="sv-SE" sz="1200" dirty="0">
                <a:hlinkClick r:id="rId3"/>
              </a:rPr>
              <a:t>http://www.youmo.se/sv/Sex/Vad-ar-okej-sex/</a:t>
            </a:r>
            <a:endParaRPr lang="sv-SE" sz="1200" dirty="0"/>
          </a:p>
          <a:p>
            <a:pPr marL="0" indent="0">
              <a:buNone/>
            </a:pPr>
            <a:endParaRPr lang="sv-SE"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2192685"/>
            <a:ext cx="1982602" cy="1524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4876" y="3717032"/>
            <a:ext cx="723869" cy="195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2921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smtClean="0"/>
              <a:t>Onani- Sex </a:t>
            </a:r>
            <a:r>
              <a:rPr lang="sv-SE" sz="3600" dirty="0"/>
              <a:t>med sig själv</a:t>
            </a:r>
            <a:br>
              <a:rPr lang="sv-SE" sz="3600" dirty="0"/>
            </a:br>
            <a:endParaRPr lang="sv-SE" sz="3600" dirty="0"/>
          </a:p>
        </p:txBody>
      </p:sp>
      <p:sp>
        <p:nvSpPr>
          <p:cNvPr id="3" name="Platshållare för innehåll 2"/>
          <p:cNvSpPr>
            <a:spLocks noGrp="1"/>
          </p:cNvSpPr>
          <p:nvPr>
            <p:ph idx="1"/>
          </p:nvPr>
        </p:nvSpPr>
        <p:spPr>
          <a:xfrm>
            <a:off x="990600" y="2514601"/>
            <a:ext cx="7973888" cy="4010744"/>
          </a:xfrm>
        </p:spPr>
        <p:txBody>
          <a:bodyPr/>
          <a:lstStyle/>
          <a:p>
            <a:r>
              <a:rPr lang="sv-SE" dirty="0" smtClean="0"/>
              <a:t>Ofta eller sällan?</a:t>
            </a:r>
          </a:p>
          <a:p>
            <a:r>
              <a:rPr lang="sv-SE" dirty="0" smtClean="0"/>
              <a:t>Syns det?</a:t>
            </a:r>
            <a:endParaRPr lang="sv-SE" dirty="0"/>
          </a:p>
          <a:p>
            <a:r>
              <a:rPr lang="sv-SE" dirty="0" smtClean="0"/>
              <a:t>Farligt?</a:t>
            </a:r>
            <a:endParaRPr lang="sv-SE" dirty="0"/>
          </a:p>
        </p:txBody>
      </p:sp>
    </p:spTree>
    <p:extLst>
      <p:ext uri="{BB962C8B-B14F-4D97-AF65-F5344CB8AC3E}">
        <p14:creationId xmlns:p14="http://schemas.microsoft.com/office/powerpoint/2010/main" val="2954025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Slidkransen</a:t>
            </a:r>
            <a:endParaRPr lang="sv-SE" dirty="0"/>
          </a:p>
        </p:txBody>
      </p:sp>
      <p:sp>
        <p:nvSpPr>
          <p:cNvPr id="3" name="Platshållare för innehåll 2"/>
          <p:cNvSpPr>
            <a:spLocks noGrp="1"/>
          </p:cNvSpPr>
          <p:nvPr>
            <p:ph idx="1"/>
          </p:nvPr>
        </p:nvSpPr>
        <p:spPr>
          <a:xfrm>
            <a:off x="395536" y="2132857"/>
            <a:ext cx="8229600" cy="4427170"/>
          </a:xfrm>
        </p:spPr>
        <p:txBody>
          <a:bodyPr/>
          <a:lstStyle/>
          <a:p>
            <a:endParaRPr lang="sv-SE"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204864"/>
            <a:ext cx="5832648" cy="3692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ruta 4"/>
          <p:cNvSpPr txBox="1"/>
          <p:nvPr/>
        </p:nvSpPr>
        <p:spPr>
          <a:xfrm>
            <a:off x="971600" y="6021288"/>
            <a:ext cx="5328592" cy="461665"/>
          </a:xfrm>
          <a:prstGeom prst="rect">
            <a:avLst/>
          </a:prstGeom>
          <a:noFill/>
        </p:spPr>
        <p:txBody>
          <a:bodyPr wrap="square" rtlCol="0">
            <a:spAutoFit/>
          </a:bodyPr>
          <a:lstStyle/>
          <a:p>
            <a:r>
              <a:rPr lang="sv-SE" sz="1200" dirty="0">
                <a:hlinkClick r:id="rId4"/>
              </a:rPr>
              <a:t>https://www.youtube.com/watch?v=kY2PT2Y-NzE&amp;list=PLtObJKa3H4Kx0NXqdpyCTopZGcXkp3vdv&amp;index=6</a:t>
            </a:r>
            <a:endParaRPr lang="sv-SE" sz="1200" dirty="0"/>
          </a:p>
        </p:txBody>
      </p:sp>
    </p:spTree>
    <p:extLst>
      <p:ext uri="{BB962C8B-B14F-4D97-AF65-F5344CB8AC3E}">
        <p14:creationId xmlns:p14="http://schemas.microsoft.com/office/powerpoint/2010/main" val="11233394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Preventivmedel</a:t>
            </a:r>
            <a:endParaRPr lang="sv-SE" dirty="0"/>
          </a:p>
        </p:txBody>
      </p:sp>
      <p:sp>
        <p:nvSpPr>
          <p:cNvPr id="3" name="Platshållare för innehåll 2"/>
          <p:cNvSpPr>
            <a:spLocks noGrp="1"/>
          </p:cNvSpPr>
          <p:nvPr>
            <p:ph sz="half" idx="1"/>
          </p:nvPr>
        </p:nvSpPr>
        <p:spPr/>
        <p:txBody>
          <a:bodyPr/>
          <a:lstStyle/>
          <a:p>
            <a:r>
              <a:rPr lang="sv-SE" sz="1600" dirty="0" smtClean="0"/>
              <a:t>Kondom</a:t>
            </a:r>
          </a:p>
          <a:p>
            <a:r>
              <a:rPr lang="sv-SE" sz="1600" dirty="0" err="1" smtClean="0"/>
              <a:t>P-Piller</a:t>
            </a:r>
            <a:endParaRPr lang="sv-SE" sz="1600" dirty="0" smtClean="0"/>
          </a:p>
          <a:p>
            <a:r>
              <a:rPr lang="sv-SE" sz="1600" dirty="0" smtClean="0"/>
              <a:t>Mini-piller</a:t>
            </a:r>
          </a:p>
          <a:p>
            <a:r>
              <a:rPr lang="sv-SE" sz="1600" dirty="0" smtClean="0"/>
              <a:t>P-stav</a:t>
            </a:r>
          </a:p>
          <a:p>
            <a:r>
              <a:rPr lang="sv-SE" sz="1600" dirty="0" smtClean="0"/>
              <a:t>P-ring</a:t>
            </a:r>
          </a:p>
          <a:p>
            <a:r>
              <a:rPr lang="sv-SE" sz="1600" dirty="0" smtClean="0"/>
              <a:t>P-plåster</a:t>
            </a:r>
          </a:p>
          <a:p>
            <a:r>
              <a:rPr lang="sv-SE" sz="1600" dirty="0" smtClean="0"/>
              <a:t>P-spruta</a:t>
            </a:r>
          </a:p>
          <a:p>
            <a:r>
              <a:rPr lang="sv-SE" sz="1600" dirty="0" smtClean="0"/>
              <a:t>Kopparspiral</a:t>
            </a:r>
          </a:p>
          <a:p>
            <a:r>
              <a:rPr lang="sv-SE" sz="1600" dirty="0" smtClean="0"/>
              <a:t>Hormonspiral</a:t>
            </a:r>
            <a:endParaRPr lang="sv-SE" sz="1600" dirty="0"/>
          </a:p>
        </p:txBody>
      </p:sp>
      <p:sp>
        <p:nvSpPr>
          <p:cNvPr id="5" name="Ellips 4"/>
          <p:cNvSpPr/>
          <p:nvPr/>
        </p:nvSpPr>
        <p:spPr bwMode="auto">
          <a:xfrm>
            <a:off x="3131840" y="3135635"/>
            <a:ext cx="2088232" cy="165618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1400" b="0" i="0" u="none" strike="noStrike" cap="none" normalizeH="0" baseline="0" dirty="0" smtClean="0">
                <a:ln>
                  <a:noFill/>
                </a:ln>
                <a:solidFill>
                  <a:schemeClr val="bg1"/>
                </a:solidFill>
                <a:effectLst/>
                <a:latin typeface="Arial" charset="0"/>
                <a:ea typeface="ヒラギノ角ゴ Pro W3" charset="-128"/>
                <a:cs typeface="ヒラギノ角ゴ Pro W3" charset="-128"/>
              </a:rPr>
              <a:t>Kondom är det enda som skyddar mot  graviditet och könssjukdomar</a:t>
            </a:r>
            <a:endParaRPr kumimoji="0" lang="sv-SE" sz="1400" b="0" i="0" u="none" strike="noStrike" cap="none" normalizeH="0" baseline="0" dirty="0">
              <a:ln>
                <a:noFill/>
              </a:ln>
              <a:solidFill>
                <a:schemeClr val="bg1"/>
              </a:solidFill>
              <a:effectLst/>
              <a:latin typeface="Arial" charset="0"/>
              <a:ea typeface="ヒラギノ角ゴ Pro W3" charset="-128"/>
              <a:cs typeface="ヒラギノ角ゴ Pro W3" charset="-128"/>
            </a:endParaRPr>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08104" y="2474557"/>
            <a:ext cx="2950096" cy="2989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48302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Kondom</a:t>
            </a:r>
            <a:endParaRPr lang="sv-SE" dirty="0"/>
          </a:p>
        </p:txBody>
      </p:sp>
      <p:sp>
        <p:nvSpPr>
          <p:cNvPr id="4" name="Rektangel 3"/>
          <p:cNvSpPr/>
          <p:nvPr/>
        </p:nvSpPr>
        <p:spPr>
          <a:xfrm>
            <a:off x="2286000" y="2828836"/>
            <a:ext cx="4572000" cy="2862322"/>
          </a:xfrm>
          <a:prstGeom prst="rect">
            <a:avLst/>
          </a:prstGeom>
        </p:spPr>
        <p:txBody>
          <a:bodyPr>
            <a:spAutoFit/>
          </a:bodyPr>
          <a:lstStyle/>
          <a:p>
            <a:endParaRPr lang="sv-SE" sz="1200" dirty="0" smtClean="0"/>
          </a:p>
          <a:p>
            <a:endParaRPr lang="sv-SE" sz="1200" dirty="0"/>
          </a:p>
          <a:p>
            <a:endParaRPr lang="sv-SE" sz="1200" dirty="0" smtClean="0"/>
          </a:p>
          <a:p>
            <a:endParaRPr lang="sv-SE" sz="1200" dirty="0"/>
          </a:p>
          <a:p>
            <a:endParaRPr lang="sv-SE" sz="1200" dirty="0" smtClean="0"/>
          </a:p>
          <a:p>
            <a:endParaRPr lang="sv-SE" sz="1200" dirty="0"/>
          </a:p>
          <a:p>
            <a:endParaRPr lang="sv-SE" sz="1200" dirty="0" smtClean="0"/>
          </a:p>
          <a:p>
            <a:endParaRPr lang="sv-SE" sz="1200" dirty="0"/>
          </a:p>
          <a:p>
            <a:endParaRPr lang="sv-SE" sz="1200" dirty="0" smtClean="0"/>
          </a:p>
          <a:p>
            <a:endParaRPr lang="sv-SE" sz="1200" dirty="0"/>
          </a:p>
          <a:p>
            <a:endParaRPr lang="sv-SE" sz="1200" dirty="0" smtClean="0"/>
          </a:p>
          <a:p>
            <a:endParaRPr lang="sv-SE" sz="1200" dirty="0"/>
          </a:p>
          <a:p>
            <a:endParaRPr lang="sv-SE" sz="1200" dirty="0" smtClean="0"/>
          </a:p>
          <a:p>
            <a:endParaRPr lang="sv-SE" sz="1200" dirty="0"/>
          </a:p>
          <a:p>
            <a:endParaRPr lang="sv-SE" sz="1200" dirty="0" smtClean="0"/>
          </a:p>
        </p:txBody>
      </p:sp>
      <p:sp>
        <p:nvSpPr>
          <p:cNvPr id="3" name="textruta 2"/>
          <p:cNvSpPr txBox="1"/>
          <p:nvPr/>
        </p:nvSpPr>
        <p:spPr>
          <a:xfrm>
            <a:off x="1835696" y="5589240"/>
            <a:ext cx="4752528" cy="461665"/>
          </a:xfrm>
          <a:prstGeom prst="rect">
            <a:avLst/>
          </a:prstGeom>
          <a:noFill/>
        </p:spPr>
        <p:txBody>
          <a:bodyPr wrap="square" rtlCol="0">
            <a:spAutoFit/>
          </a:bodyPr>
          <a:lstStyle/>
          <a:p>
            <a:r>
              <a:rPr lang="sv-SE" sz="1200" dirty="0">
                <a:hlinkClick r:id="rId3"/>
              </a:rPr>
              <a:t>http://www.umo.se/Sex/Skydd-mot-graviditet/Kondom/Hur-satter-man-pa-en-kondom/</a:t>
            </a:r>
            <a:endParaRPr lang="sv-SE" sz="1200" dirty="0"/>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59633" y="2132855"/>
            <a:ext cx="5832648" cy="309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5311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7973888" cy="1143000"/>
          </a:xfrm>
        </p:spPr>
        <p:txBody>
          <a:bodyPr/>
          <a:lstStyle/>
          <a:p>
            <a:r>
              <a:rPr lang="sv-SE" dirty="0" smtClean="0"/>
              <a:t>Könssjukdomar</a:t>
            </a:r>
            <a:endParaRPr lang="sv-SE"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43608" y="2204864"/>
            <a:ext cx="6120680" cy="3524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ruta 3"/>
          <p:cNvSpPr txBox="1"/>
          <p:nvPr/>
        </p:nvSpPr>
        <p:spPr>
          <a:xfrm>
            <a:off x="1115616" y="6021288"/>
            <a:ext cx="5328592" cy="461665"/>
          </a:xfrm>
          <a:prstGeom prst="rect">
            <a:avLst/>
          </a:prstGeom>
          <a:noFill/>
        </p:spPr>
        <p:txBody>
          <a:bodyPr wrap="square" rtlCol="0">
            <a:spAutoFit/>
          </a:bodyPr>
          <a:lstStyle/>
          <a:p>
            <a:r>
              <a:rPr lang="sv-SE" sz="1200" dirty="0">
                <a:hlinkClick r:id="rId4"/>
              </a:rPr>
              <a:t>https://www.youtube.com/watch?v=X1bNjEBtq3Y&amp;list=PLtObJKa3H4Kx0NXqdpyCTopZGcXkp3vdv&amp;index=4</a:t>
            </a:r>
            <a:endParaRPr lang="sv-SE" sz="1200" dirty="0"/>
          </a:p>
        </p:txBody>
      </p:sp>
    </p:spTree>
    <p:extLst>
      <p:ext uri="{BB962C8B-B14F-4D97-AF65-F5344CB8AC3E}">
        <p14:creationId xmlns:p14="http://schemas.microsoft.com/office/powerpoint/2010/main" val="32337093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Klamydiatest</a:t>
            </a:r>
            <a:endParaRPr lang="sv-SE" dirty="0"/>
          </a:p>
        </p:txBody>
      </p:sp>
      <p:pic>
        <p:nvPicPr>
          <p:cNvPr id="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76056" y="2420888"/>
            <a:ext cx="3096344" cy="4149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755576" y="2420888"/>
            <a:ext cx="4248472" cy="3672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7075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HIV</a:t>
            </a:r>
            <a:endParaRPr lang="sv-SE" dirty="0"/>
          </a:p>
        </p:txBody>
      </p:sp>
      <p:sp>
        <p:nvSpPr>
          <p:cNvPr id="3" name="Platshållare för innehåll 2"/>
          <p:cNvSpPr>
            <a:spLocks noGrp="1"/>
          </p:cNvSpPr>
          <p:nvPr>
            <p:ph sz="half" idx="1"/>
          </p:nvPr>
        </p:nvSpPr>
        <p:spPr>
          <a:xfrm>
            <a:off x="990600" y="2204865"/>
            <a:ext cx="3657600" cy="4729336"/>
          </a:xfrm>
        </p:spPr>
        <p:txBody>
          <a:bodyPr/>
          <a:lstStyle/>
          <a:p>
            <a:pPr marL="0" indent="0">
              <a:buNone/>
            </a:pPr>
            <a:r>
              <a:rPr lang="sv-SE" sz="2000" dirty="0" smtClean="0"/>
              <a:t>Här kan du testa dig gratis:</a:t>
            </a:r>
          </a:p>
          <a:p>
            <a:r>
              <a:rPr lang="sv-SE" sz="2000" dirty="0" smtClean="0"/>
              <a:t>Vårdcentral och Sjukhus</a:t>
            </a:r>
            <a:endParaRPr lang="sv-SE" sz="2000" dirty="0"/>
          </a:p>
          <a:p>
            <a:r>
              <a:rPr lang="sv-SE" sz="2000" dirty="0" smtClean="0"/>
              <a:t>Ungdomsmottagning</a:t>
            </a:r>
          </a:p>
          <a:p>
            <a:r>
              <a:rPr lang="sv-SE" sz="2000" dirty="0" smtClean="0"/>
              <a:t>Sesam mottagning</a:t>
            </a:r>
          </a:p>
          <a:p>
            <a:pPr marL="0" indent="0">
              <a:buNone/>
            </a:pPr>
            <a:endParaRPr lang="sv-SE" dirty="0"/>
          </a:p>
        </p:txBody>
      </p:sp>
      <p:pic>
        <p:nvPicPr>
          <p:cNvPr id="5" name="Platshållare för innehåll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5576" y="4221088"/>
            <a:ext cx="3888432" cy="2531677"/>
          </a:xfrm>
        </p:spPr>
      </p:pic>
      <p:pic>
        <p:nvPicPr>
          <p:cNvPr id="6" name="Bildobjekt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3789040"/>
            <a:ext cx="2897882" cy="1946023"/>
          </a:xfrm>
          <a:prstGeom prst="rect">
            <a:avLst/>
          </a:prstGeom>
        </p:spPr>
      </p:pic>
      <p:pic>
        <p:nvPicPr>
          <p:cNvPr id="7" name="Bildobjekt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1149929"/>
            <a:ext cx="1008112" cy="1217465"/>
          </a:xfrm>
          <a:prstGeom prst="rect">
            <a:avLst/>
          </a:prstGeom>
        </p:spPr>
      </p:pic>
      <p:pic>
        <p:nvPicPr>
          <p:cNvPr id="8" name="Bildobjekt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4015" y="1225919"/>
            <a:ext cx="2440757" cy="2282950"/>
          </a:xfrm>
          <a:prstGeom prst="rect">
            <a:avLst/>
          </a:prstGeom>
        </p:spPr>
      </p:pic>
    </p:spTree>
    <p:extLst>
      <p:ext uri="{BB962C8B-B14F-4D97-AF65-F5344CB8AC3E}">
        <p14:creationId xmlns:p14="http://schemas.microsoft.com/office/powerpoint/2010/main" val="2059116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9512" y="980728"/>
            <a:ext cx="8928992" cy="936104"/>
          </a:xfrm>
        </p:spPr>
        <p:txBody>
          <a:bodyPr/>
          <a:lstStyle/>
          <a:p>
            <a:r>
              <a:rPr lang="sv-SE" dirty="0" smtClean="0"/>
              <a:t>Välkommen</a:t>
            </a:r>
            <a:endParaRPr lang="sv-SE" dirty="0"/>
          </a:p>
        </p:txBody>
      </p:sp>
      <p:sp>
        <p:nvSpPr>
          <p:cNvPr id="3" name="Platshållare för innehåll 2"/>
          <p:cNvSpPr>
            <a:spLocks noGrp="1"/>
          </p:cNvSpPr>
          <p:nvPr>
            <p:ph idx="1"/>
          </p:nvPr>
        </p:nvSpPr>
        <p:spPr>
          <a:xfrm>
            <a:off x="251520" y="1988840"/>
            <a:ext cx="8784976" cy="4823123"/>
          </a:xfrm>
        </p:spPr>
        <p:txBody>
          <a:bodyPr/>
          <a:lstStyle/>
          <a:p>
            <a:r>
              <a:rPr lang="sv-SE" dirty="0" smtClean="0"/>
              <a:t>Patrik och Vida</a:t>
            </a:r>
          </a:p>
          <a:p>
            <a:r>
              <a:rPr lang="sv-SE" dirty="0" smtClean="0"/>
              <a:t>Sjuksköterskor</a:t>
            </a:r>
          </a:p>
          <a:p>
            <a:r>
              <a:rPr lang="sv-SE" dirty="0" smtClean="0"/>
              <a:t>Asyl-och Migranthälsan</a:t>
            </a:r>
          </a:p>
          <a:p>
            <a:r>
              <a:rPr lang="sv-SE" dirty="0" smtClean="0"/>
              <a:t>Landstinget Sörmland</a:t>
            </a:r>
          </a:p>
          <a:p>
            <a:r>
              <a:rPr lang="sv-SE" dirty="0" smtClean="0"/>
              <a:t>016-104362</a:t>
            </a:r>
            <a:endParaRPr lang="sv-SE" dirty="0"/>
          </a:p>
        </p:txBody>
      </p:sp>
      <p:pic>
        <p:nvPicPr>
          <p:cNvPr id="3074" name="Picture 2" descr="Relaterad bil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5229200"/>
            <a:ext cx="4536504"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0811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pic>
        <p:nvPicPr>
          <p:cNvPr id="30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1844824"/>
            <a:ext cx="7415258" cy="429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1584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0600" y="1295400"/>
            <a:ext cx="8229600" cy="909464"/>
          </a:xfrm>
        </p:spPr>
        <p:txBody>
          <a:bodyPr/>
          <a:lstStyle/>
          <a:p>
            <a:r>
              <a:rPr lang="sv-SE" sz="3600" dirty="0" smtClean="0"/>
              <a:t>Sexuell läggning/sexuell identitet</a:t>
            </a:r>
            <a:endParaRPr lang="sv-SE" sz="3600" dirty="0"/>
          </a:p>
        </p:txBody>
      </p:sp>
      <p:sp>
        <p:nvSpPr>
          <p:cNvPr id="3" name="Platshållare för innehåll 2"/>
          <p:cNvSpPr>
            <a:spLocks noGrp="1"/>
          </p:cNvSpPr>
          <p:nvPr>
            <p:ph idx="1"/>
          </p:nvPr>
        </p:nvSpPr>
        <p:spPr>
          <a:xfrm>
            <a:off x="990600" y="2276872"/>
            <a:ext cx="7973888" cy="4535091"/>
          </a:xfrm>
        </p:spPr>
        <p:txBody>
          <a:bodyPr/>
          <a:lstStyle/>
          <a:p>
            <a:r>
              <a:rPr lang="sv-SE" sz="2400" dirty="0" smtClean="0"/>
              <a:t>Heterosexuell</a:t>
            </a:r>
          </a:p>
          <a:p>
            <a:r>
              <a:rPr lang="sv-SE" sz="2400" dirty="0" smtClean="0">
                <a:solidFill>
                  <a:srgbClr val="FF0000"/>
                </a:solidFill>
              </a:rPr>
              <a:t>H</a:t>
            </a:r>
            <a:r>
              <a:rPr lang="sv-SE" sz="2400" dirty="0" smtClean="0"/>
              <a:t>omosexuell-sexuell attraktion </a:t>
            </a:r>
            <a:r>
              <a:rPr lang="sv-SE" sz="2400" dirty="0"/>
              <a:t>eller </a:t>
            </a:r>
            <a:r>
              <a:rPr lang="sv-SE" sz="2400" dirty="0" smtClean="0"/>
              <a:t>kärlek </a:t>
            </a:r>
            <a:r>
              <a:rPr lang="sv-SE" sz="2400" dirty="0"/>
              <a:t>till en person av samma kön</a:t>
            </a:r>
            <a:endParaRPr lang="sv-SE" sz="2400" dirty="0" smtClean="0"/>
          </a:p>
          <a:p>
            <a:r>
              <a:rPr lang="sv-SE" sz="2400" dirty="0" smtClean="0">
                <a:solidFill>
                  <a:srgbClr val="FF0000"/>
                </a:solidFill>
              </a:rPr>
              <a:t>B</a:t>
            </a:r>
            <a:r>
              <a:rPr lang="sv-SE" sz="2400" dirty="0" smtClean="0"/>
              <a:t>isexuell- sexuell </a:t>
            </a:r>
            <a:r>
              <a:rPr lang="sv-SE" sz="2400" dirty="0"/>
              <a:t>attraktion eller kärlek till </a:t>
            </a:r>
            <a:r>
              <a:rPr lang="sv-SE" sz="2400" dirty="0" smtClean="0"/>
              <a:t>någon oavsett kön</a:t>
            </a:r>
          </a:p>
          <a:p>
            <a:r>
              <a:rPr lang="sv-SE" sz="2400" dirty="0" smtClean="0">
                <a:solidFill>
                  <a:srgbClr val="FF0000"/>
                </a:solidFill>
              </a:rPr>
              <a:t>T</a:t>
            </a:r>
            <a:r>
              <a:rPr lang="sv-SE" sz="2400" dirty="0" smtClean="0"/>
              <a:t>ranssexuell- transpersoner-könsöverskridande identitet eller könsuttryck</a:t>
            </a:r>
          </a:p>
          <a:p>
            <a:r>
              <a:rPr lang="sv-SE" sz="2400" dirty="0" smtClean="0">
                <a:solidFill>
                  <a:srgbClr val="FF0000"/>
                </a:solidFill>
              </a:rPr>
              <a:t>Q</a:t>
            </a:r>
            <a:r>
              <a:rPr lang="sv-SE" sz="2400" dirty="0" smtClean="0"/>
              <a:t>ueer- handlar om identitet, att vara utanför könsnormen och de tre tydliga sexuella </a:t>
            </a:r>
            <a:r>
              <a:rPr lang="sv-SE" sz="2400" dirty="0" smtClean="0"/>
              <a:t>läggningarna</a:t>
            </a:r>
            <a:endParaRPr lang="sv-SE"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923928" y="1988840"/>
            <a:ext cx="1071786" cy="80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059610" y="5933643"/>
            <a:ext cx="936104" cy="702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4331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HBTQ</a:t>
            </a:r>
            <a:endParaRPr lang="sv-SE" dirty="0"/>
          </a:p>
        </p:txBody>
      </p:sp>
      <p:pic>
        <p:nvPicPr>
          <p:cNvPr id="512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5656" y="2132856"/>
            <a:ext cx="5328592" cy="384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ruta 4"/>
          <p:cNvSpPr txBox="1"/>
          <p:nvPr/>
        </p:nvSpPr>
        <p:spPr>
          <a:xfrm>
            <a:off x="1424211" y="6165304"/>
            <a:ext cx="5616624" cy="276999"/>
          </a:xfrm>
          <a:prstGeom prst="rect">
            <a:avLst/>
          </a:prstGeom>
          <a:noFill/>
        </p:spPr>
        <p:txBody>
          <a:bodyPr wrap="square" rtlCol="0">
            <a:spAutoFit/>
          </a:bodyPr>
          <a:lstStyle/>
          <a:p>
            <a:r>
              <a:rPr lang="sv-SE" sz="1200" dirty="0">
                <a:hlinkClick r:id="rId4"/>
              </a:rPr>
              <a:t>https://www.youtube.com/watch?v=0PaP4xrzUVY</a:t>
            </a:r>
            <a:endParaRPr lang="sv-SE" sz="1200" dirty="0"/>
          </a:p>
        </p:txBody>
      </p:sp>
    </p:spTree>
    <p:extLst>
      <p:ext uri="{BB962C8B-B14F-4D97-AF65-F5344CB8AC3E}">
        <p14:creationId xmlns:p14="http://schemas.microsoft.com/office/powerpoint/2010/main" val="26381813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14400" y="1196752"/>
            <a:ext cx="8229600" cy="1143000"/>
          </a:xfrm>
        </p:spPr>
        <p:txBody>
          <a:bodyPr/>
          <a:lstStyle/>
          <a:p>
            <a:r>
              <a:rPr lang="sv-SE" dirty="0" err="1" smtClean="0"/>
              <a:t>Newcomers</a:t>
            </a:r>
            <a:r>
              <a:rPr lang="sv-SE" dirty="0" smtClean="0"/>
              <a:t> RFSL</a:t>
            </a:r>
            <a:endParaRPr lang="sv-SE"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196752"/>
            <a:ext cx="1910457" cy="825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tshållare för innehåll 2"/>
          <p:cNvSpPr>
            <a:spLocks noGrp="1"/>
          </p:cNvSpPr>
          <p:nvPr>
            <p:ph idx="1"/>
          </p:nvPr>
        </p:nvSpPr>
        <p:spPr/>
        <p:txBody>
          <a:bodyPr/>
          <a:lstStyle/>
          <a:p>
            <a:endParaRPr lang="sv-SE"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933" y="2315344"/>
            <a:ext cx="6677496" cy="3548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ruta 3"/>
          <p:cNvSpPr txBox="1"/>
          <p:nvPr/>
        </p:nvSpPr>
        <p:spPr>
          <a:xfrm>
            <a:off x="1475656" y="6165304"/>
            <a:ext cx="4968552" cy="553998"/>
          </a:xfrm>
          <a:prstGeom prst="rect">
            <a:avLst/>
          </a:prstGeom>
          <a:noFill/>
        </p:spPr>
        <p:txBody>
          <a:bodyPr wrap="square" rtlCol="0">
            <a:spAutoFit/>
          </a:bodyPr>
          <a:lstStyle/>
          <a:p>
            <a:r>
              <a:rPr lang="sv-SE" sz="1000" dirty="0">
                <a:hlinkClick r:id="rId5"/>
              </a:rPr>
              <a:t>https://www.rfsl.se/om-oss/aarsrapport-2016/newcomers-naetverk-foer-nyanlaenda/?gclid=EAIaIQobChMI0KnW0PSI1wIVwrftCh0UqQfhEAAYASAAEgKzbfD_BwE</a:t>
            </a:r>
            <a:endParaRPr lang="sv-SE" sz="1000" dirty="0"/>
          </a:p>
        </p:txBody>
      </p:sp>
    </p:spTree>
    <p:extLst>
      <p:ext uri="{BB962C8B-B14F-4D97-AF65-F5344CB8AC3E}">
        <p14:creationId xmlns:p14="http://schemas.microsoft.com/office/powerpoint/2010/main" val="2011829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pic>
        <p:nvPicPr>
          <p:cNvPr id="5" name="Bild 1" descr="Landstinget Sörmlands logotyp">
            <a:hlinkClick r:id="rId3" tooltip="&quot;Länk till startsida&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9553" y="1"/>
            <a:ext cx="2520280" cy="1124744"/>
          </a:xfrm>
          <a:prstGeom prst="rect">
            <a:avLst/>
          </a:prstGeom>
          <a:noFill/>
          <a:ln>
            <a:noFill/>
          </a:ln>
        </p:spPr>
      </p:pic>
      <p:pic>
        <p:nvPicPr>
          <p:cNvPr id="1026" name="Picture 2" descr="C:\Users\maragn\Pictures\ungdoms 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268760"/>
            <a:ext cx="4491569" cy="387566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aragn\Pictures\ung.png"/>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5292080" y="1268760"/>
            <a:ext cx="4067944" cy="446449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616" y="5301208"/>
            <a:ext cx="3237221" cy="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2290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1295400"/>
            <a:ext cx="8752656" cy="837456"/>
          </a:xfrm>
        </p:spPr>
        <p:txBody>
          <a:bodyPr/>
          <a:lstStyle/>
          <a:p>
            <a:r>
              <a:rPr lang="sv-SE" dirty="0" smtClean="0"/>
              <a:t>Nästa vecka </a:t>
            </a:r>
            <a:endParaRPr lang="sv-SE" dirty="0"/>
          </a:p>
        </p:txBody>
      </p:sp>
      <p:sp>
        <p:nvSpPr>
          <p:cNvPr id="3" name="Platshållare för innehåll 2"/>
          <p:cNvSpPr>
            <a:spLocks noGrp="1"/>
          </p:cNvSpPr>
          <p:nvPr>
            <p:ph idx="1"/>
          </p:nvPr>
        </p:nvSpPr>
        <p:spPr>
          <a:xfrm>
            <a:off x="611560" y="2060849"/>
            <a:ext cx="7632848" cy="4104456"/>
          </a:xfrm>
        </p:spPr>
        <p:txBody>
          <a:bodyPr/>
          <a:lstStyle/>
          <a:p>
            <a:pPr marL="0" indent="0">
              <a:buNone/>
            </a:pPr>
            <a:r>
              <a:rPr lang="sv-SE" dirty="0" smtClean="0"/>
              <a:t>Tema:</a:t>
            </a:r>
          </a:p>
          <a:p>
            <a:r>
              <a:rPr lang="sv-SE" dirty="0" smtClean="0"/>
              <a:t>Värderingar</a:t>
            </a:r>
          </a:p>
          <a:p>
            <a:r>
              <a:rPr lang="sv-SE" dirty="0" smtClean="0"/>
              <a:t>Rättigheter</a:t>
            </a:r>
          </a:p>
          <a:p>
            <a:endParaRPr lang="sv-SE" dirty="0"/>
          </a:p>
          <a:p>
            <a:pPr marL="0" indent="0">
              <a:buNone/>
            </a:pPr>
            <a:r>
              <a:rPr lang="sv-SE" dirty="0" smtClean="0"/>
              <a:t>Sista tillfället</a:t>
            </a:r>
          </a:p>
          <a:p>
            <a:r>
              <a:rPr lang="sv-SE" dirty="0" smtClean="0"/>
              <a:t>Utvärdering</a:t>
            </a:r>
          </a:p>
          <a:p>
            <a:r>
              <a:rPr lang="sv-SE" dirty="0" smtClean="0"/>
              <a:t>Diplom</a:t>
            </a:r>
          </a:p>
          <a:p>
            <a:pPr marL="0" indent="0">
              <a:buNone/>
            </a:pPr>
            <a:r>
              <a:rPr lang="sv-SE" dirty="0" smtClean="0"/>
              <a:t>  </a:t>
            </a:r>
            <a:endParaRPr lang="sv-SE" dirty="0"/>
          </a:p>
        </p:txBody>
      </p:sp>
    </p:spTree>
    <p:extLst>
      <p:ext uri="{BB962C8B-B14F-4D97-AF65-F5344CB8AC3E}">
        <p14:creationId xmlns:p14="http://schemas.microsoft.com/office/powerpoint/2010/main" val="26800386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9512" y="1052736"/>
            <a:ext cx="9040688" cy="1385664"/>
          </a:xfrm>
        </p:spPr>
        <p:txBody>
          <a:bodyPr/>
          <a:lstStyle/>
          <a:p>
            <a:pPr algn="ctr"/>
            <a:r>
              <a:rPr lang="sv-SE" sz="9600" dirty="0" smtClean="0"/>
              <a:t>Tack</a:t>
            </a:r>
            <a:endParaRPr lang="sv-SE" sz="9600" dirty="0"/>
          </a:p>
        </p:txBody>
      </p:sp>
      <p:pic>
        <p:nvPicPr>
          <p:cNvPr id="4101"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2780928"/>
            <a:ext cx="6552728"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9757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Feedback</a:t>
            </a:r>
            <a:endParaRPr lang="sv-SE" dirty="0"/>
          </a:p>
        </p:txBody>
      </p:sp>
      <p:sp>
        <p:nvSpPr>
          <p:cNvPr id="3" name="Platshållare för innehåll 2"/>
          <p:cNvSpPr>
            <a:spLocks noGrp="1"/>
          </p:cNvSpPr>
          <p:nvPr>
            <p:ph idx="1"/>
          </p:nvPr>
        </p:nvSpPr>
        <p:spPr/>
        <p:txBody>
          <a:bodyPr/>
          <a:lstStyle/>
          <a:p>
            <a:r>
              <a:rPr lang="sv-SE" dirty="0" smtClean="0"/>
              <a:t> Psykisk hälsa</a:t>
            </a:r>
          </a:p>
          <a:p>
            <a:r>
              <a:rPr lang="sv-SE" dirty="0" smtClean="0"/>
              <a:t>-Stress </a:t>
            </a:r>
          </a:p>
          <a:p>
            <a:r>
              <a:rPr lang="sv-SE" dirty="0" smtClean="0"/>
              <a:t>-sömn</a:t>
            </a:r>
          </a:p>
          <a:p>
            <a:r>
              <a:rPr lang="sv-SE" dirty="0" smtClean="0"/>
              <a:t>Vad kan man själv göra</a:t>
            </a:r>
          </a:p>
          <a:p>
            <a:r>
              <a:rPr lang="sv-SE" dirty="0" smtClean="0"/>
              <a:t>Reflektioner och funderingar</a:t>
            </a:r>
          </a:p>
        </p:txBody>
      </p:sp>
    </p:spTree>
    <p:extLst>
      <p:ext uri="{BB962C8B-B14F-4D97-AF65-F5344CB8AC3E}">
        <p14:creationId xmlns:p14="http://schemas.microsoft.com/office/powerpoint/2010/main" val="7831077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79512" y="980728"/>
            <a:ext cx="8712968" cy="1224136"/>
          </a:xfrm>
        </p:spPr>
        <p:txBody>
          <a:bodyPr/>
          <a:lstStyle/>
          <a:p>
            <a:r>
              <a:rPr lang="sv-SE" sz="3600" dirty="0"/>
              <a:t>Tema </a:t>
            </a:r>
            <a:r>
              <a:rPr lang="sv-SE" sz="3600" dirty="0" smtClean="0"/>
              <a:t>sexuellhälsa och relation</a:t>
            </a:r>
            <a:r>
              <a:rPr lang="sv-SE" dirty="0"/>
              <a:t/>
            </a:r>
            <a:br>
              <a:rPr lang="sv-SE" dirty="0"/>
            </a:br>
            <a:endParaRPr lang="sv-SE" dirty="0"/>
          </a:p>
        </p:txBody>
      </p:sp>
      <p:sp>
        <p:nvSpPr>
          <p:cNvPr id="3" name="Platshållare för innehåll 2"/>
          <p:cNvSpPr>
            <a:spLocks noGrp="1"/>
          </p:cNvSpPr>
          <p:nvPr>
            <p:ph idx="1"/>
          </p:nvPr>
        </p:nvSpPr>
        <p:spPr/>
        <p:txBody>
          <a:bodyPr/>
          <a:lstStyle/>
          <a:p>
            <a:pPr marL="0" indent="0">
              <a:buNone/>
            </a:pPr>
            <a:endParaRPr lang="sv-SE" dirty="0" smtClean="0"/>
          </a:p>
          <a:p>
            <a:pPr marL="0" indent="0">
              <a:buNone/>
            </a:pPr>
            <a:endParaRPr lang="sv-S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592" y="2708920"/>
            <a:ext cx="4762500" cy="290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64959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KÄRLEK</a:t>
            </a:r>
            <a:endParaRPr lang="sv-SE" dirty="0"/>
          </a:p>
        </p:txBody>
      </p:sp>
      <p:sp>
        <p:nvSpPr>
          <p:cNvPr id="3" name="Platshållare för innehåll 2"/>
          <p:cNvSpPr>
            <a:spLocks noGrp="1"/>
          </p:cNvSpPr>
          <p:nvPr>
            <p:ph idx="1"/>
          </p:nvPr>
        </p:nvSpPr>
        <p:spPr>
          <a:xfrm>
            <a:off x="990600" y="2132856"/>
            <a:ext cx="8229600" cy="4679107"/>
          </a:xfrm>
        </p:spPr>
        <p:txBody>
          <a:bodyPr/>
          <a:lstStyle/>
          <a:p>
            <a:r>
              <a:rPr lang="sv-SE" sz="1800" b="1" dirty="0"/>
              <a:t>När man har starka känslor för någon.</a:t>
            </a:r>
          </a:p>
          <a:p>
            <a:r>
              <a:rPr lang="sv-SE" sz="1800" b="1" dirty="0"/>
              <a:t>När man tycker mycket om någon</a:t>
            </a:r>
          </a:p>
          <a:p>
            <a:r>
              <a:rPr lang="sv-SE" sz="1800" b="1" dirty="0"/>
              <a:t>och det känns mycket bra att vara med den personen</a:t>
            </a:r>
            <a:endParaRPr lang="sv-SE" sz="1800" dirty="0"/>
          </a:p>
        </p:txBody>
      </p:sp>
      <p:pic>
        <p:nvPicPr>
          <p:cNvPr id="4098" name="Picture 2" descr="Bildresultat för kärle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645024"/>
            <a:ext cx="3283565"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3375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Vänskap</a:t>
            </a:r>
            <a:endParaRPr lang="sv-SE" dirty="0"/>
          </a:p>
        </p:txBody>
      </p:sp>
      <p:sp>
        <p:nvSpPr>
          <p:cNvPr id="4" name="Platshållare för innehåll 3"/>
          <p:cNvSpPr>
            <a:spLocks noGrp="1"/>
          </p:cNvSpPr>
          <p:nvPr>
            <p:ph idx="1"/>
          </p:nvPr>
        </p:nvSpPr>
        <p:spPr/>
        <p:txBody>
          <a:bodyPr/>
          <a:lstStyle/>
          <a:p>
            <a:endParaRPr lang="sv-SE"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492896"/>
            <a:ext cx="5472608"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6249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Gifta sig</a:t>
            </a:r>
            <a:endParaRPr lang="sv-SE" dirty="0"/>
          </a:p>
        </p:txBody>
      </p:sp>
      <p:sp>
        <p:nvSpPr>
          <p:cNvPr id="3" name="Platshållare för innehåll 2"/>
          <p:cNvSpPr>
            <a:spLocks noGrp="1"/>
          </p:cNvSpPr>
          <p:nvPr>
            <p:ph idx="1"/>
          </p:nvPr>
        </p:nvSpPr>
        <p:spPr>
          <a:xfrm>
            <a:off x="990600" y="1844824"/>
            <a:ext cx="8229600" cy="4967139"/>
          </a:xfrm>
        </p:spPr>
        <p:txBody>
          <a:bodyPr/>
          <a:lstStyle/>
          <a:p>
            <a:r>
              <a:rPr lang="sv-SE" dirty="0" smtClean="0"/>
              <a:t>När gifter man sig ?</a:t>
            </a:r>
          </a:p>
          <a:p>
            <a:r>
              <a:rPr lang="sv-SE" dirty="0" smtClean="0"/>
              <a:t>Varför gifter man sig</a:t>
            </a:r>
            <a:endParaRPr lang="sv-SE" dirty="0"/>
          </a:p>
        </p:txBody>
      </p:sp>
      <p:pic>
        <p:nvPicPr>
          <p:cNvPr id="3074" name="Picture 2" descr="Bildresultat för gifta si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3140968"/>
            <a:ext cx="3382230" cy="3416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3754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Relationer</a:t>
            </a:r>
            <a:endParaRPr lang="sv-SE" dirty="0"/>
          </a:p>
        </p:txBody>
      </p:sp>
      <p:sp>
        <p:nvSpPr>
          <p:cNvPr id="3" name="Platshållare för innehåll 2"/>
          <p:cNvSpPr>
            <a:spLocks noGrp="1"/>
          </p:cNvSpPr>
          <p:nvPr>
            <p:ph idx="1"/>
          </p:nvPr>
        </p:nvSpPr>
        <p:spPr/>
        <p:txBody>
          <a:bodyPr/>
          <a:lstStyle/>
          <a:p>
            <a:r>
              <a:rPr lang="sv-SE" sz="2000" b="1" dirty="0"/>
              <a:t>Sambo</a:t>
            </a:r>
            <a:r>
              <a:rPr lang="sv-SE" sz="2000" dirty="0"/>
              <a:t>. Par som lever i äktenskapliga förhållanden med gemensam bostad.</a:t>
            </a:r>
          </a:p>
          <a:p>
            <a:r>
              <a:rPr lang="sv-SE" sz="2000" b="1" dirty="0"/>
              <a:t>Särbo</a:t>
            </a:r>
            <a:r>
              <a:rPr lang="sv-SE" sz="2000" dirty="0"/>
              <a:t>- att man bor på varsitt håll</a:t>
            </a:r>
          </a:p>
          <a:p>
            <a:r>
              <a:rPr lang="sv-SE" sz="2000" b="1" dirty="0"/>
              <a:t>Virtuella relationer</a:t>
            </a:r>
            <a:r>
              <a:rPr lang="sv-SE" sz="2000" dirty="0"/>
              <a:t>- att man har relation med någon man träffat på nätet. </a:t>
            </a:r>
          </a:p>
          <a:p>
            <a:r>
              <a:rPr lang="sv-SE" sz="2000" dirty="0"/>
              <a:t>Vissa delar bostad tillsammans men har </a:t>
            </a:r>
            <a:r>
              <a:rPr lang="sv-SE" sz="2000" b="1" dirty="0"/>
              <a:t>ingen sex/kärleksrelation</a:t>
            </a:r>
            <a:r>
              <a:rPr lang="sv-SE" sz="2000" dirty="0"/>
              <a:t>, kanske de bor tillsammans för att </a:t>
            </a:r>
            <a:r>
              <a:rPr lang="sv-SE" sz="2000"/>
              <a:t>ha </a:t>
            </a:r>
            <a:r>
              <a:rPr lang="sv-SE" sz="2000" smtClean="0"/>
              <a:t>råd </a:t>
            </a:r>
            <a:r>
              <a:rPr lang="sv-SE" sz="2000" dirty="0"/>
              <a:t>med lägenhet, kanske man studerar. Det finns även kvinna och man som delar bostad men som inte har någon </a:t>
            </a:r>
          </a:p>
        </p:txBody>
      </p:sp>
    </p:spTree>
    <p:extLst>
      <p:ext uri="{BB962C8B-B14F-4D97-AF65-F5344CB8AC3E}">
        <p14:creationId xmlns:p14="http://schemas.microsoft.com/office/powerpoint/2010/main" val="3063799001"/>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 mall liggande rak röd">
  <a:themeElements>
    <a:clrScheme name="Anpassat 7">
      <a:dk1>
        <a:srgbClr val="000000"/>
      </a:dk1>
      <a:lt1>
        <a:srgbClr val="FFFFFF"/>
      </a:lt1>
      <a:dk2>
        <a:srgbClr val="000000"/>
      </a:dk2>
      <a:lt2>
        <a:srgbClr val="FFFFFF"/>
      </a:lt2>
      <a:accent1>
        <a:srgbClr val="DC2F34"/>
      </a:accent1>
      <a:accent2>
        <a:srgbClr val="1E9DC5"/>
      </a:accent2>
      <a:accent3>
        <a:srgbClr val="EFC42D"/>
      </a:accent3>
      <a:accent4>
        <a:srgbClr val="789530"/>
      </a:accent4>
      <a:accent5>
        <a:srgbClr val="EE7402"/>
      </a:accent5>
      <a:accent6>
        <a:srgbClr val="1C3E73"/>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Office-t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em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 mall liggande rak röd</Template>
  <TotalTime>3855</TotalTime>
  <Words>5689</Words>
  <Application>Microsoft Office PowerPoint</Application>
  <PresentationFormat>Bildspel på skärmen (4:3)</PresentationFormat>
  <Paragraphs>792</Paragraphs>
  <Slides>36</Slides>
  <Notes>35</Notes>
  <HiddenSlides>0</HiddenSlides>
  <MMClips>0</MMClips>
  <ScaleCrop>false</ScaleCrop>
  <HeadingPairs>
    <vt:vector size="4" baseType="variant">
      <vt:variant>
        <vt:lpstr>Tema</vt:lpstr>
      </vt:variant>
      <vt:variant>
        <vt:i4>1</vt:i4>
      </vt:variant>
      <vt:variant>
        <vt:lpstr>Bildrubriker</vt:lpstr>
      </vt:variant>
      <vt:variant>
        <vt:i4>36</vt:i4>
      </vt:variant>
    </vt:vector>
  </HeadingPairs>
  <TitlesOfParts>
    <vt:vector size="37" baseType="lpstr">
      <vt:lpstr>PPT mall liggande rak röd</vt:lpstr>
      <vt:lpstr>Välkommen</vt:lpstr>
      <vt:lpstr>Välkommen</vt:lpstr>
      <vt:lpstr>Välkommen</vt:lpstr>
      <vt:lpstr>Feedback</vt:lpstr>
      <vt:lpstr>Tema sexuellhälsa och relation </vt:lpstr>
      <vt:lpstr>KÄRLEK</vt:lpstr>
      <vt:lpstr>Vänskap</vt:lpstr>
      <vt:lpstr>Gifta sig</vt:lpstr>
      <vt:lpstr>Relationer</vt:lpstr>
      <vt:lpstr>Hur gör man för att bli tillsammans med någon?</vt:lpstr>
      <vt:lpstr>Kroppen</vt:lpstr>
      <vt:lpstr>Vad händer vid puberteten?</vt:lpstr>
      <vt:lpstr>Puberteten</vt:lpstr>
      <vt:lpstr>Könsorgan</vt:lpstr>
      <vt:lpstr>PowerPoint-presentation</vt:lpstr>
      <vt:lpstr>Mens</vt:lpstr>
      <vt:lpstr>Menstruation</vt:lpstr>
      <vt:lpstr>Vad händer i kroppen när ett barn blir till?</vt:lpstr>
      <vt:lpstr>Abort</vt:lpstr>
      <vt:lpstr>Om abort</vt:lpstr>
      <vt:lpstr>Du bestämmer över din kropp</vt:lpstr>
      <vt:lpstr>PowerPoint-presentation</vt:lpstr>
      <vt:lpstr>Onani- Sex med sig själv </vt:lpstr>
      <vt:lpstr>Slidkransen</vt:lpstr>
      <vt:lpstr>Preventivmedel</vt:lpstr>
      <vt:lpstr>Kondom</vt:lpstr>
      <vt:lpstr>Könssjukdomar</vt:lpstr>
      <vt:lpstr>Klamydiatest</vt:lpstr>
      <vt:lpstr>HIV</vt:lpstr>
      <vt:lpstr>PowerPoint-presentation</vt:lpstr>
      <vt:lpstr>Sexuell läggning/sexuell identitet</vt:lpstr>
      <vt:lpstr>HBTQ</vt:lpstr>
      <vt:lpstr>Newcomers RFSL</vt:lpstr>
      <vt:lpstr>PowerPoint-presentation</vt:lpstr>
      <vt:lpstr>Nästa vecka </vt:lpstr>
      <vt:lpstr>Tack</vt:lpstr>
    </vt:vector>
  </TitlesOfParts>
  <Company>Landstinget Sörmland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Bosdotter Rosten, Lena</dc:creator>
  <cp:lastModifiedBy>Torelöv, Vida Anne</cp:lastModifiedBy>
  <cp:revision>180</cp:revision>
  <cp:lastPrinted>2017-03-24T13:43:08Z</cp:lastPrinted>
  <dcterms:created xsi:type="dcterms:W3CDTF">2015-11-27T10:21:36Z</dcterms:created>
  <dcterms:modified xsi:type="dcterms:W3CDTF">2017-10-25T09:17:07Z</dcterms:modified>
</cp:coreProperties>
</file>