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376" r:id="rId2"/>
    <p:sldId id="301" r:id="rId3"/>
    <p:sldId id="304" r:id="rId4"/>
    <p:sldId id="303" r:id="rId5"/>
    <p:sldId id="319" r:id="rId6"/>
    <p:sldId id="274" r:id="rId7"/>
    <p:sldId id="349" r:id="rId8"/>
    <p:sldId id="348" r:id="rId9"/>
    <p:sldId id="373" r:id="rId10"/>
    <p:sldId id="374" r:id="rId11"/>
    <p:sldId id="350" r:id="rId12"/>
    <p:sldId id="363" r:id="rId13"/>
    <p:sldId id="362" r:id="rId14"/>
    <p:sldId id="351" r:id="rId15"/>
    <p:sldId id="352" r:id="rId16"/>
    <p:sldId id="353" r:id="rId17"/>
    <p:sldId id="355" r:id="rId18"/>
    <p:sldId id="356" r:id="rId19"/>
    <p:sldId id="357" r:id="rId20"/>
    <p:sldId id="358" r:id="rId21"/>
    <p:sldId id="364" r:id="rId22"/>
    <p:sldId id="365" r:id="rId23"/>
    <p:sldId id="359" r:id="rId24"/>
    <p:sldId id="367" r:id="rId25"/>
    <p:sldId id="368" r:id="rId26"/>
    <p:sldId id="369" r:id="rId27"/>
    <p:sldId id="360" r:id="rId28"/>
    <p:sldId id="371" r:id="rId29"/>
    <p:sldId id="372" r:id="rId30"/>
    <p:sldId id="287" r:id="rId31"/>
    <p:sldId id="340" r:id="rId32"/>
    <p:sldId id="343" r:id="rId33"/>
    <p:sldId id="370" r:id="rId34"/>
    <p:sldId id="331" r:id="rId35"/>
    <p:sldId id="318" r:id="rId36"/>
  </p:sldIdLst>
  <p:sldSz cx="9144000" cy="6858000" type="screen4x3"/>
  <p:notesSz cx="6797675" cy="9926638"/>
  <p:defaultTextStyle>
    <a:defPPr>
      <a:defRPr lang="sv-SE"/>
    </a:defPPr>
    <a:lvl1pPr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4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4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4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400" kern="1200">
        <a:solidFill>
          <a:schemeClr val="tx1"/>
        </a:solidFill>
        <a:latin typeface="Arial"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02"/>
    <a:srgbClr val="789530"/>
    <a:srgbClr val="1E9DC5"/>
    <a:srgbClr val="BD3337"/>
    <a:srgbClr val="EFC42D"/>
    <a:srgbClr val="F3B329"/>
    <a:srgbClr val="477E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1291" autoAdjust="0"/>
  </p:normalViewPr>
  <p:slideViewPr>
    <p:cSldViewPr>
      <p:cViewPr>
        <p:scale>
          <a:sx n="100" d="100"/>
          <a:sy n="100" d="100"/>
        </p:scale>
        <p:origin x="-194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378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5BE7D6D-4736-4DE8-A63B-84F0B80B7D95}" type="datetimeFigureOut">
              <a:rPr lang="sv-SE" smtClean="0"/>
              <a:t>2017-10-19</a:t>
            </a:fld>
            <a:endParaRPr lang="sv-SE"/>
          </a:p>
        </p:txBody>
      </p:sp>
      <p:sp>
        <p:nvSpPr>
          <p:cNvPr id="4" name="Platshållare för sidfo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D5FF0DE-DA47-4732-810F-69E7D4B10FED}" type="slidenum">
              <a:rPr lang="sv-SE" smtClean="0"/>
              <a:t>‹#›</a:t>
            </a:fld>
            <a:endParaRPr lang="sv-SE"/>
          </a:p>
        </p:txBody>
      </p:sp>
    </p:spTree>
    <p:extLst>
      <p:ext uri="{BB962C8B-B14F-4D97-AF65-F5344CB8AC3E}">
        <p14:creationId xmlns:p14="http://schemas.microsoft.com/office/powerpoint/2010/main" val="1895197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Verdana"/>
              </a:defRPr>
            </a:lvl1pPr>
          </a:lstStyle>
          <a:p>
            <a:endParaRPr lang="sv-SE" dirty="0"/>
          </a:p>
        </p:txBody>
      </p:sp>
      <p:sp>
        <p:nvSpPr>
          <p:cNvPr id="3075" name="Rectangle 3"/>
          <p:cNvSpPr>
            <a:spLocks noGrp="1" noChangeArrowheads="1"/>
          </p:cNvSpPr>
          <p:nvPr>
            <p:ph type="dt" idx="1"/>
          </p:nvPr>
        </p:nvSpPr>
        <p:spPr bwMode="auto">
          <a:xfrm>
            <a:off x="3852016"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Verdana"/>
              </a:defRPr>
            </a:lvl1pPr>
          </a:lstStyle>
          <a:p>
            <a:endParaRPr lang="sv-SE" dirty="0"/>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078"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Verdana"/>
              </a:defRPr>
            </a:lvl1pPr>
          </a:lstStyle>
          <a:p>
            <a:endParaRPr lang="sv-SE" dirty="0"/>
          </a:p>
        </p:txBody>
      </p:sp>
      <p:sp>
        <p:nvSpPr>
          <p:cNvPr id="3079"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Verdana"/>
              </a:defRPr>
            </a:lvl1pPr>
          </a:lstStyle>
          <a:p>
            <a:fld id="{F86DD05A-257B-904E-8EEB-B5159DF974C8}" type="slidenum">
              <a:rPr lang="sv-SE" smtClean="0"/>
              <a:pPr/>
              <a:t>‹#›</a:t>
            </a:fld>
            <a:endParaRPr lang="sv-SE" dirty="0"/>
          </a:p>
        </p:txBody>
      </p:sp>
    </p:spTree>
    <p:extLst>
      <p:ext uri="{BB962C8B-B14F-4D97-AF65-F5344CB8AC3E}">
        <p14:creationId xmlns:p14="http://schemas.microsoft.com/office/powerpoint/2010/main" val="746007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a:ea typeface="ヒラギノ角ゴ Pro W3" charset="-128"/>
        <a:cs typeface="ヒラギノ角ゴ Pro W3" charset="-128"/>
      </a:defRPr>
    </a:lvl1pPr>
    <a:lvl2pPr marL="457200" algn="l" rtl="0" fontAlgn="base">
      <a:spcBef>
        <a:spcPct val="30000"/>
      </a:spcBef>
      <a:spcAft>
        <a:spcPct val="0"/>
      </a:spcAft>
      <a:defRPr sz="1200" kern="1200">
        <a:solidFill>
          <a:schemeClr val="tx1"/>
        </a:solidFill>
        <a:latin typeface="Verdana"/>
        <a:ea typeface="ヒラギノ角ゴ Pro W3" charset="-128"/>
        <a:cs typeface="+mn-cs"/>
      </a:defRPr>
    </a:lvl2pPr>
    <a:lvl3pPr marL="914400" algn="l" rtl="0" fontAlgn="base">
      <a:spcBef>
        <a:spcPct val="30000"/>
      </a:spcBef>
      <a:spcAft>
        <a:spcPct val="0"/>
      </a:spcAft>
      <a:defRPr sz="1200" kern="1200">
        <a:solidFill>
          <a:schemeClr val="tx1"/>
        </a:solidFill>
        <a:latin typeface="Verdana"/>
        <a:ea typeface="ヒラギノ角ゴ Pro W3" charset="-128"/>
        <a:cs typeface="+mn-cs"/>
      </a:defRPr>
    </a:lvl3pPr>
    <a:lvl4pPr marL="1371600" algn="l" rtl="0" fontAlgn="base">
      <a:spcBef>
        <a:spcPct val="30000"/>
      </a:spcBef>
      <a:spcAft>
        <a:spcPct val="0"/>
      </a:spcAft>
      <a:defRPr sz="1200" kern="1200">
        <a:solidFill>
          <a:schemeClr val="tx1"/>
        </a:solidFill>
        <a:latin typeface="Verdana"/>
        <a:ea typeface="ヒラギノ角ゴ Pro W3" charset="-128"/>
        <a:cs typeface="+mn-cs"/>
      </a:defRPr>
    </a:lvl4pPr>
    <a:lvl5pPr marL="1828800" algn="l" rtl="0" fontAlgn="base">
      <a:spcBef>
        <a:spcPct val="30000"/>
      </a:spcBef>
      <a:spcAft>
        <a:spcPct val="0"/>
      </a:spcAft>
      <a:defRPr sz="1200" kern="1200">
        <a:solidFill>
          <a:schemeClr val="tx1"/>
        </a:solidFill>
        <a:latin typeface="Verdana"/>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1177.se/Sormland/Fakta-och-rad/Sjukdomar/Stress/Vard-och-behandling/" TargetMode="External"/><Relationship Id="rId13" Type="http://schemas.openxmlformats.org/officeDocument/2006/relationships/hyperlink" Target="https://www.1177.se/Sormland/Tema/Halsa/Motion-och-rorelse/Avslappning-och-mindfulness/Avslappning-for-hela-kroppen/" TargetMode="External"/><Relationship Id="rId3" Type="http://schemas.openxmlformats.org/officeDocument/2006/relationships/hyperlink" Target="https://www.1177.se/Sormland/Tema/Kroppen/Nervsystemet-och-sinnesorganen/Hjarna-ryggmarg-och-nerver/" TargetMode="External"/><Relationship Id="rId7" Type="http://schemas.openxmlformats.org/officeDocument/2006/relationships/hyperlink" Target="https://www.1177.se/Sormland/Fakta-och-rad/Sjukdomar/Fibromyalgi/" TargetMode="External"/><Relationship Id="rId12" Type="http://schemas.openxmlformats.org/officeDocument/2006/relationships/hyperlink" Target="https://www.1177.se/Sormland/Tema/Halsa/Motion-och-rorelse/Motion-och-traning/Rorelse-ar-livsviktigt/"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1177.se/Sormland/Fakta-och-rad/Sjukdomar/Utmattningssyndrom/" TargetMode="External"/><Relationship Id="rId11" Type="http://schemas.openxmlformats.org/officeDocument/2006/relationships/hyperlink" Target="https://www.1177.se/Sormland/Tema/Halsa/Somn/Somn/" TargetMode="External"/><Relationship Id="rId5" Type="http://schemas.openxmlformats.org/officeDocument/2006/relationships/hyperlink" Target="https://www.1177.se/Sormland/Fakta-och-rad/Sjukdomar/Hjartinfarkt/" TargetMode="External"/><Relationship Id="rId10" Type="http://schemas.openxmlformats.org/officeDocument/2006/relationships/hyperlink" Target="https://www.1177.se/Sormland/Fakta-och-rad/Sjukdomar/Angest/" TargetMode="External"/><Relationship Id="rId4" Type="http://schemas.openxmlformats.org/officeDocument/2006/relationships/hyperlink" Target="https://www.1177.se/Sormland/Fakta-och-rad/Sjukdomar/Depression/" TargetMode="External"/><Relationship Id="rId9" Type="http://schemas.openxmlformats.org/officeDocument/2006/relationships/hyperlink" Target="https://www.1177.se/Sormland/Tema/Halsa/Alkohol-och-tobak/Hjalp-att-sluta-rok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jour@tjejjourenmeja.s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tel:90101"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hat.mind.s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daktor.1177.se/Fakta-och-rad/Sjukdomar/Stress/?id=304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smtClean="0"/>
              <a:t>Migrationsstress</a:t>
            </a:r>
          </a:p>
          <a:p>
            <a:endParaRPr lang="sv-SE" sz="1200" b="1" dirty="0" smtClean="0"/>
          </a:p>
          <a:p>
            <a:r>
              <a:rPr lang="sv-SE" sz="1200" dirty="0" smtClean="0"/>
              <a:t>Stress</a:t>
            </a:r>
          </a:p>
          <a:p>
            <a:r>
              <a:rPr lang="sv-SE" sz="1200" dirty="0" smtClean="0"/>
              <a:t>Att uppleva stress är en del av livet - alla blir stressade någon gång. Det händer i situationer som kräver något extra och kroppen brukar då få extra kraft och energi. </a:t>
            </a:r>
          </a:p>
          <a:p>
            <a:r>
              <a:rPr lang="sv-SE" sz="1200" dirty="0" smtClean="0"/>
              <a:t>Men om stressen pågår länge kan kroppen ta skada. Därför är det viktigt med återhämtning och vila. </a:t>
            </a:r>
          </a:p>
          <a:p>
            <a:r>
              <a:rPr lang="sv-SE" sz="1200" dirty="0" smtClean="0"/>
              <a:t>En situation som en person uppfattar som stressande kan en annan uppfatta som trevlig. </a:t>
            </a:r>
          </a:p>
          <a:p>
            <a:endParaRPr lang="sv-SE" sz="1200" dirty="0" smtClean="0"/>
          </a:p>
          <a:p>
            <a:r>
              <a:rPr lang="sv-SE" dirty="0" smtClean="0"/>
              <a:t>Stressreaktionen har tidigare varit nödvändig för att överleva, men i det moderna samhället behöver du sällan kämpa rent fysiskt för att överleva. Ändå händer ungefär samma saker i kroppen oavsett om du upplever ett verkligt hot eller om du springer ikapp en buss. Stressreaktionen sätts även igång vid psykiska ansträngningar, till exempel när du blir arg på någon eller känner att du har för mycket att göra.</a:t>
            </a:r>
          </a:p>
          <a:p>
            <a:endParaRPr lang="sv-SE" dirty="0" smtClean="0"/>
          </a:p>
          <a:p>
            <a:endParaRPr lang="sv-SE" dirty="0" smtClean="0"/>
          </a:p>
          <a:p>
            <a:r>
              <a:rPr lang="sv-SE" b="1" dirty="0" smtClean="0"/>
              <a:t>Olika saker stressar</a:t>
            </a:r>
          </a:p>
          <a:p>
            <a:r>
              <a:rPr lang="sv-SE" dirty="0" smtClean="0"/>
              <a:t>Situationer som orsakar stress behöver inte alltid vara negativa. Du kan till exempel känna dig stressad av att ställa upp i en tävling, anordna en stor fest eller hålla ett föredrag. Stress kan då ge de extra krafter som behövs för uppgiften.</a:t>
            </a:r>
          </a:p>
          <a:p>
            <a:r>
              <a:rPr lang="sv-SE" dirty="0" smtClean="0"/>
              <a:t>En situation som en person uppfattar som stressande kan en annan uppfatta som trevlig. Hur du reagerar i en situation beror på olika saker, till exempel vad du har varit med om tidigare i livet och hur du fungerar som person. Men det finns vissa saker som många upplever som stressande. Till exempel känner många en stark press när de har för mycket att göra på arbetet eller i skolan. Även i privatlivet med vänner och familj kan en del uppleva sociala krav som känns svåra att leva upp till. Mest stressande är krävande situationer som du har liten kontroll över, och som du känner dig ensam om att hantera. Det går även att bli stressad av att inte ha tillräckligt många och meningsfulla uppgifter eller utmaningar i sitt liv. Det kan hända till exempel under en längre tids arbetslöshet, även då är jämvikten mellan aktivitet och vila rubbad.</a:t>
            </a:r>
          </a:p>
          <a:p>
            <a:r>
              <a:rPr lang="sv-SE" b="1" dirty="0" smtClean="0"/>
              <a:t>Höga krav kan stressa</a:t>
            </a:r>
          </a:p>
          <a:p>
            <a:r>
              <a:rPr lang="sv-SE" dirty="0" smtClean="0"/>
              <a:t>Många upplever att kraven från andra är höga, men ibland kan det vara egna krav som stressar mest. Vilka krav du ställer på dig själv kan till exempel bero på tidigare erfarenheter eller hur du har blivit uppfostrad.</a:t>
            </a:r>
          </a:p>
          <a:p>
            <a:r>
              <a:rPr lang="sv-SE" dirty="0" smtClean="0"/>
              <a:t>Om du värderar dig själv utifrån det du presterar, eller tror att andra gör det, kallas det för en prestationsbaserad självkänsla. De allra flesta kan tänka så om sig själva ibland, men om du alltid värderar dig själv utifrån vad du presterar är det lätt att du pressar dig själv att göra mer och mer för att känna att du duger. Då är det lätt att tappa respekt för sin egen person när det inte går att prestera lika mycket som vanligt, till exempel vid sjukdom eller en livskris.</a:t>
            </a:r>
          </a:p>
          <a:p>
            <a:r>
              <a:rPr lang="sv-SE" b="1" dirty="0" smtClean="0"/>
              <a:t>Ingen skillnad på verkligt hot eller inte</a:t>
            </a:r>
          </a:p>
          <a:p>
            <a:r>
              <a:rPr lang="sv-SE" dirty="0" smtClean="0"/>
              <a:t>Det är inte bara verkliga hot som kan stressa, eftersom hjärnan inte kan skilja på ett riktigt hot eller ett som du bara tänker dig. Därför kan du bli stressad bara av att föreställa dig ett hot eller en svår situation som egentligen inte finns och som kanske aldrig kommer att inträffa, kroppen reagerar ändå på hjärnans signaler. ”Tänk om barnen skadar sig”, eller ”jag kanske förlorar jobbet nu när företaget ska spara pengar” är exempel på tankar som kan vara stressande.</a:t>
            </a:r>
          </a:p>
          <a:p>
            <a:endParaRPr lang="sv-SE" b="1" dirty="0" smtClean="0"/>
          </a:p>
          <a:p>
            <a:r>
              <a:rPr lang="sv-SE" b="1" dirty="0" smtClean="0"/>
              <a:t>Bilaga</a:t>
            </a:r>
          </a:p>
          <a:p>
            <a:r>
              <a:rPr lang="sv-SE" b="1" dirty="0" smtClean="0"/>
              <a:t>Vad händer i kroppen?</a:t>
            </a:r>
          </a:p>
          <a:p>
            <a:r>
              <a:rPr lang="sv-SE" b="1" dirty="0" smtClean="0"/>
              <a:t>Två olika nervsystem</a:t>
            </a:r>
          </a:p>
          <a:p>
            <a:r>
              <a:rPr lang="sv-SE" dirty="0" smtClean="0"/>
              <a:t>Aktiviteten i de inre organen styrs av nerver, som inte påverkas av viljan. Dessa nerver hör till det så kallade autonoma nervsystemet. Det är den del av </a:t>
            </a:r>
            <a:r>
              <a:rPr lang="sv-SE" dirty="0" smtClean="0">
                <a:hlinkClick r:id="rId3" tooltip="Läs mer om hjärnan och kroppens nervsystem."/>
              </a:rPr>
              <a:t>kroppens nervsystem</a:t>
            </a:r>
            <a:r>
              <a:rPr lang="sv-SE" dirty="0" smtClean="0"/>
              <a:t> som bland annat styr andningen, hjärtslagen, blodtrycket och matsmältningen.</a:t>
            </a:r>
          </a:p>
          <a:p>
            <a:r>
              <a:rPr lang="sv-SE" dirty="0" smtClean="0"/>
              <a:t>Det autonoma nervsystemet är uppdelat i två olika delar, det sympatiska och det parasympatiska nervsystemet. Det sympatiska nervsystemet aktiveras när kroppens krafter behövs. Det parasympatiska nervsystemet är mest aktivt vid vila och i lugna situationer. Det dämpar effekterna av det sympatiska nervsystemet och bidrar till att bygga upp kroppen. Det är viktigt för att du ska kunna varva ner, somna och återhämta dig. För att må bra behövs en jämvikt mellan de två delarna av nervsystemet.</a:t>
            </a:r>
          </a:p>
          <a:p>
            <a:r>
              <a:rPr lang="sv-SE" b="1" dirty="0" smtClean="0"/>
              <a:t>Kamp-flyktreaktionen</a:t>
            </a:r>
          </a:p>
          <a:p>
            <a:r>
              <a:rPr lang="sv-SE" dirty="0" smtClean="0"/>
              <a:t>Stressreaktionen som kallas för kamp-flyktreaktionen innebär att hjärnan och kroppen ställer in sig på att antingen kämpa emot ett hot eller fly från det. Hjärnan skickar då signaler till det sympatiska nervsystemet som aktiveras, det påverkar hela kroppen. Bland annat utsöndras ämnen i blodet, till exempel socker, och stresshormoner som till exempel adrenalin, noradrenalin och kortisol. Under kamp-flyktreaktionen sparar kroppen inte på energi. Då kan i stället funktioner som matsmältning gå på sparlåga, som man inte har någon nytta av i en kamp på liv och död. När man är i en kamp-flyktreaktion kan man känna sig rädd, irriterad, arg eller fientlig.</a:t>
            </a:r>
          </a:p>
          <a:p>
            <a:r>
              <a:rPr lang="sv-SE" dirty="0" smtClean="0"/>
              <a:t>Reaktionen kan även sättas igång i vardagliga situationer där det inte alls fungerar att fly eller slåss. Det sympatiska nervsystemet kan inte skilja mellan fysiska hot, som till exempel ett farligt djur, eller ett socialt hot, som till exempel räkningar som vi har svårt att kunna betala. Det sympatiska nervsystemet kan inte heller skilja på ett verkligt hot eller något man bara oroar sig för.</a:t>
            </a:r>
          </a:p>
          <a:p>
            <a:r>
              <a:rPr lang="sv-SE" b="1" dirty="0" smtClean="0"/>
              <a:t>"Spela död"-reaktionen</a:t>
            </a:r>
          </a:p>
          <a:p>
            <a:r>
              <a:rPr lang="sv-SE" dirty="0" smtClean="0"/>
              <a:t>Det finns ytterligare ett sätt att reagera på stress, som är mycket vanligt. Det kallas för ”spela död"-reaktionen och </a:t>
            </a:r>
            <a:r>
              <a:rPr lang="sv-SE" dirty="0" err="1" smtClean="0"/>
              <a:t>inträfar</a:t>
            </a:r>
            <a:r>
              <a:rPr lang="sv-SE" dirty="0" smtClean="0"/>
              <a:t> när hjärnan uppfattar att faran är alltför stor, när det känns som om vi inte har någon chans att ta oss ur situationen. Det är en stressreaktion som ofta ger svimningskänsla, trötthet, yrsel, svaghet i musklerna och symtom från magen. Man vill också isolera sig och minska sina sociala kontakter. Känslomässigt kommer ofta trötthetskänslor, nedstämdhet, sorg och </a:t>
            </a:r>
            <a:r>
              <a:rPr lang="sv-SE" dirty="0" smtClean="0">
                <a:hlinkClick r:id="rId4"/>
              </a:rPr>
              <a:t>depression.</a:t>
            </a:r>
            <a:endParaRPr lang="sv-SE" dirty="0" smtClean="0"/>
          </a:p>
          <a:p>
            <a:r>
              <a:rPr lang="sv-SE" dirty="0" smtClean="0"/>
              <a:t>Det som händer är att den parasympatiska delen av nervsystemet fungerar som en broms och drar ner på energin. Vid långdragna stressituationer kan det leda till att en del av nervsystemet fortsätter att försöka bygga upp kroppen, trots att den förbrukar mindre energi än vanligt. Det är då behovet av att trösta oss ökar och man kan börja äta mera socker, fet mat och kanske dricka mera alkohol.</a:t>
            </a:r>
          </a:p>
          <a:p>
            <a:r>
              <a:rPr lang="sv-SE" b="1" dirty="0" smtClean="0"/>
              <a:t>Sjuk av stress</a:t>
            </a:r>
          </a:p>
          <a:p>
            <a:r>
              <a:rPr lang="sv-SE" dirty="0" smtClean="0"/>
              <a:t>Så länge du tar dig tid till återhämtning och sömn kan kroppen klara av att hantera stressiga perioder utan att ta skada. Kamp-flyktreaktionen varar oftast bara i några minuter eller möjligen timmar. Skadligt blir det först när du under en längre tid befinner dig i stressande situationer, både verkliga och </a:t>
            </a:r>
            <a:r>
              <a:rPr lang="sv-SE" dirty="0" err="1" smtClean="0"/>
              <a:t>tänkta.Till</a:t>
            </a:r>
            <a:r>
              <a:rPr lang="sv-SE" dirty="0" smtClean="0"/>
              <a:t> exempel kan det leda till förhöjt blodtryck också i vila och till spända muskler som börjar göra ont. De olika hormoner som utsöndras i blodet kan med tiden göra att man får minnes- och koncentrationssvårigheter.</a:t>
            </a:r>
          </a:p>
          <a:p>
            <a:r>
              <a:rPr lang="sv-SE" dirty="0" smtClean="0"/>
              <a:t>Därför är det viktigt att ta sig tid för återhämtning, för att undvika sjukdomar som stressen i värsta fall kan leda till, exempelvis </a:t>
            </a:r>
            <a:r>
              <a:rPr lang="sv-SE" dirty="0" smtClean="0">
                <a:hlinkClick r:id="rId5" tooltip="Läs mer om hjärtinfarkt."/>
              </a:rPr>
              <a:t>hjärtinfarkt</a:t>
            </a:r>
            <a:r>
              <a:rPr lang="sv-SE" dirty="0" smtClean="0"/>
              <a:t>, </a:t>
            </a:r>
            <a:r>
              <a:rPr lang="sv-SE" dirty="0" smtClean="0">
                <a:hlinkClick r:id="rId6"/>
              </a:rPr>
              <a:t>utmattningssyndrom</a:t>
            </a:r>
            <a:r>
              <a:rPr lang="sv-SE" dirty="0" smtClean="0"/>
              <a:t>, </a:t>
            </a:r>
            <a:r>
              <a:rPr lang="sv-SE" dirty="0" smtClean="0">
                <a:hlinkClick r:id="rId7" tooltip="Läs mer om fibromyalgi."/>
              </a:rPr>
              <a:t>fibromyalgi</a:t>
            </a:r>
            <a:r>
              <a:rPr lang="sv-SE" dirty="0" smtClean="0"/>
              <a:t> och andra långvariga tillstånd med smärta. Långvarig stress kan också leda till att  </a:t>
            </a:r>
            <a:r>
              <a:rPr lang="sv-SE" dirty="0" err="1" smtClean="0"/>
              <a:t>att</a:t>
            </a:r>
            <a:r>
              <a:rPr lang="sv-SE" dirty="0" smtClean="0"/>
              <a:t> du inte har några reserver kvar vid en stor påfrestning, till exempel om du får en sjukdom, hamnar i arbetslöshet eller om någon i familjen dör. </a:t>
            </a:r>
          </a:p>
          <a:p>
            <a:r>
              <a:rPr lang="sv-SE" dirty="0" smtClean="0"/>
              <a:t>Vissa stressande situationer är svårare att vila upp sig från, till exempel mobbning, svår ekonomisk kris, en nära anhörig som dör, att bli utsatt för misshandel eller </a:t>
            </a:r>
            <a:r>
              <a:rPr lang="sv-SE" dirty="0" err="1" smtClean="0"/>
              <a:t>allför</a:t>
            </a:r>
            <a:r>
              <a:rPr lang="sv-SE" dirty="0" smtClean="0"/>
              <a:t> hög arbetsbelastning. För att ta dig ur en sådan situation behövs oftast stöd och hjälp från någon utomstående. </a:t>
            </a:r>
            <a:r>
              <a:rPr lang="sv-SE" dirty="0" smtClean="0">
                <a:hlinkClick r:id="rId8"/>
              </a:rPr>
              <a:t>Ibland behövs även professionell hjälp.</a:t>
            </a:r>
            <a:endParaRPr lang="sv-SE" dirty="0" smtClean="0"/>
          </a:p>
          <a:p>
            <a:r>
              <a:rPr lang="sv-SE" b="1" dirty="0" smtClean="0"/>
              <a:t>Dubbel stress för rökare</a:t>
            </a:r>
          </a:p>
          <a:p>
            <a:r>
              <a:rPr lang="sv-SE" dirty="0" smtClean="0"/>
              <a:t>Du som röker får en dubbel belastning på kroppen vid stress. Dels reagerar kroppen på en stressig situation, dels ökar puls och blodtryck när du drar in rök och nikotinet går ut i blodet. Nikotinet gör att blodet lättare blir trögflytande, vilket ökar risken för proppar. När nikotinnivån sjunker får du abstinensbesvär. Ett av dem är oro och den dämpas tillfälligt när du röker och fyller på med nikotin igen. Därför kan det lätt bli en ond stresscirkel att försöka koppla av med en cigarett. Ett effektivt sätt att minska stressen är istället att </a:t>
            </a:r>
            <a:r>
              <a:rPr lang="sv-SE" dirty="0" smtClean="0">
                <a:hlinkClick r:id="rId9"/>
              </a:rPr>
              <a:t>sluta röka.</a:t>
            </a:r>
            <a:r>
              <a:rPr lang="sv-SE" dirty="0" smtClean="0"/>
              <a:t> Källa 1177</a:t>
            </a:r>
          </a:p>
          <a:p>
            <a:endParaRPr lang="sv-SE"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Stress påverkar många delar av kroppen och kan visa sig på olika sätt för olika personer. Tydliga tecken och varningssignaler kan vara en eller flera av följande saker:</a:t>
            </a:r>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Du känner dig likgiltig för vad som händer omkring dig, nedstämd och orolig.  </a:t>
            </a:r>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Källa 1177</a:t>
            </a:r>
          </a:p>
          <a:p>
            <a:endParaRPr lang="sv-SE" dirty="0" smtClean="0"/>
          </a:p>
          <a:p>
            <a:r>
              <a:rPr lang="sv-SE" sz="1200" dirty="0" smtClean="0"/>
              <a:t>Du är trött på morgonen, även när du sovit länge och ostört flera nätter i rad</a:t>
            </a:r>
          </a:p>
          <a:p>
            <a:r>
              <a:rPr lang="sv-SE" sz="1200" dirty="0" smtClean="0"/>
              <a:t>Du har svårt att somna på kvällen och kanske vaknar tidigt på morgonen utan att kunna somna om</a:t>
            </a:r>
          </a:p>
          <a:p>
            <a:r>
              <a:rPr lang="sv-SE" sz="1200" dirty="0" smtClean="0"/>
              <a:t>Du har svårt att koppla av och varva ner</a:t>
            </a:r>
          </a:p>
          <a:p>
            <a:r>
              <a:rPr lang="sv-SE" sz="1200" dirty="0" smtClean="0"/>
              <a:t>Du har svårare att koncentrera dig</a:t>
            </a:r>
          </a:p>
          <a:p>
            <a:r>
              <a:rPr lang="sv-SE" sz="1200" dirty="0" smtClean="0"/>
              <a:t>Du får dåligt minne</a:t>
            </a:r>
          </a:p>
          <a:p>
            <a:r>
              <a:rPr lang="sv-SE" sz="1200" dirty="0" smtClean="0"/>
              <a:t>Du har lätt att fastna i negativa tankar</a:t>
            </a:r>
          </a:p>
          <a:p>
            <a:r>
              <a:rPr lang="sv-SE" sz="1200" dirty="0" smtClean="0"/>
              <a:t>Du blir lätt irriterad och otålig över småsaker</a:t>
            </a:r>
          </a:p>
          <a:p>
            <a:r>
              <a:rPr lang="sv-SE" sz="1200" dirty="0" smtClean="0"/>
              <a:t>Du får ont i magen, spänningshuvudvärk eller hjärtklappning</a:t>
            </a:r>
          </a:p>
          <a:p>
            <a:r>
              <a:rPr lang="sv-SE" sz="1200" dirty="0" smtClean="0"/>
              <a:t>Du känner dig stel, spänd och får ont i kroppen</a:t>
            </a:r>
          </a:p>
          <a:p>
            <a:r>
              <a:rPr lang="sv-SE" sz="1200" dirty="0" smtClean="0"/>
              <a:t>Du känner dig uppgiven och trött, och undviker därför sociala kontakter</a:t>
            </a:r>
          </a:p>
          <a:p>
            <a:r>
              <a:rPr lang="sv-SE" sz="1200" dirty="0" smtClean="0"/>
              <a:t>Du upplever att tiden inte räcker till och höjer därför tempot ytterligare</a:t>
            </a:r>
          </a:p>
          <a:p>
            <a:r>
              <a:rPr lang="sv-SE" sz="1200" dirty="0" smtClean="0"/>
              <a:t>Du väljer bort vila, fritidsaktiviteter, nöjen och kontakt med släkt och vänner på grund av du känner att du inte har tid.</a:t>
            </a:r>
          </a:p>
          <a:p>
            <a:r>
              <a:rPr lang="sv-SE" sz="1200" dirty="0" smtClean="0"/>
              <a:t>Du känner det svårare att andas ordentligt</a:t>
            </a:r>
            <a:r>
              <a:rPr lang="sv-SE" sz="1200" baseline="0" dirty="0" smtClean="0"/>
              <a:t>. </a:t>
            </a:r>
            <a:r>
              <a:rPr lang="sv-SE" sz="1200" dirty="0" smtClean="0"/>
              <a:t>Du kan känna av </a:t>
            </a:r>
            <a:r>
              <a:rPr lang="sv-SE" sz="1200" dirty="0" smtClean="0">
                <a:hlinkClick r:id="rId10" tooltip="Läs mer om ångest."/>
              </a:rPr>
              <a:t>ångest</a:t>
            </a:r>
            <a:r>
              <a:rPr lang="sv-SE" sz="1200" dirty="0" smtClean="0"/>
              <a:t>. Du har tappat lusten för sex. Du behöver alkohol, nikotin, koffein eller sömnmedel för att orka med vardagen, eller tar till fett, socker, alkohol eller nikotin som en tröst.</a:t>
            </a:r>
            <a:endParaRPr lang="sv-SE" dirty="0" smtClean="0"/>
          </a:p>
          <a:p>
            <a:endParaRPr lang="sv-SE" sz="1200" dirty="0" smtClean="0"/>
          </a:p>
          <a:p>
            <a:r>
              <a:rPr lang="sv-SE" dirty="0" smtClean="0"/>
              <a:t>Migrationsstress</a:t>
            </a:r>
          </a:p>
          <a:p>
            <a:r>
              <a:rPr lang="sv-SE" dirty="0" smtClean="0"/>
              <a:t>Före</a:t>
            </a:r>
            <a:r>
              <a:rPr lang="sv-SE" baseline="0" dirty="0" smtClean="0"/>
              <a:t> flykten, många kan ha upplevt bombningar, våld, förlorat familj, vänner. Detta kan orsaka stress som går att hantera.</a:t>
            </a:r>
          </a:p>
          <a:p>
            <a:r>
              <a:rPr lang="sv-SE" baseline="0" dirty="0" smtClean="0"/>
              <a:t>Under flykten-, kan man ha upplevt farliga resor, våld, blivit lurade och detta kan även orsak stress som många kan fortfarande hantera.</a:t>
            </a:r>
          </a:p>
          <a:p>
            <a:r>
              <a:rPr lang="sv-SE" baseline="0" dirty="0" smtClean="0"/>
              <a:t>Efter flykten. Man har med sig stress som man har fått före flykten och under flykten. Sen uppstår ny stress när man ska lära känna nya landet, nya vanor, ny mat och språk. Det är långa handläggningstider. Ovetande om framtiden. Ovetande om familjen som är kvar i hemlandet. Har inga ekonomiska möjligheter. Många personer kan hantera all stress på grund av sina egna resurser och all hjälp de får från omgivningen. Medan det finns personer som behöver ha hjälp för att kunna hantera stressen.</a:t>
            </a:r>
          </a:p>
          <a:p>
            <a:endParaRPr lang="sv-SE" baseline="0" dirty="0" smtClean="0"/>
          </a:p>
          <a:p>
            <a:r>
              <a:rPr lang="sv-SE" dirty="0" smtClean="0"/>
              <a:t>Bilaga</a:t>
            </a:r>
          </a:p>
          <a:p>
            <a:r>
              <a:rPr lang="sv-SE" dirty="0" smtClean="0"/>
              <a:t>Att tvingas lämna sitt land är för många en livskris, oavsett varför man gör det. Det påverkar hela människan. Också hälsan påverkas.</a:t>
            </a:r>
          </a:p>
          <a:p>
            <a:r>
              <a:rPr lang="sv-SE" dirty="0" smtClean="0"/>
              <a:t>Oavsett om flykten</a:t>
            </a:r>
            <a:r>
              <a:rPr lang="sv-SE" baseline="0" dirty="0" smtClean="0"/>
              <a:t> var planerad eller inte, förlorar man mycket när man tvingas fly. Sin familj, sina vänner, sitt jobb, sin bostad – allt som har varit livet.</a:t>
            </a:r>
          </a:p>
          <a:p>
            <a:r>
              <a:rPr lang="sv-SE" dirty="0" smtClean="0"/>
              <a:t>När man förlorat något, sörjer man ju det. Genom att sörja kan man bearbeta det som hänt. Alla sörjer på olika vis.</a:t>
            </a:r>
          </a:p>
          <a:p>
            <a:r>
              <a:rPr lang="sv-SE" dirty="0" smtClean="0"/>
              <a:t>En del känner också skuld för att de lämnat sitt hemland och människorna där, kanske känner för att man har familj och vänner kvar. Man oroar sig för hur det ska gå för de som är kvar. </a:t>
            </a:r>
          </a:p>
          <a:p>
            <a:r>
              <a:rPr lang="sv-SE" dirty="0" smtClean="0"/>
              <a:t>Man kan också ha upplevt svåra saker i hemlandet och under flykten hit till Sverige. Svåra upplevelser kan påverka hälsan på flera olika sätt. </a:t>
            </a:r>
          </a:p>
          <a:p>
            <a:r>
              <a:rPr lang="sv-SE" dirty="0" smtClean="0"/>
              <a:t>När man kommit hit till Sverige och sökt asyl får man vänta länge på besked om man får asyl eller inte. Att vänta, och att inte veta om man får stanna här eller inte, kan vara mycket svårt och göra att man mår dåligt. </a:t>
            </a:r>
          </a:p>
          <a:p>
            <a:r>
              <a:rPr lang="sv-SE" dirty="0" smtClean="0"/>
              <a:t>Även efter att flykten är över, och man vet att man får stanna här, kan det kännas svårt när man ska skapa sig ett nytt liv i Sverige. Mycket är bra här, men mycket är också annorlunda och det finns svårigheter. </a:t>
            </a:r>
          </a:p>
          <a:p>
            <a:r>
              <a:rPr lang="sv-SE" dirty="0" smtClean="0"/>
              <a:t>Det är vanligt att flyktingar som kommit till Sverige beskriver stress som ett stort problem. Stress kan göra att man känner sig orolig, eller att man får svårt att sova. </a:t>
            </a:r>
          </a:p>
          <a:p>
            <a:r>
              <a:rPr lang="sv-SE" dirty="0" smtClean="0"/>
              <a:t>Man kan få ont i kroppen på olika sätt eller bli sjuk för att man känner stress. Det kan vara svårt att fokusera på att lära sig ett nytt språk, eller att bygga upp ett nytt liv när man känner sig orolig och mår dåligt.</a:t>
            </a:r>
          </a:p>
          <a:p>
            <a:endParaRPr lang="sv-SE" dirty="0" smtClean="0"/>
          </a:p>
          <a:p>
            <a:endParaRPr lang="sv-SE" dirty="0" smtClean="0"/>
          </a:p>
          <a:p>
            <a:r>
              <a:rPr lang="sv-SE" dirty="0" smtClean="0"/>
              <a:t>För att klara stressiga perioder behöver vi en jämvikt mellan att vara aktiva och att vara i stillhet, mellan vakenhet och sömn, och mellan fysisk aktivitet och vila. Om du känner dig stressad räcker det ofta att försöka slå av på takten och vila lite mer än vanligt. Går det att minska på kraven du själv och omgivningen ställer? Om du känner att du börjar må dåligt av stress är det bra att försöka återställa balansen i livet så snart som möjligt. </a:t>
            </a:r>
            <a:r>
              <a:rPr lang="sv-SE" dirty="0" err="1" smtClean="0"/>
              <a:t>Stressymtomen</a:t>
            </a:r>
            <a:r>
              <a:rPr lang="sv-SE" dirty="0" smtClean="0"/>
              <a:t> kan vara en anledning att börja fundera över och välja bland allt du har att göra. Är det för mycket eller för lite av något i ditt liv? Du kanske också behöver förstärka ditt eget försvar mot stress genom mer </a:t>
            </a:r>
            <a:r>
              <a:rPr lang="sv-SE" dirty="0" smtClean="0">
                <a:hlinkClick r:id="rId11"/>
              </a:rPr>
              <a:t>sömn</a:t>
            </a:r>
            <a:r>
              <a:rPr lang="sv-SE" dirty="0" smtClean="0"/>
              <a:t>, vila, </a:t>
            </a:r>
            <a:r>
              <a:rPr lang="sv-SE" dirty="0" smtClean="0">
                <a:hlinkClick r:id="rId12"/>
              </a:rPr>
              <a:t>fysisk aktivite</a:t>
            </a:r>
            <a:r>
              <a:rPr lang="sv-SE" dirty="0" smtClean="0"/>
              <a:t>t och något sätt att </a:t>
            </a:r>
            <a:r>
              <a:rPr lang="sv-SE" dirty="0" smtClean="0">
                <a:hlinkClick r:id="rId13"/>
              </a:rPr>
              <a:t>varva ned.</a:t>
            </a:r>
            <a:endParaRPr lang="sv-SE" dirty="0" smtClean="0"/>
          </a:p>
          <a:p>
            <a:r>
              <a:rPr lang="sv-SE" dirty="0" smtClean="0"/>
              <a:t>När du beslutat dig för att försöka göra något åt situationen finns mycket du kan göra själv för att hantera stressen så bra som möjligt. Att försöka förstå din egen stress är ett viktigt första steg.</a:t>
            </a:r>
          </a:p>
          <a:p>
            <a:r>
              <a:rPr lang="sv-SE" dirty="0" smtClean="0"/>
              <a:t>Om stressen beror på något som hänt, som till exempel en närståendes död, misshandel, ekonomiska svårigheter eller någon annan kris, kan du behöva </a:t>
            </a:r>
            <a:r>
              <a:rPr lang="sv-SE" dirty="0" smtClean="0">
                <a:hlinkClick r:id="rId8"/>
              </a:rPr>
              <a:t>söka vård eller annan professionell hjälp</a:t>
            </a:r>
            <a:r>
              <a:rPr lang="sv-SE" dirty="0" smtClean="0"/>
              <a:t>.</a:t>
            </a:r>
          </a:p>
          <a:p>
            <a:endParaRPr lang="sv-SE" dirty="0" smtClean="0"/>
          </a:p>
          <a:p>
            <a:r>
              <a:rPr lang="sv-SE" dirty="0" smtClean="0"/>
              <a:t>Källa:</a:t>
            </a:r>
            <a:r>
              <a:rPr lang="sv-SE" baseline="0" dirty="0" smtClean="0"/>
              <a:t> Uppdrag Psykisk Hälsa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10</a:t>
            </a:fld>
            <a:endParaRPr lang="sv-SE" dirty="0"/>
          </a:p>
        </p:txBody>
      </p:sp>
    </p:spTree>
    <p:extLst>
      <p:ext uri="{BB962C8B-B14F-4D97-AF65-F5344CB8AC3E}">
        <p14:creationId xmlns:p14="http://schemas.microsoft.com/office/powerpoint/2010/main" val="3446347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beskrivs olika sätt att må dåligt psykiskt. Kanske känner du igen dig i något?</a:t>
            </a:r>
          </a:p>
          <a:p>
            <a:r>
              <a:rPr lang="sv-SE" dirty="0" smtClean="0"/>
              <a:t>Att må dåligt betyder inte att du är svag och det är inget att skämmas över. Alla gör det ibland. Det finns bra hjälp att få om du behöver.</a:t>
            </a:r>
          </a:p>
          <a:p>
            <a:endParaRPr lang="sv-SE" dirty="0" smtClean="0"/>
          </a:p>
          <a:p>
            <a:r>
              <a:rPr lang="sv-SE" dirty="0" smtClean="0"/>
              <a:t>Text</a:t>
            </a:r>
            <a:r>
              <a:rPr lang="sv-SE" baseline="0" dirty="0" smtClean="0"/>
              <a:t> till bilden.</a:t>
            </a:r>
          </a:p>
          <a:p>
            <a:r>
              <a:rPr lang="sv-SE" baseline="0" dirty="0" smtClean="0"/>
              <a:t>Har du många tankar i huvudet? Har du svårt att slappna av? Blir du lätt </a:t>
            </a:r>
            <a:r>
              <a:rPr lang="sv-SE" baseline="0" dirty="0" err="1" smtClean="0"/>
              <a:t>inrriterad</a:t>
            </a:r>
            <a:r>
              <a:rPr lang="sv-SE" baseline="0" dirty="0" smtClean="0"/>
              <a:t>? Då kanske du är stressad?</a:t>
            </a:r>
          </a:p>
          <a:p>
            <a:endParaRPr lang="sv-SE" baseline="0" dirty="0" smtClean="0"/>
          </a:p>
          <a:p>
            <a:r>
              <a:rPr lang="sv-SE" baseline="0" dirty="0" smtClean="0"/>
              <a:t>Stress kan göra dig spänd i kroppen. </a:t>
            </a:r>
            <a:r>
              <a:rPr lang="sv-SE" baseline="0" dirty="0" err="1" smtClean="0"/>
              <a:t>Gjärtat</a:t>
            </a:r>
            <a:r>
              <a:rPr lang="sv-SE" baseline="0" dirty="0" smtClean="0"/>
              <a:t> och andningen kan bli snabbare</a:t>
            </a:r>
          </a:p>
          <a:p>
            <a:endParaRPr lang="sv-SE" baseline="0" dirty="0" smtClean="0"/>
          </a:p>
          <a:p>
            <a:r>
              <a:rPr lang="sv-SE" baseline="0" dirty="0" smtClean="0"/>
              <a:t>Stress kan komma när du är orolig för att inte klara något, till exempel ett prov i skolan. Stress kan komma när du inte vet hur din situation ska bli. Stress kan också bero på att du är med om något som gör dig rädd. Rökning kan göra dig mer stressad. Du kan vara stressad utan att veta varför.</a:t>
            </a:r>
          </a:p>
          <a:p>
            <a:endParaRPr lang="sv-SE" baseline="0" dirty="0" smtClean="0"/>
          </a:p>
          <a:p>
            <a:r>
              <a:rPr lang="sv-SE" baseline="0" dirty="0" smtClean="0"/>
              <a:t>Ibland är det bra att bli stressad, som när du behöver göra något snabbt. Men efteråt behöver du vila och samla energi. Att vara stressad ofta kan göra dig ledsen och vara farlig för kroppen.</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11</a:t>
            </a:fld>
            <a:endParaRPr lang="sv-SE" dirty="0"/>
          </a:p>
        </p:txBody>
      </p:sp>
    </p:spTree>
    <p:extLst>
      <p:ext uri="{BB962C8B-B14F-4D97-AF65-F5344CB8AC3E}">
        <p14:creationId xmlns:p14="http://schemas.microsoft.com/office/powerpoint/2010/main" val="1563961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1000"/>
              </a:spcAft>
            </a:pPr>
            <a:r>
              <a:rPr lang="sv-SE" b="1" dirty="0" smtClean="0">
                <a:latin typeface="Calibri" panose="020F0502020204030204" pitchFamily="34" charset="0"/>
                <a:ea typeface="Times New Roman" panose="02020603050405020304" pitchFamily="18" charset="0"/>
                <a:cs typeface="Times New Roman" panose="02020603050405020304" pitchFamily="18" charset="0"/>
              </a:rPr>
              <a:t>Bild 14. Tecken på psykisk ohälsa</a:t>
            </a:r>
          </a:p>
          <a:p>
            <a:pPr>
              <a:lnSpc>
                <a:spcPct val="115000"/>
              </a:lnSpc>
              <a:spcAft>
                <a:spcPts val="1000"/>
              </a:spcAft>
            </a:pPr>
            <a:endParaRPr lang="sv-SE" b="1" dirty="0" smtClean="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En person som mår psykiskt dåligt sover ofta dåligt, och det kan vara ett tecken att upptäcka psykisk ohälsa. </a:t>
            </a: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Att ha svårt att koncentrera sig eller att bli snabbt utmattad av dagliga sysslor kan vara tecken på psykisk ohälsa.</a:t>
            </a: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Tecken på allvarligare sjukdomstillstånd kan vara ångest, minnesförlust och självmordstankar, eller att personen drar sig undan från andra människor.</a:t>
            </a:r>
          </a:p>
          <a:p>
            <a:pPr>
              <a:lnSpc>
                <a:spcPct val="115000"/>
              </a:lnSpc>
              <a:spcAft>
                <a:spcPts val="1000"/>
              </a:spcAft>
            </a:pPr>
            <a:endParaRPr lang="sv-SE"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sv-SE" dirty="0" smtClean="0"/>
              <a:t>Källa 1177</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12</a:t>
            </a:fld>
            <a:endParaRPr lang="sv-SE" dirty="0"/>
          </a:p>
        </p:txBody>
      </p:sp>
    </p:spTree>
    <p:extLst>
      <p:ext uri="{BB962C8B-B14F-4D97-AF65-F5344CB8AC3E}">
        <p14:creationId xmlns:p14="http://schemas.microsoft.com/office/powerpoint/2010/main" val="340839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15. Kroppsliga symtom</a:t>
            </a:r>
          </a:p>
          <a:p>
            <a:endParaRPr lang="sv-SE" b="1" dirty="0" smtClean="0"/>
          </a:p>
          <a:p>
            <a:r>
              <a:rPr lang="sv-SE" dirty="0" smtClean="0"/>
              <a:t>Vid psykisk</a:t>
            </a:r>
            <a:r>
              <a:rPr lang="sv-SE" baseline="0" dirty="0" smtClean="0"/>
              <a:t> ohälsa  så kan man istället uttrycka kroppsliga symtom som huvudvärk och ont i magen och det är oftast för dem man söker vården. Ångest och depression är några som ges i uttryck i form av kroppsliga symtom. </a:t>
            </a:r>
          </a:p>
          <a:p>
            <a:endParaRPr lang="sv-SE" baseline="0" dirty="0" smtClean="0"/>
          </a:p>
          <a:p>
            <a:r>
              <a:rPr lang="sv-SE" baseline="0" dirty="0" smtClean="0"/>
              <a:t>Källa: Uppdrag Psykisk Hälsa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13</a:t>
            </a:fld>
            <a:endParaRPr lang="sv-SE" dirty="0"/>
          </a:p>
        </p:txBody>
      </p:sp>
    </p:spTree>
    <p:extLst>
      <p:ext uri="{BB962C8B-B14F-4D97-AF65-F5344CB8AC3E}">
        <p14:creationId xmlns:p14="http://schemas.microsoft.com/office/powerpoint/2010/main" val="418529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här kan du göra om du är stressad:</a:t>
            </a:r>
          </a:p>
          <a:p>
            <a:endParaRPr lang="sv-SE" dirty="0" smtClean="0"/>
          </a:p>
          <a:p>
            <a:r>
              <a:rPr lang="sv-SE" dirty="0" smtClean="0"/>
              <a:t>-Berätta hur du mår för en kompis eller någon vuxen du känner. Det brukar kännas bättre efteråt</a:t>
            </a:r>
          </a:p>
          <a:p>
            <a:r>
              <a:rPr lang="sv-SE" dirty="0" smtClean="0"/>
              <a:t>-Försök att äta och sova bra</a:t>
            </a:r>
          </a:p>
          <a:p>
            <a:r>
              <a:rPr lang="sv-SE" dirty="0" smtClean="0"/>
              <a:t>Rör på dig, tex. Genom</a:t>
            </a:r>
            <a:r>
              <a:rPr lang="sv-SE" baseline="0" dirty="0" smtClean="0"/>
              <a:t> att promenera eller träna</a:t>
            </a:r>
          </a:p>
          <a:p>
            <a:r>
              <a:rPr lang="sv-SE" baseline="0" dirty="0" smtClean="0"/>
              <a:t>-Gör sånt som du tycker är roligt, t. ex. vara med kompisar eller lyssna på musik</a:t>
            </a:r>
          </a:p>
          <a:p>
            <a:r>
              <a:rPr lang="sv-SE" baseline="0" dirty="0" smtClean="0"/>
              <a:t>-Hitta ett sätt att slappna av som passar dig. Prova t. ex andningsövningar</a:t>
            </a:r>
          </a:p>
          <a:p>
            <a:r>
              <a:rPr lang="sv-SE" baseline="0" dirty="0" smtClean="0"/>
              <a:t>-Fundera på varför du är stressa. Kan du själv ändra någon? Skriv ner det du kommer på?</a:t>
            </a:r>
          </a:p>
          <a:p>
            <a:r>
              <a:rPr lang="sv-SE" baseline="0" dirty="0" smtClean="0"/>
              <a:t>-Röker du? Försök sluta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14</a:t>
            </a:fld>
            <a:endParaRPr lang="sv-SE" dirty="0"/>
          </a:p>
        </p:txBody>
      </p:sp>
    </p:spTree>
    <p:extLst>
      <p:ext uri="{BB962C8B-B14F-4D97-AF65-F5344CB8AC3E}">
        <p14:creationId xmlns:p14="http://schemas.microsoft.com/office/powerpoint/2010/main" val="36727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Känner du dig ledsen, trött och orolig? Har du kanske slutat bry dig om saker som du brukade tycka var roligt? Det kallas att vara</a:t>
            </a:r>
            <a:r>
              <a:rPr lang="sv-SE" baseline="0" dirty="0" smtClean="0"/>
              <a:t> nedstämd.</a:t>
            </a:r>
          </a:p>
          <a:p>
            <a:endParaRPr lang="sv-SE" baseline="0" dirty="0" smtClean="0"/>
          </a:p>
          <a:p>
            <a:r>
              <a:rPr lang="sv-SE" baseline="0" dirty="0" smtClean="0"/>
              <a:t>Du kanske vet varför du känner så här. T. ex.  Om hemska saker har hänt, om livet har förändrats eller om du känner dig ensam. Du kan också bli ledsen och orolig utan att det har hänt något särskilt.</a:t>
            </a:r>
          </a:p>
          <a:p>
            <a:endParaRPr lang="sv-SE" baseline="0" dirty="0" smtClean="0"/>
          </a:p>
          <a:p>
            <a:r>
              <a:rPr lang="sv-SE" baseline="0" dirty="0" smtClean="0"/>
              <a:t>Det kan kännas som att du alltid ska må dåligt. Men det går nästan alltid över. Du kommer att kunna vara glad igen.</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15</a:t>
            </a:fld>
            <a:endParaRPr lang="sv-SE" dirty="0"/>
          </a:p>
        </p:txBody>
      </p:sp>
    </p:spTree>
    <p:extLst>
      <p:ext uri="{BB962C8B-B14F-4D97-AF65-F5344CB8AC3E}">
        <p14:creationId xmlns:p14="http://schemas.microsoft.com/office/powerpoint/2010/main" val="79327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-Låt känslorna</a:t>
            </a:r>
            <a:r>
              <a:rPr lang="sv-SE" baseline="0" dirty="0" smtClean="0"/>
              <a:t> komma, istället för att försöka få bort dem. Det är ok att gråta eller vara arg.</a:t>
            </a:r>
          </a:p>
          <a:p>
            <a:r>
              <a:rPr lang="sv-SE" baseline="0" dirty="0" smtClean="0"/>
              <a:t>-Be</a:t>
            </a:r>
            <a:r>
              <a:rPr lang="sv-SE" dirty="0" smtClean="0"/>
              <a:t>rätta hur du mår för en kompis eller någon vuxen du känner. Det brukar kännas bättre efteråt</a:t>
            </a:r>
          </a:p>
          <a:p>
            <a:r>
              <a:rPr lang="sv-SE" dirty="0" smtClean="0"/>
              <a:t>-Försök att äta och sova bra</a:t>
            </a:r>
          </a:p>
          <a:p>
            <a:r>
              <a:rPr lang="sv-SE" dirty="0" smtClean="0"/>
              <a:t>Rör på dig, tex. Genom</a:t>
            </a:r>
            <a:r>
              <a:rPr lang="sv-SE" baseline="0" dirty="0" smtClean="0"/>
              <a:t> att promenera eller träna</a:t>
            </a:r>
          </a:p>
          <a:p>
            <a:r>
              <a:rPr lang="sv-SE" baseline="0" dirty="0" smtClean="0"/>
              <a:t>-Gör sånt som du tycker är roligt, t. ex. vara med kompisar eller lyssna på musik</a:t>
            </a:r>
          </a:p>
          <a:p>
            <a:r>
              <a:rPr lang="sv-SE" baseline="0" dirty="0" smtClean="0"/>
              <a:t>-Hitta ett sätt att slappna av som passar dig. Prova t. ex andningsövningar</a:t>
            </a:r>
          </a:p>
          <a:p>
            <a:r>
              <a:rPr lang="sv-SE" baseline="0" dirty="0" smtClean="0"/>
              <a:t>Skriv ner hur du känner</a:t>
            </a:r>
          </a:p>
          <a:p>
            <a:r>
              <a:rPr lang="sv-SE" baseline="0" dirty="0" smtClean="0"/>
              <a:t>-Är du stressad? Fundera på varför du är stressa. Kan du själv ändra något? </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16</a:t>
            </a:fld>
            <a:endParaRPr lang="sv-SE" dirty="0"/>
          </a:p>
        </p:txBody>
      </p:sp>
    </p:spTree>
    <p:extLst>
      <p:ext uri="{BB962C8B-B14F-4D97-AF65-F5344CB8AC3E}">
        <p14:creationId xmlns:p14="http://schemas.microsoft.com/office/powerpoint/2010/main" val="4203188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Om du har känt dig ledsen och trött i mer än ett par veckor kan du vara deprimerad.</a:t>
            </a:r>
            <a:r>
              <a:rPr lang="sv-SE" baseline="0" dirty="0" smtClean="0"/>
              <a:t> Då kan du vara väldigt trött eller få svårt att sova. Du kan bli mer hungrig eller mindre hungrig än vanligt. Du kan få svårt att koncentrera dig och lätt bli irriterad. Saker som du tidigare har tyckt om att göra kan kännas tråkiga eller meningslösa. Kanske tänker du väldigt mycket. Du kan börja tänka att du inte orkar leva.</a:t>
            </a:r>
          </a:p>
          <a:p>
            <a:endParaRPr lang="sv-SE" baseline="0" dirty="0" smtClean="0"/>
          </a:p>
          <a:p>
            <a:r>
              <a:rPr lang="sv-SE" baseline="0" dirty="0" smtClean="0"/>
              <a:t>Då behöver du hjälp för att må bättre. Du kan gå till skolsköterskan eller skolkuratorn. Eller kontakta ungdomsmottagning, en vårdcentral, barn-och ungdomspsykiatrin eller samtalsmottagning</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17</a:t>
            </a:fld>
            <a:endParaRPr lang="sv-SE" dirty="0"/>
          </a:p>
        </p:txBody>
      </p:sp>
    </p:spTree>
    <p:extLst>
      <p:ext uri="{BB962C8B-B14F-4D97-AF65-F5344CB8AC3E}">
        <p14:creationId xmlns:p14="http://schemas.microsoft.com/office/powerpoint/2010/main" val="183176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Känner du dig mycket rädd och orolig? Det kan vara tecken på ångest. Ångest brukar kännas starkt i kroppen. Du kan uppleva ett tryck i bröstet. Hjärtat kan slå snabbt eller hårt och det kan kännas svårt</a:t>
            </a:r>
            <a:r>
              <a:rPr lang="sv-SE" baseline="0" dirty="0" smtClean="0"/>
              <a:t> att andas. Du kan då ont i magen eller känner dig yr. Det kan kännas overkligt eller som om du är i en bubbla.</a:t>
            </a:r>
          </a:p>
          <a:p>
            <a:endParaRPr lang="sv-SE" baseline="0" dirty="0" smtClean="0"/>
          </a:p>
          <a:p>
            <a:r>
              <a:rPr lang="sv-SE" baseline="0" dirty="0" smtClean="0"/>
              <a:t>Du kanske vet vad ångesten beror på. Men du kan också få ångest utan att veta varför.</a:t>
            </a:r>
          </a:p>
          <a:p>
            <a:endParaRPr lang="sv-SE" baseline="0" dirty="0" smtClean="0"/>
          </a:p>
          <a:p>
            <a:r>
              <a:rPr lang="sv-SE" baseline="0" dirty="0" smtClean="0"/>
              <a:t>Ångest som kommer plötsligt och intensivt kallas  panikångest</a:t>
            </a:r>
          </a:p>
          <a:p>
            <a:endParaRPr lang="sv-SE" baseline="0" dirty="0" smtClean="0"/>
          </a:p>
          <a:p>
            <a:r>
              <a:rPr lang="sv-SE" baseline="0" dirty="0" smtClean="0"/>
              <a:t>Det kan kännas mycket skrämmande att få ångest. Ibland kan det kännas som att du ska tappa kontrollen. Men ångest är inte farligt. Det är naturliga reaktioner i kroppen. Ångest går alltid över</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18</a:t>
            </a:fld>
            <a:endParaRPr lang="sv-SE" dirty="0"/>
          </a:p>
        </p:txBody>
      </p:sp>
    </p:spTree>
    <p:extLst>
      <p:ext uri="{BB962C8B-B14F-4D97-AF65-F5344CB8AC3E}">
        <p14:creationId xmlns:p14="http://schemas.microsoft.com/office/powerpoint/2010/main" val="104238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här kan du göra om du</a:t>
            </a:r>
            <a:r>
              <a:rPr lang="sv-SE" baseline="0" dirty="0" smtClean="0"/>
              <a:t> har ångest</a:t>
            </a:r>
          </a:p>
          <a:p>
            <a:r>
              <a:rPr lang="sv-SE" baseline="0" dirty="0" smtClean="0"/>
              <a:t>-Försök att fortsätta med det du hade tänkt göra även om du får ångest. Du kommer att märka att de jobbiga känslorna minskar efter en stund.</a:t>
            </a:r>
          </a:p>
          <a:p>
            <a:endParaRPr lang="sv-SE" baseline="0" dirty="0" smtClean="0"/>
          </a:p>
          <a:p>
            <a:r>
              <a:rPr lang="sv-SE" baseline="0" dirty="0" smtClean="0"/>
              <a:t>-Berätta hur du mår för en kompis eller någon vuxen du känner</a:t>
            </a:r>
          </a:p>
          <a:p>
            <a:r>
              <a:rPr lang="sv-SE" baseline="0" smtClean="0"/>
              <a:t>-Försök  </a:t>
            </a:r>
            <a:r>
              <a:rPr lang="sv-SE" baseline="0" dirty="0" smtClean="0"/>
              <a:t>att äta o sova</a:t>
            </a:r>
          </a:p>
          <a:p>
            <a:r>
              <a:rPr lang="sv-SE" baseline="0" dirty="0" smtClean="0"/>
              <a:t>-</a:t>
            </a:r>
            <a:r>
              <a:rPr lang="sv-SE" dirty="0" smtClean="0"/>
              <a:t>Rör på dig, tex. Genom</a:t>
            </a:r>
            <a:r>
              <a:rPr lang="sv-SE" baseline="0" dirty="0" smtClean="0"/>
              <a:t> att promenera eller träna</a:t>
            </a:r>
          </a:p>
          <a:p>
            <a:r>
              <a:rPr lang="sv-SE" baseline="0" dirty="0" smtClean="0"/>
              <a:t>-Gör sånt som du tycker är roligt, t. ex. vara med kompisar eller lyssna på musik</a:t>
            </a:r>
          </a:p>
          <a:p>
            <a:r>
              <a:rPr lang="sv-SE" baseline="0" dirty="0" smtClean="0"/>
              <a:t>-Hitta ett sätt att slappna av som passar dig. Prova t. ex andningsövningar</a:t>
            </a:r>
          </a:p>
          <a:p>
            <a:r>
              <a:rPr lang="sv-SE" baseline="0" dirty="0" smtClean="0"/>
              <a:t>-Är du stressad? Fundera på varför o om du själv kan ändra något</a:t>
            </a:r>
          </a:p>
          <a:p>
            <a:r>
              <a:rPr lang="sv-SE" baseline="0" dirty="0" smtClean="0"/>
              <a:t>-Röker eller snusar du? Gör det mindre eller försök sluta</a:t>
            </a:r>
          </a:p>
          <a:p>
            <a:r>
              <a:rPr lang="sv-SE" baseline="0" dirty="0" smtClean="0"/>
              <a:t>-Undvik alkohol o andra droger. Det kan ge mer ångest.</a:t>
            </a:r>
          </a:p>
          <a:p>
            <a:r>
              <a:rPr lang="sv-SE" baseline="0" dirty="0" smtClean="0"/>
              <a:t>-Lär dig mer om ångest t.ex. genom att läsa eller prata med någon som kan mer,</a:t>
            </a:r>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19</a:t>
            </a:fld>
            <a:endParaRPr lang="sv-SE" dirty="0"/>
          </a:p>
        </p:txBody>
      </p:sp>
    </p:spTree>
    <p:extLst>
      <p:ext uri="{BB962C8B-B14F-4D97-AF65-F5344CB8AC3E}">
        <p14:creationId xmlns:p14="http://schemas.microsoft.com/office/powerpoint/2010/main" val="40560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Tänker du mycket på något skrämmande som har hänt?</a:t>
            </a:r>
            <a:r>
              <a:rPr lang="sv-SE" baseline="0" dirty="0" smtClean="0"/>
              <a:t> Du kan då svårt att sova, drömma mardrömmar,  bli trött och ledsen, få ont i kroppen, bli arg och svårt att koncentrera dig.  Kanske vill du inte alls tänka på eller prata om det du har varit med om. Det här kan vara tecken på PTSD- post traumatisk </a:t>
            </a:r>
            <a:r>
              <a:rPr lang="sv-SE" baseline="0" dirty="0" err="1" smtClean="0"/>
              <a:t>stresssyndrom</a:t>
            </a:r>
            <a:r>
              <a:rPr lang="sv-SE" baseline="0" dirty="0" smtClean="0"/>
              <a:t>.</a:t>
            </a:r>
          </a:p>
          <a:p>
            <a:endParaRPr lang="sv-SE" baseline="0" dirty="0" smtClean="0"/>
          </a:p>
          <a:p>
            <a:r>
              <a:rPr lang="sv-SE" baseline="0" dirty="0" smtClean="0"/>
              <a:t>Du kan känna dig rädd och må dåligt även om det har gått lång tid. Det kan kännas jobbigt men det är inget konstigt att det är så här.</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20</a:t>
            </a:fld>
            <a:endParaRPr lang="sv-SE" dirty="0"/>
          </a:p>
        </p:txBody>
      </p:sp>
    </p:spTree>
    <p:extLst>
      <p:ext uri="{BB962C8B-B14F-4D97-AF65-F5344CB8AC3E}">
        <p14:creationId xmlns:p14="http://schemas.microsoft.com/office/powerpoint/2010/main" val="4148436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1000"/>
              </a:spcAft>
            </a:pPr>
            <a:r>
              <a:rPr lang="sv-SE" b="1" dirty="0" smtClean="0">
                <a:latin typeface="Calibri" panose="020F0502020204030204" pitchFamily="34" charset="0"/>
                <a:ea typeface="Times New Roman" panose="02020603050405020304" pitchFamily="18" charset="0"/>
                <a:cs typeface="Times New Roman" panose="02020603050405020304" pitchFamily="18" charset="0"/>
              </a:rPr>
              <a:t>Bild 17. PTSD</a:t>
            </a:r>
          </a:p>
          <a:p>
            <a:pPr>
              <a:lnSpc>
                <a:spcPct val="115000"/>
              </a:lnSpc>
              <a:spcAft>
                <a:spcPts val="1000"/>
              </a:spcAft>
            </a:pPr>
            <a:endParaRPr lang="sv-SE" b="1" dirty="0" smtClean="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Man</a:t>
            </a: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 talar ofta om posttraumatiskt stressyndrom som förkortas till PTSD efter den engelska beteckningen posttraumatic stress disorder.</a:t>
            </a:r>
          </a:p>
          <a:p>
            <a:pPr>
              <a:lnSpc>
                <a:spcPct val="115000"/>
              </a:lnSpc>
              <a:spcAft>
                <a:spcPts val="1000"/>
              </a:spcAft>
            </a:pP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När man är med om svåra saker och får skador av det, så kallas det trauma. Trauma kan både vara kroppsliga skador eller skador på själen som känns men inte syns. Svåra händelser väcker också starka känslor.</a:t>
            </a:r>
          </a:p>
          <a:p>
            <a:pPr>
              <a:lnSpc>
                <a:spcPct val="115000"/>
              </a:lnSpc>
              <a:spcAft>
                <a:spcPts val="1000"/>
              </a:spcAft>
            </a:pPr>
            <a:endParaRPr lang="sv-SE" baseline="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sv-SE" dirty="0" smtClean="0"/>
              <a:t>Källa: Uppdrag Psykisk Hälsa, 1177</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21</a:t>
            </a:fld>
            <a:endParaRPr lang="sv-SE" dirty="0"/>
          </a:p>
        </p:txBody>
      </p:sp>
    </p:spTree>
    <p:extLst>
      <p:ext uri="{BB962C8B-B14F-4D97-AF65-F5344CB8AC3E}">
        <p14:creationId xmlns:p14="http://schemas.microsoft.com/office/powerpoint/2010/main" val="366780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1000"/>
              </a:spcAft>
            </a:pPr>
            <a:r>
              <a:rPr lang="sv-SE" b="1" dirty="0" smtClean="0">
                <a:latin typeface="Calibri" panose="020F0502020204030204" pitchFamily="34" charset="0"/>
                <a:ea typeface="Times New Roman" panose="02020603050405020304" pitchFamily="18" charset="0"/>
                <a:cs typeface="Times New Roman" panose="02020603050405020304" pitchFamily="18" charset="0"/>
              </a:rPr>
              <a:t>Bild 18 Hur märks PTSD</a:t>
            </a:r>
          </a:p>
          <a:p>
            <a:pPr>
              <a:lnSpc>
                <a:spcPct val="115000"/>
              </a:lnSpc>
              <a:spcAft>
                <a:spcPts val="1000"/>
              </a:spcAft>
            </a:pPr>
            <a:endParaRPr lang="sv-SE" b="1" dirty="0" smtClean="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Man</a:t>
            </a: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 talar ofta om posttraumatiskt stressyndrom som förkortas till PTSD efter den engelska beteckningen posttraumatic stress disorder.</a:t>
            </a:r>
          </a:p>
          <a:p>
            <a:pPr>
              <a:lnSpc>
                <a:spcPct val="115000"/>
              </a:lnSpc>
              <a:spcAft>
                <a:spcPts val="1000"/>
              </a:spcAft>
            </a:pP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När man är med om svåra saker och får skador av det, så kallas det trauma. Trauma kan både vara kroppsliga skador eller skador på själen som känns men inte syns. Svåra händelser väcker också starka känslor.</a:t>
            </a:r>
          </a:p>
          <a:p>
            <a:pPr>
              <a:lnSpc>
                <a:spcPct val="115000"/>
              </a:lnSpc>
              <a:spcAft>
                <a:spcPts val="1000"/>
              </a:spcAft>
            </a:pP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PTSD </a:t>
            </a:r>
            <a:r>
              <a:rPr lang="sv-SE" dirty="0" smtClean="0">
                <a:latin typeface="Calibri" panose="020F0502020204030204" pitchFamily="34" charset="0"/>
                <a:ea typeface="Times New Roman" panose="02020603050405020304" pitchFamily="18" charset="0"/>
                <a:cs typeface="Times New Roman" panose="02020603050405020304" pitchFamily="18" charset="0"/>
              </a:rPr>
              <a:t>är namnet på ett trauma eller en skada som drabbar människor som har upplevt eller sett livsfarliga händelser, som krig, våld och övergrepp. </a:t>
            </a: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De</a:t>
            </a: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 här svåra händelserna bär man ofta med sig, och man kan uppleva dem igen efteråt. Man kan till exempel drömma mardrömmar om det som hänt.</a:t>
            </a:r>
          </a:p>
          <a:p>
            <a:pPr>
              <a:lnSpc>
                <a:spcPct val="115000"/>
              </a:lnSpc>
              <a:spcAft>
                <a:spcPts val="1000"/>
              </a:spcAft>
            </a:pP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Det kan också bli så att man undviker platser eller situationer som påminner om den svåra upplevelsen, för att slippa tänka på den.</a:t>
            </a:r>
          </a:p>
          <a:p>
            <a:pPr>
              <a:lnSpc>
                <a:spcPct val="115000"/>
              </a:lnSpc>
              <a:spcAft>
                <a:spcPts val="1000"/>
              </a:spcAft>
            </a:pPr>
            <a:r>
              <a:rPr lang="sv-SE" baseline="0" dirty="0" smtClean="0">
                <a:latin typeface="Calibri" panose="020F0502020204030204" pitchFamily="34" charset="0"/>
                <a:ea typeface="Times New Roman" panose="02020603050405020304" pitchFamily="18" charset="0"/>
                <a:cs typeface="Times New Roman" panose="02020603050405020304" pitchFamily="18" charset="0"/>
              </a:rPr>
              <a:t>Kanske känner man sig också trött, irriterad och arg på ett nytt sätt. Det kan kännas i kroppen, man kan bli spänd i musklerna och ha smärta eller värk.</a:t>
            </a:r>
            <a:endParaRPr lang="sv-SE" dirty="0" smtClean="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sv-SE" dirty="0" smtClean="0">
                <a:latin typeface="Calibri" panose="020F0502020204030204" pitchFamily="34" charset="0"/>
                <a:ea typeface="Times New Roman" panose="02020603050405020304" pitchFamily="18" charset="0"/>
                <a:cs typeface="Times New Roman" panose="02020603050405020304" pitchFamily="18" charset="0"/>
              </a:rPr>
              <a:t>Medan vissa trauman självläker, kräver andra terapi och medicinering.</a:t>
            </a:r>
            <a:endParaRPr lang="sv-SE"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sv-SE" dirty="0" smtClean="0">
              <a:latin typeface="Calibri" panose="020F0502020204030204" pitchFamily="34" charset="0"/>
            </a:endParaRPr>
          </a:p>
          <a:p>
            <a:r>
              <a:rPr lang="sv-SE" dirty="0" smtClean="0">
                <a:latin typeface="Calibri" panose="020F0502020204030204" pitchFamily="34" charset="0"/>
              </a:rPr>
              <a:t>Källa: Uppdrag</a:t>
            </a:r>
            <a:r>
              <a:rPr lang="sv-SE" baseline="0" dirty="0" smtClean="0">
                <a:latin typeface="Calibri" panose="020F0502020204030204" pitchFamily="34" charset="0"/>
              </a:rPr>
              <a:t> Psykisk Hälsa, 1177</a:t>
            </a:r>
            <a:endParaRPr lang="sv-SE" dirty="0" smtClean="0">
              <a:latin typeface="Calibri" panose="020F0502020204030204" pitchFamily="34" charset="0"/>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22</a:t>
            </a:fld>
            <a:endParaRPr lang="sv-SE" dirty="0"/>
          </a:p>
        </p:txBody>
      </p:sp>
    </p:spTree>
    <p:extLst>
      <p:ext uri="{BB962C8B-B14F-4D97-AF65-F5344CB8AC3E}">
        <p14:creationId xmlns:p14="http://schemas.microsoft.com/office/powerpoint/2010/main" val="4037465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Berätta hur du mår för</a:t>
            </a:r>
            <a:r>
              <a:rPr lang="sv-SE" baseline="0" dirty="0" smtClean="0"/>
              <a:t> en kompis eller någon vuxen du känner. Det brukar kännas bättre efteråt.</a:t>
            </a:r>
          </a:p>
          <a:p>
            <a:r>
              <a:rPr lang="sv-SE" baseline="0" dirty="0" smtClean="0"/>
              <a:t>-Sök hjälp på en ungdomsmottagning eller VC, </a:t>
            </a:r>
            <a:r>
              <a:rPr lang="sv-SE" baseline="0" dirty="0" err="1" smtClean="0"/>
              <a:t>bup</a:t>
            </a:r>
            <a:r>
              <a:rPr lang="sv-SE" baseline="0" dirty="0" smtClean="0"/>
              <a:t> el en psykiatrisk mottagning. Du kan gå till skolsköterskan eller skolkurator på din skola.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23</a:t>
            </a:fld>
            <a:endParaRPr lang="sv-SE" dirty="0"/>
          </a:p>
        </p:txBody>
      </p:sp>
    </p:spTree>
    <p:extLst>
      <p:ext uri="{BB962C8B-B14F-4D97-AF65-F5344CB8AC3E}">
        <p14:creationId xmlns:p14="http://schemas.microsoft.com/office/powerpoint/2010/main" val="4158888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smtClean="0"/>
              <a:t>Bild 22. Rädda Barnen</a:t>
            </a:r>
          </a:p>
          <a:p>
            <a:endParaRPr lang="sv-SE" b="1" baseline="0" dirty="0" smtClean="0"/>
          </a:p>
          <a:p>
            <a:r>
              <a:rPr lang="sv-SE" baseline="0" dirty="0" smtClean="0"/>
              <a:t>Ungdom kan vända sig hit om du har frågor om Sverige eller bara vill prata med någon. Du kan ringa om vad som helst på engelska, dari och arabiska. Du kan vara anonym. Kostar ingenting. Varje dag mellan </a:t>
            </a:r>
            <a:r>
              <a:rPr lang="sv-SE" baseline="0" dirty="0" err="1" smtClean="0"/>
              <a:t>kl</a:t>
            </a:r>
            <a:r>
              <a:rPr lang="sv-SE" baseline="0" dirty="0" smtClean="0"/>
              <a:t> 15-18.</a:t>
            </a:r>
          </a:p>
          <a:p>
            <a:endParaRPr lang="sv-SE" baseline="0" dirty="0" smtClean="0"/>
          </a:p>
          <a:p>
            <a:r>
              <a:rPr lang="sv-SE" b="1" dirty="0" smtClean="0"/>
              <a:t>Om Stödlinjen</a:t>
            </a:r>
          </a:p>
          <a:p>
            <a:r>
              <a:rPr lang="sv-SE" dirty="0" smtClean="0"/>
              <a:t>Många barn och unga som har flytt till Sverige känner sig ensamma, ledsna och mår dåligt. Vi på Rädda Barnen vet att alla barn och unga, men speciellt de som varit med om svåra händelser kan behöva prata med någon vuxen som lyssnar och stöttar. Därför finns vår Stödlinje (tidigare kallad Rädda Barnens Hjälptelefon). På engelska heter vi Save the Children </a:t>
            </a:r>
            <a:r>
              <a:rPr lang="sv-SE" dirty="0" err="1" smtClean="0"/>
              <a:t>Helpline</a:t>
            </a:r>
            <a:r>
              <a:rPr lang="sv-SE" dirty="0" smtClean="0"/>
              <a:t>.</a:t>
            </a:r>
          </a:p>
          <a:p>
            <a:r>
              <a:rPr lang="sv-SE" dirty="0" smtClean="0"/>
              <a:t>Stödlinjen startades i november 2015 för att vi på Rädda Barnen såg att många barn och unga som kom till Sverige behövde någon att prata med på sitt eget språk. Telefonen var tänkt som ett tillfälligt stöd, men vi har märkt att den fortfarande behövs. Det är fortfarande många som ringer.</a:t>
            </a:r>
          </a:p>
          <a:p>
            <a:r>
              <a:rPr lang="sv-SE" dirty="0" smtClean="0"/>
              <a:t>Även föräldrar och personal på till exempel skolor och asylboenden kan ringa oss för råd och stöd. Sedan första december 2016 finansieras stödlinjen av Allmänna Arvsfonden som en del i projektet "Lyssna på mig". I projektet ingår också att träffa nyanlända barn i samarbete med Ensamkommandes Förbund.</a:t>
            </a:r>
          </a:p>
          <a:p>
            <a:endParaRPr lang="sv-SE" dirty="0" smtClean="0"/>
          </a:p>
          <a:p>
            <a:r>
              <a:rPr lang="sv-SE" dirty="0" smtClean="0"/>
              <a:t>Du kan ringa oss på </a:t>
            </a:r>
            <a:r>
              <a:rPr lang="sv-SE" b="1" dirty="0" smtClean="0"/>
              <a:t>svenska</a:t>
            </a:r>
            <a:r>
              <a:rPr lang="sv-SE" dirty="0" smtClean="0"/>
              <a:t>, </a:t>
            </a:r>
            <a:r>
              <a:rPr lang="sv-SE" b="1" dirty="0" smtClean="0"/>
              <a:t>dari </a:t>
            </a:r>
            <a:r>
              <a:rPr lang="sv-SE" dirty="0" smtClean="0"/>
              <a:t>och </a:t>
            </a:r>
            <a:r>
              <a:rPr lang="sv-SE" b="1" dirty="0" smtClean="0"/>
              <a:t>engelska</a:t>
            </a:r>
            <a:r>
              <a:rPr lang="sv-SE" dirty="0" smtClean="0"/>
              <a:t> alla dagar. Vissa dagar i veckan svarar vi också på </a:t>
            </a:r>
            <a:r>
              <a:rPr lang="sv-SE" b="1" dirty="0" smtClean="0"/>
              <a:t>arabiska</a:t>
            </a:r>
            <a:r>
              <a:rPr lang="sv-SE" dirty="0" smtClean="0"/>
              <a:t>, </a:t>
            </a:r>
            <a:r>
              <a:rPr lang="sv-SE" b="1" dirty="0" smtClean="0"/>
              <a:t>pashto</a:t>
            </a:r>
            <a:r>
              <a:rPr lang="sv-SE" dirty="0" smtClean="0"/>
              <a:t>, </a:t>
            </a:r>
            <a:r>
              <a:rPr lang="sv-SE" b="1" dirty="0" smtClean="0"/>
              <a:t>somaliska</a:t>
            </a:r>
            <a:r>
              <a:rPr lang="sv-SE" dirty="0" smtClean="0"/>
              <a:t> och </a:t>
            </a:r>
            <a:r>
              <a:rPr lang="sv-SE" b="1" dirty="0" smtClean="0"/>
              <a:t>tigrinja</a:t>
            </a:r>
            <a:r>
              <a:rPr lang="sv-SE" dirty="0" smtClean="0"/>
              <a:t>. Ring oss för att få veta mer om öppettider på varje språk.</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24</a:t>
            </a:fld>
            <a:endParaRPr lang="sv-SE" dirty="0"/>
          </a:p>
        </p:txBody>
      </p:sp>
    </p:spTree>
    <p:extLst>
      <p:ext uri="{BB962C8B-B14F-4D97-AF65-F5344CB8AC3E}">
        <p14:creationId xmlns:p14="http://schemas.microsoft.com/office/powerpoint/2010/main" val="1883454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23.</a:t>
            </a:r>
            <a:r>
              <a:rPr lang="sv-SE" b="1" baseline="0" dirty="0" smtClean="0"/>
              <a:t> Tjejjouren-Meja</a:t>
            </a:r>
          </a:p>
          <a:p>
            <a:endParaRPr lang="sv-SE" b="1" dirty="0" smtClean="0"/>
          </a:p>
          <a:p>
            <a:r>
              <a:rPr lang="sv-SE" dirty="0" smtClean="0"/>
              <a:t>Dem chattar med tjejer varje måndag och varannan torsdag mellan 18-21. Många vill prata om sin dag, om kroppen, sex och kärlek, men andra vill också prata om sin utsatthet genom stress, psykisk ohälsa och våld. Dem pratar med alla tjejer med alla problem i alla situationer. Inga problem är för små eller för stora för att få prata med den. De har inte svaren på alla frågor men lyssnar på dig och stöttar dig i din upplevelse och dina tankar!</a:t>
            </a:r>
          </a:p>
          <a:p>
            <a:r>
              <a:rPr lang="sv-SE" dirty="0" smtClean="0"/>
              <a:t>Utöver chatten har vi en jourmail dit du när som helst kan vända dig, vi svarar varje dag. Du mailar oss på </a:t>
            </a:r>
            <a:r>
              <a:rPr lang="sv-SE" dirty="0" smtClean="0">
                <a:hlinkClick r:id="rId3"/>
              </a:rPr>
              <a:t>jour@tjejjourenmeja.se</a:t>
            </a:r>
            <a:r>
              <a:rPr lang="sv-SE" dirty="0" smtClean="0"/>
              <a:t>. Vi träffar dig gärna om du vill komma till oss och sitta ner och prata en stund. De har möjlighet att ses både dagtid och kvällstid, kontakta oss på jourmailen så bestämmer vi ett möte. Kom ihåg att du aldrig ska behöva vara ensam med dina tankar och funderingar.</a:t>
            </a:r>
            <a:r>
              <a:rPr lang="sv-SE" baseline="0" dirty="0" smtClean="0"/>
              <a:t> </a:t>
            </a:r>
          </a:p>
          <a:p>
            <a:endParaRPr lang="sv-SE" baseline="0" dirty="0" smtClean="0"/>
          </a:p>
          <a:p>
            <a:r>
              <a:rPr lang="sv-SE" b="1" dirty="0" smtClean="0"/>
              <a:t>SYSTERSKAPET</a:t>
            </a:r>
          </a:p>
          <a:p>
            <a:r>
              <a:rPr lang="sv-SE" dirty="0" smtClean="0"/>
              <a:t>Systerskapet är ett projekt som handlar om att du som stödsökande får träffa en äldre tjej regelbundet under ett års tid. Du blir Lillasyster, hon blir Storasyster och tillsammans utgör ni Systerskapet.</a:t>
            </a:r>
          </a:p>
          <a:p>
            <a:r>
              <a:rPr lang="sv-SE" dirty="0" smtClean="0"/>
              <a:t>En Storasyster är en tjej som du kan prata med om vad du vill prata om, du bestämmer! En Storasyster är en person som stödjer, peppar och stärker dig. Det är även någon du kan hitta på roliga aktiviteter med. Det kostar ingenting att ha en Storasyster och det ni hittar på i ert Systerskap finansieras av tjejjouren. Som Lillasyster behöver du vara mellan 13-18 och vara bosatt i eller nära Eskilstuna. Du och din Storasyster träffas 4-6 timmar i månaden, under 12 månader. Meningen med Systerskapet är att du som Lillasyster ska få känna dig trygg och säker med en person som vet hur det är att vara tjej idag.</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25</a:t>
            </a:fld>
            <a:endParaRPr lang="sv-SE" dirty="0"/>
          </a:p>
        </p:txBody>
      </p:sp>
    </p:spTree>
    <p:extLst>
      <p:ext uri="{BB962C8B-B14F-4D97-AF65-F5344CB8AC3E}">
        <p14:creationId xmlns:p14="http://schemas.microsoft.com/office/powerpoint/2010/main" val="3984535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24. Vilka kan man vända sig till</a:t>
            </a:r>
          </a:p>
          <a:p>
            <a:endParaRPr lang="sv-SE" b="1" dirty="0" smtClean="0"/>
          </a:p>
          <a:p>
            <a:r>
              <a:rPr lang="sv-SE" dirty="0" smtClean="0"/>
              <a:t>Skolkurator</a:t>
            </a:r>
          </a:p>
          <a:p>
            <a:r>
              <a:rPr lang="sv-SE" dirty="0" smtClean="0"/>
              <a:t>Skolsjuksköterska</a:t>
            </a:r>
          </a:p>
          <a:p>
            <a:r>
              <a:rPr lang="sv-SE" dirty="0" smtClean="0"/>
              <a:t>Ungdomsmottagning</a:t>
            </a:r>
          </a:p>
          <a:p>
            <a:r>
              <a:rPr lang="sv-SE" dirty="0" smtClean="0"/>
              <a:t>BUP/psykolog</a:t>
            </a:r>
          </a:p>
          <a:p>
            <a:r>
              <a:rPr lang="sv-SE" dirty="0" smtClean="0"/>
              <a:t>Vuxen person som personal, godeman, lärare</a:t>
            </a:r>
          </a:p>
          <a:p>
            <a:r>
              <a:rPr lang="sv-SE" dirty="0" smtClean="0"/>
              <a:t>Vän </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26</a:t>
            </a:fld>
            <a:endParaRPr lang="sv-SE" dirty="0"/>
          </a:p>
        </p:txBody>
      </p:sp>
    </p:spTree>
    <p:extLst>
      <p:ext uri="{BB962C8B-B14F-4D97-AF65-F5344CB8AC3E}">
        <p14:creationId xmlns:p14="http://schemas.microsoft.com/office/powerpoint/2010/main" val="513456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 1.54 Undertext</a:t>
            </a:r>
            <a:r>
              <a:rPr lang="sv-SE" baseline="0" dirty="0" smtClean="0"/>
              <a:t> svenska. Språk på Dari</a:t>
            </a:r>
          </a:p>
          <a:p>
            <a:r>
              <a:rPr lang="sv-SE" baseline="0" dirty="0" smtClean="0"/>
              <a:t>Reflektioner</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27</a:t>
            </a:fld>
            <a:endParaRPr lang="sv-SE" dirty="0"/>
          </a:p>
        </p:txBody>
      </p:sp>
    </p:spTree>
    <p:extLst>
      <p:ext uri="{BB962C8B-B14F-4D97-AF65-F5344CB8AC3E}">
        <p14:creationId xmlns:p14="http://schemas.microsoft.com/office/powerpoint/2010/main" val="1871553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 5.</a:t>
            </a:r>
            <a:r>
              <a:rPr lang="sv-SE" baseline="0" dirty="0" smtClean="0"/>
              <a:t> 43 min </a:t>
            </a:r>
          </a:p>
          <a:p>
            <a:r>
              <a:rPr lang="sv-SE" dirty="0" smtClean="0"/>
              <a:t>Här är en film från Rädda barnen, Barnombudsmannen och Mind. Den handlar om vad du kan göra om någon du känner mår psykiskt dåligt.</a:t>
            </a:r>
          </a:p>
          <a:p>
            <a:r>
              <a:rPr lang="sv-SE" dirty="0" smtClean="0"/>
              <a:t>Är på dari m undertext på svenska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28</a:t>
            </a:fld>
            <a:endParaRPr lang="sv-SE" dirty="0"/>
          </a:p>
        </p:txBody>
      </p:sp>
    </p:spTree>
    <p:extLst>
      <p:ext uri="{BB962C8B-B14F-4D97-AF65-F5344CB8AC3E}">
        <p14:creationId xmlns:p14="http://schemas.microsoft.com/office/powerpoint/2010/main" val="1459198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19. Självmordslinjen</a:t>
            </a:r>
          </a:p>
          <a:p>
            <a:endParaRPr lang="sv-SE"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Som vi pratade tidigare så kan man må så pass dåligt att man över</a:t>
            </a:r>
            <a:r>
              <a:rPr lang="sv-SE" baseline="0" dirty="0" smtClean="0"/>
              <a:t>väger att ta sitt liv. I Sverige finns en självmordslinje som man kan vända sig om man överväger att ta sitt liv eller känner någon som har dessa tankar. </a:t>
            </a:r>
          </a:p>
          <a:p>
            <a:endParaRPr lang="sv-SE" dirty="0" smtClean="0"/>
          </a:p>
          <a:p>
            <a:r>
              <a:rPr lang="sv-SE" dirty="0" smtClean="0"/>
              <a:t>Ring </a:t>
            </a:r>
            <a:r>
              <a:rPr lang="sv-SE" b="1" dirty="0" smtClean="0">
                <a:hlinkClick r:id="rId3"/>
              </a:rPr>
              <a:t>90101</a:t>
            </a:r>
            <a:r>
              <a:rPr lang="sv-SE" dirty="0" smtClean="0"/>
              <a:t> eller </a:t>
            </a:r>
            <a:r>
              <a:rPr lang="sv-SE" dirty="0" smtClean="0">
                <a:hlinkClick r:id="rId4"/>
              </a:rPr>
              <a:t>chatta</a:t>
            </a:r>
            <a:r>
              <a:rPr lang="sv-SE" dirty="0" smtClean="0"/>
              <a:t>. Självmordslinjen är till för dig som går i tankar på att ta ditt liv. Välkommen att ringa, mejla eller chatta anonymt med våra volontärer.</a:t>
            </a:r>
          </a:p>
          <a:p>
            <a:r>
              <a:rPr lang="sv-SE" dirty="0" smtClean="0"/>
              <a:t>Vi har öppet dygnet runt och samtalen till Självmordslinjen är gratis, utöver din telefonoperatörs öppningsavgift (en markering).</a:t>
            </a:r>
          </a:p>
          <a:p>
            <a:r>
              <a:rPr lang="sv-SE" dirty="0" smtClean="0"/>
              <a:t>OBS! Det är ibland svårt att nå oss – hör gärna av dig kvällar </a:t>
            </a:r>
            <a:r>
              <a:rPr lang="sv-SE" dirty="0" err="1" smtClean="0"/>
              <a:t>kl</a:t>
            </a:r>
            <a:r>
              <a:rPr lang="sv-SE" dirty="0" smtClean="0"/>
              <a:t> 18-22 då vi har flest volontärer på plats. Vi rekryterar hela tiden fler volontärer, och hoppas kunna ta emot fler samtal snart!</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r>
              <a:rPr lang="sv-SE" dirty="0" smtClean="0"/>
              <a:t>Det var 1531 människor som tog sitt liv under 2014. Av dessa var 1044 män och 487 kvinnor. Självmord är ett stort folkhälsoproblem, särskilt bland unga män.</a:t>
            </a:r>
          </a:p>
          <a:p>
            <a:r>
              <a:rPr lang="sv-SE" b="1" dirty="0" smtClean="0"/>
              <a:t>Sjunkande självmordstal utom bland yngre</a:t>
            </a:r>
          </a:p>
          <a:p>
            <a:r>
              <a:rPr lang="sv-SE" dirty="0" smtClean="0"/>
              <a:t>Antalet självmord minskade i Sverige under 1980- och 1990-talet, för att plana ut under 2000-talet. Det rör sig om en minskning från ca 2200 till drygt 1500 självmord år 2014.</a:t>
            </a:r>
          </a:p>
          <a:p>
            <a:r>
              <a:rPr lang="sv-SE" dirty="0" smtClean="0"/>
              <a:t>Den åldersgrupp som har högst självmordstal är personer i övre medelåldern, dvs 45-64 år, följt av personer över 65 år. Sedan 1980 har självmordstalet sjunkit för samtliga åldersgrupper utom unga i åldern 15-24 år, där det snarare har skett en liten ökning det senaste decenniet.</a:t>
            </a:r>
          </a:p>
          <a:p>
            <a:r>
              <a:rPr lang="sv-SE" b="1" dirty="0" smtClean="0"/>
              <a:t>Säkra och osäkra självmord</a:t>
            </a:r>
          </a:p>
          <a:p>
            <a:r>
              <a:rPr lang="sv-SE" dirty="0" smtClean="0"/>
              <a:t>Siffrorna ovan inkluderar både säkra och osäkra självmord. Enligt den Internationella klassifikationen av dödsorsaker och sjukdomar (ICD), är säkra självmord de fall där inget tvivel råder om att avsikten har varit att ta sitt liv. Osäkra självmord används när man är osäker på uppsåtet bakom dödsfallet, d.v.s. om det var en avsiktlig handling eller ett olycksfall.</a:t>
            </a:r>
          </a:p>
          <a:p>
            <a:r>
              <a:rPr lang="sv-SE" dirty="0" smtClean="0"/>
              <a:t>I Sverige är andelen osäkra självmord relativt hög, ca 20 % av det totala antalet. De flesta osäkra fall är förgiftningar. Man får en underrapportering av självmord om man väljer att räkna bara säkra diagnoser.</a:t>
            </a:r>
          </a:p>
          <a:p>
            <a:r>
              <a:rPr lang="sv-SE" dirty="0" smtClean="0"/>
              <a:t>Det finns också ett mörkertal bland äldre där självmord kan rubriceras som sjukdom och bland döda i trafiken där ett självmord ofta felaktigt kan rubriceras som trafikolycksfall.</a:t>
            </a:r>
          </a:p>
          <a:p>
            <a:r>
              <a:rPr lang="sv-SE" b="1" dirty="0" smtClean="0"/>
              <a:t>Fler självmordsförsök bland yngre</a:t>
            </a:r>
          </a:p>
          <a:p>
            <a:r>
              <a:rPr lang="sv-SE" dirty="0" smtClean="0"/>
              <a:t>Självmordsförsök skiljer sig betydligt från fullbordade självmord. Det finns ingen heltäckande statistik över självmordsförsöken, eftersom dessa i många fall aldrig kommer till någon myndighets eller vårdgivares kännedom.</a:t>
            </a:r>
          </a:p>
          <a:p>
            <a:r>
              <a:rPr lang="sv-SE" dirty="0" smtClean="0"/>
              <a:t>Den statistik som finns inkluderar de fall som vårdats i psykiatrisk eller somatisk slutenvård. Därmed påverkas siffrorna av sådana faktorer som tillgången till vårdplatser, vårdpraxis, d.v.s. valet mellan sluten eller öppen vård, m.m. och bör därför tolkas med försiktighet.</a:t>
            </a:r>
          </a:p>
          <a:p>
            <a:r>
              <a:rPr lang="sv-SE" dirty="0" smtClean="0"/>
              <a:t>Helt klart är att antalet personer med självmordsförsök är många fler än antalet fullbordade självmord.</a:t>
            </a:r>
          </a:p>
          <a:p>
            <a:r>
              <a:rPr lang="sv-SE" dirty="0" smtClean="0"/>
              <a:t>Totalt registrerades 8251 självmordsförsök 2014. För varje självmord registreras alltså ca fem slutenvårdade självmordsförsök. Av dessa var 3369 män och 4882 kvinnor.</a:t>
            </a:r>
          </a:p>
          <a:p>
            <a:r>
              <a:rPr lang="sv-SE" dirty="0" smtClean="0"/>
              <a:t>Minst lika många oupptäckta eller oregistrerade fall antas komma därtill. Grovt sett kan man anta att det för varje person som dött av självmord finns tio personer som överlevt ett självmordsförsök och hundra personer som planerar ett självmordsförsök.</a:t>
            </a:r>
          </a:p>
          <a:p>
            <a:r>
              <a:rPr lang="sv-SE" dirty="0" smtClean="0"/>
              <a:t>Självmordsförsök är vanligare bland yngre än medelålders och äldre personer, medan det förhåller sig tvärtom när det gäller självmord.</a:t>
            </a:r>
          </a:p>
          <a:p>
            <a:r>
              <a:rPr lang="sv-SE" dirty="0" smtClean="0"/>
              <a:t>I Sverige försökte 2 303 ungdomar mellan 15 och 24 år ta sina liv år 2014, varav 170 dog.</a:t>
            </a:r>
          </a:p>
          <a:p>
            <a:r>
              <a:rPr lang="sv-SE" b="1" dirty="0" smtClean="0"/>
              <a:t>Män begår 70% av alla självmord</a:t>
            </a:r>
          </a:p>
          <a:p>
            <a:r>
              <a:rPr lang="sv-SE" dirty="0" smtClean="0"/>
              <a:t>Det finns en tydlig skillnad mellan kvinnor och män i statistiken. Kvinnor har lägre självmordstal än män.</a:t>
            </a:r>
          </a:p>
          <a:p>
            <a:endParaRPr lang="sv-SE" dirty="0" smtClean="0"/>
          </a:p>
          <a:p>
            <a:r>
              <a:rPr lang="sv-SE" dirty="0" smtClean="0"/>
              <a:t>Källa: Mind.se</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29</a:t>
            </a:fld>
            <a:endParaRPr lang="sv-SE" dirty="0"/>
          </a:p>
        </p:txBody>
      </p:sp>
    </p:spTree>
    <p:extLst>
      <p:ext uri="{BB962C8B-B14F-4D97-AF65-F5344CB8AC3E}">
        <p14:creationId xmlns:p14="http://schemas.microsoft.com/office/powerpoint/2010/main" val="102078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a:t>
            </a:r>
            <a:r>
              <a:rPr lang="sv-SE" b="1" baseline="0" dirty="0" smtClean="0"/>
              <a:t>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13. Återhämtning</a:t>
            </a:r>
          </a:p>
          <a:p>
            <a:endParaRPr lang="sv-SE" b="1" dirty="0" smtClean="0"/>
          </a:p>
          <a:p>
            <a:r>
              <a:rPr lang="sv-SE" dirty="0" smtClean="0"/>
              <a:t>Man börjar</a:t>
            </a:r>
            <a:r>
              <a:rPr lang="sv-SE" baseline="0" dirty="0" smtClean="0"/>
              <a:t> återhämta sig när man känner sig trygg. Det kan ta tid men man blir bra av egen kraft.</a:t>
            </a:r>
          </a:p>
          <a:p>
            <a:r>
              <a:rPr lang="sv-SE" baseline="0" dirty="0" smtClean="0"/>
              <a:t>Tre saker är viktiga för att man ska må bra trots att man varit med om svåra saker och tagit skada av det. </a:t>
            </a:r>
          </a:p>
          <a:p>
            <a:r>
              <a:rPr lang="sv-SE" baseline="0" dirty="0" smtClean="0"/>
              <a:t> </a:t>
            </a:r>
          </a:p>
          <a:p>
            <a:r>
              <a:rPr lang="sv-SE" sz="1200" dirty="0" smtClean="0"/>
              <a:t>1. Att förstå den plats man har hamnat på. Det kan handla om allt möjligt, att veta var man kan handla mat, var busshållplatsen ligger, men också om att lära känna människor och förstå hur de lever.</a:t>
            </a:r>
          </a:p>
          <a:p>
            <a:r>
              <a:rPr lang="sv-SE" sz="1200" dirty="0" smtClean="0"/>
              <a:t>2. Att hitta egna sätt att hantera nya intryck, problem och svårigheter. Det kan handla om att använda styrkor man själv har, men också ta stöd av andra människor och samhället för att må bättre.</a:t>
            </a:r>
          </a:p>
          <a:p>
            <a:r>
              <a:rPr lang="sv-SE" sz="1200" dirty="0" smtClean="0"/>
              <a:t>3. Att hitta en mening med det man gör. Om man har ett mål som man känner starkt för, t.ex. att skaffa sig bostad, utbildning, att tjäna pengar, blir det lättare att gå igenom svårigheter för att uppnå målet.</a:t>
            </a:r>
          </a:p>
          <a:p>
            <a:endParaRPr lang="sv-SE" dirty="0" smtClean="0"/>
          </a:p>
          <a:p>
            <a:r>
              <a:rPr lang="sv-SE" dirty="0" smtClean="0"/>
              <a:t>Källa: Uppdrag Psykisk Hälsa- hälsostöds material</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30</a:t>
            </a:fld>
            <a:endParaRPr lang="sv-SE" dirty="0"/>
          </a:p>
        </p:txBody>
      </p:sp>
    </p:spTree>
    <p:extLst>
      <p:ext uri="{BB962C8B-B14F-4D97-AF65-F5344CB8AC3E}">
        <p14:creationId xmlns:p14="http://schemas.microsoft.com/office/powerpoint/2010/main" val="1187935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baseline="0" dirty="0" smtClean="0">
                <a:solidFill>
                  <a:schemeClr val="tx1"/>
                </a:solidFill>
                <a:latin typeface="Verdana"/>
                <a:ea typeface="ヒラギノ角ゴ Pro W3" charset="-128"/>
                <a:cs typeface="ヒラギノ角ゴ Pro W3" charset="-128"/>
              </a:rPr>
              <a:t>Bild 16. Avslappningsövning</a:t>
            </a:r>
          </a:p>
          <a:p>
            <a:endParaRPr lang="sv-SE" sz="1200" b="1"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Vi kommer ju att träffas fem gånger, och varje gång kommer vi att avsluta med en övning i att slappna av. Den handlar om att kunna slappna av och bli lugn genom att andas rätt. Andningen, hur vi andas, påverkar hur vi känner. När vi andas får vi in syre som kroppen behöver. När kroppen använder syret bildas koldioxid, som lämnar kroppen. När vi är avslappnade och andas lugnt är balansen mellan syre och koldioxid bra, och kroppen mår bra. När vi tränar andas vi snabbare så att vi får in mer syre. Men musklerna i vår kropp bildar också mer koldioxid när vi tränar, så balansen är fortfarande bra. Men om vi är oroliga eller stressade kan vi också andas snabbare, utan att det blir mer koldioxid. Då blir det obalans, och kroppen fungerar sämre. Vi kan medvetet andas långsamt för att må bättre. Jag vill att vi tillsammans gör en övning för att slappna av och andas lugnt. Övningen är frivillig och om ni känner obehag så kan ni avbryta. Sätt er så bekvämt ni kan. Båda fötterna i golvet, låt händerna vila mot låren. Ta ett djupt långsamt andetag genom näsan med stängd mun. Andas in,</a:t>
            </a:r>
          </a:p>
          <a:p>
            <a:r>
              <a:rPr lang="sv-SE" sz="1200" b="0" i="0" u="none" strike="noStrike" kern="1200" baseline="0" dirty="0" smtClean="0">
                <a:solidFill>
                  <a:schemeClr val="tx1"/>
                </a:solidFill>
                <a:latin typeface="Verdana"/>
                <a:ea typeface="ヒラギノ角ゴ Pro W3" charset="-128"/>
                <a:cs typeface="ヒラギノ角ゴ Pro W3" charset="-128"/>
              </a:rPr>
              <a:t>Och andas ut långsamt genom näsan. När ni andas ut låter ni magen sjunka ner, långsamt. Vi gör det igen: andas in genom näsan, Andas ut och låt magen sjunka ner. Fortsätt andas genom näsan med stängd mun.</a:t>
            </a:r>
          </a:p>
          <a:p>
            <a:r>
              <a:rPr lang="sv-SE" sz="1200" b="0" i="0" u="none" strike="noStrike" kern="1200" baseline="0" dirty="0" smtClean="0">
                <a:solidFill>
                  <a:schemeClr val="tx1"/>
                </a:solidFill>
                <a:latin typeface="Verdana"/>
                <a:ea typeface="ヒラギノ角ゴ Pro W3" charset="-128"/>
                <a:cs typeface="ヒラギノ角ゴ Pro W3" charset="-128"/>
              </a:rPr>
              <a:t>Andas in, Nu spänner vi axlarna i fem sekunder medan vi håller andan. Ett, två, tre, fyra, och fem, andas ut långsamt och låt axlarna slappna av. Upprepa vid behov.</a:t>
            </a:r>
          </a:p>
          <a:p>
            <a:endParaRPr lang="sv-SE" sz="1200" b="0" i="0" u="none" strike="noStrike" kern="1200" baseline="0" dirty="0" smtClean="0">
              <a:solidFill>
                <a:schemeClr val="tx1"/>
              </a:solidFill>
              <a:latin typeface="Verdana"/>
              <a:ea typeface="ヒラギノ角ゴ Pro W3" charset="-128"/>
            </a:endParaRPr>
          </a:p>
          <a:p>
            <a:endParaRPr lang="sv-SE" sz="1200" b="0" i="0" u="none" strike="noStrike" kern="1200" baseline="0" dirty="0" smtClean="0">
              <a:solidFill>
                <a:schemeClr val="tx1"/>
              </a:solidFill>
              <a:latin typeface="Verdana"/>
              <a:ea typeface="ヒラギノ角ゴ Pro W3" charset="-128"/>
            </a:endParaRPr>
          </a:p>
          <a:p>
            <a:r>
              <a:rPr lang="sv-SE" sz="1200" b="0" i="0" u="none" strike="noStrike" kern="1200" baseline="0" dirty="0" smtClean="0">
                <a:solidFill>
                  <a:schemeClr val="tx1"/>
                </a:solidFill>
                <a:latin typeface="Verdana"/>
                <a:ea typeface="ヒラギノ角ゴ Pro W3" charset="-128"/>
              </a:rPr>
              <a:t>Käla: Uppdrag Psykisk Hälsa- hälsostödsmaterial</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31</a:t>
            </a:fld>
            <a:endParaRPr lang="sv-SE" dirty="0"/>
          </a:p>
        </p:txBody>
      </p:sp>
    </p:spTree>
    <p:extLst>
      <p:ext uri="{BB962C8B-B14F-4D97-AF65-F5344CB8AC3E}">
        <p14:creationId xmlns:p14="http://schemas.microsoft.com/office/powerpoint/2010/main" val="709388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smtClean="0"/>
              <a:t>Bild 20. Var uppmärksam</a:t>
            </a:r>
            <a:r>
              <a:rPr lang="sv-SE" sz="1200" b="1" baseline="0" dirty="0" smtClean="0"/>
              <a:t> på om personen.</a:t>
            </a:r>
          </a:p>
          <a:p>
            <a:endParaRPr lang="sv-SE" sz="1200" b="1" baseline="0" dirty="0" smtClean="0"/>
          </a:p>
          <a:p>
            <a:r>
              <a:rPr lang="sv-SE" sz="1200" dirty="0" smtClean="0"/>
              <a:t>Var alltid uppmärksam på om någon inte länge är sig lik eller får dig att känna dig orolig.</a:t>
            </a:r>
          </a:p>
          <a:p>
            <a:r>
              <a:rPr lang="sv-SE" sz="1200" dirty="0" smtClean="0"/>
              <a:t>Personen kan visa sig lynnig, ledsen och tillbakadragen och/eller tala om hopplöshetskänslor.</a:t>
            </a:r>
          </a:p>
          <a:p>
            <a:r>
              <a:rPr lang="sv-SE" sz="1200" dirty="0" smtClean="0"/>
              <a:t>Personen kan känna sig hjälplös och värdelös och uttrycker tankar om döden genom teckningar och berättelser, tar avsked av folk i sin omgivning och/eller ger bort ägodelar.</a:t>
            </a:r>
          </a:p>
          <a:p>
            <a:r>
              <a:rPr lang="sv-SE" sz="1200" dirty="0" smtClean="0"/>
              <a:t>En del ägnar sig åt riskfyllt och självdestruktivt beteende.</a:t>
            </a:r>
          </a:p>
          <a:p>
            <a:r>
              <a:rPr lang="sv-SE" sz="1200" dirty="0" smtClean="0"/>
              <a:t>Ibland kan en självmordsnära person</a:t>
            </a:r>
            <a:r>
              <a:rPr lang="sv-SE" sz="1200" b="1" dirty="0" smtClean="0"/>
              <a:t> </a:t>
            </a:r>
            <a:r>
              <a:rPr lang="sv-SE" sz="1200" dirty="0" smtClean="0"/>
              <a:t>tvärtom upplevas som ovanligt lugn. Var särskilt uppmärksam på detta då det kan tyda på att personen tagit ett tyst beslut att fullfölja sin plan och inte längre plågas av ambivalens.</a:t>
            </a:r>
          </a:p>
          <a:p>
            <a:endParaRPr lang="sv-SE" sz="1200" dirty="0" smtClean="0"/>
          </a:p>
          <a:p>
            <a:r>
              <a:rPr lang="sv-SE" dirty="0" smtClean="0"/>
              <a:t>Källa Mind.se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32</a:t>
            </a:fld>
            <a:endParaRPr lang="sv-SE" dirty="0"/>
          </a:p>
        </p:txBody>
      </p:sp>
    </p:spTree>
    <p:extLst>
      <p:ext uri="{BB962C8B-B14F-4D97-AF65-F5344CB8AC3E}">
        <p14:creationId xmlns:p14="http://schemas.microsoft.com/office/powerpoint/2010/main" val="3918368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25.</a:t>
            </a:r>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kern="1200" dirty="0" smtClean="0">
                <a:solidFill>
                  <a:schemeClr val="tx1"/>
                </a:solidFill>
                <a:effectLst/>
                <a:latin typeface="Verdana"/>
                <a:ea typeface="ヒラギノ角ゴ Pro W3" charset="-128"/>
                <a:cs typeface="ヒラギノ角ゴ Pro W3" charset="-128"/>
              </a:rPr>
              <a:t>Information om rädda barnen hemsida, ungdomsmottagning mm</a:t>
            </a:r>
          </a:p>
          <a:p>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33</a:t>
            </a:fld>
            <a:endParaRPr lang="sv-SE" dirty="0"/>
          </a:p>
        </p:txBody>
      </p:sp>
    </p:spTree>
    <p:extLst>
      <p:ext uri="{BB962C8B-B14F-4D97-AF65-F5344CB8AC3E}">
        <p14:creationId xmlns:p14="http://schemas.microsoft.com/office/powerpoint/2010/main" val="3715551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26.</a:t>
            </a:r>
          </a:p>
          <a:p>
            <a:endParaRPr lang="sv-SE" b="1" dirty="0" smtClean="0"/>
          </a:p>
          <a:p>
            <a:r>
              <a:rPr lang="sv-SE" dirty="0" smtClean="0"/>
              <a:t>Ibland</a:t>
            </a:r>
            <a:r>
              <a:rPr lang="sv-SE" baseline="0" dirty="0" smtClean="0"/>
              <a:t> har vi för stora mål i livet och detta kan göra att man har för stora krav på sig själv och när man inte kan uppnå målen kan uppstå psykisk ohälsa. </a:t>
            </a:r>
          </a:p>
          <a:p>
            <a:r>
              <a:rPr lang="sv-SE" baseline="0" dirty="0" smtClean="0"/>
              <a:t>Därför är det bra att ha rymliga mål och det är även viktigt med att man delar målen i delmål. Delmål kan hjälpa till att uppnå målen.</a:t>
            </a:r>
          </a:p>
          <a:p>
            <a:r>
              <a:rPr lang="sv-SE" baseline="0" dirty="0" smtClean="0"/>
              <a:t>Tänk på att bearbetning av det som är eller har varit svårt kan ta olika tid vi är olika (individer).</a:t>
            </a:r>
          </a:p>
          <a:p>
            <a:r>
              <a:rPr lang="sv-SE" baseline="0" dirty="0" smtClean="0"/>
              <a:t>Ibland kan det bli identitets problem på grund att man kommer till ett nytt land med nytt kultur och språk mm. Ibland är det bra att blanda olika ingredienser.</a:t>
            </a:r>
          </a:p>
          <a:p>
            <a:r>
              <a:rPr lang="sv-SE" baseline="0" dirty="0" smtClean="0"/>
              <a:t>Det vill säga blanda och ta det bästa som finns från den svenska kulturen och från det landet ni kommer ifrån. </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34</a:t>
            </a:fld>
            <a:endParaRPr lang="sv-SE" dirty="0"/>
          </a:p>
        </p:txBody>
      </p:sp>
    </p:spTree>
    <p:extLst>
      <p:ext uri="{BB962C8B-B14F-4D97-AF65-F5344CB8AC3E}">
        <p14:creationId xmlns:p14="http://schemas.microsoft.com/office/powerpoint/2010/main" val="3836556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27</a:t>
            </a:r>
          </a:p>
          <a:p>
            <a:r>
              <a:rPr lang="sv-SE" b="0" dirty="0" smtClean="0"/>
              <a:t>Tack</a:t>
            </a:r>
            <a:endParaRPr lang="sv-SE" b="0"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35</a:t>
            </a:fld>
            <a:endParaRPr lang="sv-SE" dirty="0"/>
          </a:p>
        </p:txBody>
      </p:sp>
    </p:spTree>
    <p:extLst>
      <p:ext uri="{BB962C8B-B14F-4D97-AF65-F5344CB8AC3E}">
        <p14:creationId xmlns:p14="http://schemas.microsoft.com/office/powerpoint/2010/main" val="135785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4</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4. Feedback</a:t>
            </a:r>
            <a:r>
              <a:rPr lang="sv-SE" b="1" baseline="0" dirty="0" smtClean="0"/>
              <a:t> från föregående tema</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5</a:t>
            </a:fld>
            <a:endParaRPr lang="sv-SE" dirty="0"/>
          </a:p>
        </p:txBody>
      </p:sp>
    </p:spTree>
    <p:extLst>
      <p:ext uri="{BB962C8B-B14F-4D97-AF65-F5344CB8AC3E}">
        <p14:creationId xmlns:p14="http://schemas.microsoft.com/office/powerpoint/2010/main" val="414005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b="1" dirty="0" smtClean="0"/>
              <a:t>Bild</a:t>
            </a:r>
            <a:r>
              <a:rPr lang="sv-SE" b="1" baseline="0" dirty="0" smtClean="0"/>
              <a:t> 5. Presentation av tema</a:t>
            </a:r>
          </a:p>
          <a:p>
            <a:endParaRPr lang="sv-SE" baseline="0" dirty="0" smtClean="0"/>
          </a:p>
          <a:p>
            <a:r>
              <a:rPr lang="sv-SE" baseline="0" dirty="0" smtClean="0"/>
              <a:t>Vi vet att många som kommer till ett nytt land, med ny kultur och samhälle, nytt språk och nya människor kan få psykisk ohälsa.. Det är sedvänjor man inte är van vid. Avsaknaden av socialt nätverk, sin familj, vänner, vistas i en miljö som man är van vid. Kommer man dessutom från ett land där det har förekommit krig, eller att man blivit utsatt i form av någon misshandel eller fått sett hemska saker gör också att den psykiska hälsan påverkas negativt. Många kan själva hitta en balans i sin vardag som gör att man inte hamnar i mer psykisk ohälsa. Men vissa kan behöva hjälp och stöd från omgivningen, från skolan eller från vården för att må bättre i sin psykiska hälsa. Många visar psykisk ohälsa genom att man inte sover bra eller inte alls, vissa har även mardrömmar som återkommer. Vissa mår så dåligt att man t. o. m. funderar på att begå självmord.</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6</a:t>
            </a:fld>
            <a:endParaRPr lang="sv-SE" dirty="0"/>
          </a:p>
        </p:txBody>
      </p:sp>
    </p:spTree>
    <p:extLst>
      <p:ext uri="{BB962C8B-B14F-4D97-AF65-F5344CB8AC3E}">
        <p14:creationId xmlns:p14="http://schemas.microsoft.com/office/powerpoint/2010/main" val="693439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 ca</a:t>
            </a:r>
            <a:r>
              <a:rPr lang="sv-SE" baseline="0" dirty="0" smtClean="0"/>
              <a:t> 2 min. Fyra tips för att må bra.</a:t>
            </a:r>
          </a:p>
          <a:p>
            <a:r>
              <a:rPr lang="sv-SE" baseline="0" dirty="0" smtClean="0"/>
              <a:t>Röra sig, äta bra, mycket grönsaker o frukt, sömn, närhet att prata med någon, få en paus från det jobbiga</a:t>
            </a:r>
          </a:p>
          <a:p>
            <a:endParaRPr lang="sv-SE" baseline="0" dirty="0" smtClean="0"/>
          </a:p>
          <a:p>
            <a:r>
              <a:rPr lang="sv-SE" dirty="0" smtClean="0"/>
              <a:t>Sömnen behövs för att kroppen och hjärnan ska få återhämta sig och bearbeta intryck. Under sömnen varvar kroppen ner, blodtrycket sjunker, pulsen och kroppstemperaturen går ner, andetagen blir färre och musklerna slappnar av. I delar av hjärnan minskar aktiviteten. Samtidigt lagras minnen och ny kunskap och nya intryck bearbetas.</a:t>
            </a:r>
          </a:p>
          <a:p>
            <a:r>
              <a:rPr lang="sv-SE" dirty="0" smtClean="0"/>
              <a:t>När du sover aktiveras kroppens immunsystem och viktiga hormoner bildas. Samtidigt minskar produktionen av stresshormoner. Att sova tillräckligt kan minska risken för sjukdomar som förhöjda blodfetter, hjärt-kärlsjukdom, diabetes, depression och utmattningssyndrom. </a:t>
            </a:r>
          </a:p>
          <a:p>
            <a:r>
              <a:rPr lang="sv-SE" dirty="0" smtClean="0"/>
              <a:t>För barn och ungdomar som växer har sömnen stor betydelse eftersom tillväxthormon bildas då.</a:t>
            </a:r>
          </a:p>
          <a:p>
            <a:r>
              <a:rPr lang="sv-SE" b="1" dirty="0" smtClean="0"/>
              <a:t>Sömnbehovet är olika hos olika personer</a:t>
            </a:r>
          </a:p>
          <a:p>
            <a:r>
              <a:rPr lang="sv-SE" dirty="0" smtClean="0"/>
              <a:t>Vuxna brukar behöva mellan sex och nio timmars sömn per dygn. Men det varierar från person till person. Det varierar också beroende på hur effektiv sömnen är, det vill säga hur mycket djupsömn du har fått.</a:t>
            </a:r>
          </a:p>
          <a:p>
            <a:r>
              <a:rPr lang="sv-SE" dirty="0" smtClean="0"/>
              <a:t>Så länge du känner dig pigg och fungerar bra på dagtid får du tillräcklig sömn. I genomsnitt sover vuxna cirka sju timmar per dygn. Spädbarn och tonåringar behöver mer sömn. Ett nyfött barn sover ungefär 20 timmar per dygn. Sedan minskar sömnbehovet med åldern, bortsett från en tillfällig ökning under tonåren. Tonåringar brukar behöva sova åtta och en halv till nio timmar per dygn och 60-åringar brukar sova ungefär 6 timmar.</a:t>
            </a:r>
          </a:p>
          <a:p>
            <a:endParaRPr lang="sv-SE" b="1" dirty="0" smtClean="0"/>
          </a:p>
          <a:p>
            <a:endParaRPr lang="sv-SE" b="1" dirty="0" smtClean="0"/>
          </a:p>
          <a:p>
            <a:r>
              <a:rPr lang="sv-SE" dirty="0" smtClean="0"/>
              <a:t>Sömnkvaliteten bestäms framför allt av:</a:t>
            </a:r>
          </a:p>
          <a:p>
            <a:r>
              <a:rPr lang="sv-SE" dirty="0" smtClean="0"/>
              <a:t>Hur lång tid du har varit vaken. Ju längre tid du har varit vaken, desto djupare och snabbare sömn.</a:t>
            </a:r>
          </a:p>
          <a:p>
            <a:r>
              <a:rPr lang="sv-SE" dirty="0" smtClean="0"/>
              <a:t>När på dygnet du sover. Det är lättast att sova när den biologiska klockan är inställd på natt och kroppens ämnesomsättning är låg.</a:t>
            </a:r>
          </a:p>
          <a:p>
            <a:pPr marL="171450" indent="-171450">
              <a:buFont typeface="Arial" panose="020B0604020202020204" pitchFamily="34" charset="0"/>
              <a:buChar char="•"/>
            </a:pPr>
            <a:r>
              <a:rPr lang="sv-SE" dirty="0" smtClean="0"/>
              <a:t>De allra flesta har någon gång upplevt en sömnlös natt på grund av att man är stressad, uppjagad eller bekymrad över något. Kroppen är så sinnrikt konstruerad att den automatiskt kan ta igen en sömnlös natt natten efter. Men om du ständigt är stressad blir det svårare att ta igen sömnbristen. </a:t>
            </a:r>
            <a:r>
              <a:rPr lang="sv-SE" dirty="0" smtClean="0">
                <a:hlinkClick r:id="rId3"/>
              </a:rPr>
              <a:t>Stress</a:t>
            </a:r>
            <a:r>
              <a:rPr lang="sv-SE" dirty="0" smtClean="0"/>
              <a:t> får dig att varva upp, vilket både gör det svårare att sova och försämrar sömnkvaliteten när du väl somnat.</a:t>
            </a:r>
          </a:p>
          <a:p>
            <a:pPr marL="0" indent="0">
              <a:buFont typeface="Arial" panose="020B0604020202020204" pitchFamily="34" charset="0"/>
              <a:buNone/>
            </a:pPr>
            <a:endParaRPr lang="sv-SE" dirty="0" smtClean="0"/>
          </a:p>
          <a:p>
            <a:pPr marL="228600" indent="-228600">
              <a:buFont typeface="+mj-lt"/>
              <a:buAutoNum type="arabicPeriod"/>
            </a:pPr>
            <a:r>
              <a:rPr lang="sv-SE" dirty="0" smtClean="0"/>
              <a:t>Fokusera tankarna på andningen – följ dina andetag hela vägen in och hela vägen ut. Andas så att magen höjer sig vid inandning – andning bara med bröstkorgen brukar vara mer ansträngande.</a:t>
            </a:r>
          </a:p>
          <a:p>
            <a:pPr marL="228600" indent="-228600">
              <a:buFont typeface="+mj-lt"/>
              <a:buAutoNum type="arabicPeriod"/>
            </a:pPr>
            <a:r>
              <a:rPr lang="sv-SE" dirty="0" smtClean="0"/>
              <a:t>Tänk ut om det är något mer du kan göra för att underlätta ditt sänggående, till exempel bestämma en tid när mobil eller dator stängs av för dagen.</a:t>
            </a:r>
          </a:p>
          <a:p>
            <a:pPr marL="228600" indent="-228600">
              <a:buFont typeface="+mj-lt"/>
              <a:buAutoNum type="arabicPeriod"/>
            </a:pPr>
            <a:r>
              <a:rPr lang="sv-SE" dirty="0" smtClean="0"/>
              <a:t>Om du missat mycket nattsömn – försök ändå undvika att lägga dig och sova på dagen. Då är det oftast ännu svårare att hitta en jämn dygnsrytm.</a:t>
            </a:r>
          </a:p>
          <a:p>
            <a:pPr marL="228600" indent="-228600">
              <a:buFont typeface="+mj-lt"/>
              <a:buAutoNum type="arabicPeriod"/>
            </a:pPr>
            <a:r>
              <a:rPr lang="sv-SE" dirty="0" smtClean="0"/>
              <a:t>Undvik kaffe, te, läsk eller energidryck sex timmar innan du lägger dig. Dryckerna gör det svårare att gå ned i varv. Alkohol kan visserligen göra att man somnar lättare, men sömnen blir ytligare och mer orolig än den annars skulle ha varit. Prova även att minska koffeinmängden under dagtid. Det kan vara svårare att somna om du är hungrig – ta i så fall bara något lätt att äta. En liten smörgås, till exempel.</a:t>
            </a:r>
          </a:p>
          <a:p>
            <a:pPr marL="228600" indent="-228600">
              <a:buFont typeface="+mj-lt"/>
              <a:buAutoNum type="arabicPeriod"/>
            </a:pPr>
            <a:r>
              <a:rPr lang="sv-SE" dirty="0" smtClean="0"/>
              <a:t>Se till att varva ned en till två timmar innan du lägger dig. Försök att få undan kvällssysslorna i tid så att du slipper skynda dig i säng. Det kan vara rogivande att sitta ner med en kopp varm mjölk med honung eller kamomillte. Att ligga still en stund i ett varmt bad kan också hjälpa både kropp och själ att slappna av.</a:t>
            </a:r>
          </a:p>
          <a:p>
            <a:pPr marL="228600" indent="-228600">
              <a:buFont typeface="+mj-lt"/>
              <a:buAutoNum type="arabicPeriod"/>
            </a:pPr>
            <a:r>
              <a:rPr lang="sv-SE" dirty="0" smtClean="0"/>
              <a:t>Ha mörkt, svalt och tyst i sovrummet. Gör sängen så bekväm som möjligt. Om du upplever att trafikbuller eller andra ljud stör dig kanske öronproppar kan hjälpa.</a:t>
            </a:r>
          </a:p>
          <a:p>
            <a:pPr marL="228600" indent="-228600">
              <a:buFont typeface="+mj-lt"/>
              <a:buAutoNum type="arabicPeriod"/>
            </a:pPr>
            <a:r>
              <a:rPr lang="sv-SE" dirty="0" smtClean="0"/>
              <a:t>Ha regelbundna tider för sänggående och uppstigning. Kroppens dygnsrytm är 24 timmar och vi mår allra bäst av dagliga rutiner. Genom att gå och lägga dig eller framför allt stiga upp samma tid varje dag (plus minus en timme) hjälper du kroppsklockan. </a:t>
            </a:r>
          </a:p>
          <a:p>
            <a:endParaRPr lang="sv-SE" dirty="0" smtClean="0"/>
          </a:p>
          <a:p>
            <a:pPr marL="0" indent="0">
              <a:buFont typeface="Arial" panose="020B0604020202020204" pitchFamily="34" charset="0"/>
              <a:buNone/>
            </a:pPr>
            <a:r>
              <a:rPr lang="sv-SE" dirty="0" smtClean="0"/>
              <a:t>Bilaga</a:t>
            </a:r>
          </a:p>
          <a:p>
            <a:pPr marL="0" indent="0">
              <a:buFont typeface="Arial" panose="020B0604020202020204" pitchFamily="34" charset="0"/>
              <a:buNone/>
            </a:pPr>
            <a:r>
              <a:rPr lang="sv-SE" dirty="0" smtClean="0"/>
              <a:t>Sömnen är inte ett helt passivt tillstånd. Den är uppdelad i så kallade sömncykler på mellan en och två timmar. Det är insomningsstadiet, stabil sömn, djup sömn och drömsömn eller REM-sömn. REM står för rapid </a:t>
            </a:r>
            <a:r>
              <a:rPr lang="sv-SE" dirty="0" err="1" smtClean="0"/>
              <a:t>eye</a:t>
            </a:r>
            <a:r>
              <a:rPr lang="sv-SE" dirty="0" smtClean="0"/>
              <a:t> </a:t>
            </a:r>
            <a:r>
              <a:rPr lang="sv-SE" dirty="0" err="1" smtClean="0"/>
              <a:t>movement</a:t>
            </a:r>
            <a:r>
              <a:rPr lang="sv-SE" dirty="0" smtClean="0"/>
              <a:t>, snabba ögonrörelser.</a:t>
            </a:r>
          </a:p>
          <a:p>
            <a:pPr marL="171450" indent="-171450">
              <a:buFont typeface="Arial" panose="020B0604020202020204" pitchFamily="34" charset="0"/>
              <a:buChar char="•"/>
            </a:pPr>
            <a:r>
              <a:rPr lang="sv-SE" dirty="0" smtClean="0"/>
              <a:t>Kroppens återhämtning och uppbyggnad sker under djupsömnen. Hjärnan arbetar då långsammare och tillverkningen av stresshormon går på sparlåga. Drömmar dyker upp då och då under de olika sömnstadierna, men de är vanligast under REM-sömnen. Då arbetar hjärnan aktivt på ett sätt som påminner om när man är vaken.</a:t>
            </a:r>
          </a:p>
          <a:p>
            <a:pPr marL="0" indent="0">
              <a:buFont typeface="Arial" panose="020B0604020202020204" pitchFamily="34" charset="0"/>
              <a:buNone/>
            </a:pPr>
            <a:endParaRPr lang="sv-SE" dirty="0" smtClean="0"/>
          </a:p>
          <a:p>
            <a:pPr marL="0" indent="0">
              <a:buFont typeface="Arial" panose="020B0604020202020204" pitchFamily="34" charset="0"/>
              <a:buNone/>
            </a:pPr>
            <a:r>
              <a:rPr lang="sv-SE" dirty="0" smtClean="0"/>
              <a:t>Källa: 1177</a:t>
            </a:r>
          </a:p>
          <a:p>
            <a:endParaRPr lang="sv-SE" b="1" dirty="0" smtClean="0"/>
          </a:p>
          <a:p>
            <a:r>
              <a:rPr lang="sv-SE" b="1" dirty="0" smtClean="0"/>
              <a:t>Tips för att sova bättre</a:t>
            </a:r>
          </a:p>
          <a:p>
            <a:r>
              <a:rPr lang="sv-SE" sz="1200" dirty="0" smtClean="0"/>
              <a:t>. Försök att gå och lägga dig och gå upp ungefär vid samma tidpunkt varje dag/kväll. Att ha en rutin för sömnvanor gör att kroppen lär sig när det är dags att sova och vakna.</a:t>
            </a:r>
          </a:p>
          <a:p>
            <a:pPr marL="0" indent="0">
              <a:buNone/>
            </a:pPr>
            <a:endParaRPr lang="sv-SE" sz="1200" dirty="0" smtClean="0"/>
          </a:p>
          <a:p>
            <a:r>
              <a:rPr lang="sv-SE" sz="1200" dirty="0" smtClean="0"/>
              <a:t>2. Försök att vara ute varje dag minst en timme. Det är viktigt eftersom dagsljus hjälper kroppen att producera melatonin, ett ämne som är bra för sömnen.</a:t>
            </a:r>
          </a:p>
          <a:p>
            <a:endParaRPr lang="sv-SE" sz="1200" dirty="0" smtClean="0"/>
          </a:p>
          <a:p>
            <a:r>
              <a:rPr lang="sv-SE" sz="1200" dirty="0" smtClean="0"/>
              <a:t>3. Att röra på sig varje dag förbättrar sömnen. En halvtimmes promenad om dagen är bra för hälsa och sömn.</a:t>
            </a:r>
          </a:p>
          <a:p>
            <a:endParaRPr lang="sv-SE" sz="1200" dirty="0" smtClean="0"/>
          </a:p>
          <a:p>
            <a:r>
              <a:rPr lang="sv-SE" sz="1200" dirty="0" smtClean="0"/>
              <a:t>4. Drick inte kaffe, te eller cola sent på kvällen. De dryckerna innehåller koffein som kan göra det svårare att somna.</a:t>
            </a:r>
          </a:p>
          <a:p>
            <a:pPr marL="0" indent="0">
              <a:buNone/>
            </a:pPr>
            <a:endParaRPr lang="sv-SE" sz="1200" dirty="0" smtClean="0"/>
          </a:p>
          <a:p>
            <a:r>
              <a:rPr lang="sv-SE" sz="1200" dirty="0" smtClean="0"/>
              <a:t>5. Drick inte stora mängder precis innan du går och lägger dig. Då måste du kanske gå upp på natten för att gå på toaletten.</a:t>
            </a:r>
          </a:p>
          <a:p>
            <a:endParaRPr lang="sv-SE" sz="1200" dirty="0" smtClean="0"/>
          </a:p>
          <a:p>
            <a:r>
              <a:rPr lang="sv-SE" sz="1200" dirty="0" smtClean="0"/>
              <a:t>Om du äter medicin är det viktigt att du följer instruktionerna om när du ska ta den, eftersom medicinen kan göra dig pigg eller sömnig.</a:t>
            </a:r>
          </a:p>
          <a:p>
            <a:endParaRPr lang="sv-SE" sz="1200" dirty="0" smtClean="0"/>
          </a:p>
          <a:p>
            <a:r>
              <a:rPr lang="sv-SE" sz="1200" dirty="0" smtClean="0"/>
              <a:t>7. Rök inte före sänggåendet. Rökning kan ha en negativ effekt på sömn</a:t>
            </a:r>
            <a:r>
              <a:rPr lang="sv-SE" dirty="0" smtClean="0"/>
              <a:t>.</a:t>
            </a:r>
          </a:p>
          <a:p>
            <a:endParaRPr lang="sv-SE" sz="1200" dirty="0" smtClean="0"/>
          </a:p>
          <a:p>
            <a:r>
              <a:rPr lang="sv-SE" sz="1200" dirty="0" smtClean="0"/>
              <a:t>8. Undvik att titta på TV eller använda dator, surfplatta eller mobiltelefon sent på kvällen. Det kan göra det svårare att somna.</a:t>
            </a:r>
          </a:p>
          <a:p>
            <a:endParaRPr lang="sv-SE" sz="1200" dirty="0" smtClean="0"/>
          </a:p>
          <a:p>
            <a:r>
              <a:rPr lang="sv-SE" sz="1200" dirty="0" smtClean="0"/>
              <a:t>9. Använd inte alkohol för att somna. Alkohol har många negativa effekter som kan göra att du sover sämre på sikt.</a:t>
            </a:r>
          </a:p>
          <a:p>
            <a:endParaRPr lang="sv-SE" sz="1200" dirty="0" smtClean="0"/>
          </a:p>
          <a:p>
            <a:r>
              <a:rPr lang="sv-SE" sz="1200" dirty="0" smtClean="0"/>
              <a:t>10. Det kan hjälpa om du är avslappnad innan du går och lägger dig.</a:t>
            </a:r>
          </a:p>
          <a:p>
            <a:endParaRPr lang="sv-SE" b="0" dirty="0" smtClean="0"/>
          </a:p>
          <a:p>
            <a:r>
              <a:rPr lang="sv-SE" b="0" dirty="0" smtClean="0"/>
              <a:t>Källa:</a:t>
            </a:r>
            <a:r>
              <a:rPr lang="sv-SE" b="0" baseline="0" dirty="0" smtClean="0"/>
              <a:t> 1177</a:t>
            </a:r>
            <a:endParaRPr lang="sv-SE" b="0" dirty="0" smtClean="0"/>
          </a:p>
          <a:p>
            <a:endParaRPr lang="sv-SE" b="1"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7</a:t>
            </a:fld>
            <a:endParaRPr lang="sv-SE" dirty="0"/>
          </a:p>
        </p:txBody>
      </p:sp>
    </p:spTree>
    <p:extLst>
      <p:ext uri="{BB962C8B-B14F-4D97-AF65-F5344CB8AC3E}">
        <p14:creationId xmlns:p14="http://schemas.microsoft.com/office/powerpoint/2010/main" val="218703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 1.31</a:t>
            </a:r>
          </a:p>
          <a:p>
            <a:r>
              <a:rPr lang="sv-SE" dirty="0" err="1" smtClean="0"/>
              <a:t>Youmo</a:t>
            </a:r>
            <a:r>
              <a:rPr lang="sv-SE" dirty="0" smtClean="0"/>
              <a:t> –att må dåligt-</a:t>
            </a:r>
            <a:r>
              <a:rPr lang="sv-SE" baseline="0" dirty="0" smtClean="0"/>
              <a:t> klicka o då kommer det upp filmer o bildspel. </a:t>
            </a:r>
          </a:p>
          <a:p>
            <a:r>
              <a:rPr lang="sv-SE" baseline="0" dirty="0" smtClean="0"/>
              <a:t>Har du varit med om något väldigt skrämmande? Tänker på det ofta? Har svårt att sova? Har mardrömmar. </a:t>
            </a:r>
          </a:p>
          <a:p>
            <a:r>
              <a:rPr lang="sv-SE" baseline="0" dirty="0" smtClean="0"/>
              <a:t>Tips mot mardrömmar kommer på nästa bild</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8</a:t>
            </a:fld>
            <a:endParaRPr lang="sv-SE" dirty="0"/>
          </a:p>
        </p:txBody>
      </p:sp>
    </p:spTree>
    <p:extLst>
      <p:ext uri="{BB962C8B-B14F-4D97-AF65-F5344CB8AC3E}">
        <p14:creationId xmlns:p14="http://schemas.microsoft.com/office/powerpoint/2010/main" val="16084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a:t>
            </a:r>
            <a:r>
              <a:rPr lang="sv-SE" b="1" baseline="0" dirty="0" smtClean="0"/>
              <a:t> 11. </a:t>
            </a:r>
            <a:r>
              <a:rPr lang="sv-SE" b="1" dirty="0" smtClean="0"/>
              <a:t>Verktyg mot mardrömmar</a:t>
            </a:r>
          </a:p>
          <a:p>
            <a:endParaRPr lang="sv-SE" b="1" dirty="0" smtClean="0"/>
          </a:p>
          <a:p>
            <a:r>
              <a:rPr lang="sv-SE" dirty="0" smtClean="0"/>
              <a:t>Vi tar med oss tankar och känslor</a:t>
            </a:r>
            <a:r>
              <a:rPr lang="sv-SE" baseline="0" dirty="0" smtClean="0"/>
              <a:t> från vårt vakna liv när vi drömmer. Alla människor drömmer även om man inte kommer ihåg att man drömmer. När man sover är hjärnan aktiv , särskilt i de områden i hjärnan som har med känslor att göra.  Många har mardrömmar men oftast sover man igenom dem utan att minnas. </a:t>
            </a:r>
          </a:p>
          <a:p>
            <a:endParaRPr lang="sv-SE" baseline="0" dirty="0" smtClean="0"/>
          </a:p>
          <a:p>
            <a:r>
              <a:rPr lang="sv-SE" baseline="0" dirty="0" smtClean="0"/>
              <a:t>Om man har mardrömmar och vill jobba med dem för att kunna sova bättre finns det flera sätt att göra det på.</a:t>
            </a:r>
          </a:p>
          <a:p>
            <a:endParaRPr lang="sv-SE" baseline="0" dirty="0" smtClean="0"/>
          </a:p>
          <a:p>
            <a:r>
              <a:rPr lang="sv-SE" sz="1200" b="0" i="0" u="none" strike="noStrike" kern="1200" baseline="0" dirty="0" smtClean="0">
                <a:solidFill>
                  <a:schemeClr val="tx1"/>
                </a:solidFill>
                <a:latin typeface="Verdana"/>
                <a:ea typeface="ヒラギノ角ゴ Pro W3" charset="-128"/>
                <a:cs typeface="ヒラギノ角ゴ Pro W3" charset="-128"/>
              </a:rPr>
              <a:t>1. Tänk på en sak, en bild, något du hört/sett som gör att du känner dig trygg och väcker positiva minnen hos dig. Ta fram penna och papper så att du kan skriva om saken/bilden/minnet, eller rita.</a:t>
            </a:r>
          </a:p>
          <a:p>
            <a:endParaRPr lang="sv-SE" sz="1200" b="0"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2. Beskriv hur du känner när du tänker på saken/bilden/minnet. Det kan till exempel vara att du känner dig lugn, glad, avslappnad, stark eller något annat.</a:t>
            </a:r>
          </a:p>
          <a:p>
            <a:endParaRPr lang="sv-SE" sz="1200" b="0"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3. Vad händer i kroppen när du tänker på saken/bilden/minnet och känner detta? Beskriv om det händer något, t.ex. att du blir varm, att axlar och/eller mage sjunker ner, att det pirrar eller något annat.</a:t>
            </a:r>
          </a:p>
          <a:p>
            <a:endParaRPr lang="sv-SE" sz="1200" b="0"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4. Hur ser du dig själv när du tänker på saken/bilden/minnet? Beskriv var du är, vad som finns runt dig, om det finns dofter, ljud, smaker, allt möjligt.</a:t>
            </a:r>
          </a:p>
          <a:p>
            <a:endParaRPr lang="sv-SE" sz="1200" b="0"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5. Spara den beskrivning du gjort, på papper eller i minnet. Gå igenom beskrivningen varje kväll när du ska somna, så att du påminns om dina känslor när du tänker på saken/bilden/minnet och vad som händer i kroppen när du känner så.</a:t>
            </a:r>
          </a:p>
          <a:p>
            <a:endParaRPr lang="sv-SE" sz="1200" b="0"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6. Ha beskrivningen nära till hands när du sover. Om du vaknar och har drömt mardrömmar, gå igenom beskrivningen igen.</a:t>
            </a:r>
          </a:p>
          <a:p>
            <a:endParaRPr lang="sv-SE" sz="1200" b="0" i="0"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7. Upprepa detta varje kväll/natt tills mardrömmarna blir mindre intensiva eller försvinner.</a:t>
            </a:r>
          </a:p>
          <a:p>
            <a:endParaRPr lang="sv-SE" sz="1200" b="0" i="0" u="none" strike="noStrike" kern="1200" baseline="0" dirty="0" smtClean="0">
              <a:solidFill>
                <a:schemeClr val="tx1"/>
              </a:solidFill>
              <a:latin typeface="Verdana"/>
              <a:ea typeface="ヒラギノ角ゴ Pro W3" charset="-128"/>
            </a:endParaRPr>
          </a:p>
          <a:p>
            <a:r>
              <a:rPr lang="sv-SE" sz="1200" b="0" i="0" u="none" strike="noStrike" kern="1200" baseline="0" dirty="0" smtClean="0">
                <a:solidFill>
                  <a:schemeClr val="tx1"/>
                </a:solidFill>
                <a:latin typeface="Verdana"/>
                <a:ea typeface="ヒラギノ角ゴ Pro W3" charset="-128"/>
              </a:rPr>
              <a:t>Källa Uppdrag psykisk hälsa- hälsostöds material</a:t>
            </a:r>
          </a:p>
        </p:txBody>
      </p:sp>
      <p:sp>
        <p:nvSpPr>
          <p:cNvPr id="4" name="Platshållare för bildnummer 3"/>
          <p:cNvSpPr>
            <a:spLocks noGrp="1"/>
          </p:cNvSpPr>
          <p:nvPr>
            <p:ph type="sldNum" sz="quarter" idx="10"/>
          </p:nvPr>
        </p:nvSpPr>
        <p:spPr/>
        <p:txBody>
          <a:bodyPr/>
          <a:lstStyle/>
          <a:p>
            <a:fld id="{F86DD05A-257B-904E-8EEB-B5159DF974C8}" type="slidenum">
              <a:rPr lang="sv-SE" smtClean="0"/>
              <a:pPr/>
              <a:t>9</a:t>
            </a:fld>
            <a:endParaRPr lang="sv-SE" dirty="0"/>
          </a:p>
        </p:txBody>
      </p:sp>
    </p:spTree>
    <p:extLst>
      <p:ext uri="{BB962C8B-B14F-4D97-AF65-F5344CB8AC3E}">
        <p14:creationId xmlns:p14="http://schemas.microsoft.com/office/powerpoint/2010/main" val="48348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90600" y="1273175"/>
            <a:ext cx="7086600" cy="1470025"/>
          </a:xfrm>
          <a:prstGeom prst="rect">
            <a:avLst/>
          </a:prstGeom>
        </p:spPr>
        <p:txBody>
          <a:bodyPr vert="horz"/>
          <a:lstStyle>
            <a:lvl1pPr algn="l">
              <a:defRPr b="0" i="0">
                <a:latin typeface="Verdana"/>
                <a:cs typeface="Verdana"/>
              </a:defRPr>
            </a:lvl1pPr>
          </a:lstStyle>
          <a:p>
            <a:r>
              <a:rPr lang="sv-SE" dirty="0" smtClean="0"/>
              <a:t>Rubrik</a:t>
            </a:r>
            <a:endParaRPr lang="sv-SE" dirty="0"/>
          </a:p>
        </p:txBody>
      </p:sp>
      <p:sp>
        <p:nvSpPr>
          <p:cNvPr id="3" name="Underrubrik 2"/>
          <p:cNvSpPr>
            <a:spLocks noGrp="1"/>
          </p:cNvSpPr>
          <p:nvPr>
            <p:ph type="subTitle" idx="1"/>
          </p:nvPr>
        </p:nvSpPr>
        <p:spPr>
          <a:xfrm>
            <a:off x="990600" y="2667000"/>
            <a:ext cx="6400800" cy="1752600"/>
          </a:xfrm>
          <a:prstGeom prst="rect">
            <a:avLst/>
          </a:prstGeom>
        </p:spPr>
        <p:txBody>
          <a:bodyPr vert="horz"/>
          <a:lstStyle>
            <a:lvl1pPr marL="0" indent="0" algn="l">
              <a:buNone/>
              <a:defRPr sz="2400">
                <a:latin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1"/>
          <p:cNvSpPr>
            <a:spLocks noGrp="1"/>
          </p:cNvSpPr>
          <p:nvPr userDrawn="1">
            <p:ph type="title" hasCustomPrompt="1"/>
          </p:nvPr>
        </p:nvSpPr>
        <p:spPr>
          <a:xfrm>
            <a:off x="990600" y="1295400"/>
            <a:ext cx="8229600" cy="1143000"/>
          </a:xfrm>
          <a:prstGeom prst="rect">
            <a:avLst/>
          </a:prstGeom>
        </p:spPr>
        <p:txBody>
          <a:bodyPr/>
          <a:lstStyle>
            <a:lvl1pPr algn="l">
              <a:defRPr>
                <a:latin typeface="Verdana"/>
              </a:defRPr>
            </a:lvl1pPr>
          </a:lstStyle>
          <a:p>
            <a:r>
              <a:rPr lang="sv-SE" dirty="0" smtClean="0"/>
              <a:t>Rubrik</a:t>
            </a:r>
            <a:endParaRPr lang="sv-SE" dirty="0"/>
          </a:p>
        </p:txBody>
      </p:sp>
      <p:sp>
        <p:nvSpPr>
          <p:cNvPr id="4" name="Platshållare för innehåll 2"/>
          <p:cNvSpPr>
            <a:spLocks noGrp="1"/>
          </p:cNvSpPr>
          <p:nvPr userDrawn="1">
            <p:ph idx="1"/>
          </p:nvPr>
        </p:nvSpPr>
        <p:spPr>
          <a:xfrm>
            <a:off x="990600" y="2514600"/>
            <a:ext cx="8229600" cy="4297363"/>
          </a:xfrm>
          <a:prstGeom prst="rect">
            <a:avLst/>
          </a:prstGeom>
        </p:spPr>
        <p:txBody>
          <a:bodyPr/>
          <a:lstStyle>
            <a:lvl1pPr>
              <a:buClr>
                <a:schemeClr val="accent1"/>
              </a:buClr>
              <a:defRPr>
                <a:latin typeface="Verdana"/>
              </a:defRPr>
            </a:lvl1pPr>
          </a:lstStyle>
          <a:p>
            <a:pPr lvl="0"/>
            <a:r>
              <a:rPr lang="sv-SE" smtClean="0"/>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8229600" cy="1143000"/>
          </a:xfrm>
          <a:prstGeom prst="rect">
            <a:avLst/>
          </a:prstGeom>
        </p:spPr>
        <p:txBody>
          <a:bodyPr vert="horz"/>
          <a:lstStyle>
            <a:lvl1pPr algn="l">
              <a:defRPr>
                <a:latin typeface="Verdana"/>
              </a:defRPr>
            </a:lvl1pPr>
          </a:lstStyle>
          <a:p>
            <a:r>
              <a:rPr lang="sv-SE" dirty="0" smtClean="0"/>
              <a:t>Rubrik</a:t>
            </a:r>
            <a:endParaRPr lang="sv-SE" dirty="0"/>
          </a:p>
        </p:txBody>
      </p:sp>
      <p:sp>
        <p:nvSpPr>
          <p:cNvPr id="3" name="Platshållare för innehåll 2"/>
          <p:cNvSpPr>
            <a:spLocks noGrp="1"/>
          </p:cNvSpPr>
          <p:nvPr>
            <p:ph idx="1"/>
          </p:nvPr>
        </p:nvSpPr>
        <p:spPr>
          <a:xfrm>
            <a:off x="990600" y="2362200"/>
            <a:ext cx="8229600" cy="4525963"/>
          </a:xfrm>
          <a:prstGeom prst="rect">
            <a:avLst/>
          </a:prstGeom>
        </p:spPr>
        <p:txBody>
          <a:bodyPr vert="horz"/>
          <a:lstStyle>
            <a:lvl1pPr>
              <a:buClr>
                <a:schemeClr val="accent1"/>
              </a:buClr>
              <a:defRPr>
                <a:latin typeface="Verdana"/>
              </a:defRPr>
            </a:lvl1pPr>
            <a:lvl2pPr>
              <a:buClr>
                <a:schemeClr val="accent1"/>
              </a:buClr>
              <a:defRPr>
                <a:latin typeface="Verdana"/>
              </a:defRPr>
            </a:lvl2pPr>
            <a:lvl3pPr>
              <a:buClr>
                <a:schemeClr val="accent1"/>
              </a:buClr>
              <a:defRPr>
                <a:latin typeface="Verdana"/>
              </a:defRPr>
            </a:lvl3pPr>
            <a:lvl4pPr>
              <a:buClr>
                <a:schemeClr val="accent1"/>
              </a:buClr>
              <a:defRPr>
                <a:latin typeface="Verdana"/>
              </a:defRPr>
            </a:lvl4pPr>
            <a:lvl5pPr>
              <a:buClr>
                <a:schemeClr val="accent1"/>
              </a:buClr>
              <a:defRPr>
                <a:latin typeface="Verdana"/>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8229600" cy="1143000"/>
          </a:xfrm>
          <a:prstGeom prst="rect">
            <a:avLst/>
          </a:prstGeom>
        </p:spPr>
        <p:txBody>
          <a:bodyPr vert="horz"/>
          <a:lstStyle>
            <a:lvl1pPr algn="l">
              <a:defRPr>
                <a:latin typeface="Verdana"/>
              </a:defRPr>
            </a:lvl1pPr>
          </a:lstStyle>
          <a:p>
            <a:r>
              <a:rPr lang="sv-SE" dirty="0" smtClean="0"/>
              <a:t>Rubrik</a:t>
            </a:r>
            <a:endParaRPr lang="sv-SE" dirty="0"/>
          </a:p>
        </p:txBody>
      </p:sp>
      <p:sp>
        <p:nvSpPr>
          <p:cNvPr id="3" name="Platshållare för innehåll 2"/>
          <p:cNvSpPr>
            <a:spLocks noGrp="1"/>
          </p:cNvSpPr>
          <p:nvPr>
            <p:ph sz="half" idx="1"/>
          </p:nvPr>
        </p:nvSpPr>
        <p:spPr>
          <a:xfrm>
            <a:off x="990600" y="2408237"/>
            <a:ext cx="3657600" cy="4525963"/>
          </a:xfrm>
          <a:prstGeom prst="rect">
            <a:avLst/>
          </a:prstGeom>
        </p:spPr>
        <p:txBody>
          <a:bodyPr vert="horz"/>
          <a:lstStyle>
            <a:lvl1pPr>
              <a:buClr>
                <a:schemeClr val="accent1"/>
              </a:buClr>
              <a:defRPr sz="2800">
                <a:latin typeface="Verdana"/>
              </a:defRPr>
            </a:lvl1pPr>
            <a:lvl2pPr>
              <a:buClr>
                <a:schemeClr val="accent1"/>
              </a:buClr>
              <a:defRPr sz="2400">
                <a:latin typeface="Verdana"/>
              </a:defRPr>
            </a:lvl2pPr>
            <a:lvl3pPr>
              <a:buClr>
                <a:schemeClr val="accent1"/>
              </a:buClr>
              <a:defRPr sz="2000">
                <a:latin typeface="Verdana"/>
              </a:defRPr>
            </a:lvl3pPr>
            <a:lvl4pPr>
              <a:buClr>
                <a:schemeClr val="accent1"/>
              </a:buClr>
              <a:defRPr sz="1800">
                <a:latin typeface="Verdana"/>
              </a:defRPr>
            </a:lvl4pPr>
            <a:lvl5pPr>
              <a:buClr>
                <a:schemeClr val="accent1"/>
              </a:buClr>
              <a:defRPr sz="1800">
                <a:latin typeface="Verdana"/>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800600" y="2408237"/>
            <a:ext cx="3657600" cy="4525963"/>
          </a:xfrm>
          <a:prstGeom prst="rect">
            <a:avLst/>
          </a:prstGeom>
        </p:spPr>
        <p:txBody>
          <a:bodyPr vert="horz"/>
          <a:lstStyle>
            <a:lvl1pPr>
              <a:buClr>
                <a:schemeClr val="accent1"/>
              </a:buClr>
              <a:defRPr sz="2800">
                <a:latin typeface="Verdana"/>
              </a:defRPr>
            </a:lvl1pPr>
            <a:lvl2pPr>
              <a:buClr>
                <a:schemeClr val="accent1"/>
              </a:buClr>
              <a:defRPr sz="2400">
                <a:latin typeface="Verdana"/>
              </a:defRPr>
            </a:lvl2pPr>
            <a:lvl3pPr>
              <a:buClr>
                <a:schemeClr val="accent1"/>
              </a:buClr>
              <a:defRPr sz="2000">
                <a:latin typeface="Verdana"/>
              </a:defRPr>
            </a:lvl3pPr>
            <a:lvl4pPr>
              <a:buClr>
                <a:schemeClr val="accent1"/>
              </a:buClr>
              <a:defRPr sz="1800">
                <a:latin typeface="Verdana"/>
              </a:defRPr>
            </a:lvl4pPr>
            <a:lvl5pPr>
              <a:buClr>
                <a:schemeClr val="accent1"/>
              </a:buClr>
              <a:defRPr sz="1800">
                <a:latin typeface="Verdana"/>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7391400" cy="1143000"/>
          </a:xfrm>
          <a:prstGeom prst="rect">
            <a:avLst/>
          </a:prstGeom>
        </p:spPr>
        <p:txBody>
          <a:bodyPr vert="horz"/>
          <a:lstStyle>
            <a:lvl1pPr algn="l">
              <a:defRPr sz="4400">
                <a:latin typeface="Verdana"/>
              </a:defRPr>
            </a:lvl1pPr>
          </a:lstStyle>
          <a:p>
            <a:r>
              <a:rPr lang="sv-SE" dirty="0" smtClean="0"/>
              <a:t>Rubrik</a:t>
            </a:r>
            <a:endParaRPr lang="sv-SE" dirty="0"/>
          </a:p>
        </p:txBody>
      </p:sp>
      <p:sp>
        <p:nvSpPr>
          <p:cNvPr id="4" name="Platshållare för innehåll 3"/>
          <p:cNvSpPr>
            <a:spLocks noGrp="1"/>
          </p:cNvSpPr>
          <p:nvPr>
            <p:ph sz="half" idx="2"/>
          </p:nvPr>
        </p:nvSpPr>
        <p:spPr>
          <a:xfrm>
            <a:off x="990600" y="2590800"/>
            <a:ext cx="4040188" cy="3951288"/>
          </a:xfrm>
          <a:prstGeom prst="rect">
            <a:avLst/>
          </a:prstGeom>
        </p:spPr>
        <p:txBody>
          <a:bodyPr vert="horz"/>
          <a:lstStyle>
            <a:lvl1pPr>
              <a:buClr>
                <a:schemeClr val="accent1"/>
              </a:buClr>
              <a:defRPr sz="2400">
                <a:latin typeface="Verdana"/>
              </a:defRPr>
            </a:lvl1pPr>
            <a:lvl2pPr>
              <a:buClr>
                <a:schemeClr val="accent1"/>
              </a:buClr>
              <a:defRPr sz="2000">
                <a:latin typeface="Verdana"/>
              </a:defRPr>
            </a:lvl2pPr>
            <a:lvl3pPr>
              <a:buClr>
                <a:schemeClr val="accent1"/>
              </a:buClr>
              <a:defRPr sz="1800">
                <a:latin typeface="Verdana"/>
              </a:defRPr>
            </a:lvl3pPr>
            <a:lvl4pPr>
              <a:buClr>
                <a:schemeClr val="accent1"/>
              </a:buClr>
              <a:defRPr sz="1600">
                <a:latin typeface="Verdana"/>
              </a:defRPr>
            </a:lvl4pPr>
            <a:lvl5pPr>
              <a:buClr>
                <a:schemeClr val="accent1"/>
              </a:buClr>
              <a:defRPr sz="1600">
                <a:latin typeface="Verdana"/>
              </a:defRPr>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innehåll 5"/>
          <p:cNvSpPr>
            <a:spLocks noGrp="1"/>
          </p:cNvSpPr>
          <p:nvPr>
            <p:ph sz="quarter" idx="4"/>
          </p:nvPr>
        </p:nvSpPr>
        <p:spPr>
          <a:xfrm>
            <a:off x="5178425" y="2590800"/>
            <a:ext cx="4041775" cy="3951288"/>
          </a:xfrm>
          <a:prstGeom prst="rect">
            <a:avLst/>
          </a:prstGeom>
        </p:spPr>
        <p:txBody>
          <a:bodyPr vert="horz"/>
          <a:lstStyle>
            <a:lvl1pPr>
              <a:buClr>
                <a:schemeClr val="accent1"/>
              </a:buClr>
              <a:defRPr sz="2400">
                <a:latin typeface="Verdana"/>
              </a:defRPr>
            </a:lvl1pPr>
            <a:lvl2pPr>
              <a:buClr>
                <a:schemeClr val="accent1"/>
              </a:buClr>
              <a:defRPr sz="2000">
                <a:latin typeface="Verdana"/>
              </a:defRPr>
            </a:lvl2pPr>
            <a:lvl3pPr>
              <a:buClr>
                <a:schemeClr val="accent1"/>
              </a:buClr>
              <a:defRPr sz="1800">
                <a:latin typeface="Verdana"/>
              </a:defRPr>
            </a:lvl3pPr>
            <a:lvl4pPr>
              <a:buClr>
                <a:schemeClr val="accent1"/>
              </a:buClr>
              <a:defRPr sz="1600">
                <a:latin typeface="Verdana"/>
              </a:defRPr>
            </a:lvl4pPr>
            <a:lvl5pPr>
              <a:buClr>
                <a:schemeClr val="accent1"/>
              </a:buClr>
              <a:defRPr sz="1600">
                <a:latin typeface="Verdana"/>
              </a:defRPr>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66800" y="1371600"/>
            <a:ext cx="7010400" cy="1828800"/>
          </a:xfrm>
          <a:prstGeom prst="rect">
            <a:avLst/>
          </a:prstGeom>
        </p:spPr>
        <p:txBody>
          <a:bodyPr vert="horz"/>
          <a:lstStyle>
            <a:lvl1pPr>
              <a:defRPr>
                <a:latin typeface="Verdana"/>
              </a:defRPr>
            </a:lvl1pPr>
          </a:lstStyle>
          <a:p>
            <a:r>
              <a:rPr lang="sv-SE" smtClean="0"/>
              <a:t>Klicka här för att ändra format</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5105400"/>
            <a:ext cx="5486400" cy="566738"/>
          </a:xfrm>
          <a:prstGeom prst="rect">
            <a:avLst/>
          </a:prstGeom>
        </p:spPr>
        <p:txBody>
          <a:bodyPr vert="horz" anchor="b"/>
          <a:lstStyle>
            <a:lvl1pPr algn="l">
              <a:defRPr sz="2000" b="1">
                <a:latin typeface="Verdana"/>
              </a:defRPr>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1600200"/>
            <a:ext cx="5486400" cy="3429000"/>
          </a:xfrm>
          <a:prstGeom prst="rect">
            <a:avLst/>
          </a:prstGeom>
        </p:spPr>
        <p:txBody>
          <a:bodyPr vert="horz"/>
          <a:lstStyle>
            <a:lvl1pPr marL="0" indent="0">
              <a:buNone/>
              <a:defRPr sz="3200">
                <a:latin typeface="Verdan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1792288" y="5675313"/>
            <a:ext cx="5486400" cy="804862"/>
          </a:xfrm>
          <a:prstGeom prst="rect">
            <a:avLst/>
          </a:prstGeom>
        </p:spPr>
        <p:txBody>
          <a:bodyPr vert="horz"/>
          <a:lstStyle>
            <a:lvl1pPr marL="0" indent="0">
              <a:buNone/>
              <a:defRPr sz="1400">
                <a:latin typeface="Verdan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objekt 12" descr="Dekor rak röd ppt.jpg"/>
          <p:cNvPicPr>
            <a:picLocks noChangeAspect="1"/>
          </p:cNvPicPr>
          <p:nvPr/>
        </p:nvPicPr>
        <p:blipFill>
          <a:blip r:embed="rId9"/>
          <a:srcRect t="28846"/>
          <a:stretch>
            <a:fillRect/>
          </a:stretch>
        </p:blipFill>
        <p:spPr>
          <a:xfrm>
            <a:off x="0" y="0"/>
            <a:ext cx="9144000" cy="939800"/>
          </a:xfrm>
          <a:prstGeom prst="rect">
            <a:avLst/>
          </a:prstGeom>
        </p:spPr>
      </p:pic>
      <p:pic>
        <p:nvPicPr>
          <p:cNvPr id="7" name="Bildobjekt 6" descr="LS logga ppt mall.jpg"/>
          <p:cNvPicPr>
            <a:picLocks noChangeAspect="1"/>
          </p:cNvPicPr>
          <p:nvPr/>
        </p:nvPicPr>
        <p:blipFill>
          <a:blip r:embed="rId10"/>
          <a:stretch>
            <a:fillRect/>
          </a:stretch>
        </p:blipFill>
        <p:spPr>
          <a:xfrm>
            <a:off x="8077200" y="6059095"/>
            <a:ext cx="850900" cy="5703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3" r:id="rId5"/>
    <p:sldLayoutId id="2147483654" r:id="rId6"/>
    <p:sldLayoutId id="2147483657" r:id="rId7"/>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www.informationsverige.se/" TargetMode="External"/><Relationship Id="rId3" Type="http://schemas.openxmlformats.org/officeDocument/2006/relationships/hyperlink" Target="mailto:jour@tjejjourenmeja.se" TargetMode="External"/><Relationship Id="rId7" Type="http://schemas.openxmlformats.org/officeDocument/2006/relationships/hyperlink" Target="http://www.bris.se/" TargetMode="External"/><Relationship Id="rId12"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www.1177.se/" TargetMode="External"/><Relationship Id="rId11" Type="http://schemas.openxmlformats.org/officeDocument/2006/relationships/hyperlink" Target="https://mind.se/sjalvmordslinjen/" TargetMode="External"/><Relationship Id="rId5" Type="http://schemas.openxmlformats.org/officeDocument/2006/relationships/hyperlink" Target="http://www.landstingetsormland.se/" TargetMode="External"/><Relationship Id="rId10" Type="http://schemas.openxmlformats.org/officeDocument/2006/relationships/hyperlink" Target="http://www.youmo.se/" TargetMode="External"/><Relationship Id="rId4" Type="http://schemas.openxmlformats.org/officeDocument/2006/relationships/hyperlink" Target="mailto:info@tjejjourenmeja.se" TargetMode="External"/><Relationship Id="rId9" Type="http://schemas.openxmlformats.org/officeDocument/2006/relationships/hyperlink" Target="http://www.socialstyrelsen.s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youmo.se/sv/Att-ma-daligt/Film-Tips-for-att-ma-batt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youmo.se/sv/Att-ma-daligt/Har-du-varit-med-om-nagot-valdigt-skrammand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295400"/>
            <a:ext cx="8568952" cy="90946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2132856"/>
            <a:ext cx="8784976" cy="4679107"/>
          </a:xfrm>
        </p:spPr>
        <p:txBody>
          <a:bodyPr/>
          <a:lstStyle/>
          <a:p>
            <a:r>
              <a:rPr lang="sv-SE" dirty="0" smtClean="0"/>
              <a:t>Vida och </a:t>
            </a:r>
            <a:r>
              <a:rPr lang="sv-SE" dirty="0" smtClean="0"/>
              <a:t>Eva</a:t>
            </a:r>
            <a:endParaRPr lang="sv-SE" dirty="0" smtClean="0"/>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79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504" y="980728"/>
            <a:ext cx="8928992" cy="936104"/>
          </a:xfrm>
        </p:spPr>
        <p:txBody>
          <a:bodyPr/>
          <a:lstStyle/>
          <a:p>
            <a:pPr marL="0" indent="0"/>
            <a:r>
              <a:rPr lang="sv-SE" dirty="0" smtClean="0"/>
              <a:t>Migrationsstress</a:t>
            </a:r>
            <a:br>
              <a:rPr lang="sv-SE" dirty="0" smtClean="0"/>
            </a:br>
            <a:r>
              <a:rPr lang="sv-SE" dirty="0"/>
              <a:t/>
            </a:r>
            <a:br>
              <a:rPr lang="sv-SE" dirty="0"/>
            </a:br>
            <a:endParaRPr lang="sv-SE" dirty="0"/>
          </a:p>
        </p:txBody>
      </p:sp>
      <p:sp>
        <p:nvSpPr>
          <p:cNvPr id="3" name="Platshållare för innehåll 2"/>
          <p:cNvSpPr>
            <a:spLocks noGrp="1"/>
          </p:cNvSpPr>
          <p:nvPr>
            <p:ph idx="1"/>
          </p:nvPr>
        </p:nvSpPr>
        <p:spPr>
          <a:xfrm>
            <a:off x="107504" y="1844824"/>
            <a:ext cx="8928992" cy="4967139"/>
          </a:xfrm>
        </p:spPr>
        <p:txBody>
          <a:bodyPr/>
          <a:lstStyle/>
          <a:p>
            <a:pPr marL="0" indent="0">
              <a:buNone/>
            </a:pPr>
            <a:endParaRPr lang="sv-SE" sz="100" dirty="0"/>
          </a:p>
        </p:txBody>
      </p:sp>
      <p:sp>
        <p:nvSpPr>
          <p:cNvPr id="5" name="Rektangel med rundade hörn 4"/>
          <p:cNvSpPr/>
          <p:nvPr/>
        </p:nvSpPr>
        <p:spPr bwMode="auto">
          <a:xfrm>
            <a:off x="179512" y="1882527"/>
            <a:ext cx="2520280" cy="4138761"/>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rgbClr val="00B0F0"/>
              </a:solidFill>
              <a:effectLst/>
              <a:latin typeface="Arial" charset="0"/>
              <a:ea typeface="ヒラギノ角ゴ Pro W3" charset="-128"/>
              <a:cs typeface="ヒラギノ角ゴ Pro W3" charset="-128"/>
            </a:endParaRPr>
          </a:p>
        </p:txBody>
      </p:sp>
      <p:sp>
        <p:nvSpPr>
          <p:cNvPr id="7" name="Rektangel med rundade hörn 6"/>
          <p:cNvSpPr/>
          <p:nvPr/>
        </p:nvSpPr>
        <p:spPr bwMode="auto">
          <a:xfrm>
            <a:off x="3203848" y="1875655"/>
            <a:ext cx="2520280" cy="414563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sp>
        <p:nvSpPr>
          <p:cNvPr id="9" name="Rektangel med rundade hörn 8"/>
          <p:cNvSpPr/>
          <p:nvPr/>
        </p:nvSpPr>
        <p:spPr bwMode="auto">
          <a:xfrm>
            <a:off x="6228184" y="1875656"/>
            <a:ext cx="2592288" cy="4145632"/>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sp>
        <p:nvSpPr>
          <p:cNvPr id="13" name="Platshållare för innehåll 7"/>
          <p:cNvSpPr>
            <a:spLocks noGrp="1"/>
          </p:cNvSpPr>
          <p:nvPr/>
        </p:nvSpPr>
        <p:spPr>
          <a:xfrm>
            <a:off x="251519" y="2276872"/>
            <a:ext cx="2304257" cy="33843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rPr>
              <a:t>Före – flyr </a:t>
            </a:r>
            <a:r>
              <a:rPr kumimoji="0" lang="sv-SE" sz="1800" b="1" i="0" u="none" strike="noStrike" kern="1200" cap="none" spc="0" normalizeH="0" baseline="0" noProof="0" dirty="0" smtClean="0">
                <a:ln>
                  <a:noFill/>
                </a:ln>
                <a:solidFill>
                  <a:srgbClr val="000000"/>
                </a:solidFill>
                <a:effectLst/>
                <a:uLnTx/>
                <a:uFillTx/>
                <a:latin typeface="Arial" panose="020B0604020202020204"/>
                <a:ea typeface="+mn-ea"/>
                <a:cs typeface="+mn-cs"/>
              </a:rPr>
              <a:t>från:</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Krigsdrabbade länder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Bombningar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Våld</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Svält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Gömd</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Förlorat familj, vänner, släkt, hem</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Bott i flyktingläger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Platshållare för innehåll 6"/>
          <p:cNvSpPr>
            <a:spLocks noGrp="1"/>
          </p:cNvSpPr>
          <p:nvPr/>
        </p:nvSpPr>
        <p:spPr>
          <a:xfrm>
            <a:off x="3239852" y="2276872"/>
            <a:ext cx="2412268" cy="316835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800" b="1" i="0" u="none" strike="noStrike" kern="1200" cap="none" spc="0" normalizeH="0" baseline="0" noProof="0" dirty="0" smtClean="0">
                <a:ln>
                  <a:noFill/>
                </a:ln>
                <a:solidFill>
                  <a:srgbClr val="000000"/>
                </a:solidFill>
                <a:effectLst/>
                <a:uLnTx/>
                <a:uFillTx/>
                <a:latin typeface="Arial" panose="020B0604020202020204"/>
                <a:ea typeface="+mn-ea"/>
                <a:cs typeface="+mn-cs"/>
              </a:rPr>
              <a:t>Under flykten:</a:t>
            </a:r>
            <a:endParaRPr kumimoji="0" lang="sv-SE" sz="1800" b="0" i="0" u="none" strike="noStrike" kern="1200" cap="none" spc="0" normalizeH="0" baseline="0" noProof="0" dirty="0" smtClean="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Stora risker, farliga resor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Hänsynslösa smugglare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Trängsel</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Lurade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Utpressning</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Våld</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Sexuellt utnyttjad</a:t>
            </a:r>
            <a:endParaRPr kumimoji="0" lang="sv-SE" sz="16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5" name="Platshållare för innehåll 6"/>
          <p:cNvSpPr txBox="1">
            <a:spLocks/>
          </p:cNvSpPr>
          <p:nvPr/>
        </p:nvSpPr>
        <p:spPr>
          <a:xfrm>
            <a:off x="6300192" y="2132856"/>
            <a:ext cx="2520280" cy="3456384"/>
          </a:xfrm>
          <a:prstGeom prst="rect">
            <a:avLst/>
          </a:prstGeom>
        </p:spPr>
        <p:txBody>
          <a:bodyPr vert="horz" lIns="91440" tIns="45720" rIns="91440" bIns="45720" rtlCol="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b="1" i="0" u="none" strike="noStrike" kern="1200" cap="none" spc="0" normalizeH="0" baseline="0" noProof="0" dirty="0" smtClean="0">
                <a:ln>
                  <a:noFill/>
                </a:ln>
                <a:solidFill>
                  <a:srgbClr val="000000"/>
                </a:solidFill>
                <a:effectLst/>
                <a:uLnTx/>
                <a:uFillTx/>
                <a:latin typeface="Arial" panose="020B0604020202020204"/>
                <a:ea typeface="+mn-ea"/>
                <a:cs typeface="+mn-cs"/>
              </a:rPr>
              <a:t>Efter, asylsökande:</a:t>
            </a:r>
            <a:endParaRPr kumimoji="0" lang="sv-SE"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Osäkerhet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Brist på bostad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Nytt språk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Sysslolöshet, väntan</a:t>
            </a:r>
            <a:endPar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Långa handläggningstider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Rasism och främlingsfientlighet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600" b="0" i="0" u="none" strike="noStrike" kern="1200" cap="none" spc="0" normalizeH="0" baseline="0" noProof="0" dirty="0" smtClean="0">
                <a:ln>
                  <a:noFill/>
                </a:ln>
                <a:solidFill>
                  <a:srgbClr val="000000"/>
                </a:solidFill>
                <a:effectLst/>
                <a:uLnTx/>
                <a:uFillTx/>
                <a:latin typeface="Arial" panose="020B0604020202020204"/>
                <a:ea typeface="+mn-ea"/>
                <a:cs typeface="+mn-cs"/>
              </a:rPr>
              <a:t>Bränder</a:t>
            </a:r>
            <a:endPar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1586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1" dirty="0"/>
              <a:t>Stress, nedstämdhet, ångest, PTSD </a:t>
            </a:r>
            <a:endParaRPr lang="sv-SE" sz="36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7" y="2492897"/>
            <a:ext cx="6120680" cy="387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234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1052736"/>
            <a:ext cx="8496944" cy="792088"/>
          </a:xfrm>
        </p:spPr>
        <p:txBody>
          <a:bodyPr/>
          <a:lstStyle/>
          <a:p>
            <a:pPr algn="ctr"/>
            <a:r>
              <a:rPr lang="sv-SE" sz="4000" dirty="0" smtClean="0"/>
              <a:t>Tecken på psykisk ohälsa</a:t>
            </a:r>
            <a:endParaRPr lang="sv-SE" sz="4000" dirty="0"/>
          </a:p>
        </p:txBody>
      </p:sp>
      <p:sp>
        <p:nvSpPr>
          <p:cNvPr id="3" name="Platshållare för innehåll 2"/>
          <p:cNvSpPr>
            <a:spLocks noGrp="1"/>
          </p:cNvSpPr>
          <p:nvPr>
            <p:ph idx="1"/>
          </p:nvPr>
        </p:nvSpPr>
        <p:spPr>
          <a:xfrm>
            <a:off x="611560" y="1844825"/>
            <a:ext cx="8208912" cy="4464496"/>
          </a:xfrm>
        </p:spPr>
        <p:txBody>
          <a:bodyPr/>
          <a:lstStyle/>
          <a:p>
            <a:pPr marL="0" indent="0">
              <a:lnSpc>
                <a:spcPct val="115000"/>
              </a:lnSpc>
              <a:spcAft>
                <a:spcPts val="750"/>
              </a:spcAft>
              <a:buNone/>
            </a:pPr>
            <a:endParaRPr lang="sv-SE" sz="800" b="1" dirty="0">
              <a:ea typeface="Times New Roman" panose="02020603050405020304" pitchFamily="18" charset="0"/>
              <a:cs typeface="Times New Roman" panose="02020603050405020304" pitchFamily="18" charset="0"/>
            </a:endParaRPr>
          </a:p>
          <a:p>
            <a:pPr marL="214313" indent="-214313">
              <a:lnSpc>
                <a:spcPct val="115000"/>
              </a:lnSpc>
              <a:spcAft>
                <a:spcPts val="750"/>
              </a:spcAft>
            </a:pPr>
            <a:r>
              <a:rPr lang="sv-SE" sz="2000" dirty="0">
                <a:ea typeface="Times New Roman" panose="02020603050405020304" pitchFamily="18" charset="0"/>
                <a:cs typeface="Times New Roman" panose="02020603050405020304" pitchFamily="18" charset="0"/>
              </a:rPr>
              <a:t>Sover dåligt eller känner sig trött hela tiden</a:t>
            </a:r>
          </a:p>
          <a:p>
            <a:pPr marL="214313" indent="-214313">
              <a:lnSpc>
                <a:spcPct val="115000"/>
              </a:lnSpc>
              <a:spcAft>
                <a:spcPts val="750"/>
              </a:spcAft>
            </a:pPr>
            <a:r>
              <a:rPr lang="sv-SE" sz="2000" dirty="0">
                <a:ea typeface="Times New Roman" panose="02020603050405020304" pitchFamily="18" charset="0"/>
                <a:cs typeface="Times New Roman" panose="02020603050405020304" pitchFamily="18" charset="0"/>
              </a:rPr>
              <a:t>Har svårt att koncentrera sig </a:t>
            </a:r>
          </a:p>
          <a:p>
            <a:pPr marL="214313" indent="-214313">
              <a:lnSpc>
                <a:spcPct val="115000"/>
              </a:lnSpc>
              <a:spcAft>
                <a:spcPts val="750"/>
              </a:spcAft>
            </a:pPr>
            <a:r>
              <a:rPr lang="sv-SE" sz="2000" dirty="0">
                <a:ea typeface="Times New Roman" panose="02020603050405020304" pitchFamily="18" charset="0"/>
                <a:cs typeface="Times New Roman" panose="02020603050405020304" pitchFamily="18" charset="0"/>
              </a:rPr>
              <a:t>Snabbt blir utmattad av vardagssysslor</a:t>
            </a:r>
          </a:p>
          <a:p>
            <a:pPr marL="214313" indent="-214313">
              <a:lnSpc>
                <a:spcPct val="115000"/>
              </a:lnSpc>
              <a:spcAft>
                <a:spcPts val="750"/>
              </a:spcAft>
            </a:pPr>
            <a:r>
              <a:rPr lang="sv-SE" sz="2000" dirty="0">
                <a:ea typeface="Times New Roman" panose="02020603050405020304" pitchFamily="18" charset="0"/>
                <a:cs typeface="Times New Roman" panose="02020603050405020304" pitchFamily="18" charset="0"/>
              </a:rPr>
              <a:t>Är rastlös och orolig</a:t>
            </a:r>
          </a:p>
          <a:p>
            <a:pPr marL="214313" indent="-214313">
              <a:lnSpc>
                <a:spcPct val="115000"/>
              </a:lnSpc>
              <a:spcAft>
                <a:spcPts val="750"/>
              </a:spcAft>
            </a:pPr>
            <a:r>
              <a:rPr lang="sv-SE" sz="2000" dirty="0">
                <a:ea typeface="Times New Roman" panose="02020603050405020304" pitchFamily="18" charset="0"/>
                <a:cs typeface="Times New Roman" panose="02020603050405020304" pitchFamily="18" charset="0"/>
              </a:rPr>
              <a:t>Inte har någon lust att äta, problem med magen</a:t>
            </a:r>
          </a:p>
          <a:p>
            <a:pPr marL="214313" indent="-214313">
              <a:lnSpc>
                <a:spcPct val="115000"/>
              </a:lnSpc>
              <a:spcAft>
                <a:spcPts val="750"/>
              </a:spcAft>
            </a:pPr>
            <a:r>
              <a:rPr lang="sv-SE" sz="2000" dirty="0">
                <a:ea typeface="Times New Roman" panose="02020603050405020304" pitchFamily="18" charset="0"/>
                <a:cs typeface="Times New Roman" panose="02020603050405020304" pitchFamily="18" charset="0"/>
              </a:rPr>
              <a:t>Är </a:t>
            </a:r>
            <a:r>
              <a:rPr lang="sv-SE" sz="2000" dirty="0" smtClean="0">
                <a:ea typeface="Times New Roman" panose="02020603050405020304" pitchFamily="18" charset="0"/>
                <a:cs typeface="Times New Roman" panose="02020603050405020304" pitchFamily="18" charset="0"/>
              </a:rPr>
              <a:t>irriterad, och stressad. Kan leda till våld</a:t>
            </a:r>
          </a:p>
          <a:p>
            <a:pPr marL="214313" indent="-214313">
              <a:lnSpc>
                <a:spcPct val="115000"/>
              </a:lnSpc>
              <a:spcAft>
                <a:spcPts val="750"/>
              </a:spcAft>
            </a:pPr>
            <a:r>
              <a:rPr lang="sv-SE" sz="2000" dirty="0" smtClean="0">
                <a:ea typeface="Times New Roman" panose="02020603050405020304" pitchFamily="18" charset="0"/>
                <a:cs typeface="Times New Roman" panose="02020603050405020304" pitchFamily="18" charset="0"/>
              </a:rPr>
              <a:t>Inåtvänd, tysta och hämmande</a:t>
            </a:r>
          </a:p>
          <a:p>
            <a:pPr marL="0" indent="0">
              <a:lnSpc>
                <a:spcPct val="115000"/>
              </a:lnSpc>
              <a:spcAft>
                <a:spcPts val="750"/>
              </a:spcAft>
              <a:buNone/>
            </a:pPr>
            <a:endParaRPr lang="sv-SE" sz="2000" dirty="0">
              <a:ea typeface="Times New Roman" panose="02020603050405020304" pitchFamily="18" charset="0"/>
              <a:cs typeface="Times New Roman" panose="02020603050405020304" pitchFamily="18" charset="0"/>
            </a:endParaRPr>
          </a:p>
          <a:p>
            <a:endParaRPr lang="sv-SE" sz="1800" dirty="0"/>
          </a:p>
          <a:p>
            <a:pPr marL="0" indent="0">
              <a:buNone/>
            </a:pPr>
            <a:endParaRPr lang="sv-SE" dirty="0"/>
          </a:p>
        </p:txBody>
      </p:sp>
    </p:spTree>
    <p:extLst>
      <p:ext uri="{BB962C8B-B14F-4D97-AF65-F5344CB8AC3E}">
        <p14:creationId xmlns:p14="http://schemas.microsoft.com/office/powerpoint/2010/main" val="3129328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980728"/>
            <a:ext cx="9040688" cy="792088"/>
          </a:xfrm>
        </p:spPr>
        <p:txBody>
          <a:bodyPr/>
          <a:lstStyle/>
          <a:p>
            <a:pPr algn="ctr"/>
            <a:r>
              <a:rPr lang="sv-SE" dirty="0" smtClean="0"/>
              <a:t>Kroppsliga symtom</a:t>
            </a:r>
            <a:endParaRPr lang="sv-SE"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3" y="1844824"/>
            <a:ext cx="756084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175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Det här kan du göra om du känner dig stressad</a:t>
            </a:r>
            <a:endParaRPr lang="sv-SE" sz="36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420888"/>
            <a:ext cx="6803149"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377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Att känna sig ledsen och trött</a:t>
            </a:r>
            <a:endParaRPr lang="sv-SE" sz="3600"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492896"/>
            <a:ext cx="6497635" cy="41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10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Det här kan du göra</a:t>
            </a:r>
            <a:endParaRPr lang="sv-SE" sz="3600"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2420888"/>
            <a:ext cx="6732594"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920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973888" cy="765448"/>
          </a:xfrm>
        </p:spPr>
        <p:txBody>
          <a:bodyPr/>
          <a:lstStyle/>
          <a:p>
            <a:r>
              <a:rPr lang="sv-SE" sz="3600" dirty="0" smtClean="0"/>
              <a:t>Att vara deprimerad</a:t>
            </a:r>
            <a:endParaRPr lang="sv-SE" sz="3600"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2204864"/>
            <a:ext cx="6839567"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046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Ångest</a:t>
            </a:r>
            <a:endParaRPr lang="sv-SE" sz="3600"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7" y="2514601"/>
            <a:ext cx="6912768" cy="403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23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Det här kan du göra</a:t>
            </a:r>
            <a:endParaRPr lang="sv-SE" sz="3600"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204864"/>
            <a:ext cx="6834636"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99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295400"/>
            <a:ext cx="8568952" cy="90946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2132856"/>
            <a:ext cx="8784976" cy="4679107"/>
          </a:xfrm>
        </p:spPr>
        <p:txBody>
          <a:bodyPr/>
          <a:lstStyle/>
          <a:p>
            <a:r>
              <a:rPr lang="sv-SE" dirty="0" smtClean="0"/>
              <a:t>Vida och </a:t>
            </a:r>
            <a:r>
              <a:rPr lang="sv-SE" dirty="0" err="1" smtClean="0"/>
              <a:t>Yesenia</a:t>
            </a:r>
            <a:endParaRPr lang="sv-SE" dirty="0" smtClean="0"/>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6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909464"/>
          </a:xfrm>
        </p:spPr>
        <p:txBody>
          <a:bodyPr/>
          <a:lstStyle/>
          <a:p>
            <a:r>
              <a:rPr lang="sv-SE" sz="3600" dirty="0" smtClean="0"/>
              <a:t>Att må dåligt efter en allvarlig PTSD</a:t>
            </a:r>
            <a:endParaRPr lang="sv-SE"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2492896"/>
            <a:ext cx="7056784" cy="387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61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504" y="980728"/>
            <a:ext cx="9112696" cy="864096"/>
          </a:xfrm>
        </p:spPr>
        <p:txBody>
          <a:bodyPr/>
          <a:lstStyle/>
          <a:p>
            <a:pPr algn="ctr"/>
            <a:r>
              <a:rPr lang="sv-SE" sz="4000" dirty="0"/>
              <a:t>PTSD (</a:t>
            </a:r>
            <a:r>
              <a:rPr lang="sv-SE" sz="3600" dirty="0" smtClean="0"/>
              <a:t>Posttraumatiskstressyndrom</a:t>
            </a:r>
            <a:r>
              <a:rPr lang="sv-SE" dirty="0"/>
              <a:t>)</a:t>
            </a:r>
          </a:p>
        </p:txBody>
      </p:sp>
      <p:sp>
        <p:nvSpPr>
          <p:cNvPr id="3" name="Platshållare för innehåll 2"/>
          <p:cNvSpPr>
            <a:spLocks noGrp="1"/>
          </p:cNvSpPr>
          <p:nvPr>
            <p:ph idx="1"/>
          </p:nvPr>
        </p:nvSpPr>
        <p:spPr>
          <a:xfrm>
            <a:off x="179512" y="1988840"/>
            <a:ext cx="8856984" cy="4536505"/>
          </a:xfrm>
        </p:spPr>
        <p:txBody>
          <a:bodyPr/>
          <a:lstStyle/>
          <a:p>
            <a:pPr>
              <a:spcAft>
                <a:spcPts val="1200"/>
              </a:spcAft>
            </a:pPr>
            <a:r>
              <a:rPr lang="sv-SE" sz="2800" dirty="0"/>
              <a:t>Att vara med om svåra saker och skadas av det – trauma</a:t>
            </a:r>
          </a:p>
          <a:p>
            <a:pPr>
              <a:spcAft>
                <a:spcPts val="1200"/>
              </a:spcAft>
            </a:pPr>
            <a:r>
              <a:rPr lang="sv-SE" sz="2800" dirty="0"/>
              <a:t>Trauma kan vara kroppsligt eller själsligt</a:t>
            </a:r>
          </a:p>
          <a:p>
            <a:pPr>
              <a:spcAft>
                <a:spcPts val="1200"/>
              </a:spcAft>
            </a:pPr>
            <a:r>
              <a:rPr lang="sv-SE" sz="2800" dirty="0"/>
              <a:t>PTSD är ett trauma som drabbar människor som sett eller upplevt livsfarliga händelser</a:t>
            </a:r>
          </a:p>
          <a:p>
            <a:endParaRPr lang="sv-SE" dirty="0"/>
          </a:p>
        </p:txBody>
      </p:sp>
    </p:spTree>
    <p:extLst>
      <p:ext uri="{BB962C8B-B14F-4D97-AF65-F5344CB8AC3E}">
        <p14:creationId xmlns:p14="http://schemas.microsoft.com/office/powerpoint/2010/main" val="3620001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1520" y="1052736"/>
            <a:ext cx="8712968" cy="1008112"/>
          </a:xfrm>
        </p:spPr>
        <p:txBody>
          <a:bodyPr/>
          <a:lstStyle/>
          <a:p>
            <a:r>
              <a:rPr lang="sv-SE" sz="4000" dirty="0" smtClean="0"/>
              <a:t>Hur märks PTSD</a:t>
            </a:r>
            <a:r>
              <a:rPr lang="sv-SE" dirty="0" smtClean="0"/>
              <a:t/>
            </a:r>
            <a:br>
              <a:rPr lang="sv-SE" dirty="0" smtClean="0"/>
            </a:br>
            <a:endParaRPr lang="sv-SE" dirty="0"/>
          </a:p>
        </p:txBody>
      </p:sp>
      <p:sp>
        <p:nvSpPr>
          <p:cNvPr id="3" name="Platshållare för innehåll 2"/>
          <p:cNvSpPr>
            <a:spLocks noGrp="1"/>
          </p:cNvSpPr>
          <p:nvPr>
            <p:ph idx="1"/>
          </p:nvPr>
        </p:nvSpPr>
        <p:spPr>
          <a:xfrm>
            <a:off x="179512" y="1772816"/>
            <a:ext cx="8712968" cy="4896545"/>
          </a:xfrm>
        </p:spPr>
        <p:txBody>
          <a:bodyPr/>
          <a:lstStyle/>
          <a:p>
            <a:endParaRPr lang="sv-SE" sz="2400" dirty="0" smtClean="0"/>
          </a:p>
          <a:p>
            <a:r>
              <a:rPr lang="sv-SE" sz="2400" dirty="0" smtClean="0"/>
              <a:t>Mardrömmar, upprepande</a:t>
            </a:r>
            <a:endParaRPr lang="sv-SE" sz="2400" dirty="0"/>
          </a:p>
          <a:p>
            <a:r>
              <a:rPr lang="sv-SE" sz="2400" dirty="0"/>
              <a:t>Att återuppleva händelser</a:t>
            </a:r>
          </a:p>
          <a:p>
            <a:r>
              <a:rPr lang="sv-SE" sz="2400" dirty="0"/>
              <a:t>Att undvika situationer eller platser</a:t>
            </a:r>
          </a:p>
          <a:p>
            <a:r>
              <a:rPr lang="sv-SE" sz="2400" dirty="0"/>
              <a:t>Att känna sig rädd och orolig även i lugna miljöer</a:t>
            </a:r>
          </a:p>
          <a:p>
            <a:r>
              <a:rPr lang="sv-SE" sz="2400" dirty="0"/>
              <a:t>Trötthet, irritation, ilska</a:t>
            </a:r>
          </a:p>
          <a:p>
            <a:r>
              <a:rPr lang="sv-SE" sz="2400" dirty="0"/>
              <a:t>Fysiska besvär, t.ex. värk</a:t>
            </a:r>
          </a:p>
          <a:p>
            <a:endParaRPr lang="sv-SE" dirty="0"/>
          </a:p>
        </p:txBody>
      </p:sp>
    </p:spTree>
    <p:extLst>
      <p:ext uri="{BB962C8B-B14F-4D97-AF65-F5344CB8AC3E}">
        <p14:creationId xmlns:p14="http://schemas.microsoft.com/office/powerpoint/2010/main" val="589633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Det här kan du göra om du mår dåligt efter en allvarlig händelse</a:t>
            </a:r>
            <a:endParaRPr lang="sv-SE" sz="36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420888"/>
            <a:ext cx="6784433"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828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smtClean="0"/>
              <a:t>RÄDDA BARNEN-</a:t>
            </a:r>
            <a:r>
              <a:rPr lang="sv-SE" sz="3200" dirty="0"/>
              <a:t/>
            </a:r>
            <a:br>
              <a:rPr lang="sv-SE" sz="3200" dirty="0"/>
            </a:br>
            <a:endParaRPr lang="sv-SE" sz="32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68760"/>
            <a:ext cx="259228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708920"/>
            <a:ext cx="655272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15616" y="1772816"/>
            <a:ext cx="20574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733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Tjejjouren- Meja</a:t>
            </a:r>
            <a:endParaRPr lang="sv-SE" dirty="0"/>
          </a:p>
        </p:txBody>
      </p:sp>
      <p:sp>
        <p:nvSpPr>
          <p:cNvPr id="3" name="Platshållare för innehåll 2"/>
          <p:cNvSpPr>
            <a:spLocks noGrp="1"/>
          </p:cNvSpPr>
          <p:nvPr>
            <p:ph idx="1"/>
          </p:nvPr>
        </p:nvSpPr>
        <p:spPr/>
        <p:txBody>
          <a:bodyPr/>
          <a:lstStyle/>
          <a:p>
            <a:endParaRPr lang="sv-SE" dirty="0" smtClean="0"/>
          </a:p>
          <a:p>
            <a:r>
              <a:rPr lang="sv-SE" dirty="0" smtClean="0"/>
              <a:t>Finns i Eskilstuna</a:t>
            </a:r>
          </a:p>
          <a:p>
            <a:r>
              <a:rPr lang="sv-SE" dirty="0" smtClean="0"/>
              <a:t>Tjejer mellan 12-20 år</a:t>
            </a:r>
          </a:p>
          <a:p>
            <a:r>
              <a:rPr lang="sv-SE" dirty="0" smtClean="0"/>
              <a:t>Anonymt</a:t>
            </a:r>
          </a:p>
          <a:p>
            <a:r>
              <a:rPr lang="sv-SE" dirty="0" smtClean="0"/>
              <a:t>Stöd               </a:t>
            </a:r>
            <a:endParaRPr lang="sv-SE" dirty="0"/>
          </a:p>
        </p:txBody>
      </p:sp>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5852888" y="1484784"/>
            <a:ext cx="2823568" cy="2160240"/>
          </a:xfrm>
          <a:prstGeom prst="rect">
            <a:avLst/>
          </a:prstGeom>
          <a:noFill/>
          <a:ln>
            <a:noFill/>
          </a:ln>
        </p:spPr>
      </p:pic>
    </p:spTree>
    <p:extLst>
      <p:ext uri="{BB962C8B-B14F-4D97-AF65-F5344CB8AC3E}">
        <p14:creationId xmlns:p14="http://schemas.microsoft.com/office/powerpoint/2010/main" val="3416389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980728"/>
            <a:ext cx="8568952" cy="936104"/>
          </a:xfrm>
        </p:spPr>
        <p:txBody>
          <a:bodyPr/>
          <a:lstStyle/>
          <a:p>
            <a:r>
              <a:rPr lang="sv-SE" dirty="0" smtClean="0"/>
              <a:t>Vilka kan man vända sig till</a:t>
            </a:r>
            <a:endParaRPr lang="sv-SE" dirty="0"/>
          </a:p>
        </p:txBody>
      </p:sp>
      <p:sp>
        <p:nvSpPr>
          <p:cNvPr id="3" name="Platshållare för innehåll 2"/>
          <p:cNvSpPr>
            <a:spLocks noGrp="1"/>
          </p:cNvSpPr>
          <p:nvPr>
            <p:ph idx="1"/>
          </p:nvPr>
        </p:nvSpPr>
        <p:spPr>
          <a:xfrm>
            <a:off x="395536" y="1916832"/>
            <a:ext cx="8208912" cy="4824535"/>
          </a:xfrm>
        </p:spPr>
        <p:txBody>
          <a:bodyPr/>
          <a:lstStyle/>
          <a:p>
            <a:r>
              <a:rPr lang="sv-SE" sz="2400" dirty="0" smtClean="0"/>
              <a:t>Skolkurator</a:t>
            </a:r>
          </a:p>
          <a:p>
            <a:r>
              <a:rPr lang="sv-SE" sz="2400" dirty="0" smtClean="0"/>
              <a:t>Skolsjuksköterska</a:t>
            </a:r>
          </a:p>
          <a:p>
            <a:r>
              <a:rPr lang="sv-SE" sz="2400" dirty="0" smtClean="0"/>
              <a:t>Ungdomsmottagning</a:t>
            </a:r>
          </a:p>
          <a:p>
            <a:r>
              <a:rPr lang="sv-SE" sz="2400" dirty="0" smtClean="0"/>
              <a:t>BUP (barn- och ungdom psykiatriska mottagning) /psykolog.</a:t>
            </a:r>
          </a:p>
          <a:p>
            <a:r>
              <a:rPr lang="sv-SE" sz="2400" dirty="0" smtClean="0"/>
              <a:t>Vuxen person- </a:t>
            </a:r>
            <a:r>
              <a:rPr lang="sv-SE" sz="2000" dirty="0" smtClean="0"/>
              <a:t>förälder, personal, god man, lärare, tränare</a:t>
            </a:r>
          </a:p>
          <a:p>
            <a:r>
              <a:rPr lang="sv-SE" sz="2400" dirty="0" smtClean="0"/>
              <a:t>Vän </a:t>
            </a:r>
          </a:p>
          <a:p>
            <a:r>
              <a:rPr lang="sv-SE" sz="2400" dirty="0" smtClean="0"/>
              <a:t>Vårdcentralen</a:t>
            </a:r>
          </a:p>
          <a:p>
            <a:r>
              <a:rPr lang="sv-SE" sz="2400" dirty="0" smtClean="0"/>
              <a:t>1177</a:t>
            </a:r>
          </a:p>
          <a:p>
            <a:pPr marL="0" indent="0" algn="ctr">
              <a:buNone/>
            </a:pPr>
            <a:r>
              <a:rPr lang="sv-SE" b="1" dirty="0" smtClean="0">
                <a:solidFill>
                  <a:srgbClr val="FF0000"/>
                </a:solidFill>
              </a:rPr>
              <a:t>RING 112</a:t>
            </a:r>
          </a:p>
          <a:p>
            <a:endParaRPr lang="sv-SE" dirty="0"/>
          </a:p>
        </p:txBody>
      </p:sp>
    </p:spTree>
    <p:extLst>
      <p:ext uri="{BB962C8B-B14F-4D97-AF65-F5344CB8AC3E}">
        <p14:creationId xmlns:p14="http://schemas.microsoft.com/office/powerpoint/2010/main" val="152371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Till dig som inte mår så bra just nu</a:t>
            </a:r>
            <a:endParaRPr lang="sv-SE" sz="3600" dirty="0"/>
          </a:p>
        </p:txBody>
      </p:sp>
      <p:sp>
        <p:nvSpPr>
          <p:cNvPr id="3" name="Platshållare för innehåll 2"/>
          <p:cNvSpPr>
            <a:spLocks noGrp="1"/>
          </p:cNvSpPr>
          <p:nvPr>
            <p:ph idx="1"/>
          </p:nvPr>
        </p:nvSpPr>
        <p:spPr/>
        <p:txBody>
          <a:bodyPr/>
          <a:lstStyle/>
          <a:p>
            <a:endParaRPr lang="sv-S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996952"/>
            <a:ext cx="5995987" cy="3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682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Till dig som känner någon som mår dåligt</a:t>
            </a:r>
            <a:endParaRPr lang="sv-SE" sz="36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2420889"/>
            <a:ext cx="6984776" cy="407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428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Självmordslinjen</a:t>
            </a:r>
            <a:endParaRPr lang="sv-SE"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2228988"/>
            <a:ext cx="4968553" cy="283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8"/>
          <p:cNvSpPr/>
          <p:nvPr/>
        </p:nvSpPr>
        <p:spPr>
          <a:xfrm>
            <a:off x="827585" y="5085705"/>
            <a:ext cx="2016223" cy="830997"/>
          </a:xfrm>
          <a:prstGeom prst="rect">
            <a:avLst/>
          </a:prstGeom>
        </p:spPr>
        <p:txBody>
          <a:bodyPr wrap="square">
            <a:spAutoFit/>
          </a:bodyPr>
          <a:lstStyle/>
          <a:p>
            <a:pPr lvl="0"/>
            <a:endParaRPr lang="sv-SE" dirty="0" smtClean="0">
              <a:solidFill>
                <a:srgbClr val="FF0000"/>
              </a:solidFill>
            </a:endParaRPr>
          </a:p>
          <a:p>
            <a:pPr lvl="0"/>
            <a:r>
              <a:rPr lang="sv-SE" dirty="0" smtClean="0">
                <a:solidFill>
                  <a:srgbClr val="FF0000"/>
                </a:solidFill>
              </a:rPr>
              <a:t>Ring! 90101</a:t>
            </a:r>
            <a:endParaRPr lang="sv-SE" dirty="0">
              <a:solidFill>
                <a:srgbClr val="FF0000"/>
              </a:solidFill>
            </a:endParaRPr>
          </a:p>
        </p:txBody>
      </p:sp>
      <p:sp>
        <p:nvSpPr>
          <p:cNvPr id="10" name="Rektangel 9"/>
          <p:cNvSpPr/>
          <p:nvPr/>
        </p:nvSpPr>
        <p:spPr>
          <a:xfrm>
            <a:off x="3371850" y="5033675"/>
            <a:ext cx="2286000" cy="738664"/>
          </a:xfrm>
          <a:prstGeom prst="rect">
            <a:avLst/>
          </a:prstGeom>
        </p:spPr>
        <p:txBody>
          <a:bodyPr>
            <a:spAutoFit/>
          </a:bodyPr>
          <a:lstStyle/>
          <a:p>
            <a:pPr lvl="0"/>
            <a:endParaRPr lang="sv-SE" sz="1400" dirty="0" smtClean="0">
              <a:solidFill>
                <a:srgbClr val="FF0000"/>
              </a:solidFill>
            </a:endParaRPr>
          </a:p>
          <a:p>
            <a:pPr lvl="0"/>
            <a:r>
              <a:rPr lang="sv-SE" sz="1400" dirty="0" smtClean="0">
                <a:solidFill>
                  <a:srgbClr val="FF0000"/>
                </a:solidFill>
              </a:rPr>
              <a:t>Mind.se/självmordslinjen</a:t>
            </a:r>
            <a:endParaRPr lang="sv-SE" sz="1400" dirty="0">
              <a:solidFill>
                <a:srgbClr val="FF0000"/>
              </a:solidFill>
            </a:endParaRPr>
          </a:p>
          <a:p>
            <a:pPr lvl="0"/>
            <a:r>
              <a:rPr lang="sv-SE" sz="1400" dirty="0">
                <a:solidFill>
                  <a:srgbClr val="FF0000"/>
                </a:solidFill>
              </a:rPr>
              <a:t>Chatta /mail</a:t>
            </a:r>
          </a:p>
        </p:txBody>
      </p:sp>
    </p:spTree>
    <p:extLst>
      <p:ext uri="{BB962C8B-B14F-4D97-AF65-F5344CB8AC3E}">
        <p14:creationId xmlns:p14="http://schemas.microsoft.com/office/powerpoint/2010/main" val="559849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1295400"/>
            <a:ext cx="8536632" cy="1143000"/>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2276872"/>
            <a:ext cx="8968680" cy="4535091"/>
          </a:xfrm>
        </p:spPr>
        <p:txBody>
          <a:bodyPr/>
          <a:lstStyle/>
          <a:p>
            <a:r>
              <a:rPr lang="sv-SE" dirty="0" smtClean="0"/>
              <a:t>Patrik och Vida</a:t>
            </a:r>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96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980728"/>
            <a:ext cx="8896672" cy="1008112"/>
          </a:xfrm>
        </p:spPr>
        <p:txBody>
          <a:bodyPr/>
          <a:lstStyle/>
          <a:p>
            <a:r>
              <a:rPr lang="sv-SE" dirty="0" smtClean="0"/>
              <a:t>Återhämtning</a:t>
            </a:r>
            <a:endParaRPr lang="sv-SE" dirty="0"/>
          </a:p>
        </p:txBody>
      </p:sp>
      <p:sp>
        <p:nvSpPr>
          <p:cNvPr id="3" name="Platshållare för innehåll 2"/>
          <p:cNvSpPr>
            <a:spLocks noGrp="1"/>
          </p:cNvSpPr>
          <p:nvPr>
            <p:ph idx="1"/>
          </p:nvPr>
        </p:nvSpPr>
        <p:spPr>
          <a:xfrm>
            <a:off x="179512" y="1772816"/>
            <a:ext cx="9040688" cy="5039147"/>
          </a:xfrm>
        </p:spPr>
        <p:txBody>
          <a:bodyPr/>
          <a:lstStyle/>
          <a:p>
            <a:r>
              <a:rPr lang="sv-SE" sz="1800" dirty="0"/>
              <a:t>1. Att förstå den plats man har hamnat på. Det kan handla om allt möjligt, att </a:t>
            </a:r>
            <a:r>
              <a:rPr lang="sv-SE" sz="1800" dirty="0" smtClean="0"/>
              <a:t>veta var </a:t>
            </a:r>
            <a:r>
              <a:rPr lang="sv-SE" sz="1800" dirty="0"/>
              <a:t>man kan handla mat, var busshållplatsen ligger, men också om att </a:t>
            </a:r>
            <a:r>
              <a:rPr lang="sv-SE" sz="1800" dirty="0" smtClean="0"/>
              <a:t>lära känna </a:t>
            </a:r>
            <a:r>
              <a:rPr lang="sv-SE" sz="1800" dirty="0"/>
              <a:t>människor och förstå hur de lever</a:t>
            </a:r>
            <a:r>
              <a:rPr lang="sv-SE" sz="1800" dirty="0" smtClean="0"/>
              <a:t>.</a:t>
            </a:r>
          </a:p>
          <a:p>
            <a:pPr marL="0" indent="0">
              <a:buNone/>
            </a:pPr>
            <a:endParaRPr lang="sv-SE" sz="1800" dirty="0"/>
          </a:p>
          <a:p>
            <a:r>
              <a:rPr lang="sv-SE" sz="1800" dirty="0"/>
              <a:t>2. Att hitta egna sätt att hantera nya intryck, problem och svårigheter. Det </a:t>
            </a:r>
            <a:r>
              <a:rPr lang="sv-SE" sz="1800" dirty="0" smtClean="0"/>
              <a:t>kan handla </a:t>
            </a:r>
            <a:r>
              <a:rPr lang="sv-SE" sz="1800" dirty="0"/>
              <a:t>om att använda styrkor man själv har, men också ta stöd av </a:t>
            </a:r>
            <a:r>
              <a:rPr lang="sv-SE" sz="1800" dirty="0" smtClean="0"/>
              <a:t>andra människor </a:t>
            </a:r>
            <a:r>
              <a:rPr lang="sv-SE" sz="1800" dirty="0"/>
              <a:t>och samhället för att må bättre</a:t>
            </a:r>
            <a:r>
              <a:rPr lang="sv-SE" sz="1800" dirty="0" smtClean="0"/>
              <a:t>.</a:t>
            </a:r>
          </a:p>
          <a:p>
            <a:pPr marL="0" indent="0">
              <a:buNone/>
            </a:pPr>
            <a:endParaRPr lang="sv-SE" sz="1800" dirty="0"/>
          </a:p>
          <a:p>
            <a:r>
              <a:rPr lang="sv-SE" sz="1800" dirty="0"/>
              <a:t>3. Att hitta en mening med det man gör. Om man har ett mål som man </a:t>
            </a:r>
            <a:r>
              <a:rPr lang="sv-SE" sz="1800" dirty="0" smtClean="0"/>
              <a:t>känner starkt </a:t>
            </a:r>
            <a:r>
              <a:rPr lang="sv-SE" sz="1800" dirty="0"/>
              <a:t>för, t.ex. att skaffa sig bostad, utbildning, att tjäna pengar, blir det </a:t>
            </a:r>
            <a:r>
              <a:rPr lang="sv-SE" sz="1800" dirty="0" smtClean="0"/>
              <a:t>lättare att </a:t>
            </a:r>
            <a:r>
              <a:rPr lang="sv-SE" sz="1800" dirty="0"/>
              <a:t>gå igenom svårigheter för att uppnå målet.</a:t>
            </a:r>
          </a:p>
        </p:txBody>
      </p:sp>
    </p:spTree>
    <p:extLst>
      <p:ext uri="{BB962C8B-B14F-4D97-AF65-F5344CB8AC3E}">
        <p14:creationId xmlns:p14="http://schemas.microsoft.com/office/powerpoint/2010/main" val="3295428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Avslappningsövning</a:t>
            </a:r>
            <a:endParaRPr lang="sv-SE" dirty="0"/>
          </a:p>
        </p:txBody>
      </p:sp>
      <p:sp>
        <p:nvSpPr>
          <p:cNvPr id="3" name="Platshållare för innehåll 2"/>
          <p:cNvSpPr>
            <a:spLocks noGrp="1"/>
          </p:cNvSpPr>
          <p:nvPr>
            <p:ph idx="1"/>
          </p:nvPr>
        </p:nvSpPr>
        <p:spPr>
          <a:xfrm>
            <a:off x="990600" y="2219326"/>
            <a:ext cx="8229600" cy="4592638"/>
          </a:xfrm>
        </p:spPr>
        <p:txBody>
          <a:bodyPr/>
          <a:lstStyle/>
          <a:p>
            <a:r>
              <a:rPr lang="sv-SE" sz="1800" dirty="0"/>
              <a:t>Sätt er så bekvämt ni kan. Båda fötterna i golvet, låt händerna vila mot låren.</a:t>
            </a:r>
          </a:p>
          <a:p>
            <a:r>
              <a:rPr lang="sv-SE" sz="1800" dirty="0"/>
              <a:t>Ta ett djupt långsamt andetag genom näsan med stängd mun.</a:t>
            </a:r>
          </a:p>
          <a:p>
            <a:r>
              <a:rPr lang="sv-SE" sz="1800" dirty="0"/>
              <a:t>Andas in,</a:t>
            </a:r>
          </a:p>
          <a:p>
            <a:r>
              <a:rPr lang="sv-SE" sz="1800" dirty="0"/>
              <a:t>Och andas ut långsamt genom näsan.</a:t>
            </a:r>
          </a:p>
          <a:p>
            <a:r>
              <a:rPr lang="sv-SE" sz="1800" dirty="0"/>
              <a:t>När ni andas ut låter ni magen sjunka ner, långsamt.</a:t>
            </a:r>
          </a:p>
          <a:p>
            <a:r>
              <a:rPr lang="sv-SE" sz="1800" dirty="0"/>
              <a:t>Vi gör det igen: andas in genom näsan,</a:t>
            </a:r>
          </a:p>
          <a:p>
            <a:r>
              <a:rPr lang="sv-SE" sz="1800" dirty="0"/>
              <a:t>Andas ut och låt magen sjunka ner.</a:t>
            </a:r>
          </a:p>
          <a:p>
            <a:r>
              <a:rPr lang="sv-SE" sz="1800" dirty="0"/>
              <a:t>Fortsätt andas genom näsan med stängd mun.</a:t>
            </a:r>
          </a:p>
          <a:p>
            <a:r>
              <a:rPr lang="sv-SE" sz="1800" dirty="0"/>
              <a:t>Andas </a:t>
            </a:r>
            <a:r>
              <a:rPr lang="sv-SE" sz="1800" dirty="0" smtClean="0"/>
              <a:t>in, </a:t>
            </a:r>
          </a:p>
          <a:p>
            <a:r>
              <a:rPr lang="sv-SE" sz="1800" dirty="0" smtClean="0"/>
              <a:t>Spänn axlarna, håll andan i några sekunder</a:t>
            </a:r>
          </a:p>
          <a:p>
            <a:r>
              <a:rPr lang="sv-SE" sz="1800" dirty="0" smtClean="0"/>
              <a:t>Andas ut långsamt och låt axlarna slappna av.</a:t>
            </a:r>
          </a:p>
          <a:p>
            <a:pPr marL="0" indent="0">
              <a:buNone/>
            </a:pPr>
            <a:endParaRPr lang="sv-SE" sz="1800" dirty="0" smtClean="0"/>
          </a:p>
        </p:txBody>
      </p:sp>
    </p:spTree>
    <p:extLst>
      <p:ext uri="{BB962C8B-B14F-4D97-AF65-F5344CB8AC3E}">
        <p14:creationId xmlns:p14="http://schemas.microsoft.com/office/powerpoint/2010/main" val="1811220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6533728" cy="837456"/>
          </a:xfrm>
        </p:spPr>
        <p:txBody>
          <a:bodyPr/>
          <a:lstStyle/>
          <a:p>
            <a:r>
              <a:rPr lang="sv-SE" sz="2400" dirty="0"/>
              <a:t>Var uppmärksam på om personen:</a:t>
            </a:r>
            <a:br>
              <a:rPr lang="sv-SE" sz="2400" dirty="0"/>
            </a:br>
            <a:endParaRPr lang="sv-SE" sz="2400" dirty="0"/>
          </a:p>
        </p:txBody>
      </p:sp>
      <p:sp>
        <p:nvSpPr>
          <p:cNvPr id="3" name="Platshållare för innehåll 2"/>
          <p:cNvSpPr>
            <a:spLocks noGrp="1"/>
          </p:cNvSpPr>
          <p:nvPr>
            <p:ph idx="1"/>
          </p:nvPr>
        </p:nvSpPr>
        <p:spPr>
          <a:xfrm>
            <a:off x="990600" y="1844824"/>
            <a:ext cx="8229600" cy="4967139"/>
          </a:xfrm>
        </p:spPr>
        <p:txBody>
          <a:bodyPr/>
          <a:lstStyle/>
          <a:p>
            <a:r>
              <a:rPr lang="sv-SE" sz="1800" dirty="0" smtClean="0"/>
              <a:t>Har </a:t>
            </a:r>
            <a:r>
              <a:rPr lang="sv-SE" sz="1800" dirty="0"/>
              <a:t>självmordstankar</a:t>
            </a:r>
          </a:p>
          <a:p>
            <a:r>
              <a:rPr lang="sv-SE" sz="1800" dirty="0"/>
              <a:t>Har starka känslor av meningslöshet och hopplöshet</a:t>
            </a:r>
          </a:p>
          <a:p>
            <a:r>
              <a:rPr lang="sv-SE" sz="1800" dirty="0"/>
              <a:t>Känner sig fångad, har en känsla av att det inte finns någon utväg</a:t>
            </a:r>
          </a:p>
          <a:p>
            <a:r>
              <a:rPr lang="sv-SE" sz="1800" dirty="0"/>
              <a:t>Drar sig undan från familjen, kompisar och saker som ska hända</a:t>
            </a:r>
          </a:p>
          <a:p>
            <a:r>
              <a:rPr lang="sv-SE" sz="1800" dirty="0"/>
              <a:t>Får plötsliga och ovanliga vredesutbrott</a:t>
            </a:r>
          </a:p>
          <a:p>
            <a:r>
              <a:rPr lang="sv-SE" sz="1800" dirty="0"/>
              <a:t>Har stark ångest</a:t>
            </a:r>
          </a:p>
          <a:p>
            <a:r>
              <a:rPr lang="sv-SE" sz="1800" dirty="0"/>
              <a:t>Sinnesstämningen förändras dramatiskt</a:t>
            </a:r>
          </a:p>
          <a:p>
            <a:r>
              <a:rPr lang="sv-SE" sz="1800" dirty="0"/>
              <a:t>Pratar om självmord</a:t>
            </a:r>
          </a:p>
          <a:p>
            <a:r>
              <a:rPr lang="sv-SE" sz="1800" dirty="0"/>
              <a:t>Är upptagen av döden</a:t>
            </a:r>
          </a:p>
          <a:p>
            <a:r>
              <a:rPr lang="sv-SE" sz="1800" dirty="0"/>
              <a:t>Verkar plötsligt lyckligare och lugnare</a:t>
            </a:r>
          </a:p>
          <a:p>
            <a:r>
              <a:rPr lang="sv-SE" sz="1800" dirty="0"/>
              <a:t>Är ointresserad av saker den brukar bry sig om</a:t>
            </a:r>
          </a:p>
          <a:p>
            <a:r>
              <a:rPr lang="sv-SE" sz="1800" dirty="0"/>
              <a:t>Besöker eller ringer plötsligt till viktiga personer</a:t>
            </a:r>
          </a:p>
          <a:p>
            <a:r>
              <a:rPr lang="sv-SE" sz="1800" dirty="0"/>
              <a:t>Ger bort saker som är viktiga för denne</a:t>
            </a:r>
          </a:p>
          <a:p>
            <a:r>
              <a:rPr lang="sv-SE" sz="1800" dirty="0"/>
              <a:t>Förändrar eller ökar sitt </a:t>
            </a:r>
            <a:r>
              <a:rPr lang="sv-SE" sz="1800" dirty="0" smtClean="0"/>
              <a:t>drogmissbruk</a:t>
            </a:r>
            <a:endParaRPr lang="sv-SE" sz="1800" dirty="0"/>
          </a:p>
        </p:txBody>
      </p:sp>
    </p:spTree>
    <p:extLst>
      <p:ext uri="{BB962C8B-B14F-4D97-AF65-F5344CB8AC3E}">
        <p14:creationId xmlns:p14="http://schemas.microsoft.com/office/powerpoint/2010/main" val="3282170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4400" y="1052736"/>
            <a:ext cx="8229600" cy="144016"/>
          </a:xfrm>
        </p:spPr>
        <p:txBody>
          <a:bodyPr/>
          <a:lstStyle/>
          <a:p>
            <a:endParaRPr lang="sv-SE" sz="800" dirty="0"/>
          </a:p>
        </p:txBody>
      </p:sp>
      <p:sp>
        <p:nvSpPr>
          <p:cNvPr id="3" name="Platshållare för innehåll 2"/>
          <p:cNvSpPr>
            <a:spLocks noGrp="1"/>
          </p:cNvSpPr>
          <p:nvPr>
            <p:ph sz="half" idx="1"/>
          </p:nvPr>
        </p:nvSpPr>
        <p:spPr>
          <a:xfrm>
            <a:off x="990600" y="1340769"/>
            <a:ext cx="3657600" cy="5517232"/>
          </a:xfrm>
        </p:spPr>
        <p:txBody>
          <a:bodyPr/>
          <a:lstStyle/>
          <a:p>
            <a:endParaRPr lang="sv-SE" sz="1400" b="1" dirty="0" smtClean="0"/>
          </a:p>
          <a:p>
            <a:r>
              <a:rPr lang="sv-SE" sz="1400" b="1" dirty="0" smtClean="0"/>
              <a:t>Ungdomsmottagningen</a:t>
            </a:r>
            <a:r>
              <a:rPr lang="sv-SE" sz="1400" dirty="0" smtClean="0"/>
              <a:t> </a:t>
            </a:r>
            <a:r>
              <a:rPr lang="sv-SE" sz="1400" dirty="0"/>
              <a:t/>
            </a:r>
            <a:br>
              <a:rPr lang="sv-SE" sz="1400" dirty="0"/>
            </a:br>
            <a:r>
              <a:rPr lang="sv-SE" sz="1400" dirty="0"/>
              <a:t>Telefon:016-710 14 06</a:t>
            </a:r>
            <a:br>
              <a:rPr lang="sv-SE" sz="1400" dirty="0"/>
            </a:br>
            <a:r>
              <a:rPr lang="sv-SE" sz="1400" dirty="0"/>
              <a:t>Adress: Smedjegatan 34</a:t>
            </a:r>
            <a:br>
              <a:rPr lang="sv-SE" sz="1400" dirty="0"/>
            </a:br>
            <a:endParaRPr lang="sv-SE" sz="1400" dirty="0" smtClean="0"/>
          </a:p>
          <a:p>
            <a:endParaRPr lang="sv-SE" sz="1400" dirty="0" smtClean="0"/>
          </a:p>
          <a:p>
            <a:r>
              <a:rPr lang="sv-SE" sz="1400" dirty="0" smtClean="0"/>
              <a:t>Tjejjouren Meja</a:t>
            </a:r>
          </a:p>
          <a:p>
            <a:r>
              <a:rPr lang="sv-SE" sz="1400" dirty="0" smtClean="0"/>
              <a:t>chatt </a:t>
            </a:r>
            <a:r>
              <a:rPr lang="sv-SE" sz="1400" dirty="0"/>
              <a:t>varje måndag och varannan torsdag mellan 18-21.</a:t>
            </a:r>
            <a:br>
              <a:rPr lang="sv-SE" sz="1400" dirty="0"/>
            </a:br>
            <a:r>
              <a:rPr lang="sv-SE" sz="1400" dirty="0" smtClean="0">
                <a:hlinkClick r:id="rId3"/>
              </a:rPr>
              <a:t>jour@tjejjourenmeja.se</a:t>
            </a:r>
            <a:endParaRPr lang="sv-SE" sz="1400" dirty="0" smtClean="0"/>
          </a:p>
          <a:p>
            <a:r>
              <a:rPr lang="sv-SE" sz="1400" dirty="0" smtClean="0">
                <a:hlinkClick r:id="rId4"/>
              </a:rPr>
              <a:t>info@tjejjourenmeja.se</a:t>
            </a:r>
            <a:r>
              <a:rPr lang="sv-SE" sz="1400" dirty="0" smtClean="0"/>
              <a:t>.</a:t>
            </a:r>
          </a:p>
          <a:p>
            <a:endParaRPr lang="sv-SE" sz="1400" dirty="0"/>
          </a:p>
          <a:p>
            <a:r>
              <a:rPr lang="en-US" sz="1600" b="1" dirty="0" err="1" smtClean="0"/>
              <a:t>Rädda</a:t>
            </a:r>
            <a:r>
              <a:rPr lang="en-US" sz="1600" b="1" dirty="0" smtClean="0"/>
              <a:t> </a:t>
            </a:r>
            <a:r>
              <a:rPr lang="en-US" sz="1600" b="1" dirty="0" err="1" smtClean="0"/>
              <a:t>Barnen</a:t>
            </a:r>
            <a:endParaRPr lang="en-US" sz="1600" b="1" dirty="0" smtClean="0"/>
          </a:p>
          <a:p>
            <a:r>
              <a:rPr lang="en-US" sz="1400" b="1" dirty="0" smtClean="0"/>
              <a:t>Save </a:t>
            </a:r>
            <a:r>
              <a:rPr lang="en-US" sz="1400" b="1" dirty="0"/>
              <a:t>the Children helpline</a:t>
            </a:r>
          </a:p>
          <a:p>
            <a:r>
              <a:rPr lang="en-US" sz="1400" b="1" dirty="0" err="1" smtClean="0"/>
              <a:t>tel</a:t>
            </a:r>
            <a:r>
              <a:rPr lang="en-US" sz="1400" b="1" dirty="0" smtClean="0"/>
              <a:t>: 0200–77 </a:t>
            </a:r>
            <a:r>
              <a:rPr lang="en-US" sz="1400" b="1" dirty="0"/>
              <a:t>88 20 </a:t>
            </a:r>
            <a:r>
              <a:rPr lang="en-US" sz="1400" dirty="0"/>
              <a:t/>
            </a:r>
            <a:br>
              <a:rPr lang="en-US" sz="1400" dirty="0"/>
            </a:br>
            <a:r>
              <a:rPr lang="en-US" sz="1400" dirty="0" err="1" smtClean="0"/>
              <a:t>alla</a:t>
            </a:r>
            <a:r>
              <a:rPr lang="en-US" sz="1400" dirty="0" smtClean="0"/>
              <a:t> </a:t>
            </a:r>
            <a:r>
              <a:rPr lang="en-US" sz="1400" dirty="0" err="1" smtClean="0"/>
              <a:t>dagar</a:t>
            </a:r>
            <a:r>
              <a:rPr lang="en-US" sz="1400" dirty="0" smtClean="0"/>
              <a:t> </a:t>
            </a:r>
            <a:r>
              <a:rPr lang="en-US" sz="1400" dirty="0" smtClean="0"/>
              <a:t>15–18</a:t>
            </a:r>
          </a:p>
          <a:p>
            <a:endParaRPr lang="en-US" sz="1400" dirty="0"/>
          </a:p>
          <a:p>
            <a:endParaRPr lang="sv-SE" sz="1400" dirty="0"/>
          </a:p>
        </p:txBody>
      </p:sp>
      <p:sp>
        <p:nvSpPr>
          <p:cNvPr id="4" name="Platshållare för innehåll 3"/>
          <p:cNvSpPr>
            <a:spLocks noGrp="1"/>
          </p:cNvSpPr>
          <p:nvPr>
            <p:ph sz="half" idx="2"/>
          </p:nvPr>
        </p:nvSpPr>
        <p:spPr>
          <a:xfrm>
            <a:off x="4800600" y="1340769"/>
            <a:ext cx="3657600" cy="5328592"/>
          </a:xfrm>
        </p:spPr>
        <p:txBody>
          <a:bodyPr/>
          <a:lstStyle/>
          <a:p>
            <a:endParaRPr lang="sv-SE" sz="1400" b="1" dirty="0" smtClean="0">
              <a:solidFill>
                <a:srgbClr val="FF0000"/>
              </a:solidFill>
              <a:latin typeface="Century Gothic"/>
              <a:hlinkClick r:id="rId5"/>
            </a:endParaRPr>
          </a:p>
          <a:p>
            <a:r>
              <a:rPr lang="sv-SE" sz="1400" b="1" dirty="0" smtClean="0">
                <a:solidFill>
                  <a:srgbClr val="FF0000"/>
                </a:solidFill>
                <a:latin typeface="Century Gothic"/>
                <a:hlinkClick r:id="rId5"/>
              </a:rPr>
              <a:t>www.raddabarnen.se</a:t>
            </a:r>
            <a:endParaRPr lang="sv-SE" sz="1400" b="1" dirty="0">
              <a:solidFill>
                <a:srgbClr val="FF0000"/>
              </a:solidFill>
              <a:latin typeface="Century Gothic"/>
              <a:hlinkClick r:id="rId5"/>
            </a:endParaRPr>
          </a:p>
          <a:p>
            <a:r>
              <a:rPr lang="sv-SE" sz="1400" b="1" dirty="0">
                <a:solidFill>
                  <a:srgbClr val="FF0000"/>
                </a:solidFill>
                <a:latin typeface="Century Gothic"/>
                <a:hlinkClick r:id="rId5"/>
              </a:rPr>
              <a:t>www.landstingetsormland.se</a:t>
            </a:r>
            <a:r>
              <a:rPr lang="sv-SE" sz="1400" b="1" dirty="0">
                <a:solidFill>
                  <a:srgbClr val="FF0000"/>
                </a:solidFill>
                <a:latin typeface="Century Gothic"/>
              </a:rPr>
              <a:t> </a:t>
            </a:r>
          </a:p>
          <a:p>
            <a:r>
              <a:rPr lang="sv-SE" sz="1200" b="1" dirty="0" smtClean="0">
                <a:solidFill>
                  <a:srgbClr val="0070C0"/>
                </a:solidFill>
                <a:hlinkClick r:id="rId6"/>
              </a:rPr>
              <a:t>www.1177.se</a:t>
            </a:r>
            <a:endParaRPr lang="sv-SE" sz="1200" b="1" dirty="0">
              <a:solidFill>
                <a:srgbClr val="0070C0"/>
              </a:solidFill>
            </a:endParaRPr>
          </a:p>
          <a:p>
            <a:r>
              <a:rPr lang="sv-SE" sz="1200" b="1" dirty="0">
                <a:solidFill>
                  <a:srgbClr val="0070C0"/>
                </a:solidFill>
                <a:hlinkClick r:id="rId7"/>
              </a:rPr>
              <a:t>www.bris.se</a:t>
            </a:r>
            <a:endParaRPr lang="sv-SE" sz="1200" b="1" dirty="0">
              <a:solidFill>
                <a:srgbClr val="0070C0"/>
              </a:solidFill>
            </a:endParaRPr>
          </a:p>
          <a:p>
            <a:r>
              <a:rPr lang="sv-SE" sz="1200" b="1" dirty="0">
                <a:hlinkClick r:id="rId8"/>
              </a:rPr>
              <a:t>www.informationsverige.se</a:t>
            </a:r>
            <a:endParaRPr lang="sv-SE" sz="1200" b="1" dirty="0"/>
          </a:p>
          <a:p>
            <a:r>
              <a:rPr lang="sv-SE" sz="1200" b="1" dirty="0">
                <a:hlinkClick r:id="rId9"/>
              </a:rPr>
              <a:t>www.socialstyrelsen.se</a:t>
            </a:r>
            <a:r>
              <a:rPr lang="sv-SE" sz="1200" b="1" dirty="0"/>
              <a:t> </a:t>
            </a:r>
          </a:p>
          <a:p>
            <a:r>
              <a:rPr lang="sv-SE" sz="1200" b="1" dirty="0" smtClean="0">
                <a:hlinkClick r:id="rId10"/>
              </a:rPr>
              <a:t>www.youmo.se</a:t>
            </a:r>
            <a:endParaRPr lang="sv-SE" sz="1200" b="1" dirty="0" smtClean="0"/>
          </a:p>
          <a:p>
            <a:r>
              <a:rPr lang="sv-SE" sz="1200" b="1" dirty="0">
                <a:hlinkClick r:id="rId11"/>
              </a:rPr>
              <a:t>https://mind.se/sjalvmordslinjen</a:t>
            </a:r>
            <a:r>
              <a:rPr lang="sv-SE" sz="1200" b="1" dirty="0" smtClean="0">
                <a:hlinkClick r:id="rId11"/>
              </a:rPr>
              <a:t>/</a:t>
            </a:r>
            <a:endParaRPr lang="sv-SE" sz="1200" b="1" dirty="0" smtClean="0"/>
          </a:p>
          <a:p>
            <a:endParaRPr lang="sv-SE" sz="1400" dirty="0" smtClean="0"/>
          </a:p>
          <a:p>
            <a:r>
              <a:rPr lang="sv-SE" sz="2400" u="sng" dirty="0" smtClean="0"/>
              <a:t>På din skola</a:t>
            </a:r>
          </a:p>
          <a:p>
            <a:r>
              <a:rPr lang="sv-SE" sz="1600" dirty="0" smtClean="0"/>
              <a:t>Skolsköterska</a:t>
            </a:r>
          </a:p>
          <a:p>
            <a:r>
              <a:rPr lang="sv-SE" sz="1600" dirty="0" smtClean="0"/>
              <a:t>Skolkurator</a:t>
            </a:r>
          </a:p>
          <a:p>
            <a:r>
              <a:rPr lang="sv-SE" sz="1600" dirty="0" smtClean="0"/>
              <a:t>lärare</a:t>
            </a:r>
            <a:endParaRPr lang="sv-SE" sz="1600" dirty="0" smtClean="0"/>
          </a:p>
          <a:p>
            <a:endParaRPr lang="sv-SE" sz="1600" dirty="0" smtClean="0">
              <a:solidFill>
                <a:srgbClr val="FF0000"/>
              </a:solidFill>
            </a:endParaRPr>
          </a:p>
          <a:p>
            <a:r>
              <a:rPr lang="sv-SE" sz="1600" dirty="0" smtClean="0">
                <a:solidFill>
                  <a:srgbClr val="FF0000"/>
                </a:solidFill>
              </a:rPr>
              <a:t>En vän</a:t>
            </a:r>
          </a:p>
          <a:p>
            <a:r>
              <a:rPr lang="sv-SE" sz="1600" dirty="0" smtClean="0">
                <a:solidFill>
                  <a:srgbClr val="FF0000"/>
                </a:solidFill>
              </a:rPr>
              <a:t>förälder</a:t>
            </a:r>
          </a:p>
          <a:p>
            <a:r>
              <a:rPr lang="sv-SE" sz="1600" dirty="0" err="1" smtClean="0">
                <a:solidFill>
                  <a:srgbClr val="FF0000"/>
                </a:solidFill>
              </a:rPr>
              <a:t>Godman</a:t>
            </a:r>
            <a:r>
              <a:rPr lang="sv-SE" sz="1600" dirty="0" smtClean="0">
                <a:solidFill>
                  <a:srgbClr val="FF0000"/>
                </a:solidFill>
              </a:rPr>
              <a:t>/personal på boende</a:t>
            </a:r>
          </a:p>
          <a:p>
            <a:r>
              <a:rPr lang="sv-SE" sz="1600" dirty="0" smtClean="0">
                <a:solidFill>
                  <a:srgbClr val="FF0000"/>
                </a:solidFill>
              </a:rPr>
              <a:t>En trygg person</a:t>
            </a:r>
            <a:endParaRPr lang="sv-SE" sz="1600" dirty="0">
              <a:solidFill>
                <a:srgbClr val="FF0000"/>
              </a:solidFill>
            </a:endParaRPr>
          </a:p>
        </p:txBody>
      </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1720" y="5445223"/>
            <a:ext cx="984151" cy="98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6404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980728"/>
            <a:ext cx="8640960" cy="1008112"/>
          </a:xfrm>
        </p:spPr>
        <p:txBody>
          <a:bodyPr/>
          <a:lstStyle/>
          <a:p>
            <a:r>
              <a:rPr lang="sv-SE" sz="3200" dirty="0"/>
              <a:t>Vad kan man göra </a:t>
            </a:r>
            <a:r>
              <a:rPr lang="sv-SE" sz="3200" dirty="0" smtClean="0"/>
              <a:t>själv för att minska psykisk ohälsa</a:t>
            </a:r>
            <a:r>
              <a:rPr lang="sv-SE" dirty="0"/>
              <a:t/>
            </a:r>
            <a:br>
              <a:rPr lang="sv-SE" dirty="0"/>
            </a:br>
            <a:endParaRPr lang="sv-SE" dirty="0"/>
          </a:p>
        </p:txBody>
      </p:sp>
      <p:sp>
        <p:nvSpPr>
          <p:cNvPr id="4" name="Rektangel med rundade hörn 3"/>
          <p:cNvSpPr/>
          <p:nvPr/>
        </p:nvSpPr>
        <p:spPr bwMode="auto">
          <a:xfrm>
            <a:off x="323528" y="2276872"/>
            <a:ext cx="8712968" cy="288032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
        <p:nvSpPr>
          <p:cNvPr id="6" name="Rektangel med rundade hörn 5"/>
          <p:cNvSpPr/>
          <p:nvPr/>
        </p:nvSpPr>
        <p:spPr bwMode="auto">
          <a:xfrm>
            <a:off x="323528" y="5157192"/>
            <a:ext cx="5472608" cy="1440160"/>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
        <p:nvSpPr>
          <p:cNvPr id="3" name="Platshållare för innehåll 2"/>
          <p:cNvSpPr>
            <a:spLocks noGrp="1"/>
          </p:cNvSpPr>
          <p:nvPr>
            <p:ph idx="1"/>
          </p:nvPr>
        </p:nvSpPr>
        <p:spPr>
          <a:xfrm>
            <a:off x="323528" y="2132856"/>
            <a:ext cx="8820472" cy="4679107"/>
          </a:xfrm>
        </p:spPr>
        <p:txBody>
          <a:bodyPr/>
          <a:lstStyle/>
          <a:p>
            <a:pPr marL="0" indent="0">
              <a:buNone/>
            </a:pPr>
            <a:endParaRPr lang="sv-SE" sz="800" dirty="0"/>
          </a:p>
          <a:p>
            <a:r>
              <a:rPr lang="sv-SE" sz="1800" dirty="0"/>
              <a:t>Prata med en </a:t>
            </a:r>
            <a:r>
              <a:rPr lang="sv-SE" sz="1800" dirty="0" smtClean="0"/>
              <a:t>vän </a:t>
            </a:r>
            <a:r>
              <a:rPr lang="sv-SE" sz="1800" dirty="0"/>
              <a:t>en vuxen, någon på skolan eller föräldrar/personal på HVB- hem/ </a:t>
            </a:r>
            <a:r>
              <a:rPr lang="sv-SE" sz="1800" dirty="0" smtClean="0"/>
              <a:t>god man</a:t>
            </a:r>
            <a:r>
              <a:rPr lang="sv-SE" sz="1800" dirty="0"/>
              <a:t>/ elevhälsan</a:t>
            </a:r>
          </a:p>
          <a:p>
            <a:r>
              <a:rPr lang="sv-SE" sz="1800" dirty="0"/>
              <a:t>Aktiviteter-</a:t>
            </a:r>
          </a:p>
          <a:p>
            <a:r>
              <a:rPr lang="sv-SE" sz="1800" dirty="0"/>
              <a:t>Avslappningsövningar</a:t>
            </a:r>
          </a:p>
          <a:p>
            <a:r>
              <a:rPr lang="sv-SE" sz="1800" dirty="0"/>
              <a:t>Minnesövning på någonting som gjorde dig glad eller där du kände dig trygg</a:t>
            </a:r>
          </a:p>
          <a:p>
            <a:r>
              <a:rPr lang="sv-SE" sz="1800" dirty="0"/>
              <a:t>Hitta ditt sätt, prova dig fram; - lyssna på musik, läsa en bok, spela ett spel där du kan slappna av</a:t>
            </a:r>
          </a:p>
          <a:p>
            <a:r>
              <a:rPr lang="sv-SE" sz="1800" dirty="0"/>
              <a:t>Samtidigt är det viktigt att ha rutiner på sömnen och äta ordentligt</a:t>
            </a:r>
            <a:r>
              <a:rPr lang="sv-SE" sz="1800" dirty="0" smtClean="0"/>
              <a:t>.</a:t>
            </a:r>
          </a:p>
          <a:p>
            <a:r>
              <a:rPr lang="sv-SE" sz="1800" dirty="0"/>
              <a:t>Ni är starka var och en </a:t>
            </a:r>
          </a:p>
          <a:p>
            <a:r>
              <a:rPr lang="sv-SE" sz="1800" dirty="0"/>
              <a:t>Ni har egna resurser</a:t>
            </a:r>
          </a:p>
          <a:p>
            <a:r>
              <a:rPr lang="sv-SE" sz="1800" dirty="0"/>
              <a:t>Det finns vuxna runt om er, vänner </a:t>
            </a:r>
          </a:p>
          <a:p>
            <a:r>
              <a:rPr lang="sv-SE" sz="1800" dirty="0"/>
              <a:t>Våga öppna er! </a:t>
            </a:r>
          </a:p>
          <a:p>
            <a:endParaRPr lang="sv-SE" sz="1800" dirty="0"/>
          </a:p>
          <a:p>
            <a:endParaRPr lang="sv-SE" sz="2400" dirty="0"/>
          </a:p>
        </p:txBody>
      </p:sp>
    </p:spTree>
    <p:extLst>
      <p:ext uri="{BB962C8B-B14F-4D97-AF65-F5344CB8AC3E}">
        <p14:creationId xmlns:p14="http://schemas.microsoft.com/office/powerpoint/2010/main" val="1005994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1052736"/>
            <a:ext cx="9040688" cy="1385664"/>
          </a:xfrm>
        </p:spPr>
        <p:txBody>
          <a:bodyPr/>
          <a:lstStyle/>
          <a:p>
            <a:pPr algn="ctr"/>
            <a:r>
              <a:rPr lang="sv-SE" sz="9600" dirty="0" smtClean="0"/>
              <a:t>Tack</a:t>
            </a:r>
            <a:endParaRPr lang="sv-SE" sz="9600" dirty="0"/>
          </a:p>
        </p:txBody>
      </p:sp>
      <p:pic>
        <p:nvPicPr>
          <p:cNvPr id="410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7664" y="2780928"/>
            <a:ext cx="655272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8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Välkommen</a:t>
            </a:r>
            <a:endParaRPr lang="sv-SE" dirty="0"/>
          </a:p>
        </p:txBody>
      </p:sp>
      <p:sp>
        <p:nvSpPr>
          <p:cNvPr id="3" name="Platshållare för innehåll 2"/>
          <p:cNvSpPr>
            <a:spLocks noGrp="1"/>
          </p:cNvSpPr>
          <p:nvPr>
            <p:ph idx="1"/>
          </p:nvPr>
        </p:nvSpPr>
        <p:spPr>
          <a:xfrm>
            <a:off x="683568" y="2204864"/>
            <a:ext cx="8424936" cy="4607099"/>
          </a:xfrm>
        </p:spPr>
        <p:txBody>
          <a:bodyPr/>
          <a:lstStyle/>
          <a:p>
            <a:r>
              <a:rPr lang="sv-SE" dirty="0" smtClean="0"/>
              <a:t>Patrik och </a:t>
            </a:r>
            <a:r>
              <a:rPr lang="sv-SE" dirty="0" err="1" smtClean="0"/>
              <a:t>Yesenia</a:t>
            </a:r>
            <a:endParaRPr lang="sv-SE" dirty="0" smtClean="0"/>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86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980728"/>
            <a:ext cx="9040688" cy="936104"/>
          </a:xfrm>
        </p:spPr>
        <p:txBody>
          <a:bodyPr/>
          <a:lstStyle/>
          <a:p>
            <a:r>
              <a:rPr lang="sv-SE" sz="4000" dirty="0" smtClean="0"/>
              <a:t>Tobak, alkohol och narkotika</a:t>
            </a:r>
            <a:endParaRPr lang="sv-SE" sz="4000" dirty="0"/>
          </a:p>
        </p:txBody>
      </p:sp>
      <p:sp>
        <p:nvSpPr>
          <p:cNvPr id="3" name="Platshållare för innehåll 2"/>
          <p:cNvSpPr>
            <a:spLocks noGrp="1"/>
          </p:cNvSpPr>
          <p:nvPr>
            <p:ph idx="1"/>
          </p:nvPr>
        </p:nvSpPr>
        <p:spPr>
          <a:xfrm>
            <a:off x="107504" y="1988840"/>
            <a:ext cx="8928992" cy="4823123"/>
          </a:xfrm>
        </p:spPr>
        <p:txBody>
          <a:bodyPr/>
          <a:lstStyle/>
          <a:p>
            <a:r>
              <a:rPr lang="sv-SE" dirty="0" smtClean="0"/>
              <a:t>Tobak</a:t>
            </a:r>
          </a:p>
          <a:p>
            <a:pPr marL="0" indent="0">
              <a:buNone/>
            </a:pPr>
            <a:r>
              <a:rPr lang="sv-SE" dirty="0" smtClean="0"/>
              <a:t>-</a:t>
            </a:r>
            <a:r>
              <a:rPr lang="sv-SE" sz="2400" dirty="0" smtClean="0"/>
              <a:t>Cigarret</a:t>
            </a:r>
          </a:p>
          <a:p>
            <a:pPr marL="0" indent="0">
              <a:buNone/>
            </a:pPr>
            <a:r>
              <a:rPr lang="sv-SE" sz="2400" dirty="0" smtClean="0"/>
              <a:t>-vattenpipa</a:t>
            </a:r>
          </a:p>
          <a:p>
            <a:pPr marL="0" indent="0">
              <a:buNone/>
            </a:pPr>
            <a:r>
              <a:rPr lang="sv-SE" sz="2400" dirty="0" smtClean="0"/>
              <a:t>-snus</a:t>
            </a:r>
          </a:p>
          <a:p>
            <a:r>
              <a:rPr lang="sv-SE" sz="2800" dirty="0" smtClean="0"/>
              <a:t>Alkohol</a:t>
            </a:r>
          </a:p>
          <a:p>
            <a:pPr marL="0" indent="0">
              <a:buNone/>
            </a:pPr>
            <a:r>
              <a:rPr lang="sv-SE" dirty="0" smtClean="0"/>
              <a:t>-</a:t>
            </a:r>
            <a:r>
              <a:rPr lang="sv-SE" sz="2800" dirty="0" smtClean="0"/>
              <a:t>Ålder för att köpa alkohol</a:t>
            </a:r>
          </a:p>
          <a:p>
            <a:pPr marL="0" indent="0">
              <a:buNone/>
            </a:pPr>
            <a:endParaRPr lang="sv-SE" sz="1000" dirty="0" smtClean="0"/>
          </a:p>
          <a:p>
            <a:r>
              <a:rPr lang="sv-SE" sz="2800" dirty="0" smtClean="0"/>
              <a:t>Narkotika</a:t>
            </a:r>
          </a:p>
          <a:p>
            <a:pPr marL="0" indent="0">
              <a:buNone/>
            </a:pPr>
            <a:r>
              <a:rPr lang="sv-SE" sz="2800" dirty="0" smtClean="0"/>
              <a:t>-All form av narkotika är förbjudet.</a:t>
            </a:r>
          </a:p>
          <a:p>
            <a:endParaRPr lang="sv-SE" dirty="0" smtClean="0"/>
          </a:p>
          <a:p>
            <a:endParaRPr lang="sv-SE" dirty="0"/>
          </a:p>
          <a:p>
            <a:endParaRPr lang="sv-SE" dirty="0" smtClean="0"/>
          </a:p>
          <a:p>
            <a:pPr marL="0" indent="0">
              <a:buNone/>
            </a:pPr>
            <a:endParaRPr lang="sv-SE" dirty="0" smtClean="0"/>
          </a:p>
          <a:p>
            <a:pPr marL="0" indent="0">
              <a:buNone/>
            </a:pPr>
            <a:endParaRPr lang="sv-SE" dirty="0"/>
          </a:p>
        </p:txBody>
      </p:sp>
    </p:spTree>
    <p:extLst>
      <p:ext uri="{BB962C8B-B14F-4D97-AF65-F5344CB8AC3E}">
        <p14:creationId xmlns:p14="http://schemas.microsoft.com/office/powerpoint/2010/main" val="321941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397824" cy="4293840"/>
          </a:xfrm>
        </p:spPr>
        <p:txBody>
          <a:bodyPr/>
          <a:lstStyle/>
          <a:p>
            <a:pPr algn="ctr"/>
            <a:r>
              <a:rPr lang="sv-SE" sz="4800" dirty="0">
                <a:latin typeface="Verdana" panose="020B0604030504040204" pitchFamily="34" charset="0"/>
                <a:ea typeface="Verdana" panose="020B0604030504040204" pitchFamily="34" charset="0"/>
                <a:cs typeface="Verdana" panose="020B0604030504040204" pitchFamily="34" charset="0"/>
              </a:rPr>
              <a:t/>
            </a:r>
            <a:br>
              <a:rPr lang="sv-SE" sz="4800" dirty="0">
                <a:latin typeface="Verdana" panose="020B0604030504040204" pitchFamily="34" charset="0"/>
                <a:ea typeface="Verdana" panose="020B0604030504040204" pitchFamily="34" charset="0"/>
                <a:cs typeface="Verdana" panose="020B0604030504040204" pitchFamily="34" charset="0"/>
              </a:rPr>
            </a:br>
            <a:r>
              <a:rPr lang="sv-SE" sz="4800" dirty="0" smtClean="0">
                <a:latin typeface="Verdana" panose="020B0604030504040204" pitchFamily="34" charset="0"/>
                <a:ea typeface="Verdana" panose="020B0604030504040204" pitchFamily="34" charset="0"/>
                <a:cs typeface="Verdana" panose="020B0604030504040204" pitchFamily="34" charset="0"/>
              </a:rPr>
              <a:t/>
            </a:r>
            <a:br>
              <a:rPr lang="sv-SE" sz="4800" dirty="0" smtClean="0">
                <a:latin typeface="Verdana" panose="020B0604030504040204" pitchFamily="34" charset="0"/>
                <a:ea typeface="Verdana" panose="020B0604030504040204" pitchFamily="34" charset="0"/>
                <a:cs typeface="Verdana" panose="020B0604030504040204" pitchFamily="34" charset="0"/>
              </a:rPr>
            </a:br>
            <a:r>
              <a:rPr lang="sv-SE" sz="4000" dirty="0" smtClean="0">
                <a:latin typeface="Arial" panose="020B0604020202020204" pitchFamily="34" charset="0"/>
                <a:cs typeface="Arial" panose="020B0604020202020204" pitchFamily="34" charset="0"/>
              </a:rPr>
              <a:t>Tema </a:t>
            </a:r>
            <a:r>
              <a:rPr lang="sv-SE" sz="4000" dirty="0">
                <a:latin typeface="Arial" panose="020B0604020202020204" pitchFamily="34" charset="0"/>
                <a:cs typeface="Arial" panose="020B0604020202020204" pitchFamily="34" charset="0"/>
              </a:rPr>
              <a:t>Psykisk hälsa</a:t>
            </a:r>
          </a:p>
        </p:txBody>
      </p:sp>
      <p:sp>
        <p:nvSpPr>
          <p:cNvPr id="3" name="Platshållare för innehåll 2"/>
          <p:cNvSpPr>
            <a:spLocks noGrp="1"/>
          </p:cNvSpPr>
          <p:nvPr>
            <p:ph idx="1"/>
          </p:nvPr>
        </p:nvSpPr>
        <p:spPr>
          <a:xfrm>
            <a:off x="179512" y="1052736"/>
            <a:ext cx="8856984" cy="5616624"/>
          </a:xfrm>
        </p:spPr>
        <p:txBody>
          <a:bodyPr/>
          <a:lstStyle/>
          <a:p>
            <a:pPr marL="0" indent="0" algn="ctr">
              <a:buNone/>
            </a:pPr>
            <a:r>
              <a:rPr lang="sv-SE" dirty="0" smtClean="0"/>
              <a:t>   </a:t>
            </a:r>
          </a:p>
          <a:p>
            <a:pPr marL="0" indent="0" algn="ctr">
              <a:buNone/>
            </a:pPr>
            <a:r>
              <a:rPr lang="sv-SE" sz="4000" dirty="0" smtClean="0"/>
              <a:t>  </a:t>
            </a:r>
          </a:p>
          <a:p>
            <a:pPr marL="0" indent="0" algn="ctr">
              <a:buNone/>
            </a:pPr>
            <a:r>
              <a:rPr lang="sv-SE" sz="4000" dirty="0" smtClean="0"/>
              <a:t>  </a:t>
            </a:r>
          </a:p>
          <a:p>
            <a:pPr marL="0" indent="0" algn="ctr">
              <a:buNone/>
            </a:pPr>
            <a:r>
              <a:rPr lang="sv-SE" sz="4000" dirty="0" smtClean="0"/>
              <a:t>   </a:t>
            </a:r>
            <a:r>
              <a:rPr lang="sv-SE" sz="2800" dirty="0" smtClean="0"/>
              <a:t>Sömn och stress</a:t>
            </a:r>
          </a:p>
          <a:p>
            <a:pPr marL="0" indent="0" algn="ctr">
              <a:buNone/>
            </a:pPr>
            <a:endParaRPr lang="sv-SE" sz="4000" dirty="0"/>
          </a:p>
          <a:p>
            <a:pPr marL="0" indent="0" algn="ctr">
              <a:buNone/>
            </a:pPr>
            <a:endParaRPr lang="sv-SE" sz="4000" dirty="0" smtClean="0"/>
          </a:p>
          <a:p>
            <a:pPr marL="0" indent="0" algn="ctr">
              <a:buNone/>
            </a:pPr>
            <a:endParaRPr lang="sv-SE" sz="4000" dirty="0"/>
          </a:p>
          <a:p>
            <a:pPr marL="0" indent="0" algn="ctr">
              <a:buNone/>
            </a:pPr>
            <a:endParaRPr lang="sv-SE" sz="4000" dirty="0"/>
          </a:p>
          <a:p>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77072"/>
            <a:ext cx="3096344"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584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2776"/>
            <a:ext cx="6740759" cy="475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475656" y="6381328"/>
            <a:ext cx="5760640" cy="276999"/>
          </a:xfrm>
          <a:prstGeom prst="rect">
            <a:avLst/>
          </a:prstGeom>
          <a:noFill/>
        </p:spPr>
        <p:txBody>
          <a:bodyPr wrap="square" rtlCol="0">
            <a:spAutoFit/>
          </a:bodyPr>
          <a:lstStyle/>
          <a:p>
            <a:r>
              <a:rPr lang="sv-SE" sz="1200" dirty="0" smtClean="0">
                <a:hlinkClick r:id="rId4"/>
              </a:rPr>
              <a:t>//www.youmo.se/sv/Att-ma-daligt/Film-Tips-for-att-ma-battre/</a:t>
            </a:r>
            <a:endParaRPr lang="sv-SE" sz="1200" dirty="0"/>
          </a:p>
        </p:txBody>
      </p:sp>
    </p:spTree>
    <p:extLst>
      <p:ext uri="{BB962C8B-B14F-4D97-AF65-F5344CB8AC3E}">
        <p14:creationId xmlns:p14="http://schemas.microsoft.com/office/powerpoint/2010/main" val="3483466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9120" y="620688"/>
            <a:ext cx="7489304" cy="45719"/>
          </a:xfrm>
        </p:spPr>
        <p:txBody>
          <a:bodyPr/>
          <a:lstStyle/>
          <a:p>
            <a:endParaRPr lang="sv-SE" dirty="0"/>
          </a:p>
        </p:txBody>
      </p:sp>
      <p:sp>
        <p:nvSpPr>
          <p:cNvPr id="3" name="Platshållare för innehåll 2"/>
          <p:cNvSpPr>
            <a:spLocks noGrp="1"/>
          </p:cNvSpPr>
          <p:nvPr>
            <p:ph idx="1"/>
          </p:nvPr>
        </p:nvSpPr>
        <p:spPr>
          <a:xfrm>
            <a:off x="990600" y="1196752"/>
            <a:ext cx="8229600" cy="5615211"/>
          </a:xfrm>
        </p:spPr>
        <p:txBody>
          <a:bodyPr/>
          <a:lstStyle/>
          <a:p>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5" y="1412776"/>
            <a:ext cx="5688632" cy="448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763688" y="6237312"/>
            <a:ext cx="4824536" cy="461665"/>
          </a:xfrm>
          <a:prstGeom prst="rect">
            <a:avLst/>
          </a:prstGeom>
          <a:noFill/>
        </p:spPr>
        <p:txBody>
          <a:bodyPr wrap="square" rtlCol="0">
            <a:spAutoFit/>
          </a:bodyPr>
          <a:lstStyle/>
          <a:p>
            <a:r>
              <a:rPr lang="sv-SE" sz="1200" dirty="0">
                <a:hlinkClick r:id="rId4"/>
              </a:rPr>
              <a:t>http://www.youmo.se/sv/Att-ma-daligt/Har-du-varit-med-om-nagot-valdigt-skrammande/</a:t>
            </a:r>
            <a:endParaRPr lang="sv-SE" sz="1200" dirty="0"/>
          </a:p>
        </p:txBody>
      </p:sp>
    </p:spTree>
    <p:extLst>
      <p:ext uri="{BB962C8B-B14F-4D97-AF65-F5344CB8AC3E}">
        <p14:creationId xmlns:p14="http://schemas.microsoft.com/office/powerpoint/2010/main" val="2174614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980728"/>
            <a:ext cx="8640960" cy="792088"/>
          </a:xfrm>
        </p:spPr>
        <p:txBody>
          <a:bodyPr/>
          <a:lstStyle/>
          <a:p>
            <a:r>
              <a:rPr lang="sv-SE" sz="4000" dirty="0" smtClean="0"/>
              <a:t>Verktyg mot mardrömmar</a:t>
            </a:r>
            <a:endParaRPr lang="sv-SE" sz="4000" dirty="0"/>
          </a:p>
        </p:txBody>
      </p:sp>
      <p:sp>
        <p:nvSpPr>
          <p:cNvPr id="3" name="Platshållare för innehåll 2"/>
          <p:cNvSpPr>
            <a:spLocks noGrp="1"/>
          </p:cNvSpPr>
          <p:nvPr>
            <p:ph idx="1"/>
          </p:nvPr>
        </p:nvSpPr>
        <p:spPr>
          <a:xfrm>
            <a:off x="323528" y="2132856"/>
            <a:ext cx="8640960" cy="4679107"/>
          </a:xfrm>
        </p:spPr>
        <p:txBody>
          <a:bodyPr/>
          <a:lstStyle/>
          <a:p>
            <a:r>
              <a:rPr lang="sv-SE" sz="2800" dirty="0" smtClean="0"/>
              <a:t>Försök att minnas en positiv sak, eller bild som gör att du känner dig trygg, lugn och stark, skriv ner det</a:t>
            </a:r>
          </a:p>
          <a:p>
            <a:r>
              <a:rPr lang="sv-SE" sz="2800" dirty="0" smtClean="0"/>
              <a:t>Tänk på detta minne innan du lägger dig</a:t>
            </a:r>
          </a:p>
          <a:p>
            <a:r>
              <a:rPr lang="sv-SE" sz="2800" dirty="0" smtClean="0"/>
              <a:t>Upprepa detta varje kväll och även om du vaknar upp nattetid. Håll på tills mardrömmarna blir mindre eller försvinner.</a:t>
            </a:r>
          </a:p>
          <a:p>
            <a:endParaRPr lang="sv-SE" sz="2800" dirty="0"/>
          </a:p>
        </p:txBody>
      </p:sp>
    </p:spTree>
    <p:extLst>
      <p:ext uri="{BB962C8B-B14F-4D97-AF65-F5344CB8AC3E}">
        <p14:creationId xmlns:p14="http://schemas.microsoft.com/office/powerpoint/2010/main" val="310050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mall liggande rak röd">
  <a:themeElements>
    <a:clrScheme name="Anpassat 7">
      <a:dk1>
        <a:srgbClr val="000000"/>
      </a:dk1>
      <a:lt1>
        <a:srgbClr val="FFFFFF"/>
      </a:lt1>
      <a:dk2>
        <a:srgbClr val="000000"/>
      </a:dk2>
      <a:lt2>
        <a:srgbClr val="FFFFFF"/>
      </a:lt2>
      <a:accent1>
        <a:srgbClr val="DC2F34"/>
      </a:accent1>
      <a:accent2>
        <a:srgbClr val="1E9DC5"/>
      </a:accent2>
      <a:accent3>
        <a:srgbClr val="EFC42D"/>
      </a:accent3>
      <a:accent4>
        <a:srgbClr val="789530"/>
      </a:accent4>
      <a:accent5>
        <a:srgbClr val="EE7402"/>
      </a:accent5>
      <a:accent6>
        <a:srgbClr val="1C3E73"/>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mall liggande rak röd</Template>
  <TotalTime>2483</TotalTime>
  <Words>4519</Words>
  <Application>Microsoft Office PowerPoint</Application>
  <PresentationFormat>Bildspel på skärmen (4:3)</PresentationFormat>
  <Paragraphs>596</Paragraphs>
  <Slides>35</Slides>
  <Notes>35</Notes>
  <HiddenSlides>0</HiddenSlides>
  <MMClips>0</MMClips>
  <ScaleCrop>false</ScaleCrop>
  <HeadingPairs>
    <vt:vector size="4" baseType="variant">
      <vt:variant>
        <vt:lpstr>Tema</vt:lpstr>
      </vt:variant>
      <vt:variant>
        <vt:i4>1</vt:i4>
      </vt:variant>
      <vt:variant>
        <vt:lpstr>Bildrubriker</vt:lpstr>
      </vt:variant>
      <vt:variant>
        <vt:i4>35</vt:i4>
      </vt:variant>
    </vt:vector>
  </HeadingPairs>
  <TitlesOfParts>
    <vt:vector size="36" baseType="lpstr">
      <vt:lpstr>PPT mall liggande rak röd</vt:lpstr>
      <vt:lpstr>Välkommen</vt:lpstr>
      <vt:lpstr>Välkommen</vt:lpstr>
      <vt:lpstr>Välkommen</vt:lpstr>
      <vt:lpstr>Välkommen</vt:lpstr>
      <vt:lpstr>Tobak, alkohol och narkotika</vt:lpstr>
      <vt:lpstr>  Tema Psykisk hälsa</vt:lpstr>
      <vt:lpstr>PowerPoint-presentation</vt:lpstr>
      <vt:lpstr>PowerPoint-presentation</vt:lpstr>
      <vt:lpstr>Verktyg mot mardrömmar</vt:lpstr>
      <vt:lpstr>Migrationsstress  </vt:lpstr>
      <vt:lpstr>Stress, nedstämdhet, ångest, PTSD </vt:lpstr>
      <vt:lpstr>Tecken på psykisk ohälsa</vt:lpstr>
      <vt:lpstr>Kroppsliga symtom</vt:lpstr>
      <vt:lpstr>Det här kan du göra om du känner dig stressad</vt:lpstr>
      <vt:lpstr>Att känna sig ledsen och trött</vt:lpstr>
      <vt:lpstr>Det här kan du göra</vt:lpstr>
      <vt:lpstr>Att vara deprimerad</vt:lpstr>
      <vt:lpstr>Ångest</vt:lpstr>
      <vt:lpstr>Det här kan du göra</vt:lpstr>
      <vt:lpstr>Att må dåligt efter en allvarlig PTSD</vt:lpstr>
      <vt:lpstr>PTSD (Posttraumatiskstressyndrom)</vt:lpstr>
      <vt:lpstr>Hur märks PTSD </vt:lpstr>
      <vt:lpstr>Det här kan du göra om du mår dåligt efter en allvarlig händelse</vt:lpstr>
      <vt:lpstr>RÄDDA BARNEN- </vt:lpstr>
      <vt:lpstr>Tjejjouren- Meja</vt:lpstr>
      <vt:lpstr>Vilka kan man vända sig till</vt:lpstr>
      <vt:lpstr>Till dig som inte mår så bra just nu</vt:lpstr>
      <vt:lpstr>Till dig som känner någon som mår dåligt</vt:lpstr>
      <vt:lpstr>Självmordslinjen</vt:lpstr>
      <vt:lpstr>Återhämtning</vt:lpstr>
      <vt:lpstr>Avslappningsövning</vt:lpstr>
      <vt:lpstr>Var uppmärksam på om personen: </vt:lpstr>
      <vt:lpstr>PowerPoint-presentation</vt:lpstr>
      <vt:lpstr>Vad kan man göra själv för att minska psykisk ohälsa </vt:lpstr>
      <vt:lpstr>Tack</vt:lpstr>
    </vt:vector>
  </TitlesOfParts>
  <Company>Landstinget Sörmland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Bosdotter Rosten, Lena</dc:creator>
  <cp:lastModifiedBy>Torelöv, Vida Anne</cp:lastModifiedBy>
  <cp:revision>166</cp:revision>
  <cp:lastPrinted>2017-03-20T15:38:30Z</cp:lastPrinted>
  <dcterms:created xsi:type="dcterms:W3CDTF">2015-11-27T10:21:36Z</dcterms:created>
  <dcterms:modified xsi:type="dcterms:W3CDTF">2017-10-19T06:23:22Z</dcterms:modified>
</cp:coreProperties>
</file>