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2"/>
  </p:notesMasterIdLst>
  <p:handoutMasterIdLst>
    <p:handoutMasterId r:id="rId33"/>
  </p:handoutMasterIdLst>
  <p:sldIdLst>
    <p:sldId id="275" r:id="rId2"/>
    <p:sldId id="307" r:id="rId3"/>
    <p:sldId id="308" r:id="rId4"/>
    <p:sldId id="306" r:id="rId5"/>
    <p:sldId id="278" r:id="rId6"/>
    <p:sldId id="276" r:id="rId7"/>
    <p:sldId id="287" r:id="rId8"/>
    <p:sldId id="286" r:id="rId9"/>
    <p:sldId id="309" r:id="rId10"/>
    <p:sldId id="281" r:id="rId11"/>
    <p:sldId id="280" r:id="rId12"/>
    <p:sldId id="282" r:id="rId13"/>
    <p:sldId id="315" r:id="rId14"/>
    <p:sldId id="319" r:id="rId15"/>
    <p:sldId id="289" r:id="rId16"/>
    <p:sldId id="318" r:id="rId17"/>
    <p:sldId id="288" r:id="rId18"/>
    <p:sldId id="283" r:id="rId19"/>
    <p:sldId id="284" r:id="rId20"/>
    <p:sldId id="321" r:id="rId21"/>
    <p:sldId id="322" r:id="rId22"/>
    <p:sldId id="323" r:id="rId23"/>
    <p:sldId id="285" r:id="rId24"/>
    <p:sldId id="291" r:id="rId25"/>
    <p:sldId id="292" r:id="rId26"/>
    <p:sldId id="320" r:id="rId27"/>
    <p:sldId id="316" r:id="rId28"/>
    <p:sldId id="313" r:id="rId29"/>
    <p:sldId id="311" r:id="rId30"/>
    <p:sldId id="312" r:id="rId31"/>
  </p:sldIdLst>
  <p:sldSz cx="9144000" cy="6858000" type="screen4x3"/>
  <p:notesSz cx="6797675" cy="9926638"/>
  <p:defaultTextStyle>
    <a:defPPr>
      <a:defRPr lang="sv-SE"/>
    </a:defPPr>
    <a:lvl1pPr algn="l" rtl="0" eaLnBrk="0" fontAlgn="base" hangingPunct="0">
      <a:spcBef>
        <a:spcPct val="0"/>
      </a:spcBef>
      <a:spcAft>
        <a:spcPct val="0"/>
      </a:spcAft>
      <a:defRPr sz="24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128"/>
        <a:cs typeface="ヒラギノ角ゴ Pro W3" charset="-128"/>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128"/>
        <a:cs typeface="ヒラギノ角ゴ Pro W3" charset="-128"/>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2400"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sz="2400"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sz="2400"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sz="2400" kern="1200">
        <a:solidFill>
          <a:schemeClr val="tx1"/>
        </a:solidFill>
        <a:latin typeface="Arial" charset="0"/>
        <a:ea typeface="ヒラギノ角ゴ Pro W3" charset="-128"/>
        <a:cs typeface="ヒラギノ角ゴ Pro W3"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402"/>
    <a:srgbClr val="789530"/>
    <a:srgbClr val="1E9DC5"/>
    <a:srgbClr val="BD3337"/>
    <a:srgbClr val="EFC42D"/>
    <a:srgbClr val="F3B329"/>
    <a:srgbClr val="477E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83" autoAdjust="0"/>
    <p:restoredTop sz="90153" autoAdjust="0"/>
  </p:normalViewPr>
  <p:slideViewPr>
    <p:cSldViewPr>
      <p:cViewPr>
        <p:scale>
          <a:sx n="100" d="100"/>
          <a:sy n="100" d="100"/>
        </p:scale>
        <p:origin x="-1944" y="-3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EBD9875-BCDD-4868-84F6-3E19C173DE64}" type="datetimeFigureOut">
              <a:rPr lang="sv-SE" smtClean="0"/>
              <a:t>2017-09-19</a:t>
            </a:fld>
            <a:endParaRPr lang="sv-SE"/>
          </a:p>
        </p:txBody>
      </p:sp>
      <p:sp>
        <p:nvSpPr>
          <p:cNvPr id="4" name="Platshållare för sidfo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5245438-9C0A-414B-AC92-65A7B4D0D3BA}" type="slidenum">
              <a:rPr lang="sv-SE" smtClean="0"/>
              <a:t>‹#›</a:t>
            </a:fld>
            <a:endParaRPr lang="sv-SE"/>
          </a:p>
        </p:txBody>
      </p:sp>
    </p:spTree>
    <p:extLst>
      <p:ext uri="{BB962C8B-B14F-4D97-AF65-F5344CB8AC3E}">
        <p14:creationId xmlns:p14="http://schemas.microsoft.com/office/powerpoint/2010/main" val="276780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5659"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Verdana"/>
              </a:defRPr>
            </a:lvl1pPr>
          </a:lstStyle>
          <a:p>
            <a:endParaRPr lang="sv-SE" dirty="0"/>
          </a:p>
        </p:txBody>
      </p:sp>
      <p:sp>
        <p:nvSpPr>
          <p:cNvPr id="3075" name="Rectangle 3"/>
          <p:cNvSpPr>
            <a:spLocks noGrp="1" noChangeArrowheads="1"/>
          </p:cNvSpPr>
          <p:nvPr>
            <p:ph type="dt" idx="1"/>
          </p:nvPr>
        </p:nvSpPr>
        <p:spPr bwMode="auto">
          <a:xfrm>
            <a:off x="3852016" y="0"/>
            <a:ext cx="2945659"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Verdana"/>
              </a:defRPr>
            </a:lvl1pPr>
          </a:lstStyle>
          <a:p>
            <a:endParaRPr lang="sv-SE" dirty="0"/>
          </a:p>
        </p:txBody>
      </p:sp>
      <p:sp>
        <p:nvSpPr>
          <p:cNvPr id="307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06357" y="4715153"/>
            <a:ext cx="4984962" cy="4466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078" name="Rectangle 6"/>
          <p:cNvSpPr>
            <a:spLocks noGrp="1" noChangeArrowheads="1"/>
          </p:cNvSpPr>
          <p:nvPr>
            <p:ph type="ftr" sz="quarter" idx="4"/>
          </p:nvPr>
        </p:nvSpPr>
        <p:spPr bwMode="auto">
          <a:xfrm>
            <a:off x="0" y="9430306"/>
            <a:ext cx="2945659" cy="496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Verdana"/>
              </a:defRPr>
            </a:lvl1pPr>
          </a:lstStyle>
          <a:p>
            <a:endParaRPr lang="sv-SE" dirty="0"/>
          </a:p>
        </p:txBody>
      </p:sp>
      <p:sp>
        <p:nvSpPr>
          <p:cNvPr id="3079" name="Rectangle 7"/>
          <p:cNvSpPr>
            <a:spLocks noGrp="1" noChangeArrowheads="1"/>
          </p:cNvSpPr>
          <p:nvPr>
            <p:ph type="sldNum" sz="quarter" idx="5"/>
          </p:nvPr>
        </p:nvSpPr>
        <p:spPr bwMode="auto">
          <a:xfrm>
            <a:off x="3852016" y="9430306"/>
            <a:ext cx="2945659" cy="496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Verdana"/>
              </a:defRPr>
            </a:lvl1pPr>
          </a:lstStyle>
          <a:p>
            <a:fld id="{F86DD05A-257B-904E-8EEB-B5159DF974C8}" type="slidenum">
              <a:rPr lang="sv-SE" smtClean="0"/>
              <a:pPr/>
              <a:t>‹#›</a:t>
            </a:fld>
            <a:endParaRPr lang="sv-SE" dirty="0"/>
          </a:p>
        </p:txBody>
      </p:sp>
    </p:spTree>
    <p:extLst>
      <p:ext uri="{BB962C8B-B14F-4D97-AF65-F5344CB8AC3E}">
        <p14:creationId xmlns:p14="http://schemas.microsoft.com/office/powerpoint/2010/main" val="74600749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Verdana"/>
        <a:ea typeface="ヒラギノ角ゴ Pro W3" charset="-128"/>
        <a:cs typeface="ヒラギノ角ゴ Pro W3" charset="-128"/>
      </a:defRPr>
    </a:lvl1pPr>
    <a:lvl2pPr marL="457200" algn="l" rtl="0" fontAlgn="base">
      <a:spcBef>
        <a:spcPct val="30000"/>
      </a:spcBef>
      <a:spcAft>
        <a:spcPct val="0"/>
      </a:spcAft>
      <a:defRPr sz="1200" kern="1200">
        <a:solidFill>
          <a:schemeClr val="tx1"/>
        </a:solidFill>
        <a:latin typeface="Verdana"/>
        <a:ea typeface="ヒラギノ角ゴ Pro W3" charset="-128"/>
        <a:cs typeface="+mn-cs"/>
      </a:defRPr>
    </a:lvl2pPr>
    <a:lvl3pPr marL="914400" algn="l" rtl="0" fontAlgn="base">
      <a:spcBef>
        <a:spcPct val="30000"/>
      </a:spcBef>
      <a:spcAft>
        <a:spcPct val="0"/>
      </a:spcAft>
      <a:defRPr sz="1200" kern="1200">
        <a:solidFill>
          <a:schemeClr val="tx1"/>
        </a:solidFill>
        <a:latin typeface="Verdana"/>
        <a:ea typeface="ヒラギノ角ゴ Pro W3" charset="-128"/>
        <a:cs typeface="+mn-cs"/>
      </a:defRPr>
    </a:lvl3pPr>
    <a:lvl4pPr marL="1371600" algn="l" rtl="0" fontAlgn="base">
      <a:spcBef>
        <a:spcPct val="30000"/>
      </a:spcBef>
      <a:spcAft>
        <a:spcPct val="0"/>
      </a:spcAft>
      <a:defRPr sz="1200" kern="1200">
        <a:solidFill>
          <a:schemeClr val="tx1"/>
        </a:solidFill>
        <a:latin typeface="Verdana"/>
        <a:ea typeface="ヒラギノ角ゴ Pro W3" charset="-128"/>
        <a:cs typeface="+mn-cs"/>
      </a:defRPr>
    </a:lvl4pPr>
    <a:lvl5pPr marL="1828800" algn="l" rtl="0" fontAlgn="base">
      <a:spcBef>
        <a:spcPct val="30000"/>
      </a:spcBef>
      <a:spcAft>
        <a:spcPct val="0"/>
      </a:spcAft>
      <a:defRPr sz="1200" kern="1200">
        <a:solidFill>
          <a:schemeClr val="tx1"/>
        </a:solidFill>
        <a:latin typeface="Verdana"/>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www.1177.se/Sormland/Fakta-och-rad/Behandlingar/Akupunktur/" TargetMode="External"/><Relationship Id="rId3" Type="http://schemas.openxmlformats.org/officeDocument/2006/relationships/hyperlink" Target="https://www.1177.se/Sormland/Fakta-och-rad/Sjukdomar/Musarm/" TargetMode="External"/><Relationship Id="rId7" Type="http://schemas.openxmlformats.org/officeDocument/2006/relationships/hyperlink" Target="https://www.1177.se/Sormland/Fakta-och-rad/Behandlingar/Tens/"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1177.se/Sormland/Tema/Psykisk-halsa/Att-ma-battre/Behandlingar/Basal-kroppskannedom/" TargetMode="External"/><Relationship Id="rId5" Type="http://schemas.openxmlformats.org/officeDocument/2006/relationships/hyperlink" Target="https://www.1177.se/Sormland/Tema/Halsa/Motion-och-rorelse/Motion-och-traning/FaR---fysisk-aktivitet-pa-recept/" TargetMode="External"/><Relationship Id="rId4" Type="http://schemas.openxmlformats.org/officeDocument/2006/relationships/hyperlink" Target="https://www.1177.se/Sormland/Tema/Halsa/Motion-och-rorelse/Trana-pa-jobbet/Ergonomi/"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livsmedelsverket.se/globalassets/livsmedel-innehall/naringsamnen/kolhydrater/vad-ar-nyttiga-och-onyttiga-kolhydrater.pdf"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www.livsmedelsverket.se/livsmedel-och-innehall/naringsamne/salt-och-mineraler1/jod/" TargetMode="External"/><Relationship Id="rId5" Type="http://schemas.openxmlformats.org/officeDocument/2006/relationships/hyperlink" Target="http://www.livsmedelsverket.se/livsmedel-och-innehall/naringsamne/salt-och-mineraler1/selen/" TargetMode="External"/><Relationship Id="rId4" Type="http://schemas.openxmlformats.org/officeDocument/2006/relationships/hyperlink" Target="http://www.livsmedelsverket.se/livsmedel-och-innehall/naringsamne/salt-och-mineraler1/jarn/"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livsmedelsverket.se/matvanor-halsa--miljo/kostrad-och-matvanor/rad-om-bra-mat-hitta-ditt-satt/socker---rad/"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www.livsmedelsverket.se/matvanor-halsa--miljo/kostrad-och-matvanor/tallriksmodellen/"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1177.se/Sormland/Tema/Tander/Barn/Bra-mat-och-dryck-for-barns-tander/"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www.1177.se/Sormland/Tema/Tander/Skotsel/Fluorbehandling/" TargetMode="External"/><Relationship Id="rId4" Type="http://schemas.openxmlformats.org/officeDocument/2006/relationships/hyperlink" Target="http://www.1177.se/Sormland/Tema/Tander/Barn/Borsta-tander-pa-barn/" TargetMode="Externa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folktandvardensormland.se/om-oss/allmant/aterbud/" TargetMode="External"/><Relationship Id="rId3" Type="http://schemas.openxmlformats.org/officeDocument/2006/relationships/hyperlink" Target="http://folktandvardensormland.se/globalassets/priser/prislista-20170115-stv.pdf" TargetMode="External"/><Relationship Id="rId7" Type="http://schemas.openxmlformats.org/officeDocument/2006/relationships/hyperlink" Target="http://folktandvardensormland.se/tandvard/priser2/garantier/"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folktandvardensormland.se/globalassets/priser/prislista-20170101-frisktandvard.pdf" TargetMode="External"/><Relationship Id="rId5" Type="http://schemas.openxmlformats.org/officeDocument/2006/relationships/hyperlink" Target="http://www.forsakringskassan.se/tandvard/statligt_tandvardsstod" TargetMode="External"/><Relationship Id="rId4" Type="http://schemas.openxmlformats.org/officeDocument/2006/relationships/hyperlink" Target="http://www.forsakringskassan.se/tandvard/statligt_tandvardsstod/allmant_tandvardsbidrag/allmant_tandvardsbidrag/!ut/p/a1/tVHLboMwEPyaHC0bOwRzhD5oUqFWStOAL8jBQFyBIbCK2n59TdVIvUDbQ_e2s7OvGSxwgoWRZ11J0K2R9ZiLVcYpicPQCQjfEk7W_p1_c-vTKIxcS0gtgUxEQOb6N9cU77HAIjfQwRGneWugMDAUCwLSqLPs1YIMIKHWFWQXaBigtbis60aab_BBq15Wk4VxUZdrhVO39Fa5chgqleujpaMY8l3GEFXSPXiUFyXjX4_NXP6DMJ-PzUuT2hVexhxC_HFGxCNC1o87Fj0H1Lt_WOLtH2_e_MIt2sdXsRWjk3BE2pQtTqYEs2z9cjqJwDo0OvMKOPlfi7pm13D2hsz7U9ns-fABTPA7hg!!/dl5/d5/L2dBISEvZ0FBIS9nQSEh/?urile=wcm:path:/contentse/tandvard/statligt_tandvardsstod/allmant_tandvardsbidrag/allmant_tandvardsbidrag" TargetMode="External"/><Relationship Id="rId9" Type="http://schemas.openxmlformats.org/officeDocument/2006/relationships/hyperlink" Target="http://folktandvardensormland.se/hitta-klinik/"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folktandvardenstockholm.se/fakta-rad/sjukdomar-och-besvar/tandkottsinflammation/"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folktandvardenstockholm.se/behandlingar-och-utbud/undersokning/"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Bild 1-3</a:t>
            </a:r>
          </a:p>
          <a:p>
            <a:r>
              <a:rPr lang="sv-SE" dirty="0" smtClean="0"/>
              <a:t>Presentation av oss och av deltagarna kort.  Namn, ålder, land, när ni kom till Sverige</a:t>
            </a:r>
            <a:endParaRPr lang="sv-SE" dirty="0"/>
          </a:p>
        </p:txBody>
      </p:sp>
      <p:sp>
        <p:nvSpPr>
          <p:cNvPr id="4" name="Platshållare för bildnummer 3"/>
          <p:cNvSpPr>
            <a:spLocks noGrp="1"/>
          </p:cNvSpPr>
          <p:nvPr>
            <p:ph type="sldNum" sz="quarter" idx="10"/>
          </p:nvPr>
        </p:nvSpPr>
        <p:spPr/>
        <p:txBody>
          <a:bodyPr/>
          <a:lstStyle/>
          <a:p>
            <a:fld id="{F86DD05A-257B-904E-8EEB-B5159DF974C8}" type="slidenum">
              <a:rPr lang="sv-SE" smtClean="0"/>
              <a:pPr/>
              <a:t>1</a:t>
            </a:fld>
            <a:endParaRPr lang="sv-SE" dirty="0"/>
          </a:p>
        </p:txBody>
      </p:sp>
    </p:spTree>
    <p:extLst>
      <p:ext uri="{BB962C8B-B14F-4D97-AF65-F5344CB8AC3E}">
        <p14:creationId xmlns:p14="http://schemas.microsoft.com/office/powerpoint/2010/main" val="28852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Verdana"/>
                <a:ea typeface="ヒラギノ角ゴ Pro W3" charset="-128"/>
                <a:cs typeface="ヒラギノ角ゴ Pro W3" charset="-128"/>
              </a:rPr>
              <a:t>Bild 10</a:t>
            </a:r>
          </a:p>
          <a:p>
            <a:r>
              <a:rPr lang="sv-SE" sz="1200" i="1" kern="1200" dirty="0" smtClean="0">
                <a:solidFill>
                  <a:schemeClr val="tx1"/>
                </a:solidFill>
                <a:effectLst/>
                <a:latin typeface="Verdana"/>
                <a:ea typeface="ヒラギノ角ゴ Pro W3" charset="-128"/>
                <a:cs typeface="ヒラギノ角ゴ Pro W3" charset="-128"/>
              </a:rPr>
              <a:t>Hur många gånger har ni idrott i skolan?</a:t>
            </a:r>
            <a:r>
              <a:rPr lang="sv-SE" sz="1200" i="1" kern="1200" baseline="0" dirty="0" smtClean="0">
                <a:solidFill>
                  <a:schemeClr val="tx1"/>
                </a:solidFill>
                <a:effectLst/>
                <a:latin typeface="Verdana"/>
                <a:ea typeface="ヒラギノ角ゴ Pro W3" charset="-128"/>
                <a:cs typeface="ヒラギノ角ゴ Pro W3" charset="-128"/>
              </a:rPr>
              <a:t> </a:t>
            </a:r>
            <a:r>
              <a:rPr lang="sv-SE" sz="1200" i="1" kern="1200" dirty="0" smtClean="0">
                <a:solidFill>
                  <a:schemeClr val="tx1"/>
                </a:solidFill>
                <a:effectLst/>
                <a:latin typeface="Verdana"/>
                <a:ea typeface="ヒラギノ角ゴ Pro W3" charset="-128"/>
                <a:cs typeface="ヒラギノ角ゴ Pro W3" charset="-128"/>
              </a:rPr>
              <a:t>Vilka andra aktiviteter har ni?</a:t>
            </a:r>
          </a:p>
          <a:p>
            <a:pPr marL="0" marR="0" indent="0" algn="l" defTabSz="914400" rtl="0" eaLnBrk="1" fontAlgn="base" latinLnBrk="0" hangingPunct="1">
              <a:lnSpc>
                <a:spcPct val="100000"/>
              </a:lnSpc>
              <a:spcBef>
                <a:spcPct val="30000"/>
              </a:spcBef>
              <a:spcAft>
                <a:spcPct val="0"/>
              </a:spcAft>
              <a:buClrTx/>
              <a:buSzTx/>
              <a:buFontTx/>
              <a:buNone/>
              <a:tabLst/>
              <a:defRPr/>
            </a:pPr>
            <a:endParaRPr lang="sv-SE" sz="1200" b="1" kern="1200" dirty="0" smtClean="0">
              <a:solidFill>
                <a:schemeClr val="tx1"/>
              </a:solidFill>
              <a:effectLst/>
              <a:latin typeface="Verdana"/>
              <a:ea typeface="ヒラギノ角ゴ Pro W3" charset="-128"/>
              <a:cs typeface="ヒラギノ角ゴ Pro W3"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b="1" kern="1200" dirty="0" smtClean="0">
                <a:solidFill>
                  <a:schemeClr val="tx1"/>
                </a:solidFill>
                <a:effectLst/>
                <a:latin typeface="Verdana"/>
                <a:ea typeface="ヒラギノ角ゴ Pro W3" charset="-128"/>
                <a:cs typeface="ヒラギノ角ゴ Pro W3" charset="-128"/>
              </a:rPr>
              <a:t>Fysisk aktivitet. </a:t>
            </a:r>
            <a:r>
              <a:rPr lang="sv-SE" sz="1200" b="1" kern="1200" baseline="0" dirty="0" smtClean="0">
                <a:solidFill>
                  <a:schemeClr val="tx1"/>
                </a:solidFill>
                <a:effectLst/>
                <a:latin typeface="Verdana"/>
                <a:ea typeface="ヒラギノ角ゴ Pro W3" charset="-128"/>
                <a:cs typeface="ヒラギノ角ゴ Pro W3" charset="-128"/>
              </a:rPr>
              <a:t> </a:t>
            </a:r>
            <a:r>
              <a:rPr lang="sv-SE" sz="1200" b="0" kern="1200" dirty="0" smtClean="0">
                <a:solidFill>
                  <a:schemeClr val="tx1"/>
                </a:solidFill>
                <a:effectLst/>
                <a:latin typeface="Verdana"/>
                <a:ea typeface="ヒラギノ角ゴ Pro W3" charset="-128"/>
                <a:cs typeface="ヒラギノ角ゴ Pro W3" charset="-128"/>
              </a:rPr>
              <a:t>Styrke</a:t>
            </a:r>
            <a:r>
              <a:rPr lang="sv-SE" sz="1200" b="0" kern="1200" baseline="0" dirty="0" smtClean="0">
                <a:solidFill>
                  <a:schemeClr val="tx1"/>
                </a:solidFill>
                <a:effectLst/>
                <a:latin typeface="Verdana"/>
                <a:ea typeface="ヒラギノ角ゴ Pro W3" charset="-128"/>
                <a:cs typeface="ヒラギノ角ゴ Pro W3" charset="-128"/>
              </a:rPr>
              <a:t>träna och konditions träna.</a:t>
            </a:r>
            <a:endParaRPr lang="sv-SE" sz="1200" b="0" kern="1200" dirty="0" smtClean="0">
              <a:solidFill>
                <a:schemeClr val="tx1"/>
              </a:solidFill>
              <a:effectLst/>
              <a:latin typeface="Verdana"/>
              <a:ea typeface="ヒラギノ角ゴ Pro W3" charset="-128"/>
              <a:cs typeface="ヒラギノ角ゴ Pro W3" charset="-128"/>
            </a:endParaRPr>
          </a:p>
          <a:p>
            <a:endParaRPr lang="sv-SE" sz="1200" kern="1200" dirty="0" smtClean="0">
              <a:solidFill>
                <a:schemeClr val="tx1"/>
              </a:solidFill>
              <a:effectLst/>
              <a:latin typeface="Verdana"/>
              <a:ea typeface="ヒラギノ角ゴ Pro W3" charset="-128"/>
              <a:cs typeface="ヒラギノ角ゴ Pro W3" charset="-128"/>
            </a:endParaRPr>
          </a:p>
          <a:p>
            <a:pPr fontAlgn="base"/>
            <a:r>
              <a:rPr lang="sv-SE" sz="1200" b="1" kern="1200" dirty="0" smtClean="0">
                <a:solidFill>
                  <a:schemeClr val="tx1"/>
                </a:solidFill>
                <a:effectLst/>
                <a:latin typeface="Verdana"/>
                <a:ea typeface="ヒラギノ角ゴ Pro W3" charset="-128"/>
                <a:cs typeface="ヒラギノ角ゴ Pro W3" charset="-128"/>
              </a:rPr>
              <a:t>Varför ska jag röra på mig?</a:t>
            </a:r>
            <a:endParaRPr lang="sv-SE" sz="1200" kern="1200" dirty="0" smtClean="0">
              <a:solidFill>
                <a:schemeClr val="tx1"/>
              </a:solidFill>
              <a:effectLst/>
              <a:latin typeface="Verdana"/>
              <a:ea typeface="ヒラギノ角ゴ Pro W3" charset="-128"/>
              <a:cs typeface="ヒラギノ角ゴ Pro W3" charset="-128"/>
            </a:endParaRPr>
          </a:p>
          <a:p>
            <a:pPr fontAlgn="base"/>
            <a:r>
              <a:rPr lang="sv-SE" sz="1200" kern="1200" dirty="0" smtClean="0">
                <a:solidFill>
                  <a:schemeClr val="tx1"/>
                </a:solidFill>
                <a:effectLst/>
                <a:latin typeface="Verdana"/>
                <a:ea typeface="ヒラギノ角ゴ Pro W3" charset="-128"/>
                <a:cs typeface="ヒラギノ角ゴ Pro W3" charset="-128"/>
              </a:rPr>
              <a:t>Din kropp är byggd för rörelse. När du rör dig händer mycket i kroppen som gör att du känner dig piggare och starkare. Bland annat ökar blodcirkulationen och cellerna kan ta upp mer syre. Det gör att kroppen lättare tar hand om förhöjda blodfetter och stresshormoner, som till exempel adrenalin och kortisol. Färre stresshormoner gör, i sin tur, att du mår bättre och att du får bättre sömn.</a:t>
            </a:r>
          </a:p>
          <a:p>
            <a:pPr fontAlgn="base"/>
            <a:r>
              <a:rPr lang="sv-SE" sz="1200" kern="1200" dirty="0" smtClean="0">
                <a:solidFill>
                  <a:schemeClr val="tx1"/>
                </a:solidFill>
                <a:effectLst/>
                <a:latin typeface="Verdana"/>
                <a:ea typeface="ヒラギノ角ゴ Pro W3" charset="-128"/>
                <a:cs typeface="ヒラギノ角ゴ Pro W3" charset="-128"/>
              </a:rPr>
              <a:t>Fysisk aktivitet minskar risken för</a:t>
            </a:r>
            <a:r>
              <a:rPr lang="sv-SE" sz="1200" kern="1200" baseline="0" dirty="0" smtClean="0">
                <a:solidFill>
                  <a:schemeClr val="tx1"/>
                </a:solidFill>
                <a:effectLst/>
                <a:latin typeface="Verdana"/>
                <a:ea typeface="ヒラギノ角ゴ Pro W3" charset="-128"/>
                <a:cs typeface="ヒラギノ角ゴ Pro W3" charset="-128"/>
              </a:rPr>
              <a:t> </a:t>
            </a:r>
            <a:r>
              <a:rPr lang="sv-SE" sz="1200" kern="1200" dirty="0" smtClean="0">
                <a:solidFill>
                  <a:schemeClr val="tx1"/>
                </a:solidFill>
                <a:effectLst/>
                <a:latin typeface="Verdana"/>
                <a:ea typeface="ヒラギノ角ゴ Pro W3" charset="-128"/>
                <a:cs typeface="ヒラギノ角ゴ Pro W3" charset="-128"/>
              </a:rPr>
              <a:t>att dö i förtid</a:t>
            </a:r>
            <a:r>
              <a:rPr lang="sv-SE" sz="1200" kern="1200" baseline="0" dirty="0" smtClean="0">
                <a:solidFill>
                  <a:schemeClr val="tx1"/>
                </a:solidFill>
                <a:effectLst/>
                <a:latin typeface="Verdana"/>
                <a:ea typeface="ヒラギノ角ゴ Pro W3" charset="-128"/>
                <a:cs typeface="ヒラギノ角ゴ Pro W3" charset="-128"/>
              </a:rPr>
              <a:t> i </a:t>
            </a:r>
            <a:r>
              <a:rPr lang="sv-SE" sz="1200" kern="1200" dirty="0" smtClean="0">
                <a:solidFill>
                  <a:schemeClr val="tx1"/>
                </a:solidFill>
                <a:effectLst/>
                <a:latin typeface="Verdana"/>
                <a:ea typeface="ヒラギノ角ゴ Pro W3" charset="-128"/>
                <a:cs typeface="ヒラギノ角ゴ Pro W3" charset="-128"/>
              </a:rPr>
              <a:t>hjärt-kärlsjukdom</a:t>
            </a:r>
            <a:r>
              <a:rPr lang="sv-SE" sz="1200" kern="1200" baseline="0" dirty="0" smtClean="0">
                <a:solidFill>
                  <a:schemeClr val="tx1"/>
                </a:solidFill>
                <a:effectLst/>
                <a:latin typeface="Verdana"/>
                <a:ea typeface="ヒラギノ角ゴ Pro W3" charset="-128"/>
                <a:cs typeface="ヒラギノ角ゴ Pro W3" charset="-128"/>
              </a:rPr>
              <a:t> som </a:t>
            </a:r>
            <a:r>
              <a:rPr lang="sv-SE" sz="1200" kern="1200" dirty="0" smtClean="0">
                <a:solidFill>
                  <a:schemeClr val="tx1"/>
                </a:solidFill>
                <a:effectLst/>
                <a:latin typeface="Verdana"/>
                <a:ea typeface="ヒラギノ角ゴ Pro W3" charset="-128"/>
                <a:cs typeface="ヒラギノ角ゴ Pro W3" charset="-128"/>
              </a:rPr>
              <a:t>till exempel högt blodtryck, kärlkramp, hjärtinfarkt, stroke.</a:t>
            </a:r>
          </a:p>
          <a:p>
            <a:pPr fontAlgn="base"/>
            <a:r>
              <a:rPr lang="sv-SE" sz="1200" kern="1200" dirty="0" smtClean="0">
                <a:solidFill>
                  <a:schemeClr val="tx1"/>
                </a:solidFill>
                <a:effectLst/>
                <a:latin typeface="Verdana"/>
                <a:ea typeface="ヒラギノ角ゴ Pro W3" charset="-128"/>
                <a:cs typeface="ヒラギノ角ゴ Pro W3" charset="-128"/>
              </a:rPr>
              <a:t>Metabola sjukdomar, till exempel typ 2 diabetes och fetma</a:t>
            </a:r>
            <a:r>
              <a:rPr lang="sv-SE" sz="1200" kern="1200" baseline="0" dirty="0" smtClean="0">
                <a:solidFill>
                  <a:schemeClr val="tx1"/>
                </a:solidFill>
                <a:effectLst/>
                <a:latin typeface="Verdana"/>
                <a:ea typeface="ヒラギノ角ゴ Pro W3" charset="-128"/>
                <a:cs typeface="ヒラギノ角ゴ Pro W3" charset="-128"/>
              </a:rPr>
              <a:t>. C</a:t>
            </a:r>
            <a:r>
              <a:rPr lang="sv-SE" sz="1200" kern="1200" dirty="0" smtClean="0">
                <a:solidFill>
                  <a:schemeClr val="tx1"/>
                </a:solidFill>
                <a:effectLst/>
                <a:latin typeface="Verdana"/>
                <a:ea typeface="ヒラギノ角ゴ Pro W3" charset="-128"/>
                <a:cs typeface="ヒラギノ角ゴ Pro W3" charset="-128"/>
              </a:rPr>
              <a:t>ancer, till exempel tjocktarmscancer och bröstcancer.</a:t>
            </a:r>
            <a:r>
              <a:rPr lang="sv-SE" sz="1200" kern="1200" baseline="0" dirty="0" smtClean="0">
                <a:solidFill>
                  <a:schemeClr val="tx1"/>
                </a:solidFill>
                <a:effectLst/>
                <a:latin typeface="Verdana"/>
                <a:ea typeface="ヒラギノ角ゴ Pro W3" charset="-128"/>
                <a:cs typeface="ヒラギノ角ゴ Pro W3" charset="-128"/>
              </a:rPr>
              <a:t> </a:t>
            </a:r>
            <a:r>
              <a:rPr lang="sv-SE" sz="1200" kern="1200" dirty="0" smtClean="0">
                <a:solidFill>
                  <a:schemeClr val="tx1"/>
                </a:solidFill>
                <a:effectLst/>
                <a:latin typeface="Verdana"/>
                <a:ea typeface="ヒラギノ角ゴ Pro W3" charset="-128"/>
                <a:cs typeface="ヒラギノ角ゴ Pro W3" charset="-128"/>
              </a:rPr>
              <a:t>Fall och benbrott, till exempel höftfraktur</a:t>
            </a:r>
          </a:p>
          <a:p>
            <a:pPr fontAlgn="base"/>
            <a:r>
              <a:rPr lang="sv-SE" sz="1200" kern="1200" dirty="0" smtClean="0">
                <a:solidFill>
                  <a:schemeClr val="tx1"/>
                </a:solidFill>
                <a:effectLst/>
                <a:latin typeface="Verdana"/>
                <a:ea typeface="ヒラギノ角ゴ Pro W3" charset="-128"/>
                <a:cs typeface="ヒラギノ角ゴ Pro W3" charset="-128"/>
              </a:rPr>
              <a:t>psykisk ohälsa, till exempel demens och depression.</a:t>
            </a:r>
          </a:p>
          <a:p>
            <a:pPr fontAlgn="base"/>
            <a:r>
              <a:rPr lang="sv-SE" sz="1200" b="1" kern="1200" dirty="0" smtClean="0">
                <a:solidFill>
                  <a:schemeClr val="tx1"/>
                </a:solidFill>
                <a:effectLst/>
                <a:latin typeface="Verdana"/>
                <a:ea typeface="ヒラギノ角ゴ Pro W3" charset="-128"/>
                <a:cs typeface="ヒラギノ角ゴ Pro W3" charset="-128"/>
              </a:rPr>
              <a:t>Stillasittande ökar risken för sjukdom</a:t>
            </a:r>
            <a:endParaRPr lang="sv-SE" sz="1200" kern="1200" dirty="0" smtClean="0">
              <a:solidFill>
                <a:schemeClr val="tx1"/>
              </a:solidFill>
              <a:effectLst/>
              <a:latin typeface="Verdana"/>
              <a:ea typeface="ヒラギノ角ゴ Pro W3" charset="-128"/>
              <a:cs typeface="ヒラギノ角ゴ Pro W3" charset="-128"/>
            </a:endParaRPr>
          </a:p>
          <a:p>
            <a:pPr fontAlgn="base"/>
            <a:r>
              <a:rPr lang="sv-SE" sz="1200" kern="1200" dirty="0" smtClean="0">
                <a:solidFill>
                  <a:schemeClr val="tx1"/>
                </a:solidFill>
                <a:effectLst/>
                <a:latin typeface="Verdana"/>
                <a:ea typeface="ヒラギノ角ゴ Pro W3" charset="-128"/>
                <a:cs typeface="ヒラギノ角ゴ Pro W3" charset="-128"/>
              </a:rPr>
              <a:t>Stillasittande ökar risken för övervikt, bukfetma, typ 2-diabetes och hjärt- och kärlsjukdom samt förkortar livet.</a:t>
            </a:r>
          </a:p>
          <a:p>
            <a:pPr fontAlgn="base"/>
            <a:r>
              <a:rPr lang="sv-SE" sz="1200" b="1" kern="1200" dirty="0" smtClean="0">
                <a:solidFill>
                  <a:schemeClr val="tx1"/>
                </a:solidFill>
                <a:effectLst/>
                <a:latin typeface="Verdana"/>
                <a:ea typeface="ヒラギノ角ゴ Pro W3" charset="-128"/>
                <a:cs typeface="ヒラギノ角ゴ Pro W3" charset="-128"/>
              </a:rPr>
              <a:t>Rörelse påverkar hjärnan (1177)</a:t>
            </a:r>
            <a:endParaRPr lang="sv-SE" sz="1200" kern="1200" dirty="0" smtClean="0">
              <a:solidFill>
                <a:schemeClr val="tx1"/>
              </a:solidFill>
              <a:effectLst/>
              <a:latin typeface="Verdana"/>
              <a:ea typeface="ヒラギノ角ゴ Pro W3" charset="-128"/>
              <a:cs typeface="ヒラギノ角ゴ Pro W3" charset="-128"/>
            </a:endParaRPr>
          </a:p>
          <a:p>
            <a:pPr fontAlgn="base"/>
            <a:r>
              <a:rPr lang="sv-SE" sz="1200" kern="1200" dirty="0" smtClean="0">
                <a:solidFill>
                  <a:schemeClr val="tx1"/>
                </a:solidFill>
                <a:effectLst/>
                <a:latin typeface="Verdana"/>
                <a:ea typeface="ヒラギノ角ゴ Pro W3" charset="-128"/>
                <a:cs typeface="ヒラギノ角ゴ Pro W3" charset="-128"/>
              </a:rPr>
              <a:t>Hjärnan påverkas också på flera sätt av fysisk aktivitet. Bland annat frigörs så kallade signalsubstanser, exempelvis dopamin och serotonin, som motverkar depression och smärta. Minne, inlärning, problemlösning och koncentrationsförmåga kan förbättras. Endorfiner, som ibland kallas kroppens eget morfin, frigörs vid fysisk aktivitet och kan hjälpa dig att känna dig nöjd och belåten.</a:t>
            </a:r>
          </a:p>
          <a:p>
            <a:pPr fontAlgn="base"/>
            <a:r>
              <a:rPr lang="sv-SE" sz="1200" kern="1200" dirty="0" smtClean="0">
                <a:solidFill>
                  <a:schemeClr val="tx1"/>
                </a:solidFill>
                <a:effectLst/>
                <a:latin typeface="Verdana"/>
                <a:ea typeface="ヒラギノ角ゴ Pro W3" charset="-128"/>
                <a:cs typeface="ヒラギノ角ゴ Pro W3" charset="-128"/>
              </a:rPr>
              <a:t>Hjärnans prestationsförmåga ökar om du börjar träna regelbundet. Det beror på att blodcirkulationen i hjärnan förbättras. Detta påverkar hjärnans förmåga att lösa problem.</a:t>
            </a:r>
          </a:p>
          <a:p>
            <a:pPr fontAlgn="base"/>
            <a:endParaRPr lang="sv-SE" sz="1200" b="1" kern="1200" dirty="0" smtClean="0">
              <a:solidFill>
                <a:schemeClr val="tx1"/>
              </a:solidFill>
              <a:effectLst/>
              <a:latin typeface="Verdana"/>
              <a:ea typeface="ヒラギノ角ゴ Pro W3" charset="-128"/>
              <a:cs typeface="ヒラギノ角ゴ Pro W3" charset="-128"/>
            </a:endParaRPr>
          </a:p>
          <a:p>
            <a:r>
              <a:rPr lang="sv-SE" b="1" dirty="0" smtClean="0"/>
              <a:t>Vad är fysisk aktivitet? </a:t>
            </a:r>
          </a:p>
          <a:p>
            <a:r>
              <a:rPr lang="sv-SE" dirty="0" smtClean="0"/>
              <a:t>Med fysisk aktivitet avses all kroppsrörelse som är en följd av skelettmuskulaturens sammandragning och som resulterar i ökad energiförbrukning.</a:t>
            </a:r>
          </a:p>
          <a:p>
            <a:r>
              <a:rPr lang="sv-SE" b="1" dirty="0" smtClean="0"/>
              <a:t>Ett komplext beteende</a:t>
            </a:r>
          </a:p>
          <a:p>
            <a:r>
              <a:rPr lang="sv-SE" dirty="0" smtClean="0"/>
              <a:t>Fysisk aktivitet inbegriper bland annat vardagsaktiviteter, transport till fots eller med cykel, friluftsliv, lek, fysisk belastning i arbetet, motion och fysisk träning. Effekterna av fysisk aktivitet bestäms framför allt av:</a:t>
            </a:r>
          </a:p>
          <a:p>
            <a:r>
              <a:rPr lang="sv-SE" dirty="0" smtClean="0"/>
              <a:t>intensitet (hur ansträngande aktiviteten är)</a:t>
            </a:r>
          </a:p>
          <a:p>
            <a:r>
              <a:rPr lang="sv-SE" dirty="0" smtClean="0"/>
              <a:t>duration (varaktighet, hur länge aktiviteten pågår)</a:t>
            </a:r>
          </a:p>
          <a:p>
            <a:r>
              <a:rPr lang="sv-SE" dirty="0" smtClean="0"/>
              <a:t>frekvens (hur ofta aktiviteten sker, om den är regelbunden eller sporadisk)</a:t>
            </a:r>
          </a:p>
          <a:p>
            <a:r>
              <a:rPr lang="sv-SE" dirty="0" smtClean="0"/>
              <a:t>typ av aktivitet, exempelvis om den stärker kondition, styrka eller balans, är en allsidig aktivitet där stora muskelgrupper involveras eller är en specifik isolerad aktivitet</a:t>
            </a:r>
          </a:p>
          <a:p>
            <a:r>
              <a:rPr lang="sv-SE" dirty="0" smtClean="0"/>
              <a:t>individens ålder</a:t>
            </a:r>
          </a:p>
          <a:p>
            <a:r>
              <a:rPr lang="sv-SE" dirty="0" smtClean="0"/>
              <a:t>individens kön</a:t>
            </a:r>
          </a:p>
          <a:p>
            <a:r>
              <a:rPr lang="sv-SE" dirty="0" smtClean="0"/>
              <a:t>omgivningsfaktorer (exempelvis temperatur och luftfuktighet)</a:t>
            </a:r>
          </a:p>
          <a:p>
            <a:r>
              <a:rPr lang="sv-SE" dirty="0" smtClean="0"/>
              <a:t>andra faktorer, exempelvis om aktiviteten sker inomhus eller utomhus, enskilt eller i grupp, frivilligt och lustbetonat eller motvilligt och stressfyllt.</a:t>
            </a:r>
          </a:p>
          <a:p>
            <a:r>
              <a:rPr lang="sv-SE" b="1" dirty="0" smtClean="0"/>
              <a:t>Några begrepp</a:t>
            </a:r>
          </a:p>
          <a:p>
            <a:r>
              <a:rPr lang="sv-SE" dirty="0" smtClean="0"/>
              <a:t>Hälsofrämjande fysisk aktivitet är all fysisk aktivitet som förbättrar hälsan och den fysiska kapaciteten utan att leda till skada eller utgöra en risk.</a:t>
            </a:r>
          </a:p>
          <a:p>
            <a:r>
              <a:rPr lang="sv-SE" dirty="0" smtClean="0"/>
              <a:t>Motion är en planerad eller strukturerad fysisk aktivitet som syftar till att förbättra eller upprätthålla en eller flera komponenter av fysisk kondition som till exempel: syreupptagningsförmåga, muskelstyrka, muskeluthållighet, balans och koordination, rörlighet och kroppssammansättning. Motionsaktiviteter innebär oftast ett ombyte till träningskläder.</a:t>
            </a:r>
          </a:p>
          <a:p>
            <a:r>
              <a:rPr lang="sv-SE" dirty="0" smtClean="0"/>
              <a:t>Fysisk träning innebär en klar målsättning att öka prestationsförmågan inom olika idrottsgrenar, oftast i tävlingssyfte. Det önskade resultatet av den fysiska träningen är att öka den maximala konditionen (syreupptagningsförmågan) eller muskelstyrkan.</a:t>
            </a:r>
          </a:p>
          <a:p>
            <a:r>
              <a:rPr lang="sv-SE" dirty="0" smtClean="0"/>
              <a:t>Fysisk prestationsförmåga kan delas in i hälsorelaterad prestationsförmåga och funktion. Till hälsorelaterad prestationsförmåga hör kondition (syreupptagningsförmåga), muskulär uthållighet, muskelstyrka, kroppssammansättning och rörlighet. Vighet, balans, koordination, hastighet, kraft och reaktionshastighet hör till den funktionella prestationsförmågan. Fysisk prestationsförmåga kan mätas med olika tester.</a:t>
            </a:r>
          </a:p>
          <a:p>
            <a:r>
              <a:rPr lang="sv-SE" b="1" dirty="0" smtClean="0"/>
              <a:t>Kontakt</a:t>
            </a:r>
          </a:p>
          <a:p>
            <a:pPr fontAlgn="base"/>
            <a:endParaRPr lang="sv-SE" sz="1200" kern="1200" dirty="0" smtClean="0">
              <a:solidFill>
                <a:schemeClr val="tx1"/>
              </a:solidFill>
              <a:effectLst/>
              <a:latin typeface="Verdana"/>
              <a:ea typeface="ヒラギノ角ゴ Pro W3" charset="-128"/>
              <a:cs typeface="ヒラギノ角ゴ Pro W3" charset="-128"/>
            </a:endParaRPr>
          </a:p>
        </p:txBody>
      </p:sp>
      <p:sp>
        <p:nvSpPr>
          <p:cNvPr id="4" name="Platshållare för bildnummer 3"/>
          <p:cNvSpPr>
            <a:spLocks noGrp="1"/>
          </p:cNvSpPr>
          <p:nvPr>
            <p:ph type="sldNum" sz="quarter" idx="10"/>
          </p:nvPr>
        </p:nvSpPr>
        <p:spPr/>
        <p:txBody>
          <a:bodyPr/>
          <a:lstStyle/>
          <a:p>
            <a:fld id="{F86DD05A-257B-904E-8EEB-B5159DF974C8}" type="slidenum">
              <a:rPr lang="sv-SE" smtClean="0"/>
              <a:pPr/>
              <a:t>10</a:t>
            </a:fld>
            <a:endParaRPr lang="sv-SE" dirty="0"/>
          </a:p>
        </p:txBody>
      </p:sp>
    </p:spTree>
    <p:extLst>
      <p:ext uri="{BB962C8B-B14F-4D97-AF65-F5344CB8AC3E}">
        <p14:creationId xmlns:p14="http://schemas.microsoft.com/office/powerpoint/2010/main" val="2207454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Verdana"/>
                <a:ea typeface="ヒラギノ角ゴ Pro W3" charset="-128"/>
                <a:cs typeface="ヒラギノ角ゴ Pro W3" charset="-128"/>
              </a:rPr>
              <a:t>Bild 11</a:t>
            </a:r>
          </a:p>
          <a:p>
            <a:r>
              <a:rPr lang="sv-SE" sz="1200" kern="1200" dirty="0" smtClean="0">
                <a:solidFill>
                  <a:schemeClr val="tx1"/>
                </a:solidFill>
                <a:effectLst/>
                <a:latin typeface="Verdana"/>
                <a:ea typeface="ヒラギノ角ゴ Pro W3" charset="-128"/>
                <a:cs typeface="ヒラギノ角ゴ Pro W3" charset="-128"/>
              </a:rPr>
              <a:t>Informera om stegräknare som </a:t>
            </a:r>
            <a:r>
              <a:rPr lang="sv-SE" sz="1200" kern="1200" dirty="0" err="1" smtClean="0">
                <a:solidFill>
                  <a:schemeClr val="tx1"/>
                </a:solidFill>
                <a:effectLst/>
                <a:latin typeface="Verdana"/>
                <a:ea typeface="ヒラギノ角ゴ Pro W3" charset="-128"/>
                <a:cs typeface="ヒラギノ角ゴ Pro W3" charset="-128"/>
              </a:rPr>
              <a:t>app</a:t>
            </a:r>
            <a:r>
              <a:rPr lang="sv-SE" sz="1200" kern="1200" dirty="0" smtClean="0">
                <a:solidFill>
                  <a:schemeClr val="tx1"/>
                </a:solidFill>
                <a:effectLst/>
                <a:latin typeface="Verdana"/>
                <a:ea typeface="ヒラギノ角ゴ Pro W3" charset="-128"/>
                <a:cs typeface="ヒラギノ角ゴ Pro W3" charset="-128"/>
              </a:rPr>
              <a:t> i mobil telefon.</a:t>
            </a:r>
            <a:r>
              <a:rPr lang="sv-SE" sz="1200" kern="1200" baseline="0" dirty="0" smtClean="0">
                <a:solidFill>
                  <a:schemeClr val="tx1"/>
                </a:solidFill>
                <a:effectLst/>
                <a:latin typeface="Verdana"/>
                <a:ea typeface="ヒラギノ角ゴ Pro W3" charset="-128"/>
                <a:cs typeface="ヒラギノ角ゴ Pro W3" charset="-128"/>
              </a:rPr>
              <a:t> </a:t>
            </a:r>
            <a:r>
              <a:rPr lang="sv-SE" sz="1200" kern="1200" dirty="0" smtClean="0">
                <a:solidFill>
                  <a:schemeClr val="tx1"/>
                </a:solidFill>
                <a:effectLst/>
                <a:latin typeface="Verdana"/>
                <a:ea typeface="ヒラギノ角ゴ Pro W3" charset="-128"/>
                <a:cs typeface="ヒラギノ角ゴ Pro W3" charset="-128"/>
              </a:rPr>
              <a:t>WHO fysisk aktivitet 10 000 steg.</a:t>
            </a:r>
          </a:p>
          <a:p>
            <a:pPr fontAlgn="base"/>
            <a:r>
              <a:rPr lang="sv-SE" sz="1200" kern="1200" dirty="0" smtClean="0">
                <a:solidFill>
                  <a:schemeClr val="tx1"/>
                </a:solidFill>
                <a:effectLst/>
                <a:latin typeface="Verdana"/>
                <a:ea typeface="ヒラギノ角ゴ Pro W3" charset="-128"/>
                <a:cs typeface="ヒラギノ角ゴ Pro W3" charset="-128"/>
              </a:rPr>
              <a:t>Du som är vuxen, från 18 år och uppåt, rekommenderas att vara fysiskt aktiv i sammanlagt minst 150 minuter i veckan. Intensiteten ska vara måttlig. Det betyder att du ska röra dig på ett sätt som gör att du blir varm och som ökar din puls och din andning.</a:t>
            </a:r>
          </a:p>
          <a:p>
            <a:pPr fontAlgn="base"/>
            <a:r>
              <a:rPr lang="sv-SE" sz="1200" kern="1200" dirty="0" smtClean="0">
                <a:solidFill>
                  <a:schemeClr val="tx1"/>
                </a:solidFill>
                <a:effectLst/>
                <a:latin typeface="Verdana"/>
                <a:ea typeface="ヒラギノ角ゴ Pro W3" charset="-128"/>
                <a:cs typeface="ヒラギノ角ゴ Pro W3" charset="-128"/>
              </a:rPr>
              <a:t>Du som rör dig med så kallad hög intensitet behöver röra dig 75 minuter i veckan. Hög intensitet innebär en ännu mer tydlig ökning av puls och andning.</a:t>
            </a:r>
          </a:p>
          <a:p>
            <a:pPr fontAlgn="base"/>
            <a:r>
              <a:rPr lang="sv-SE" sz="1200" kern="1200" dirty="0" smtClean="0">
                <a:solidFill>
                  <a:schemeClr val="tx1"/>
                </a:solidFill>
                <a:effectLst/>
                <a:latin typeface="Verdana"/>
                <a:ea typeface="ヒラギノ角ゴ Pro W3" charset="-128"/>
                <a:cs typeface="ヒラギノ角ゴ Pro W3" charset="-128"/>
              </a:rPr>
              <a:t>För att uppnå detta kan du till exempel</a:t>
            </a:r>
            <a:r>
              <a:rPr lang="sv-SE" sz="1200" kern="1200" baseline="0" dirty="0" smtClean="0">
                <a:solidFill>
                  <a:schemeClr val="tx1"/>
                </a:solidFill>
                <a:effectLst/>
                <a:latin typeface="Verdana"/>
                <a:ea typeface="ヒラギノ角ゴ Pro W3" charset="-128"/>
                <a:cs typeface="ヒラギノ角ゴ Pro W3" charset="-128"/>
              </a:rPr>
              <a:t> </a:t>
            </a:r>
            <a:r>
              <a:rPr lang="sv-SE" sz="1200" kern="1200" dirty="0" smtClean="0">
                <a:solidFill>
                  <a:schemeClr val="tx1"/>
                </a:solidFill>
                <a:effectLst/>
                <a:latin typeface="Verdana"/>
                <a:ea typeface="ヒラギノ角ゴ Pro W3" charset="-128"/>
                <a:cs typeface="ヒラギノ角ゴ Pro W3" charset="-128"/>
              </a:rPr>
              <a:t>gå en rask promenad på 30 minuter fem dagar varje vecka,</a:t>
            </a:r>
            <a:r>
              <a:rPr lang="sv-SE" sz="1200" kern="1200" baseline="0" dirty="0" smtClean="0">
                <a:solidFill>
                  <a:schemeClr val="tx1"/>
                </a:solidFill>
                <a:effectLst/>
                <a:latin typeface="Verdana"/>
                <a:ea typeface="ヒラギノ角ゴ Pro W3" charset="-128"/>
                <a:cs typeface="ヒラギノ角ゴ Pro W3" charset="-128"/>
              </a:rPr>
              <a:t> </a:t>
            </a:r>
            <a:r>
              <a:rPr lang="sv-SE" sz="1200" kern="1200" dirty="0" smtClean="0">
                <a:solidFill>
                  <a:schemeClr val="tx1"/>
                </a:solidFill>
                <a:effectLst/>
                <a:latin typeface="Verdana"/>
                <a:ea typeface="ヒラギノ角ゴ Pro W3" charset="-128"/>
                <a:cs typeface="ヒラギノ角ゴ Pro W3" charset="-128"/>
              </a:rPr>
              <a:t>löpträna 20-30 minuter tre dagar varje vecka eller kombinera de två första punkterna.</a:t>
            </a:r>
          </a:p>
          <a:p>
            <a:pPr fontAlgn="base"/>
            <a:r>
              <a:rPr lang="sv-SE" sz="1200" kern="1200" dirty="0" smtClean="0">
                <a:solidFill>
                  <a:schemeClr val="tx1"/>
                </a:solidFill>
                <a:effectLst/>
                <a:latin typeface="Verdana"/>
                <a:ea typeface="ヒラギノ角ゴ Pro W3" charset="-128"/>
                <a:cs typeface="ヒラギノ角ゴ Pro W3" charset="-128"/>
              </a:rPr>
              <a:t>Det är också bra om du gör en aktivitet som stärker musklerna minst två gånger varje vecka</a:t>
            </a:r>
          </a:p>
          <a:p>
            <a:endParaRPr lang="sv-SE" sz="1200" kern="1200" dirty="0" smtClean="0">
              <a:solidFill>
                <a:schemeClr val="tx1"/>
              </a:solidFill>
              <a:effectLst/>
              <a:latin typeface="Verdana"/>
              <a:ea typeface="ヒラギノ角ゴ Pro W3" charset="-128"/>
              <a:cs typeface="ヒラギノ角ゴ Pro W3" charset="-128"/>
            </a:endParaRPr>
          </a:p>
          <a:p>
            <a:endParaRPr lang="sv-SE" dirty="0"/>
          </a:p>
        </p:txBody>
      </p:sp>
      <p:sp>
        <p:nvSpPr>
          <p:cNvPr id="4" name="Platshållare för bildnummer 3"/>
          <p:cNvSpPr>
            <a:spLocks noGrp="1"/>
          </p:cNvSpPr>
          <p:nvPr>
            <p:ph type="sldNum" sz="quarter" idx="10"/>
          </p:nvPr>
        </p:nvSpPr>
        <p:spPr/>
        <p:txBody>
          <a:bodyPr/>
          <a:lstStyle/>
          <a:p>
            <a:fld id="{F86DD05A-257B-904E-8EEB-B5159DF974C8}" type="slidenum">
              <a:rPr lang="sv-SE" smtClean="0"/>
              <a:pPr/>
              <a:t>11</a:t>
            </a:fld>
            <a:endParaRPr lang="sv-SE" dirty="0"/>
          </a:p>
        </p:txBody>
      </p:sp>
    </p:spTree>
    <p:extLst>
      <p:ext uri="{BB962C8B-B14F-4D97-AF65-F5344CB8AC3E}">
        <p14:creationId xmlns:p14="http://schemas.microsoft.com/office/powerpoint/2010/main" val="3271766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Bild 12</a:t>
            </a:r>
          </a:p>
          <a:p>
            <a:r>
              <a:rPr lang="sv-SE" dirty="0" smtClean="0"/>
              <a:t>Beskriv</a:t>
            </a:r>
            <a:r>
              <a:rPr lang="sv-SE" baseline="0" dirty="0" smtClean="0"/>
              <a:t> vad är</a:t>
            </a:r>
            <a:r>
              <a:rPr lang="sv-SE" dirty="0" smtClean="0"/>
              <a:t> låg aktivitet, måttlig och intensiv aktivitet.</a:t>
            </a:r>
            <a:r>
              <a:rPr lang="sv-SE" baseline="0" dirty="0" smtClean="0"/>
              <a:t> </a:t>
            </a:r>
          </a:p>
          <a:p>
            <a:r>
              <a:rPr lang="sv-SE" baseline="0" dirty="0" smtClean="0"/>
              <a:t>Vid  låg aktivitet som exempelvis promenad, då ska man kunna sjunga när man utför aktiviteten.</a:t>
            </a:r>
          </a:p>
          <a:p>
            <a:r>
              <a:rPr lang="sv-SE" baseline="0" dirty="0" smtClean="0"/>
              <a:t>Vid måttlig aktivitet ska man kunna prata när man utför aktiviteten.</a:t>
            </a:r>
          </a:p>
          <a:p>
            <a:r>
              <a:rPr lang="sv-SE" baseline="0" dirty="0" smtClean="0"/>
              <a:t>Vid hög aktivitet ska man kunna säga enstaka ord när man utför aktiviteten.</a:t>
            </a:r>
          </a:p>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F86DD05A-257B-904E-8EEB-B5159DF974C8}" type="slidenum">
              <a:rPr lang="sv-SE" smtClean="0"/>
              <a:pPr/>
              <a:t>12</a:t>
            </a:fld>
            <a:endParaRPr lang="sv-SE" dirty="0"/>
          </a:p>
        </p:txBody>
      </p:sp>
    </p:spTree>
    <p:extLst>
      <p:ext uri="{BB962C8B-B14F-4D97-AF65-F5344CB8AC3E}">
        <p14:creationId xmlns:p14="http://schemas.microsoft.com/office/powerpoint/2010/main" val="988042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smtClean="0"/>
              <a:t>Bild 13</a:t>
            </a:r>
          </a:p>
          <a:p>
            <a:r>
              <a:rPr lang="sv-SE" sz="1200" dirty="0" smtClean="0"/>
              <a:t>Fysioterapeut eller sjukgymnast</a:t>
            </a:r>
            <a:endParaRPr lang="sv-SE" dirty="0" smtClean="0"/>
          </a:p>
          <a:p>
            <a:r>
              <a:rPr lang="sv-SE" dirty="0" smtClean="0"/>
              <a:t>Du behöver inte förbereda dig på något särskilt sätt inför ett besök hos en fysioterapeut. Ofta får du ta av dig kläderna när du undersöks eller behandlas. Därför kan det vara skönt att ha underkläder som du känner dig bekväm i. Ibland kan du behöva träningskläder, men fysioterapeuten informerar dig i så fall om detta.</a:t>
            </a:r>
          </a:p>
          <a:p>
            <a:r>
              <a:rPr lang="sv-SE" b="1" dirty="0" smtClean="0"/>
              <a:t>Undersökning</a:t>
            </a:r>
          </a:p>
          <a:p>
            <a:r>
              <a:rPr lang="sv-SE" dirty="0" smtClean="0"/>
              <a:t>Fysioterapeuten undersöker bland annat hur du rör dig, om och var du har ont, hur lederna fungerar och hur styrkan i musklerna fungerar. En del undersökningar gör fysioterapeuten med händerna för att få en känsla för hur en rörelse, muskel eller led fungerar.</a:t>
            </a:r>
          </a:p>
          <a:p>
            <a:r>
              <a:rPr lang="sv-SE" dirty="0" smtClean="0"/>
              <a:t>Du får också svara på frågor om</a:t>
            </a:r>
            <a:r>
              <a:rPr lang="sv-SE" baseline="0" dirty="0" smtClean="0"/>
              <a:t> </a:t>
            </a:r>
            <a:r>
              <a:rPr lang="sv-SE" dirty="0" smtClean="0"/>
              <a:t>nuvarande besvär,</a:t>
            </a:r>
            <a:r>
              <a:rPr lang="sv-SE" baseline="0" dirty="0" smtClean="0"/>
              <a:t> </a:t>
            </a:r>
            <a:r>
              <a:rPr lang="sv-SE" dirty="0" smtClean="0"/>
              <a:t>tidigare besvär,</a:t>
            </a:r>
            <a:r>
              <a:rPr lang="sv-SE" baseline="0" dirty="0" smtClean="0"/>
              <a:t> </a:t>
            </a:r>
            <a:r>
              <a:rPr lang="sv-SE" dirty="0" smtClean="0"/>
              <a:t>sjukdomar och andra diagnoser,</a:t>
            </a:r>
            <a:r>
              <a:rPr lang="sv-SE" baseline="0" dirty="0" smtClean="0"/>
              <a:t> </a:t>
            </a:r>
            <a:r>
              <a:rPr lang="sv-SE" dirty="0" smtClean="0"/>
              <a:t>hur du mår i vardagen,</a:t>
            </a:r>
            <a:r>
              <a:rPr lang="sv-SE" baseline="0" dirty="0" smtClean="0"/>
              <a:t> </a:t>
            </a:r>
            <a:r>
              <a:rPr lang="sv-SE" dirty="0" smtClean="0"/>
              <a:t>du tar läkemedel och i så fall vilka,</a:t>
            </a:r>
            <a:r>
              <a:rPr lang="sv-SE" baseline="0" dirty="0" smtClean="0"/>
              <a:t> </a:t>
            </a:r>
            <a:r>
              <a:rPr lang="sv-SE" dirty="0" smtClean="0"/>
              <a:t>arbete och fritidsaktiviteter. </a:t>
            </a:r>
          </a:p>
          <a:p>
            <a:r>
              <a:rPr lang="sv-SE" dirty="0" smtClean="0"/>
              <a:t>Om fysioterapeuten misstänker att du har sjukdomar eller symtom som behöver utredas mera hjälper hen dig att kontakta en läkare.</a:t>
            </a:r>
          </a:p>
          <a:p>
            <a:r>
              <a:rPr lang="sv-SE" dirty="0" smtClean="0"/>
              <a:t>Behandlingen baseras på dina symtom och på den bedömning som undersökningen har lett fram till.</a:t>
            </a:r>
            <a:r>
              <a:rPr lang="sv-SE" baseline="0" dirty="0" smtClean="0"/>
              <a:t> </a:t>
            </a:r>
            <a:r>
              <a:rPr lang="sv-SE" dirty="0" smtClean="0"/>
              <a:t>Det kan hända att du behöver träna upp styrkan och uthålligheten i en muskel, eller träna upp stabiliteten kring en led. Du kan också behöva lära dig att kontrollera en viss rörelse.</a:t>
            </a:r>
          </a:p>
          <a:p>
            <a:r>
              <a:rPr lang="sv-SE" dirty="0" smtClean="0"/>
              <a:t>Fysioterapeuten lär dig att använda och belasta kroppen på ett sätt som kan minska besvären och som förhindrar att besvären kommer tillbaka. Du kan även få hjälp med att hantera smärta och stress och att förändra dina levnadsvanor.</a:t>
            </a:r>
          </a:p>
          <a:p>
            <a:r>
              <a:rPr lang="sv-SE" dirty="0" smtClean="0"/>
              <a:t>Ibland kan du få manuell behandling. Då behandlar fysioterapeuten en led eller muskel med sina händer för att lindra smärtan och få leden eller muskeln att fungera som vanligt igen.</a:t>
            </a:r>
          </a:p>
          <a:p>
            <a:r>
              <a:rPr lang="sv-SE" b="1" dirty="0" smtClean="0"/>
              <a:t>Bilaga</a:t>
            </a:r>
          </a:p>
          <a:p>
            <a:r>
              <a:rPr lang="sv-SE" b="1" dirty="0" smtClean="0"/>
              <a:t>Träningsredskap</a:t>
            </a:r>
          </a:p>
          <a:p>
            <a:r>
              <a:rPr lang="sv-SE" dirty="0" smtClean="0"/>
              <a:t>Det finns ofta olika träningsredskap hos fysioterapeuten, som till exempel gummiband och balansplattor. Det kan också finnas ett större gym med träningsmaskiner.</a:t>
            </a:r>
          </a:p>
          <a:p>
            <a:r>
              <a:rPr lang="sv-SE" b="1" dirty="0" smtClean="0"/>
              <a:t>Individuell träning och gruppträning</a:t>
            </a:r>
          </a:p>
          <a:p>
            <a:r>
              <a:rPr lang="sv-SE" dirty="0" smtClean="0"/>
              <a:t>Ofta får du ett personligt träningsprogram med övningar som du kan göra hemma, hos fysioterapeuten eller på ett gym.</a:t>
            </a:r>
          </a:p>
          <a:p>
            <a:r>
              <a:rPr lang="sv-SE" dirty="0" smtClean="0"/>
              <a:t>Ibland tränar du eller behandlas i grupp. Bassängträning går till exempel bra att göra i grupp, liksom stresshantering och avspänning.</a:t>
            </a:r>
          </a:p>
          <a:p>
            <a:r>
              <a:rPr lang="sv-SE" b="1" dirty="0" smtClean="0"/>
              <a:t>Viktigt med konditionsträning</a:t>
            </a:r>
          </a:p>
          <a:p>
            <a:r>
              <a:rPr lang="sv-SE" dirty="0" smtClean="0"/>
              <a:t>Det är viktigt att du behåller din kondition, framför allt om du har haft ont under en lång tid. Du kan till exempel genomföra ett träningsprogram regelbundet eller gå promenader.  Det kan göra att du får mindre ont.</a:t>
            </a:r>
          </a:p>
          <a:p>
            <a:r>
              <a:rPr lang="sv-SE" b="1" dirty="0" smtClean="0"/>
              <a:t>Stabiliseringsträning ger kontroll över muskler och leder</a:t>
            </a:r>
          </a:p>
          <a:p>
            <a:r>
              <a:rPr lang="sv-SE" dirty="0" smtClean="0"/>
              <a:t>Stabiliseringsträning eller rörelsekontrollträning är en viktig del för att hjälpa dig att belasta kroppen på rätt sätt. Träningen går ut på att du lär dig hitta och använda de muskler som kontrollerar kroppens leder, till exempel nacken, ländryggen, skuldran och axeln.</a:t>
            </a:r>
          </a:p>
          <a:p>
            <a:r>
              <a:rPr lang="sv-SE" dirty="0" smtClean="0"/>
              <a:t>När du börjar med stabiliseringsträning får du hjälp av fysioterapeuten. Efter ett tag kanske du kan träna antingen hemma, på ett gym eller i bassäng.</a:t>
            </a:r>
          </a:p>
          <a:p>
            <a:r>
              <a:rPr lang="sv-SE" b="1" dirty="0" smtClean="0"/>
              <a:t>Råd och hjälp att hantera smärta</a:t>
            </a:r>
          </a:p>
          <a:p>
            <a:r>
              <a:rPr lang="sv-SE" dirty="0" smtClean="0"/>
              <a:t>Du kan också få råd av en fysioterapeut om vad du kan göra själv för att minska smärtan och om hur du på bästa sätt kan använda din kropp trots att du har ont.</a:t>
            </a:r>
          </a:p>
          <a:p>
            <a:r>
              <a:rPr lang="sv-SE" dirty="0" smtClean="0"/>
              <a:t>Du som till exempel har </a:t>
            </a:r>
            <a:r>
              <a:rPr lang="sv-SE" dirty="0" smtClean="0">
                <a:hlinkClick r:id="rId3"/>
              </a:rPr>
              <a:t>musarm</a:t>
            </a:r>
            <a:r>
              <a:rPr lang="sv-SE" dirty="0" smtClean="0"/>
              <a:t> eller nackbesvär kan få råd om hur du ska sitta, gå eller ändra din hållning för att få mindre ont. Du kan också få hjälp att prova ut olika hjälpmedel som till exempel ett särskilt tangentbord eller en </a:t>
            </a:r>
            <a:r>
              <a:rPr lang="sv-SE" dirty="0" smtClean="0">
                <a:hlinkClick r:id="rId4"/>
              </a:rPr>
              <a:t>ergonomisk</a:t>
            </a:r>
            <a:r>
              <a:rPr lang="sv-SE" dirty="0" smtClean="0"/>
              <a:t> mus.</a:t>
            </a:r>
          </a:p>
          <a:p>
            <a:r>
              <a:rPr lang="sv-SE" dirty="0" smtClean="0"/>
              <a:t>Stress, oro och ångest kan förstärka smärta i rygg och axlar. Då kan metoder som kroppskännedom, stresshantering och olika avslappningsövningar hjälpa.</a:t>
            </a:r>
          </a:p>
          <a:p>
            <a:r>
              <a:rPr lang="sv-SE" dirty="0" smtClean="0"/>
              <a:t>Under behandlingen kan du också få råd om hur du bäst ska använda kroppen för att motverka besvär i framtiden. Det kan handla om att hitta och åtgärda sådant som gör att du får ont, allt från trivsel på arbetsplatsen till att ha en bra sittställning eller rätt lyftteknik.</a:t>
            </a:r>
          </a:p>
          <a:p>
            <a:r>
              <a:rPr lang="sv-SE" b="1" dirty="0" smtClean="0"/>
              <a:t>Antalet behandlingar varierar</a:t>
            </a:r>
          </a:p>
          <a:p>
            <a:r>
              <a:rPr lang="sv-SE" dirty="0" smtClean="0"/>
              <a:t>Varje behandling hos en fysioterapeut tar ungefär 30 till 60 minuter. Det är olika hur många behandlingar som behövs innan du mår bättre. Om du har lindriga besvär kan det räcka med några enstaka behandlingar. Vid en del sjukdomar och skador kan du behöva få flera behandlingar under en längre tid.</a:t>
            </a:r>
          </a:p>
          <a:p>
            <a:r>
              <a:rPr lang="sv-SE" b="1" dirty="0" smtClean="0"/>
              <a:t>Fysisk aktivitet på recept</a:t>
            </a:r>
          </a:p>
          <a:p>
            <a:r>
              <a:rPr lang="sv-SE" dirty="0" smtClean="0"/>
              <a:t>Du kan få </a:t>
            </a:r>
            <a:r>
              <a:rPr lang="sv-SE" dirty="0" smtClean="0">
                <a:hlinkClick r:id="rId5"/>
              </a:rPr>
              <a:t>fysisk aktivitet på recept, </a:t>
            </a:r>
            <a:r>
              <a:rPr lang="sv-SE" dirty="0" err="1" smtClean="0">
                <a:hlinkClick r:id="rId5"/>
              </a:rPr>
              <a:t>FaR</a:t>
            </a:r>
            <a:r>
              <a:rPr lang="sv-SE" dirty="0" smtClean="0"/>
              <a:t>, utskrivet av en fysioterapeut, läkare eller sjuksköterska. </a:t>
            </a:r>
            <a:r>
              <a:rPr lang="sv-SE" dirty="0" err="1" smtClean="0"/>
              <a:t>FaR</a:t>
            </a:r>
            <a:r>
              <a:rPr lang="sv-SE" dirty="0" smtClean="0"/>
              <a:t> innebär att du får hjälp med att hitta en form av fysisk aktivitet som är anpassad efter dina förutsättningar.</a:t>
            </a:r>
          </a:p>
          <a:p>
            <a:r>
              <a:rPr lang="sv-SE" b="1" dirty="0" smtClean="0"/>
              <a:t>Manuella behandlingsmetoder</a:t>
            </a:r>
          </a:p>
          <a:p>
            <a:r>
              <a:rPr lang="sv-SE" dirty="0" smtClean="0"/>
              <a:t>Den manuella behandlingen kan göra att musklerna och lederna mjukas upp så att du lättare kan röra dig och få mindre ont. Det är främst de leder och muskler som gör ont som behandlas. Du kan också få behandling i kroppsdelarna intill för att minska belastningen på den del som gör ont.</a:t>
            </a:r>
          </a:p>
          <a:p>
            <a:r>
              <a:rPr lang="sv-SE" dirty="0" smtClean="0"/>
              <a:t>Exempel på manuella behandlingsmetoder:</a:t>
            </a:r>
          </a:p>
          <a:p>
            <a:r>
              <a:rPr lang="sv-SE" dirty="0" smtClean="0"/>
              <a:t>Triggerpunktsbehandling, en metod som innebär att fysioterapeuten trycker på ömma områden som finns i spända muskler, så kallade triggerpunkter. Metoden används för att minska smärtan och öka din rörelseförmåga.</a:t>
            </a:r>
          </a:p>
          <a:p>
            <a:r>
              <a:rPr lang="sv-SE" dirty="0" smtClean="0"/>
              <a:t>Muskeltöjning, då fysioterapeuten försiktigt sträcker ut din ömma muskel. Detta kan minska smärtan om till exempel musklerna är stela i nacken, axlarna och nedre delen av ryggen. </a:t>
            </a:r>
          </a:p>
          <a:p>
            <a:r>
              <a:rPr lang="sv-SE" dirty="0" smtClean="0"/>
              <a:t>Mobilisering, då fysioterapeuten töjer leden. Det kan påverka stelheten, öka rörligheten i leden och minska smärtan.</a:t>
            </a:r>
          </a:p>
          <a:p>
            <a:r>
              <a:rPr lang="sv-SE" dirty="0" err="1" smtClean="0"/>
              <a:t>Traktion</a:t>
            </a:r>
            <a:r>
              <a:rPr lang="sv-SE" dirty="0" smtClean="0"/>
              <a:t> betyder att fysioterapeuten drar isär och avlastar en led som gör ont eller är stel. </a:t>
            </a:r>
            <a:r>
              <a:rPr lang="sv-SE" dirty="0" err="1" smtClean="0"/>
              <a:t>Traktion</a:t>
            </a:r>
            <a:r>
              <a:rPr lang="sv-SE" dirty="0" smtClean="0"/>
              <a:t> kan till exempel göras i ryggen, nacken, axeln eller höften.</a:t>
            </a:r>
          </a:p>
          <a:p>
            <a:r>
              <a:rPr lang="sv-SE" dirty="0" smtClean="0"/>
              <a:t>Manipulationsbehandling innebär att fysioterapeuten för den led som ska behandlas i ett läge där ledytorna lättast kan separeras via ett kort snabbt tryck. Manipulationsbehandlingen kan göra att du får mindre ont och att musklerna kan slappnar av.</a:t>
            </a:r>
          </a:p>
          <a:p>
            <a:r>
              <a:rPr lang="sv-SE" dirty="0" smtClean="0"/>
              <a:t>Massage innebär att muskler, senor och bindväv masseras. Behandlingen leder till att spända och ömmande muskler slappnar av.</a:t>
            </a:r>
          </a:p>
          <a:p>
            <a:r>
              <a:rPr lang="sv-SE" b="1" dirty="0" smtClean="0"/>
              <a:t>Andra behandlingar</a:t>
            </a:r>
          </a:p>
          <a:p>
            <a:r>
              <a:rPr lang="sv-SE" dirty="0" smtClean="0"/>
              <a:t>En del fysioterapeuter jobbar även med behandlingar som</a:t>
            </a:r>
            <a:r>
              <a:rPr lang="sv-SE" baseline="0" dirty="0" smtClean="0"/>
              <a:t> </a:t>
            </a:r>
            <a:r>
              <a:rPr lang="sv-SE" dirty="0" smtClean="0">
                <a:hlinkClick r:id="rId6"/>
              </a:rPr>
              <a:t>basal kroppskännedom</a:t>
            </a:r>
            <a:r>
              <a:rPr lang="sv-SE" dirty="0" smtClean="0"/>
              <a:t> med fokus på kopplingen mellan kroppen och psyket</a:t>
            </a:r>
          </a:p>
          <a:p>
            <a:r>
              <a:rPr lang="sv-SE" dirty="0" smtClean="0">
                <a:hlinkClick r:id="rId7"/>
              </a:rPr>
              <a:t>tens</a:t>
            </a:r>
            <a:r>
              <a:rPr lang="sv-SE" dirty="0" smtClean="0"/>
              <a:t>, då svaga elektriska impulser används vid smärtlindring.</a:t>
            </a:r>
          </a:p>
          <a:p>
            <a:r>
              <a:rPr lang="sv-SE" dirty="0" smtClean="0"/>
              <a:t>kyla och värme som kan lindra värk tillfälligt</a:t>
            </a:r>
          </a:p>
          <a:p>
            <a:r>
              <a:rPr lang="sv-SE" dirty="0" smtClean="0">
                <a:hlinkClick r:id="rId8"/>
              </a:rPr>
              <a:t>akupunktur</a:t>
            </a:r>
            <a:r>
              <a:rPr lang="sv-SE" dirty="0" smtClean="0"/>
              <a:t>.</a:t>
            </a:r>
          </a:p>
          <a:p>
            <a:endParaRPr lang="sv-SE" b="1" dirty="0" smtClean="0"/>
          </a:p>
          <a:p>
            <a:r>
              <a:rPr lang="sv-SE" b="1" dirty="0" smtClean="0"/>
              <a:t>Kan jag utföra behandlingen själv?</a:t>
            </a:r>
          </a:p>
          <a:p>
            <a:r>
              <a:rPr lang="sv-SE" dirty="0" smtClean="0"/>
              <a:t>Efter att du fått hjälp att ta reda på vilka rörelser eller vilken typ av träning som är bra för dina besvär, kan du göra träningen på egen hand. Det är vanligt att få ett program med uppgifter som du ska göra hemma mellan besöken hos fysioterapeuten.</a:t>
            </a:r>
          </a:p>
          <a:p>
            <a:r>
              <a:rPr lang="sv-SE" dirty="0" smtClean="0"/>
              <a:t>Den del av behandlingen som handlar om att du ska förändra din livsstil behöver du göra på egen hand, hemma i vardagen.</a:t>
            </a:r>
          </a:p>
          <a:p>
            <a:r>
              <a:rPr lang="sv-SE" dirty="0" smtClean="0"/>
              <a:t>Vissa av de manuella behandlingarna kan du också göra själv hemma efter att du fått en instruktion från fysioterapeuten.</a:t>
            </a:r>
          </a:p>
          <a:p>
            <a:r>
              <a:rPr lang="sv-SE" b="1" dirty="0" smtClean="0"/>
              <a:t>Så mår du efteråt</a:t>
            </a:r>
          </a:p>
          <a:p>
            <a:r>
              <a:rPr lang="sv-SE" dirty="0" smtClean="0"/>
              <a:t>Efter en behandling har du ofta mindre ont och känner dig mindre stel. En del kan bli trötta. Det kan hända att du får lite ont, ungefär som av träningsvärk. Du kan känna dig lite öm i musklerna efteråt, men det brukar gå över efter några timmar.</a:t>
            </a:r>
          </a:p>
          <a:p>
            <a:r>
              <a:rPr lang="sv-SE" dirty="0" smtClean="0"/>
              <a:t>Det är sällan det gör mer ont efter ett besök hos fysioterapeuten, men om det sker är det viktigt att du berättar det så att fysioterapeuten kan anpassa behandling och träning till rätt nivå.</a:t>
            </a:r>
            <a:endParaRPr lang="sv-SE" b="1" dirty="0" smtClean="0"/>
          </a:p>
          <a:p>
            <a:r>
              <a:rPr lang="sv-SE" b="1" dirty="0" smtClean="0"/>
              <a:t>Varför görs behandlingen?</a:t>
            </a:r>
          </a:p>
          <a:p>
            <a:r>
              <a:rPr lang="sv-SE" dirty="0" smtClean="0"/>
              <a:t>Behandling med fysioterapi kan hjälpa om du till exempel har</a:t>
            </a:r>
          </a:p>
          <a:p>
            <a:r>
              <a:rPr lang="sv-SE" dirty="0" smtClean="0"/>
              <a:t>spänningar och värk i nacken och axlarna</a:t>
            </a:r>
          </a:p>
          <a:p>
            <a:r>
              <a:rPr lang="sv-SE" dirty="0" smtClean="0"/>
              <a:t>stela och spända muskler</a:t>
            </a:r>
          </a:p>
          <a:p>
            <a:r>
              <a:rPr lang="sv-SE" dirty="0" smtClean="0"/>
              <a:t>ont i ryggen på grund av att muskler och leder inte används som de ska.</a:t>
            </a:r>
          </a:p>
          <a:p>
            <a:r>
              <a:rPr lang="sv-SE" dirty="0" smtClean="0"/>
              <a:t>Orsaken till att du har ont i axlar, nacke och rygg kan till exempel vara sjukdom eller en skada. Du kan ha fått belastningsskador som musarm eller så kanske du har gjort en operation. När du har ont i musklerna kan de bli svaga, korta och stela. Ibland tappar de också sin stabiliserande funktion. Då behöver musklerna tränas på rätt sätt och byggas upp igen, dels för att fungera som vanligt igen och dels för att förebygga att du får ont.</a:t>
            </a:r>
          </a:p>
          <a:p>
            <a:endParaRPr lang="sv-SE" dirty="0" smtClean="0"/>
          </a:p>
          <a:p>
            <a:endParaRPr lang="sv-SE" dirty="0" smtClean="0"/>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F86DD05A-257B-904E-8EEB-B5159DF974C8}" type="slidenum">
              <a:rPr lang="sv-SE" smtClean="0"/>
              <a:pPr/>
              <a:t>13</a:t>
            </a:fld>
            <a:endParaRPr lang="sv-SE" dirty="0"/>
          </a:p>
        </p:txBody>
      </p:sp>
    </p:spTree>
    <p:extLst>
      <p:ext uri="{BB962C8B-B14F-4D97-AF65-F5344CB8AC3E}">
        <p14:creationId xmlns:p14="http://schemas.microsoft.com/office/powerpoint/2010/main" val="1474864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u="sng" dirty="0" smtClean="0"/>
              <a:t>Bild 14</a:t>
            </a:r>
          </a:p>
          <a:p>
            <a:r>
              <a:rPr lang="sv-SE" b="0" i="0" u="sng" dirty="0" smtClean="0"/>
              <a:t>Diskussion</a:t>
            </a:r>
          </a:p>
          <a:p>
            <a:endParaRPr lang="sv-SE" b="0" i="1" dirty="0" smtClean="0"/>
          </a:p>
          <a:p>
            <a:r>
              <a:rPr lang="sv-SE" b="0" i="1" dirty="0" smtClean="0"/>
              <a:t>Vad är bra mat och vad är dålig mat? Vad tycker</a:t>
            </a:r>
            <a:r>
              <a:rPr lang="sv-SE" b="0" i="1" baseline="0" dirty="0" smtClean="0"/>
              <a:t> </a:t>
            </a:r>
            <a:r>
              <a:rPr lang="sv-SE" b="0" i="1" dirty="0" smtClean="0"/>
              <a:t>ni?</a:t>
            </a:r>
          </a:p>
          <a:p>
            <a:endParaRPr lang="sv-SE" b="0" i="1" dirty="0" smtClean="0"/>
          </a:p>
          <a:p>
            <a:r>
              <a:rPr lang="sv-SE" b="0" i="1" dirty="0" smtClean="0"/>
              <a:t>Vad äter ni för mat?</a:t>
            </a:r>
          </a:p>
          <a:p>
            <a:endParaRPr lang="sv-SE" b="0" i="1" dirty="0" smtClean="0"/>
          </a:p>
          <a:p>
            <a:endParaRPr lang="sv-SE" b="0" i="1" dirty="0" smtClean="0"/>
          </a:p>
          <a:p>
            <a:endParaRPr lang="sv-SE" b="1" dirty="0" smtClean="0"/>
          </a:p>
        </p:txBody>
      </p:sp>
      <p:sp>
        <p:nvSpPr>
          <p:cNvPr id="4" name="Platshållare för bildnummer 3"/>
          <p:cNvSpPr>
            <a:spLocks noGrp="1"/>
          </p:cNvSpPr>
          <p:nvPr>
            <p:ph type="sldNum" sz="quarter" idx="10"/>
          </p:nvPr>
        </p:nvSpPr>
        <p:spPr/>
        <p:txBody>
          <a:bodyPr/>
          <a:lstStyle/>
          <a:p>
            <a:fld id="{F86DD05A-257B-904E-8EEB-B5159DF974C8}" type="slidenum">
              <a:rPr lang="sv-SE" smtClean="0"/>
              <a:pPr/>
              <a:t>14</a:t>
            </a:fld>
            <a:endParaRPr lang="sv-SE" dirty="0"/>
          </a:p>
        </p:txBody>
      </p:sp>
    </p:spTree>
    <p:extLst>
      <p:ext uri="{BB962C8B-B14F-4D97-AF65-F5344CB8AC3E}">
        <p14:creationId xmlns:p14="http://schemas.microsoft.com/office/powerpoint/2010/main" val="276995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31747" name="Platshållare för anteckningar 2"/>
          <p:cNvSpPr>
            <a:spLocks noGrp="1"/>
          </p:cNvSpPr>
          <p:nvPr>
            <p:ph type="body" idx="1"/>
          </p:nvPr>
        </p:nvSpPr>
        <p:spPr bwMode="auto">
          <a:noFill/>
        </p:spPr>
        <p:txBody>
          <a:bodyPr wrap="square" numCol="1" anchor="t" anchorCtr="0" compatLnSpc="1">
            <a:prstTxWarp prst="textNoShape">
              <a:avLst/>
            </a:prstTxWarp>
          </a:bodyPr>
          <a:lstStyle/>
          <a:p>
            <a:r>
              <a:rPr lang="sv-SE" b="1" dirty="0" smtClean="0"/>
              <a:t>Bild 15</a:t>
            </a:r>
          </a:p>
          <a:p>
            <a:r>
              <a:rPr lang="sv-SE" b="1" dirty="0" smtClean="0"/>
              <a:t>Tallriksmodellen</a:t>
            </a:r>
          </a:p>
          <a:p>
            <a:r>
              <a:rPr lang="sv-SE" dirty="0" smtClean="0"/>
              <a:t>Tallriksmodellen är ett pedagogiskt sätt att visa hur maten kan fördelas på tallriken för att öka på mängden grönsaker och få en bra balans i måltiden. Den moderna tallriksmodellen kommer i två olika versioner. En anpassad för den som rör på sig enligt rekommendationerna och en annan för den som inte rör på sig så mycket, och därmed har ett mindre behov av energi.</a:t>
            </a:r>
            <a:endParaRPr lang="sv-SE" b="1" dirty="0" smtClean="0"/>
          </a:p>
          <a:p>
            <a:r>
              <a:rPr lang="sv-SE" dirty="0" smtClean="0"/>
              <a:t>Livsmedelsverkets tallriksmodell är delen för kött, fisk, ägg eller baljväxter en femtedel av mängden mat på tallriken. Storleken på grönsaksdelen och potatis-pasta-bröd-gryn-delen är flexibel, och beror på hur mycket en person rör sig, det vill säga graden av fysisk aktivitet. En fysiskt aktiv person behöver mer energi än en person med stillasittande livsstil.</a:t>
            </a:r>
            <a:br>
              <a:rPr lang="sv-SE" dirty="0" smtClean="0"/>
            </a:br>
            <a:r>
              <a:rPr lang="sv-SE" dirty="0" smtClean="0"/>
              <a:t/>
            </a:r>
            <a:br>
              <a:rPr lang="sv-SE" dirty="0" smtClean="0"/>
            </a:br>
            <a:r>
              <a:rPr lang="sv-SE" dirty="0" smtClean="0"/>
              <a:t>Tallriksmodellen består av tre delar:</a:t>
            </a:r>
          </a:p>
          <a:p>
            <a:r>
              <a:rPr lang="sv-SE" dirty="0" smtClean="0"/>
              <a:t>Den första delen består av grönsaker och rotfrukter. En stor del av tallriken fylls med livsmedel från denna grupp. Den som inte rör sig så mycket kan låta grönsaker och rotfrukter fylla halva tallriken.</a:t>
            </a:r>
          </a:p>
          <a:p>
            <a:r>
              <a:rPr lang="sv-SE" dirty="0" smtClean="0"/>
              <a:t>Den andra delen är potatis, pasta, bröd eller gryn som ris, bulgur, mathavre och </a:t>
            </a:r>
            <a:r>
              <a:rPr lang="sv-SE" dirty="0" err="1" smtClean="0"/>
              <a:t>matkorn</a:t>
            </a:r>
            <a:r>
              <a:rPr lang="sv-SE" dirty="0" smtClean="0"/>
              <a:t>. Välj i första hand fullkornsvarianterna. Den som rör sig mycket kan göra denna del ännu större.</a:t>
            </a:r>
          </a:p>
          <a:p>
            <a:r>
              <a:rPr lang="sv-SE" dirty="0" smtClean="0"/>
              <a:t>Den minsta delen är avsedd för kött, fisk, ägg och baljväxter, som bönor, linser och ärter.</a:t>
            </a:r>
          </a:p>
          <a:p>
            <a:r>
              <a:rPr lang="sv-SE" dirty="0" smtClean="0"/>
              <a:t>Tallriksmodellen visar proportionerna mellan de tre delarna. Modellen säger ingenting om hur mycket som är lagom att äta - det avgör hunger och energibehov.</a:t>
            </a:r>
          </a:p>
          <a:p>
            <a:r>
              <a:rPr lang="sv-SE" b="1" dirty="0" smtClean="0"/>
              <a:t>Tallriken för den som rör sig regelbundet</a:t>
            </a:r>
          </a:p>
          <a:p>
            <a:r>
              <a:rPr lang="sv-SE" dirty="0" smtClean="0"/>
              <a:t>För den som rör sig regelbundet kan grönsaksdelen och potatis-pasta-gryn-delen vara lika stora. För personer som är mycket fysiskt aktiva, och därför behöver mycket energi, kan potatis-pasta-bröd-gryn-delen ökas ännu mer.</a:t>
            </a:r>
          </a:p>
          <a:p>
            <a:r>
              <a:rPr lang="sv-SE" b="1" dirty="0" smtClean="0"/>
              <a:t>Tallriken för den som rör sig lite</a:t>
            </a:r>
          </a:p>
          <a:p>
            <a:r>
              <a:rPr lang="sv-SE" dirty="0" smtClean="0"/>
              <a:t>Många rör sig för lite. Den som inte har möjlighet att öka den fysiska aktiviteten behöver minska på kalorierna på olika sätt. Ett sätt att göra det är att minska på mängden potatis, pasta, bröd och gryn och i stället äta mer av grönsaker och rotfrukter. Genom att öka på just grönsaker och rotfrukter, som i de flesta fall innehåller mycket fibrer och färre kalorier, kan man bli mätt trots ett lägre kaloriintag. För att bibehålla eller minska vikten krävs samtidigt flera andra åtgärder.</a:t>
            </a:r>
          </a:p>
          <a:p>
            <a:endParaRPr lang="sv-SE" dirty="0" smtClean="0"/>
          </a:p>
          <a:p>
            <a:r>
              <a:rPr lang="sv-SE" dirty="0" smtClean="0"/>
              <a:t>Källa 1177</a:t>
            </a:r>
          </a:p>
          <a:p>
            <a:endParaRPr lang="sv-SE" dirty="0" smtClean="0"/>
          </a:p>
        </p:txBody>
      </p:sp>
      <p:sp>
        <p:nvSpPr>
          <p:cNvPr id="4" name="Platshållare för bildnummer 3"/>
          <p:cNvSpPr>
            <a:spLocks noGrp="1"/>
          </p:cNvSpPr>
          <p:nvPr>
            <p:ph type="sldNum" sz="quarter" idx="5"/>
          </p:nvPr>
        </p:nvSpPr>
        <p:spPr/>
        <p:txBody>
          <a:bodyPr/>
          <a:lstStyle/>
          <a:p>
            <a:pPr>
              <a:defRPr/>
            </a:pPr>
            <a:fld id="{7E44B3B7-9278-4122-8470-5515F7DE60CC}" type="slidenum">
              <a:rPr lang="sv-SE" smtClean="0"/>
              <a:pPr>
                <a:defRPr/>
              </a:pPr>
              <a:t>15</a:t>
            </a:fld>
            <a:endParaRPr lang="sv-S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sz="1200" b="1" dirty="0" smtClean="0"/>
              <a:t>Bild 16</a:t>
            </a:r>
          </a:p>
          <a:p>
            <a:r>
              <a:rPr lang="sv-SE" altLang="sv-SE" sz="1200" b="1" dirty="0" smtClean="0"/>
              <a:t>Kolhydrater</a:t>
            </a:r>
          </a:p>
          <a:p>
            <a:r>
              <a:rPr lang="sv-SE" altLang="sv-SE" sz="1200" dirty="0" smtClean="0"/>
              <a:t>Energi till cellerna i form av glukos</a:t>
            </a:r>
          </a:p>
          <a:p>
            <a:r>
              <a:rPr lang="sv-SE" altLang="sv-SE" sz="1200" dirty="0" smtClean="0"/>
              <a:t>Hjärnans viktigaste energikälla</a:t>
            </a:r>
          </a:p>
          <a:p>
            <a:r>
              <a:rPr lang="sv-SE" altLang="sv-SE" sz="1200" dirty="0" smtClean="0"/>
              <a:t>Energireserv i lever och muskler i form av glykogen</a:t>
            </a:r>
          </a:p>
          <a:p>
            <a:r>
              <a:rPr lang="sv-SE" altLang="sv-SE" sz="1200" dirty="0" smtClean="0"/>
              <a:t>Bröd, mjöl, gryn, bulgur, pasta, potatis, ris, grönsaker och frukt. Socker</a:t>
            </a:r>
          </a:p>
          <a:p>
            <a:endParaRPr lang="sv-SE" dirty="0" smtClean="0"/>
          </a:p>
          <a:p>
            <a:endParaRPr lang="sv-SE" dirty="0" smtClean="0"/>
          </a:p>
          <a:p>
            <a:r>
              <a:rPr lang="sv-SE" dirty="0" smtClean="0"/>
              <a:t>Kolhydrater</a:t>
            </a:r>
            <a:r>
              <a:rPr lang="sv-SE" baseline="0" dirty="0" smtClean="0"/>
              <a:t> </a:t>
            </a:r>
            <a:r>
              <a:rPr lang="sv-SE" dirty="0" smtClean="0"/>
              <a:t>är kroppens främsta energikälla. De finns i maten som  </a:t>
            </a:r>
          </a:p>
          <a:p>
            <a:r>
              <a:rPr lang="sv-SE" dirty="0" smtClean="0"/>
              <a:t>fibrer, i till exempel frukt, grönsaker, rotfrukter, fullkornsprodukter, flingor och gryn.</a:t>
            </a:r>
          </a:p>
          <a:p>
            <a:r>
              <a:rPr lang="sv-SE" dirty="0" smtClean="0"/>
              <a:t>stärkelse, i till exempel potatis och pasta </a:t>
            </a:r>
          </a:p>
          <a:p>
            <a:r>
              <a:rPr lang="sv-SE" dirty="0" smtClean="0"/>
              <a:t>socker, i till exempel frukt, grönsaker och mjölkprodukter, men även i läsk, saft, kakor och bullar.</a:t>
            </a:r>
          </a:p>
          <a:p>
            <a:r>
              <a:rPr lang="sv-SE" dirty="0" smtClean="0"/>
              <a:t>Bra kolhydratkällor är livsmedel som är rika på fullkorn och fibrer, som till exempel fullkornsalternativ av bröd, flingor, gryn, pasta och ris. Även baljväxter, alltså bönor ärtor och linser, är bra kolhydratkällor, liksom frukt, grönsaker och potatis.</a:t>
            </a:r>
          </a:p>
          <a:p>
            <a:r>
              <a:rPr lang="sv-SE" dirty="0" smtClean="0"/>
              <a:t>Socker, däremot, är ett sämre alternativ som kolhydratkälla. Socker är inget vi behöver, men om du äter bra i övrigt är det inte farligt med en liten mängd socker.</a:t>
            </a:r>
          </a:p>
          <a:p>
            <a:r>
              <a:rPr lang="sv-SE" dirty="0" smtClean="0"/>
              <a:t>Läs mer: </a:t>
            </a:r>
            <a:r>
              <a:rPr lang="sv-SE" dirty="0" smtClean="0">
                <a:hlinkClick r:id="rId3"/>
              </a:rPr>
              <a:t>Vad är nyttiga och onyttiga kolhydrater?</a:t>
            </a:r>
            <a:endParaRPr lang="sv-SE" dirty="0" smtClean="0"/>
          </a:p>
          <a:p>
            <a:endParaRPr lang="sv-SE" dirty="0" smtClean="0"/>
          </a:p>
          <a:p>
            <a:r>
              <a:rPr lang="sv-SE" dirty="0" smtClean="0"/>
              <a:t>Protein</a:t>
            </a:r>
          </a:p>
          <a:p>
            <a:r>
              <a:rPr lang="sv-SE" dirty="0" smtClean="0"/>
              <a:t>är kroppens byggmaterial. Det finns i vävnader, hormoner och enzymer. Proteiner transporterar också järn och syre i blodet och är viktiga för till exempel hud, hår, ögon och naglar.</a:t>
            </a:r>
          </a:p>
          <a:p>
            <a:r>
              <a:rPr lang="sv-SE" dirty="0" smtClean="0"/>
              <a:t>De flesta i Sverige får i sig mer protein än de behöver, eftersom protein finns i större eller mindre mängd i nästan all mat.</a:t>
            </a:r>
          </a:p>
          <a:p>
            <a:r>
              <a:rPr lang="sv-SE" dirty="0" smtClean="0"/>
              <a:t>Bra proteinkällor är fisk, ägg, baljväxter som ärtor, bönor och linser, kött och mjölkprodukter.</a:t>
            </a:r>
          </a:p>
          <a:p>
            <a:endParaRPr lang="sv-SE" dirty="0" smtClean="0"/>
          </a:p>
          <a:p>
            <a:r>
              <a:rPr lang="sv-SE" dirty="0" smtClean="0"/>
              <a:t>Fett</a:t>
            </a:r>
          </a:p>
          <a:p>
            <a:r>
              <a:rPr lang="sv-SE" dirty="0" smtClean="0"/>
              <a:t>är viktigt för att kroppen ska fungera.  Fetter finns i olika former, som är olika bra för kroppen: </a:t>
            </a:r>
            <a:r>
              <a:rPr lang="sv-SE" sz="1200" b="0" i="0" u="none" strike="noStrike" kern="1200" baseline="0" dirty="0" smtClean="0">
                <a:solidFill>
                  <a:schemeClr val="tx1"/>
                </a:solidFill>
                <a:latin typeface="Verdana"/>
                <a:ea typeface="ヒラギノ角ゴ Pro W3" charset="-128"/>
                <a:cs typeface="ヒラギノ角ゴ Pro W3" charset="-128"/>
              </a:rPr>
              <a:t>Fett är en viktig energikälla och rätt sorts fett i rätt mängd är</a:t>
            </a:r>
          </a:p>
          <a:p>
            <a:r>
              <a:rPr lang="sv-SE" sz="1200" b="0" i="0" u="none" strike="noStrike" kern="1200" baseline="0" dirty="0" smtClean="0">
                <a:solidFill>
                  <a:schemeClr val="tx1"/>
                </a:solidFill>
                <a:latin typeface="Verdana"/>
                <a:ea typeface="ヒラギノ角ゴ Pro W3" charset="-128"/>
                <a:cs typeface="ヒラギノ角ゴ Pro W3" charset="-128"/>
              </a:rPr>
              <a:t>avgörande för att vi ska må bra. Förutom att det ger oss energi skyddar det våra inre organ, bygger celler, bildar hormoner och ökar kroppens förmåga att tillgodogöra sig fettlösliga vitaminer. Det finns mättat och omättat fett. Det omättade delas in i enkelomättat och fleromättat. De flesta skulle må bra av att byta ut livsmedel med mycket mättat fett mot andra som innehåller mycket omättat. Hjärtinfarkt och stroke hör till de vanligaste dödsorsakerna i Sverige och forskningen visar tydligt att risken för hjärt- och kärlsjukdomar minskar om man byter ut en del av det mättade fettet i maten mot fleromättat eller mot enkelomättat fett från vegetabiliska livsmedel.</a:t>
            </a:r>
          </a:p>
          <a:p>
            <a:endParaRPr lang="sv-SE" sz="1200" b="0" i="0" u="none" strike="noStrike" kern="1200" baseline="0" dirty="0" smtClean="0">
              <a:solidFill>
                <a:schemeClr val="tx1"/>
              </a:solidFill>
              <a:latin typeface="Verdana"/>
              <a:ea typeface="ヒラギノ角ゴ Pro W3" charset="-128"/>
              <a:cs typeface="ヒラギノ角ゴ Pro W3" charset="-128"/>
            </a:endParaRPr>
          </a:p>
          <a:p>
            <a:r>
              <a:rPr lang="sv-SE" sz="1200" b="0" i="0" u="none" strike="noStrike" kern="1200" baseline="0" dirty="0" smtClean="0">
                <a:solidFill>
                  <a:schemeClr val="tx1"/>
                </a:solidFill>
                <a:latin typeface="Verdana"/>
                <a:ea typeface="ヒラギノ角ゴ Pro W3" charset="-128"/>
                <a:cs typeface="ヒラギノ角ゴ Pro W3" charset="-128"/>
              </a:rPr>
              <a:t>Mineraler</a:t>
            </a:r>
          </a:p>
          <a:p>
            <a:r>
              <a:rPr lang="sv-SE" dirty="0" smtClean="0"/>
              <a:t>är till exempel viktiga för skelettet, tänderna, blodet och musklernas reflexer. De reglerar också vattenmängden och pH-värdet i kroppen.</a:t>
            </a:r>
          </a:p>
          <a:p>
            <a:r>
              <a:rPr lang="sv-SE" dirty="0" smtClean="0"/>
              <a:t>Om du äter en varierad kost får du troligtvis i dig en tillräcklig mängd av de olika mineralerna. Men följande mineraler är det bra att vara lite extra uppmärksam på:</a:t>
            </a:r>
          </a:p>
          <a:p>
            <a:r>
              <a:rPr lang="sv-SE" dirty="0" smtClean="0">
                <a:hlinkClick r:id="rId4"/>
              </a:rPr>
              <a:t>Järn</a:t>
            </a:r>
            <a:r>
              <a:rPr lang="sv-SE" dirty="0" smtClean="0"/>
              <a:t>.  Järn ingår i hemoglobin som transporterar syre i blodet och i </a:t>
            </a:r>
            <a:r>
              <a:rPr lang="sv-SE" dirty="0" err="1" smtClean="0"/>
              <a:t>myoglobin</a:t>
            </a:r>
            <a:r>
              <a:rPr lang="sv-SE" dirty="0" smtClean="0"/>
              <a:t> som transporterar syre i muskler. Järn ingår även i en del enzymer.</a:t>
            </a:r>
          </a:p>
          <a:p>
            <a:r>
              <a:rPr lang="sv-SE" dirty="0" smtClean="0"/>
              <a:t>Av samtliga mikronäringsämnen är järnbristanemi vanligast globalt sett.</a:t>
            </a:r>
          </a:p>
          <a:p>
            <a:r>
              <a:rPr lang="sv-SE" b="1" dirty="0" smtClean="0"/>
              <a:t>Hur får vi i oss järn?</a:t>
            </a:r>
          </a:p>
          <a:p>
            <a:r>
              <a:rPr lang="sv-SE" dirty="0" smtClean="0"/>
              <a:t>Järn finns främst i </a:t>
            </a:r>
            <a:r>
              <a:rPr lang="sv-SE" dirty="0" err="1" smtClean="0"/>
              <a:t>inälvs</a:t>
            </a:r>
            <a:r>
              <a:rPr lang="sv-SE" dirty="0" smtClean="0"/>
              <a:t>- och blodmat som lever och blodpudding. Det finns även i kött, fisk, ägg och vegetabiliska livsmedel som till exempel fullkornsprodukter, spenat, bananer och persikor.</a:t>
            </a:r>
          </a:p>
          <a:p>
            <a:r>
              <a:rPr lang="sv-SE" dirty="0" smtClean="0"/>
              <a:t>Jämfört med många andra näringsämnen är kroppens upptag av järn lågt. Det järn som är lättast att tillgodogöra sig, så kallat </a:t>
            </a:r>
            <a:r>
              <a:rPr lang="sv-SE" dirty="0" err="1" smtClean="0"/>
              <a:t>hemjärn</a:t>
            </a:r>
            <a:r>
              <a:rPr lang="sv-SE" dirty="0" smtClean="0"/>
              <a:t> utgör ungefär hälften av järninnehållet i kött och blodmat. Så kallat icke-</a:t>
            </a:r>
            <a:r>
              <a:rPr lang="sv-SE" dirty="0" err="1" smtClean="0"/>
              <a:t>hemjärn</a:t>
            </a:r>
            <a:r>
              <a:rPr lang="sv-SE" dirty="0" smtClean="0"/>
              <a:t>, vilket utgör allt järn i vegetabiliska produkter tas inte upp lika effektivt och kan i större grad påverkas av andra ämnen. Vitamin C, fisk och kött kan exempelvis förbättra upptaget av icke-</a:t>
            </a:r>
            <a:r>
              <a:rPr lang="sv-SE" dirty="0" err="1" smtClean="0"/>
              <a:t>hemjärn</a:t>
            </a:r>
            <a:r>
              <a:rPr lang="sv-SE" dirty="0" smtClean="0"/>
              <a:t> medan ämnen som </a:t>
            </a:r>
            <a:r>
              <a:rPr lang="sv-SE" dirty="0" err="1" smtClean="0"/>
              <a:t>polyfenoler</a:t>
            </a:r>
            <a:r>
              <a:rPr lang="sv-SE" dirty="0" smtClean="0"/>
              <a:t> (finns i till exempel te, vissa </a:t>
            </a:r>
            <a:r>
              <a:rPr lang="sv-SE" dirty="0" err="1" smtClean="0"/>
              <a:t>örttéer</a:t>
            </a:r>
            <a:r>
              <a:rPr lang="sv-SE" dirty="0" smtClean="0"/>
              <a:t>, kaffe, vin) och </a:t>
            </a:r>
            <a:r>
              <a:rPr lang="sv-SE" dirty="0" err="1" smtClean="0"/>
              <a:t>fytinsyra</a:t>
            </a:r>
            <a:r>
              <a:rPr lang="sv-SE" dirty="0" smtClean="0"/>
              <a:t> (finns i spannmålskornets skaldelar) kan minska upptaget. Även höga intag av kalcium och fibrer kan ha en viss betydelse.</a:t>
            </a:r>
          </a:p>
          <a:p>
            <a:r>
              <a:rPr lang="sv-SE" dirty="0" smtClean="0"/>
              <a:t>En person med järnbrist tar upp mer järn från maten än en person med fyllda järndepåer. Järntillgängligheten är speciellt viktig under perioder där järndepåerna byggs upp, till exempel hos spädbarn.</a:t>
            </a:r>
          </a:p>
          <a:p>
            <a:endParaRPr lang="sv-SE" dirty="0" smtClean="0"/>
          </a:p>
          <a:p>
            <a:r>
              <a:rPr lang="sv-SE" b="1" dirty="0" smtClean="0"/>
              <a:t>Hur mycket järn behöver vi varje dag?</a:t>
            </a:r>
          </a:p>
          <a:p>
            <a:r>
              <a:rPr lang="sv-SE" dirty="0" smtClean="0"/>
              <a:t>Det rekommenderade dagliga intaget skiljer sig mellan olika åldersgrupper:</a:t>
            </a:r>
          </a:p>
          <a:p>
            <a:r>
              <a:rPr lang="sv-SE" dirty="0" smtClean="0"/>
              <a:t>Kön/Grupp/</a:t>
            </a:r>
            <a:r>
              <a:rPr lang="sv-SE" dirty="0" err="1" smtClean="0"/>
              <a:t>ÅlderRekommenderat</a:t>
            </a:r>
            <a:r>
              <a:rPr lang="sv-SE" dirty="0" smtClean="0"/>
              <a:t> dagligt </a:t>
            </a:r>
            <a:r>
              <a:rPr lang="sv-SE" dirty="0" err="1" smtClean="0"/>
              <a:t>intagSpädbarn</a:t>
            </a:r>
            <a:r>
              <a:rPr lang="sv-SE" dirty="0" smtClean="0"/>
              <a:t> och barn under 6 år8 </a:t>
            </a:r>
            <a:r>
              <a:rPr lang="sv-SE" dirty="0" err="1" smtClean="0"/>
              <a:t>milligramBarn</a:t>
            </a:r>
            <a:r>
              <a:rPr lang="sv-SE" dirty="0" smtClean="0"/>
              <a:t> 6-9 år9 </a:t>
            </a:r>
            <a:r>
              <a:rPr lang="sv-SE" dirty="0" err="1" smtClean="0"/>
              <a:t>milligramBarn</a:t>
            </a:r>
            <a:r>
              <a:rPr lang="sv-SE" dirty="0" smtClean="0"/>
              <a:t> 10-13 år11 </a:t>
            </a:r>
            <a:r>
              <a:rPr lang="sv-SE" dirty="0" err="1" smtClean="0"/>
              <a:t>milligramPojkar</a:t>
            </a:r>
            <a:r>
              <a:rPr lang="sv-SE" dirty="0" smtClean="0"/>
              <a:t> 14-17 år11 </a:t>
            </a:r>
            <a:r>
              <a:rPr lang="sv-SE" dirty="0" err="1" smtClean="0"/>
              <a:t>milligramFlickor</a:t>
            </a:r>
            <a:r>
              <a:rPr lang="sv-SE" dirty="0" smtClean="0"/>
              <a:t> 14-17 år15 </a:t>
            </a:r>
            <a:r>
              <a:rPr lang="sv-SE" dirty="0" err="1" smtClean="0"/>
              <a:t>milligramKvinnor</a:t>
            </a:r>
            <a:r>
              <a:rPr lang="sv-SE" dirty="0" smtClean="0"/>
              <a:t> i fertil ålder15 </a:t>
            </a:r>
            <a:r>
              <a:rPr lang="sv-SE" dirty="0" err="1" smtClean="0"/>
              <a:t>milligramÖvriga</a:t>
            </a:r>
            <a:r>
              <a:rPr lang="sv-SE" dirty="0" smtClean="0"/>
              <a:t> vuxna9 milligram </a:t>
            </a:r>
          </a:p>
          <a:p>
            <a:r>
              <a:rPr lang="sv-SE" dirty="0" smtClean="0"/>
              <a:t>Gravida kvinnor kan behöva järntabletter även om de äter mat som innehåller mycket järn. Det beror på hur mycket järn som finns lagrat i kroppen. Gravida bör därför rådgöra med sin barnmorska om behovet av järntillskott.</a:t>
            </a:r>
          </a:p>
          <a:p>
            <a:r>
              <a:rPr lang="sv-SE" b="1" dirty="0" smtClean="0"/>
              <a:t>Järnbrist</a:t>
            </a:r>
          </a:p>
          <a:p>
            <a:r>
              <a:rPr lang="sv-SE" dirty="0" smtClean="0"/>
              <a:t>Brist på järn kan uppstå om det järn man får genom maten inte räcker till för att ersätta det som kroppen förlorar vid bland annat blodförluster. Om järnförråden töms får man så småningom blodbrist, så kallad järnbristanemi. Det finns då inte längre tillräckligt med järn för att bilda hemoglobin. Typiska symtom vid blodbrist är att man blir blek, trött, andfådd och får nedsatt immunförsvar. Järnbrist och järnbristanemi drabbar oftare gravida kvinnor, tonåringar eller kvinnor som förlorar mycket järn på grund av stora menstruationsblödningar.</a:t>
            </a:r>
          </a:p>
          <a:p>
            <a:r>
              <a:rPr lang="sv-SE" dirty="0" smtClean="0"/>
              <a:t>Allvarlig järnbrist hos barn kan påverka den mentala utvecklingen.</a:t>
            </a:r>
          </a:p>
          <a:p>
            <a:endParaRPr lang="sv-SE" dirty="0" smtClean="0"/>
          </a:p>
          <a:p>
            <a:r>
              <a:rPr lang="sv-SE" dirty="0" smtClean="0">
                <a:hlinkClick r:id="rId5"/>
              </a:rPr>
              <a:t>Selen</a:t>
            </a:r>
            <a:r>
              <a:rPr lang="sv-SE" dirty="0" smtClean="0"/>
              <a:t>.  Selen är ett grundämne som finns i jorden. Selen ingår i enzym som skyddar cellerna mot oxidation, samverkar med vitamin E och deltar i immunologiska försvarsmekanismer. </a:t>
            </a:r>
          </a:p>
          <a:p>
            <a:r>
              <a:rPr lang="sv-SE" dirty="0" smtClean="0"/>
              <a:t>Bakgrunden till att rekommenderat intag av selen höjts i NNR 2012 jämfört med NNR 2004 är att man fått bättre mått på att mäta selenstatus (plasma </a:t>
            </a:r>
            <a:r>
              <a:rPr lang="sv-SE" dirty="0" err="1" smtClean="0"/>
              <a:t>selenoprotein</a:t>
            </a:r>
            <a:r>
              <a:rPr lang="sv-SE" dirty="0" smtClean="0"/>
              <a:t> P) och då kunnat visa att det krävs ett högre intag för att få en bra selenstatus.</a:t>
            </a:r>
          </a:p>
          <a:p>
            <a:r>
              <a:rPr lang="sv-SE" b="1" dirty="0" smtClean="0"/>
              <a:t>Hur får vi i oss selen?</a:t>
            </a:r>
          </a:p>
          <a:p>
            <a:r>
              <a:rPr lang="sv-SE" dirty="0" smtClean="0"/>
              <a:t>Selen finns i nästan all mat men halterna varierar. I Sverige är marken selenfattig och vegetabilier odlade i Sverige har därför låga halter. De livsmedel som innehåller mest selen är fisk, inälvsmat, mjölk, ost och ägg. Vuxna får sig ungefär 40 till 50 mikrogram selen per dag.</a:t>
            </a:r>
          </a:p>
          <a:p>
            <a:r>
              <a:rPr lang="sv-SE" dirty="0" smtClean="0"/>
              <a:t>Källor till selen:   </a:t>
            </a:r>
          </a:p>
          <a:p>
            <a:r>
              <a:rPr lang="sv-SE" dirty="0" smtClean="0"/>
              <a:t>5-10 mikrogram per portion10-25 mikrogram per </a:t>
            </a:r>
            <a:r>
              <a:rPr lang="sv-SE" dirty="0" err="1" smtClean="0"/>
              <a:t>portionMer</a:t>
            </a:r>
            <a:r>
              <a:rPr lang="sv-SE" dirty="0" smtClean="0"/>
              <a:t> än 25 mikrogram per portion </a:t>
            </a:r>
            <a:r>
              <a:rPr lang="sv-SE" dirty="0" err="1" smtClean="0"/>
              <a:t>SpenatÄggGröna</a:t>
            </a:r>
            <a:r>
              <a:rPr lang="sv-SE" dirty="0" smtClean="0"/>
              <a:t> </a:t>
            </a:r>
            <a:r>
              <a:rPr lang="sv-SE" dirty="0" err="1" smtClean="0"/>
              <a:t>linserOst</a:t>
            </a:r>
            <a:r>
              <a:rPr lang="sv-SE" dirty="0" smtClean="0"/>
              <a:t> t ex </a:t>
            </a:r>
            <a:r>
              <a:rPr lang="sv-SE" dirty="0" err="1" smtClean="0"/>
              <a:t>haloumiSojakorvLeverPekannötterRäkorFisk</a:t>
            </a:r>
            <a:r>
              <a:rPr lang="sv-SE" dirty="0" smtClean="0"/>
              <a:t> av olika </a:t>
            </a:r>
            <a:r>
              <a:rPr lang="sv-SE" dirty="0" err="1" smtClean="0"/>
              <a:t>slagKaviar</a:t>
            </a:r>
            <a:r>
              <a:rPr lang="sv-SE" dirty="0" smtClean="0"/>
              <a:t> på </a:t>
            </a:r>
            <a:r>
              <a:rPr lang="sv-SE" dirty="0" err="1" smtClean="0"/>
              <a:t>tubKött</a:t>
            </a:r>
            <a:r>
              <a:rPr lang="sv-SE" dirty="0" smtClean="0"/>
              <a:t> och </a:t>
            </a:r>
            <a:r>
              <a:rPr lang="sv-SE" dirty="0" err="1" smtClean="0"/>
              <a:t>kycklingMusslor</a:t>
            </a:r>
            <a:r>
              <a:rPr lang="sv-SE" dirty="0" smtClean="0"/>
              <a:t> och andra </a:t>
            </a:r>
            <a:r>
              <a:rPr lang="sv-SE" dirty="0" err="1" smtClean="0"/>
              <a:t>skaldjurBerikade</a:t>
            </a:r>
            <a:r>
              <a:rPr lang="sv-SE" dirty="0" smtClean="0"/>
              <a:t> </a:t>
            </a:r>
            <a:r>
              <a:rPr lang="sv-SE" dirty="0" err="1" smtClean="0"/>
              <a:t>frukostflingorRöda</a:t>
            </a:r>
            <a:r>
              <a:rPr lang="sv-SE" dirty="0" smtClean="0"/>
              <a:t> </a:t>
            </a:r>
            <a:r>
              <a:rPr lang="sv-SE" dirty="0" err="1" smtClean="0"/>
              <a:t>linserParanötter</a:t>
            </a:r>
            <a:r>
              <a:rPr lang="sv-SE" dirty="0" smtClean="0"/>
              <a:t> Kikärter </a:t>
            </a:r>
          </a:p>
          <a:p>
            <a:r>
              <a:rPr lang="sv-SE" b="1" dirty="0" smtClean="0"/>
              <a:t>Selenbrist</a:t>
            </a:r>
          </a:p>
          <a:p>
            <a:r>
              <a:rPr lang="sv-SE" dirty="0" smtClean="0"/>
              <a:t>Allvarlig brist på selen kan till exempel leda till hjärtmuskelförändringar, men selenbrist är ovanligt. Det finns studier som indikerar att en otillräcklig selenstatus är förknippad med ökad risk för vissa cancerformer. I NNR 2012 konstateras att kliniska studier av samband mellan selenstatus och risk för cancer i friska populationer i västvärlden saknas.</a:t>
            </a:r>
          </a:p>
          <a:p>
            <a:r>
              <a:rPr lang="sv-SE" b="1" dirty="0" smtClean="0"/>
              <a:t>Kan man få i sig för mycket selen?</a:t>
            </a:r>
          </a:p>
          <a:p>
            <a:r>
              <a:rPr lang="sv-SE" dirty="0" smtClean="0"/>
              <a:t>Selen i högre doser är giftigt. Ett för högt selenintag kan påverka mag- och tarmkanalen samt försämra tillväxt av hår och naglar. Dagsintaget bör inte överskrida 300 mikrogram.</a:t>
            </a:r>
          </a:p>
          <a:p>
            <a:endParaRPr lang="sv-SE" dirty="0" smtClean="0"/>
          </a:p>
          <a:p>
            <a:r>
              <a:rPr lang="sv-SE" dirty="0" smtClean="0">
                <a:hlinkClick r:id="rId6"/>
              </a:rPr>
              <a:t>Jod</a:t>
            </a:r>
            <a:r>
              <a:rPr lang="sv-SE" dirty="0" smtClean="0"/>
              <a:t>. </a:t>
            </a:r>
            <a:r>
              <a:rPr lang="sv-SE" b="1" dirty="0" err="1" smtClean="0"/>
              <a:t>Jodbrist</a:t>
            </a:r>
            <a:endParaRPr lang="sv-SE" b="1" dirty="0" smtClean="0"/>
          </a:p>
          <a:p>
            <a:r>
              <a:rPr lang="sv-SE" dirty="0" smtClean="0"/>
              <a:t>Brist leder till struma, förstoring av sköldkörteln, som var en vanlig sjukdom i Sverige på 1800-talet och i början av 1900-talet. </a:t>
            </a:r>
            <a:r>
              <a:rPr lang="sv-SE" dirty="0" err="1" smtClean="0"/>
              <a:t>Jodbrist</a:t>
            </a:r>
            <a:r>
              <a:rPr lang="sv-SE" dirty="0" smtClean="0"/>
              <a:t> under fosterstadiet är särskilt allvarligt och kan störa utvecklingen av nervsystemet, den fysiska utvecklingen och leda till psykiska utvecklingsstörningar. Efter införandet av </a:t>
            </a:r>
            <a:r>
              <a:rPr lang="sv-SE" dirty="0" err="1" smtClean="0"/>
              <a:t>jodberikning</a:t>
            </a:r>
            <a:r>
              <a:rPr lang="sv-SE" dirty="0" smtClean="0"/>
              <a:t> av hushållssalt på 1930-talet minskade förekomsten av struma väsentligt i Sverige men förekom i vissa områden så sent som på 1960-talet varav nivån på berikningen höjdes till 50 mikrogram jod per gram salt. Globalt är </a:t>
            </a:r>
            <a:r>
              <a:rPr lang="sv-SE" dirty="0" err="1" smtClean="0"/>
              <a:t>jodbrist</a:t>
            </a:r>
            <a:r>
              <a:rPr lang="sv-SE" dirty="0" smtClean="0"/>
              <a:t> fortfarande ett problem i många länder.</a:t>
            </a:r>
          </a:p>
          <a:p>
            <a:r>
              <a:rPr lang="sv-SE" b="1" dirty="0" smtClean="0"/>
              <a:t>Kan man få i sig för mycket jod?</a:t>
            </a:r>
          </a:p>
          <a:p>
            <a:r>
              <a:rPr lang="sv-SE" dirty="0" smtClean="0"/>
              <a:t>Ett för högt intag av jod kan påverka sköldkörtelns funktion och leda till rubbningar i sköldkörtelhormonbalansen. Algprodukter kan innehålla skadligt höga halter jod, vilket framförallt kan vara ett problem när man är gravid eller ammar.</a:t>
            </a:r>
          </a:p>
          <a:p>
            <a:r>
              <a:rPr lang="sv-SE" dirty="0" smtClean="0"/>
              <a:t>Under graviditet kan </a:t>
            </a:r>
            <a:r>
              <a:rPr lang="sv-SE" dirty="0" err="1" smtClean="0"/>
              <a:t>jodöverskott</a:t>
            </a:r>
            <a:r>
              <a:rPr lang="sv-SE" dirty="0" smtClean="0"/>
              <a:t> hos modern leda till påverkan på fostrets sköldkörtel utan att detta påverkar moderns hälsa. Det beror på att fostret är känsligare.  maximala dagsdosen på 250 mikrogram</a:t>
            </a:r>
          </a:p>
          <a:p>
            <a:endParaRPr lang="sv-SE" dirty="0" smtClean="0"/>
          </a:p>
          <a:p>
            <a:endParaRPr lang="sv-SE" sz="1200" b="0" i="0" u="none" strike="noStrike" kern="1200" baseline="0" dirty="0" smtClean="0">
              <a:solidFill>
                <a:schemeClr val="tx1"/>
              </a:solidFill>
              <a:latin typeface="Verdana"/>
              <a:ea typeface="ヒラギノ角ゴ Pro W3" charset="-128"/>
              <a:cs typeface="ヒラギノ角ゴ Pro W3" charset="-128"/>
            </a:endParaRPr>
          </a:p>
          <a:p>
            <a:endParaRPr lang="sv-SE" sz="1200" b="0" i="0" u="none" strike="noStrike" kern="1200" baseline="0" dirty="0" smtClean="0">
              <a:solidFill>
                <a:schemeClr val="tx1"/>
              </a:solidFill>
              <a:latin typeface="Verdana"/>
              <a:ea typeface="ヒラギノ角ゴ Pro W3" charset="-128"/>
              <a:cs typeface="ヒラギノ角ゴ Pro W3" charset="-128"/>
            </a:endParaRPr>
          </a:p>
          <a:p>
            <a:endParaRPr lang="sv-SE" dirty="0" smtClean="0"/>
          </a:p>
          <a:p>
            <a:endParaRPr lang="sv-SE" dirty="0" smtClean="0"/>
          </a:p>
          <a:p>
            <a:r>
              <a:rPr lang="sv-SE" dirty="0" smtClean="0"/>
              <a:t>Bäst för kroppen: de så kallade fleromättade fetterna. De finns i fet fisk som lax och makrill, samt även i rapsolja, solrosolja, majsolja, solrosfrön och sesamfrön.</a:t>
            </a:r>
          </a:p>
          <a:p>
            <a:r>
              <a:rPr lang="sv-SE" dirty="0" smtClean="0"/>
              <a:t>Bra för kroppen: de så kallade enkelomättade fetterna. De finns i till exempel olivolja, rapsolja, bordsmargarin, avokado och nötter.</a:t>
            </a:r>
          </a:p>
          <a:p>
            <a:r>
              <a:rPr lang="sv-SE" dirty="0" smtClean="0"/>
              <a:t>Mindre bra för kroppen: de så kallade mättade fetterna. De finns i till exempel charkprodukter, mjölk, grädde, smör, ost, choklad och kaffebröd.</a:t>
            </a:r>
          </a:p>
          <a:p>
            <a:r>
              <a:rPr lang="sv-SE" dirty="0" smtClean="0"/>
              <a:t>Sämst för kroppen är så kallade transfetter. De finns i små mängder i smör och feta mjölkprodukter och kan finnas i större mängder i importerade kakor och godis. </a:t>
            </a:r>
          </a:p>
          <a:p>
            <a:endParaRPr lang="sv-SE" dirty="0" smtClean="0"/>
          </a:p>
          <a:p>
            <a:r>
              <a:rPr lang="sv-SE" dirty="0" smtClean="0"/>
              <a:t>Vitaminer</a:t>
            </a:r>
          </a:p>
          <a:p>
            <a:pPr eaLnBrk="1" fontAlgn="auto" hangingPunct="1">
              <a:spcAft>
                <a:spcPts val="0"/>
              </a:spcAft>
              <a:defRPr/>
            </a:pPr>
            <a:r>
              <a:rPr lang="sv-SE" sz="1200" dirty="0" smtClean="0"/>
              <a:t>13 stycken vitaminer måste vi få i oss via maten för att inte få brist</a:t>
            </a:r>
          </a:p>
          <a:p>
            <a:pPr eaLnBrk="1" fontAlgn="auto" hangingPunct="1">
              <a:spcAft>
                <a:spcPts val="0"/>
              </a:spcAft>
              <a:buFont typeface="Arial" pitchFamily="34" charset="0"/>
              <a:buNone/>
              <a:defRPr/>
            </a:pPr>
            <a:endParaRPr lang="sv-SE" sz="1200" dirty="0" smtClean="0"/>
          </a:p>
          <a:p>
            <a:pPr eaLnBrk="1" fontAlgn="auto" hangingPunct="1">
              <a:spcAft>
                <a:spcPts val="0"/>
              </a:spcAft>
              <a:defRPr/>
            </a:pPr>
            <a:r>
              <a:rPr lang="sv-SE" sz="1200" dirty="0" smtClean="0"/>
              <a:t>Vitamin A, D, E, K</a:t>
            </a:r>
          </a:p>
          <a:p>
            <a:pPr eaLnBrk="1" fontAlgn="auto" hangingPunct="1">
              <a:spcAft>
                <a:spcPts val="0"/>
              </a:spcAft>
              <a:buFont typeface="Arial" pitchFamily="34" charset="0"/>
              <a:buNone/>
              <a:defRPr/>
            </a:pPr>
            <a:endParaRPr lang="sv-SE" sz="1200" dirty="0" smtClean="0"/>
          </a:p>
          <a:p>
            <a:pPr eaLnBrk="1" fontAlgn="auto" hangingPunct="1">
              <a:spcAft>
                <a:spcPts val="0"/>
              </a:spcAft>
              <a:defRPr/>
            </a:pPr>
            <a:r>
              <a:rPr lang="sv-SE" sz="1200" dirty="0" smtClean="0"/>
              <a:t>Vitamin C </a:t>
            </a:r>
          </a:p>
          <a:p>
            <a:pPr eaLnBrk="1" fontAlgn="auto" hangingPunct="1">
              <a:spcAft>
                <a:spcPts val="0"/>
              </a:spcAft>
              <a:buFont typeface="Arial" pitchFamily="34" charset="0"/>
              <a:buNone/>
              <a:defRPr/>
            </a:pPr>
            <a:endParaRPr lang="sv-SE" sz="1200" dirty="0" smtClean="0"/>
          </a:p>
          <a:p>
            <a:pPr eaLnBrk="1" fontAlgn="auto" hangingPunct="1">
              <a:spcAft>
                <a:spcPts val="0"/>
              </a:spcAft>
              <a:defRPr/>
            </a:pPr>
            <a:r>
              <a:rPr lang="sv-SE" sz="1200" dirty="0" smtClean="0"/>
              <a:t>Åtta B-vitaminer, Folsyra är en viktig B-vitamin för fostrets utveckling</a:t>
            </a:r>
          </a:p>
          <a:p>
            <a:pPr eaLnBrk="1" fontAlgn="auto" hangingPunct="1">
              <a:spcAft>
                <a:spcPts val="0"/>
              </a:spcAft>
              <a:buFont typeface="Arial" pitchFamily="34" charset="0"/>
              <a:buNone/>
              <a:defRPr/>
            </a:pPr>
            <a:endParaRPr lang="sv-SE" sz="1800" dirty="0" smtClean="0"/>
          </a:p>
          <a:p>
            <a:endParaRPr lang="sv-SE" dirty="0" smtClean="0"/>
          </a:p>
          <a:p>
            <a:r>
              <a:rPr lang="sv-SE" dirty="0" smtClean="0"/>
              <a:t>Källa: Livsmedelverket och 1177</a:t>
            </a:r>
          </a:p>
          <a:p>
            <a:endParaRPr lang="sv-SE" dirty="0" smtClean="0"/>
          </a:p>
        </p:txBody>
      </p:sp>
      <p:sp>
        <p:nvSpPr>
          <p:cNvPr id="4" name="Platshållare för bildnummer 3"/>
          <p:cNvSpPr>
            <a:spLocks noGrp="1"/>
          </p:cNvSpPr>
          <p:nvPr>
            <p:ph type="sldNum" sz="quarter" idx="10"/>
          </p:nvPr>
        </p:nvSpPr>
        <p:spPr/>
        <p:txBody>
          <a:bodyPr/>
          <a:lstStyle/>
          <a:p>
            <a:fld id="{F86DD05A-257B-904E-8EEB-B5159DF974C8}" type="slidenum">
              <a:rPr lang="sv-SE" smtClean="0"/>
              <a:pPr/>
              <a:t>16</a:t>
            </a:fld>
            <a:endParaRPr lang="sv-SE" dirty="0"/>
          </a:p>
        </p:txBody>
      </p:sp>
    </p:spTree>
    <p:extLst>
      <p:ext uri="{BB962C8B-B14F-4D97-AF65-F5344CB8AC3E}">
        <p14:creationId xmlns:p14="http://schemas.microsoft.com/office/powerpoint/2010/main" val="1024753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Bild 17</a:t>
            </a:r>
          </a:p>
          <a:p>
            <a:endParaRPr lang="sv-SE" dirty="0" smtClean="0"/>
          </a:p>
          <a:p>
            <a:r>
              <a:rPr lang="sv-SE" dirty="0" smtClean="0"/>
              <a:t>För</a:t>
            </a:r>
            <a:r>
              <a:rPr lang="sv-SE" baseline="0" dirty="0" smtClean="0"/>
              <a:t> att kunna må bra och orka en  hel dag med skola eller arbete så är det viktigt att man äter 3 huvudmål och 2-3 mellanmål som består av ex frukt. Tanken är inte att man ska bli mätt på mellanmål men det ska bibehålla så att ditt blodsocker nivå håller sig stabilt och därmed också din energi.</a:t>
            </a:r>
          </a:p>
          <a:p>
            <a:endParaRPr lang="sv-SE" u="sng" baseline="0" dirty="0" smtClean="0"/>
          </a:p>
          <a:p>
            <a:r>
              <a:rPr lang="sv-SE" u="sng" baseline="0" dirty="0" smtClean="0"/>
              <a:t>Diskussioner</a:t>
            </a:r>
          </a:p>
          <a:p>
            <a:r>
              <a:rPr lang="sv-SE" i="1" baseline="0" dirty="0" smtClean="0"/>
              <a:t>Hur många äter 3 huvudmål samt mellanmål?</a:t>
            </a:r>
          </a:p>
          <a:p>
            <a:endParaRPr lang="sv-SE" i="1" baseline="0" dirty="0" smtClean="0"/>
          </a:p>
          <a:p>
            <a:r>
              <a:rPr lang="sv-SE" b="0" i="1" baseline="0" dirty="0" smtClean="0"/>
              <a:t>Många hoppar över  huvudmål som frukost, hur kan man må om man inte äter frukost och går till skolan? </a:t>
            </a:r>
            <a:r>
              <a:rPr lang="sv-SE" b="0" i="0" baseline="0" dirty="0" smtClean="0"/>
              <a:t>Fråga först och sen berätta vad som händer med blodsockret och hur man kan må.</a:t>
            </a:r>
          </a:p>
          <a:p>
            <a:endParaRPr lang="sv-SE" b="0" i="0" baseline="0" dirty="0" smtClean="0"/>
          </a:p>
          <a:p>
            <a:endParaRPr lang="sv-SE" b="0" i="1" baseline="0" dirty="0" smtClean="0"/>
          </a:p>
        </p:txBody>
      </p:sp>
      <p:sp>
        <p:nvSpPr>
          <p:cNvPr id="4" name="Platshållare för bildnummer 3"/>
          <p:cNvSpPr>
            <a:spLocks noGrp="1"/>
          </p:cNvSpPr>
          <p:nvPr>
            <p:ph type="sldNum" sz="quarter" idx="10"/>
          </p:nvPr>
        </p:nvSpPr>
        <p:spPr/>
        <p:txBody>
          <a:bodyPr/>
          <a:lstStyle/>
          <a:p>
            <a:fld id="{F86DD05A-257B-904E-8EEB-B5159DF974C8}" type="slidenum">
              <a:rPr lang="sv-SE" smtClean="0"/>
              <a:pPr/>
              <a:t>17</a:t>
            </a:fld>
            <a:endParaRPr lang="sv-SE" dirty="0"/>
          </a:p>
        </p:txBody>
      </p:sp>
    </p:spTree>
    <p:extLst>
      <p:ext uri="{BB962C8B-B14F-4D97-AF65-F5344CB8AC3E}">
        <p14:creationId xmlns:p14="http://schemas.microsoft.com/office/powerpoint/2010/main" val="1542010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Bild 18</a:t>
            </a:r>
          </a:p>
          <a:p>
            <a:r>
              <a:rPr lang="sv-SE" dirty="0" smtClean="0"/>
              <a:t>En bra start på dagen är frukost.</a:t>
            </a:r>
            <a:r>
              <a:rPr lang="sv-SE" baseline="0" dirty="0" smtClean="0"/>
              <a:t> Bra frukost ger en bra start på dagen. Beskriv vad man kan äta till frukost. </a:t>
            </a:r>
          </a:p>
          <a:p>
            <a:endParaRPr lang="sv-SE" baseline="0" dirty="0" smtClean="0"/>
          </a:p>
          <a:p>
            <a:r>
              <a:rPr lang="sv-SE" u="sng" baseline="0" dirty="0" smtClean="0"/>
              <a:t>Diskussion</a:t>
            </a:r>
          </a:p>
          <a:p>
            <a:r>
              <a:rPr lang="sv-SE" i="1" baseline="0" dirty="0" smtClean="0"/>
              <a:t>Vad äter ni till frukost?</a:t>
            </a:r>
          </a:p>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F86DD05A-257B-904E-8EEB-B5159DF974C8}" type="slidenum">
              <a:rPr lang="sv-SE" smtClean="0">
                <a:solidFill>
                  <a:prstClr val="black"/>
                </a:solidFill>
              </a:rPr>
              <a:pPr/>
              <a:t>18</a:t>
            </a:fld>
            <a:endParaRPr lang="sv-SE" dirty="0">
              <a:solidFill>
                <a:prstClr val="black"/>
              </a:solidFill>
            </a:endParaRPr>
          </a:p>
        </p:txBody>
      </p:sp>
    </p:spTree>
    <p:extLst>
      <p:ext uri="{BB962C8B-B14F-4D97-AF65-F5344CB8AC3E}">
        <p14:creationId xmlns:p14="http://schemas.microsoft.com/office/powerpoint/2010/main" val="3709869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smtClean="0">
                <a:solidFill>
                  <a:schemeClr val="tx1"/>
                </a:solidFill>
                <a:latin typeface="Verdana"/>
                <a:ea typeface="ヒラギノ角ゴ Pro W3" charset="-128"/>
                <a:cs typeface="ヒラギノ角ゴ Pro W3" charset="-128"/>
              </a:rPr>
              <a:t>Bild 19</a:t>
            </a:r>
          </a:p>
          <a:p>
            <a:r>
              <a:rPr lang="sv-SE" sz="1200" b="0" i="0" u="none" strike="noStrike" kern="1200" baseline="0" dirty="0" smtClean="0">
                <a:solidFill>
                  <a:schemeClr val="tx1"/>
                </a:solidFill>
                <a:latin typeface="Verdana"/>
                <a:ea typeface="ヒラギノ角ゴ Pro W3" charset="-128"/>
                <a:cs typeface="ヒラギノ角ゴ Pro W3" charset="-128"/>
              </a:rPr>
              <a:t>Forskning visar att det är bra för hälsan att äta grönsaker, frukt och bär. För vuxna är det bra att äta minst 500 gram grönsaker och frukt om dagen. Det kan till exempel vara två nävar grönsaker, två frukter och en portion bönor eller linser. </a:t>
            </a:r>
          </a:p>
          <a:p>
            <a:r>
              <a:rPr lang="sv-SE" sz="1200" b="0" i="0" u="none" strike="noStrike" kern="1200" baseline="0" dirty="0" smtClean="0">
                <a:solidFill>
                  <a:schemeClr val="tx1"/>
                </a:solidFill>
                <a:latin typeface="Verdana"/>
                <a:ea typeface="ヒラギノ角ゴ Pro W3" charset="-128"/>
                <a:cs typeface="ヒラギノ角ゴ Pro W3" charset="-128"/>
              </a:rPr>
              <a:t>Nötter och frön är också bra att äta. Att äta fullkorn, alltså bröd, ris, gryn och pasta där inga delar har siktats bort utan även groddar och kli tas tillvara, är bra för hälsan. Fullkorn innehåller ämnen som kan minska</a:t>
            </a:r>
          </a:p>
          <a:p>
            <a:r>
              <a:rPr lang="sv-SE" sz="1200" b="0" i="0" u="none" strike="noStrike" kern="1200" baseline="0" dirty="0" smtClean="0">
                <a:solidFill>
                  <a:schemeClr val="tx1"/>
                </a:solidFill>
                <a:latin typeface="Verdana"/>
                <a:ea typeface="ヒラギノ角ゴ Pro W3" charset="-128"/>
                <a:cs typeface="ヒラギノ角ゴ Pro W3" charset="-128"/>
              </a:rPr>
              <a:t>risken för sjukdom.</a:t>
            </a:r>
          </a:p>
          <a:p>
            <a:r>
              <a:rPr lang="sv-SE" sz="1200" b="0" i="0" u="none" strike="noStrike" kern="1200" baseline="0" dirty="0" smtClean="0">
                <a:solidFill>
                  <a:schemeClr val="tx1"/>
                </a:solidFill>
                <a:latin typeface="Verdana"/>
                <a:ea typeface="ヒラギノ角ゴ Pro W3" charset="-128"/>
                <a:cs typeface="ヒラギノ角ゴ Pro W3" charset="-128"/>
              </a:rPr>
              <a:t>Man kan minska risken för hjärtsjukdomar genom att använda olivolja eller rapsolja i stället för smör i matlagningen. För att minska risken för både hjärtsjukdomar och cancer är det bra att inte äta så mycket kött från ko, gris och lamm. I stället kan man äta fågel, fisk och ägg.</a:t>
            </a:r>
          </a:p>
          <a:p>
            <a:r>
              <a:rPr lang="sv-SE" sz="1200" b="0" i="0" u="none" strike="noStrike" kern="1200" baseline="0" dirty="0" smtClean="0">
                <a:solidFill>
                  <a:schemeClr val="tx1"/>
                </a:solidFill>
                <a:latin typeface="Verdana"/>
                <a:ea typeface="ヒラギノ角ゴ Pro W3" charset="-128"/>
                <a:cs typeface="ヒラギノ角ゴ Pro W3" charset="-128"/>
              </a:rPr>
              <a:t>Det är bra för hälsan att försöka äta mindre salt och socker. I Sverige är övervikt ett stort problem. Särskilt söta drycker, som läsk, kan öka risken för att man blir överviktig, vilket i sin tur ökar risken för sjukdomar.</a:t>
            </a:r>
            <a:endParaRPr lang="sv-SE" b="1" dirty="0"/>
          </a:p>
        </p:txBody>
      </p:sp>
      <p:sp>
        <p:nvSpPr>
          <p:cNvPr id="4" name="Platshållare för bildnummer 3"/>
          <p:cNvSpPr>
            <a:spLocks noGrp="1"/>
          </p:cNvSpPr>
          <p:nvPr>
            <p:ph type="sldNum" sz="quarter" idx="10"/>
          </p:nvPr>
        </p:nvSpPr>
        <p:spPr/>
        <p:txBody>
          <a:bodyPr/>
          <a:lstStyle/>
          <a:p>
            <a:fld id="{F86DD05A-257B-904E-8EEB-B5159DF974C8}" type="slidenum">
              <a:rPr lang="sv-SE" smtClean="0"/>
              <a:pPr/>
              <a:t>19</a:t>
            </a:fld>
            <a:endParaRPr lang="sv-SE" dirty="0"/>
          </a:p>
        </p:txBody>
      </p:sp>
    </p:spTree>
    <p:extLst>
      <p:ext uri="{BB962C8B-B14F-4D97-AF65-F5344CB8AC3E}">
        <p14:creationId xmlns:p14="http://schemas.microsoft.com/office/powerpoint/2010/main" val="61819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Bild</a:t>
            </a:r>
            <a:r>
              <a:rPr lang="sv-SE" baseline="0" dirty="0" smtClean="0"/>
              <a:t> 1-3</a:t>
            </a:r>
          </a:p>
          <a:p>
            <a:r>
              <a:rPr lang="sv-SE" dirty="0" smtClean="0"/>
              <a:t>Presentation av oss och av deltagarna kort.  Namn, ålder, land, när ni kom till Sverige</a:t>
            </a:r>
            <a:endParaRPr lang="sv-SE" dirty="0"/>
          </a:p>
        </p:txBody>
      </p:sp>
      <p:sp>
        <p:nvSpPr>
          <p:cNvPr id="4" name="Platshållare för bildnummer 3"/>
          <p:cNvSpPr>
            <a:spLocks noGrp="1"/>
          </p:cNvSpPr>
          <p:nvPr>
            <p:ph type="sldNum" sz="quarter" idx="10"/>
          </p:nvPr>
        </p:nvSpPr>
        <p:spPr/>
        <p:txBody>
          <a:bodyPr/>
          <a:lstStyle/>
          <a:p>
            <a:fld id="{F86DD05A-257B-904E-8EEB-B5159DF974C8}" type="slidenum">
              <a:rPr lang="sv-SE" smtClean="0"/>
              <a:pPr/>
              <a:t>2</a:t>
            </a:fld>
            <a:endParaRPr lang="sv-SE" dirty="0"/>
          </a:p>
        </p:txBody>
      </p:sp>
    </p:spTree>
    <p:extLst>
      <p:ext uri="{BB962C8B-B14F-4D97-AF65-F5344CB8AC3E}">
        <p14:creationId xmlns:p14="http://schemas.microsoft.com/office/powerpoint/2010/main" val="28852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Bild 20</a:t>
            </a:r>
          </a:p>
          <a:p>
            <a:r>
              <a:rPr lang="sv-SE" b="1" dirty="0" smtClean="0"/>
              <a:t>Nyckelhålet</a:t>
            </a:r>
          </a:p>
          <a:p>
            <a:pPr eaLnBrk="1" hangingPunct="1"/>
            <a:r>
              <a:rPr lang="sv-SE" altLang="sv-SE" dirty="0" smtClean="0"/>
              <a:t>Mindre/eller nyttigare fett.</a:t>
            </a:r>
            <a:r>
              <a:rPr lang="sv-SE" altLang="sv-SE" baseline="0" dirty="0" smtClean="0"/>
              <a:t> </a:t>
            </a:r>
            <a:r>
              <a:rPr lang="sv-SE" altLang="sv-SE" dirty="0" smtClean="0"/>
              <a:t>Mindre socker</a:t>
            </a:r>
            <a:r>
              <a:rPr lang="sv-SE" altLang="sv-SE" baseline="0" dirty="0" smtClean="0"/>
              <a:t>. </a:t>
            </a:r>
            <a:r>
              <a:rPr lang="sv-SE" altLang="sv-SE" dirty="0" smtClean="0"/>
              <a:t>Mindre salt.</a:t>
            </a:r>
            <a:r>
              <a:rPr lang="sv-SE" altLang="sv-SE" baseline="0" dirty="0" smtClean="0"/>
              <a:t> </a:t>
            </a:r>
            <a:r>
              <a:rPr lang="sv-SE" altLang="sv-SE" dirty="0" smtClean="0"/>
              <a:t>Mer kostfiber och fullkorn.</a:t>
            </a:r>
          </a:p>
          <a:p>
            <a:pPr eaLnBrk="1" hangingPunct="1"/>
            <a:r>
              <a:rPr lang="sv-SE" altLang="sv-SE" dirty="0" smtClean="0"/>
              <a:t>Fråga om de har sett symbolen</a:t>
            </a:r>
            <a:r>
              <a:rPr lang="sv-SE" altLang="sv-SE" baseline="0" dirty="0" smtClean="0"/>
              <a:t> tidigare. Förklara annars var man kan finna symbolen</a:t>
            </a:r>
            <a:endParaRPr lang="sv-SE" altLang="sv-SE" dirty="0" smtClean="0"/>
          </a:p>
          <a:p>
            <a:endParaRPr lang="sv-SE" b="1" dirty="0"/>
          </a:p>
        </p:txBody>
      </p:sp>
      <p:sp>
        <p:nvSpPr>
          <p:cNvPr id="4" name="Platshållare för bildnummer 3"/>
          <p:cNvSpPr>
            <a:spLocks noGrp="1"/>
          </p:cNvSpPr>
          <p:nvPr>
            <p:ph type="sldNum" sz="quarter" idx="10"/>
          </p:nvPr>
        </p:nvSpPr>
        <p:spPr/>
        <p:txBody>
          <a:bodyPr/>
          <a:lstStyle/>
          <a:p>
            <a:fld id="{F86DD05A-257B-904E-8EEB-B5159DF974C8}" type="slidenum">
              <a:rPr lang="sv-SE" smtClean="0"/>
              <a:pPr/>
              <a:t>20</a:t>
            </a:fld>
            <a:endParaRPr lang="sv-SE" dirty="0"/>
          </a:p>
        </p:txBody>
      </p:sp>
    </p:spTree>
    <p:extLst>
      <p:ext uri="{BB962C8B-B14F-4D97-AF65-F5344CB8AC3E}">
        <p14:creationId xmlns:p14="http://schemas.microsoft.com/office/powerpoint/2010/main" val="306833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r>
              <a:rPr lang="sv-SE" b="1" dirty="0" smtClean="0">
                <a:effectLst/>
              </a:rPr>
              <a:t>Bild 21</a:t>
            </a:r>
          </a:p>
          <a:p>
            <a:r>
              <a:rPr lang="sv-SE" b="1" dirty="0" smtClean="0">
                <a:effectLst/>
              </a:rPr>
              <a:t>Varför behövs D-vitamin?</a:t>
            </a:r>
            <a:endParaRPr lang="sv-SE" dirty="0" smtClean="0">
              <a:effectLst/>
            </a:endParaRPr>
          </a:p>
          <a:p>
            <a:r>
              <a:rPr lang="sv-SE" dirty="0" smtClean="0">
                <a:effectLst/>
              </a:rPr>
              <a:t>D-vitaminet behövs för att underlätta upptaget av kalcium från födan och kalcium behövs i sin tur för uppbyggnad av vårt skelett. </a:t>
            </a:r>
          </a:p>
          <a:p>
            <a:r>
              <a:rPr lang="sv-SE" dirty="0" smtClean="0">
                <a:effectLst/>
              </a:rPr>
              <a:t> </a:t>
            </a:r>
          </a:p>
          <a:p>
            <a:r>
              <a:rPr lang="sv-SE" dirty="0" smtClean="0">
                <a:effectLst/>
              </a:rPr>
              <a:t>Barn behöver D-vitamin för att skelettet ska utvecklas normalt. Brist på D-vitamin under uppväxten kan ge rakit (Engelska sjukan) som visar sig som ett mjukt och missformat skelett, ofta med hjulbenthet och en ökad risk för benbrott. Skador i tändernas emalj förekommer också. Barn får även allmänna symtom som svaghet och ökad känslighet för infektioner.</a:t>
            </a:r>
          </a:p>
          <a:p>
            <a:r>
              <a:rPr lang="sv-SE" dirty="0" smtClean="0">
                <a:effectLst/>
              </a:rPr>
              <a:t> </a:t>
            </a:r>
          </a:p>
          <a:p>
            <a:r>
              <a:rPr lang="sv-SE" dirty="0" smtClean="0">
                <a:effectLst/>
              </a:rPr>
              <a:t>Vuxna behöver D-vitamin för att undvika så kallad benuppmjukning, med smärtor och ömhet i skelettet samt ökad risk för benbrott. I ovanligare fall kan man få kramper. Ny forskning visar också att det finns samband mellan d-vitaminbrist och uppkomsten av andra sjukdomar.</a:t>
            </a:r>
          </a:p>
          <a:p>
            <a:r>
              <a:rPr lang="sv-SE" dirty="0" smtClean="0">
                <a:effectLst/>
              </a:rPr>
              <a:t> </a:t>
            </a:r>
          </a:p>
          <a:p>
            <a:r>
              <a:rPr lang="sv-SE" b="1" dirty="0" smtClean="0">
                <a:effectLst/>
              </a:rPr>
              <a:t>Hur får vi i oss D-vitamin?</a:t>
            </a:r>
            <a:endParaRPr lang="sv-SE" dirty="0" smtClean="0">
              <a:effectLst/>
            </a:endParaRPr>
          </a:p>
          <a:p>
            <a:r>
              <a:rPr lang="sv-SE" dirty="0" smtClean="0">
                <a:effectLst/>
              </a:rPr>
              <a:t>Vitamin D får vi i oss dels via maten och dels bildas det i huden när vi vistas i solen. Den mat som innehåller mest D-vitamin är fet fisk (t.ex. lax, sill, makrill, abborre och gös), vilt växande svamp och D-vitaminberikade livsmedel. D-vitamin finns även i ägg och kött.</a:t>
            </a:r>
          </a:p>
          <a:p>
            <a:r>
              <a:rPr lang="sv-SE" dirty="0" smtClean="0">
                <a:effectLst/>
              </a:rPr>
              <a:t> </a:t>
            </a:r>
          </a:p>
          <a:p>
            <a:r>
              <a:rPr lang="sv-SE" dirty="0" smtClean="0">
                <a:effectLst/>
              </a:rPr>
              <a:t>Under sommarhalvåret är solen den främsta källan till D-vitamin för vuxna. Små barn med sin känsliga hud bör skyddas från solen och får därför inte i sig lika mycket vitamin. Mörkhyade har mycket skyddande pigment i huden och bildar mindre mängd D-vitamin när de vistas i solen. Personer som bär täckande kläder i solen eller vistas väldigt lite i solen bildar också mindre D-vitamin.</a:t>
            </a:r>
          </a:p>
          <a:p>
            <a:r>
              <a:rPr lang="sv-SE" dirty="0" smtClean="0">
                <a:effectLst/>
              </a:rPr>
              <a:t> </a:t>
            </a:r>
          </a:p>
          <a:p>
            <a:r>
              <a:rPr lang="sv-SE" dirty="0" smtClean="0">
                <a:effectLst/>
              </a:rPr>
              <a:t>Den finns två huvudsakliga former av D-vitamin, D2 (</a:t>
            </a:r>
            <a:r>
              <a:rPr lang="sv-SE" dirty="0" err="1" smtClean="0">
                <a:effectLst/>
              </a:rPr>
              <a:t>ergokalciferol</a:t>
            </a:r>
            <a:r>
              <a:rPr lang="sv-SE" dirty="0" smtClean="0">
                <a:effectLst/>
              </a:rPr>
              <a:t>) och D3 (</a:t>
            </a:r>
            <a:r>
              <a:rPr lang="sv-SE" dirty="0" err="1" smtClean="0">
                <a:effectLst/>
              </a:rPr>
              <a:t>kolekalciferol</a:t>
            </a:r>
            <a:r>
              <a:rPr lang="sv-SE" dirty="0" smtClean="0">
                <a:effectLst/>
              </a:rPr>
              <a:t>). D3 är den mer bioaktiva formen som bildas i huden när vi vistas i solen men kan även intas genom animaliska livsmedel. D2 finns i vegetabiliska livsmedel som svampar och alger. Nästan alla kosttillskott och D-vitaminberikade livsmedel innehåller vitamin D3 som utvinns ur fettet från fårull. </a:t>
            </a:r>
          </a:p>
          <a:p>
            <a:r>
              <a:rPr lang="sv-SE" dirty="0" smtClean="0">
                <a:effectLst/>
              </a:rPr>
              <a:t> </a:t>
            </a:r>
          </a:p>
          <a:p>
            <a:r>
              <a:rPr lang="sv-SE" b="1" dirty="0" smtClean="0">
                <a:effectLst/>
              </a:rPr>
              <a:t>Vem behöver D-vitamin?</a:t>
            </a:r>
            <a:endParaRPr lang="sv-SE" dirty="0" smtClean="0">
              <a:effectLst/>
            </a:endParaRPr>
          </a:p>
          <a:p>
            <a:r>
              <a:rPr lang="sv-SE" dirty="0" smtClean="0">
                <a:effectLst/>
              </a:rPr>
              <a:t>År 2012 publicerades den senaste upplagan av Nordiska Näringsrekommendationer (NNR 2012). Den har tagits fram av en arbetsgrupp bestående av experter från Danmark, Finland, Island, Norge och Sverige. Ett av syftena var att utifrån de senaste vetenskapliga studierna komma fram till en nivå för rekommenderat intag (RI). RI ska säkerställa att vi får i oss tillräckligt med näring för att kroppen ska utvecklas och fungera normalt och för att förebygga livsstilssjukdomar. I oktober 2013 antogs NNR 2012 som officiella rekommendationer i Sverige.</a:t>
            </a:r>
          </a:p>
          <a:p>
            <a:r>
              <a:rPr lang="sv-SE" dirty="0" smtClean="0">
                <a:effectLst/>
              </a:rPr>
              <a:t> </a:t>
            </a:r>
          </a:p>
          <a:p>
            <a:r>
              <a:rPr lang="sv-SE" dirty="0" smtClean="0">
                <a:effectLst/>
              </a:rPr>
              <a:t>I NNR 2012 fann man att vi svenskar behöver få i oss mer D-vitamin än vi tidigare trott för att även under vintern ha tillräckligt med D-vitamin i kroppen. Rekommenderat intag varierar med ålder och hur mycket sol huden exponeras för. Från ungefär en veckas ålder upp till 75 år behöver vi ett dagligt intag på 10 mikrogram vitamin D3. Vuxna över 75 år och personer med begränsad solexponering, t.ex. mörkhyade eller de som bär mer täckande kläder, behöver 20 mikrogram dagligen. Siffrorna omfattar då både D-vitamin från kosten och genom solexponering.</a:t>
            </a:r>
          </a:p>
          <a:p>
            <a:r>
              <a:rPr lang="sv-SE" dirty="0" smtClean="0">
                <a:effectLst/>
              </a:rPr>
              <a:t> </a:t>
            </a:r>
          </a:p>
          <a:p>
            <a:r>
              <a:rPr lang="sv-SE" dirty="0" smtClean="0">
                <a:effectLst/>
              </a:rPr>
              <a:t>Kosttillskott med 10 mikrogram (400 IE) D3-vitamin rekommenderas till alla barn under 2 år. Barn som inte äter D-vitaminberikade produkter eller fisk samt barn som inte vistas utomhus tillräckligt eller har mörk hudfärg kan behöva D-droppar upp till ungefär 5 år. Äldre som sällan vistas utomhus bör också äta tillskott av 10 mikrogram D3-vitamin. Gravida som inte äter D-vitaminberikade livsmedel eller som bär heltäckande klädsel rekommenderas D-vitamintillskott efter samtal med barnmorska. </a:t>
            </a:r>
          </a:p>
          <a:p>
            <a:r>
              <a:rPr lang="sv-SE" dirty="0" smtClean="0">
                <a:effectLst/>
              </a:rPr>
              <a:t> </a:t>
            </a:r>
          </a:p>
          <a:p>
            <a:r>
              <a:rPr lang="sv-SE" altLang="sv-SE" dirty="0" smtClean="0"/>
              <a:t>Källa. </a:t>
            </a:r>
            <a:r>
              <a:rPr lang="sv-SE" altLang="sv-SE" dirty="0" err="1" smtClean="0"/>
              <a:t>Apotea</a:t>
            </a:r>
            <a:endParaRPr lang="sv-SE" altLang="sv-SE" dirty="0" smtClean="0"/>
          </a:p>
          <a:p>
            <a:endParaRPr lang="sv-SE" altLang="sv-SE" dirty="0" smtClean="0"/>
          </a:p>
          <a:p>
            <a:r>
              <a:rPr lang="sv-SE" b="1" dirty="0" smtClean="0"/>
              <a:t>D-vitaminbrist hos barn</a:t>
            </a:r>
            <a:r>
              <a:rPr lang="sv-SE" dirty="0" smtClean="0"/>
              <a:t> </a:t>
            </a:r>
            <a:br>
              <a:rPr lang="sv-SE" dirty="0" smtClean="0"/>
            </a:br>
            <a:r>
              <a:rPr lang="sv-SE" dirty="0" smtClean="0"/>
              <a:t> </a:t>
            </a:r>
          </a:p>
          <a:p>
            <a:r>
              <a:rPr lang="sv-SE" i="1" dirty="0" smtClean="0"/>
              <a:t>Rakit</a:t>
            </a:r>
            <a:r>
              <a:rPr lang="sv-SE" dirty="0" smtClean="0"/>
              <a:t> ("engelska sjukan") – Allvarlig D-vitaminbrist kan leda till att kroppen inte kan lagra tillräckligt med kalcium och fosfor i benstommen under uppväxten. Benstommen blir mjuk och böjlig hos barn och leder till felställningar i skelettet som hjulbent- eller kobenthet, insjunken bröstkorg och deformerat bäcken. Fontanellerna sluter sig sent och skallen blir större än normalt. Tänderna kan komma sent och utvecklas dåligt. </a:t>
            </a:r>
          </a:p>
          <a:p>
            <a:r>
              <a:rPr lang="sv-SE" dirty="0" smtClean="0"/>
              <a:t/>
            </a:r>
            <a:br>
              <a:rPr lang="sv-SE" dirty="0" smtClean="0"/>
            </a:br>
            <a:r>
              <a:rPr lang="sv-SE" b="1" dirty="0" smtClean="0"/>
              <a:t>D-vitaminbrist hos vuxna</a:t>
            </a:r>
            <a:r>
              <a:rPr lang="sv-SE" dirty="0" smtClean="0"/>
              <a:t> </a:t>
            </a:r>
            <a:br>
              <a:rPr lang="sv-SE" dirty="0" smtClean="0"/>
            </a:br>
            <a:r>
              <a:rPr lang="sv-SE" dirty="0" smtClean="0"/>
              <a:t> </a:t>
            </a:r>
          </a:p>
          <a:p>
            <a:r>
              <a:rPr lang="sv-SE" dirty="0" smtClean="0"/>
              <a:t>Benuppmjukning, </a:t>
            </a:r>
            <a:r>
              <a:rPr lang="sv-SE" dirty="0" err="1" smtClean="0"/>
              <a:t>osteomalaci</a:t>
            </a:r>
            <a:r>
              <a:rPr lang="sv-SE" dirty="0" smtClean="0"/>
              <a:t> med </a:t>
            </a:r>
            <a:r>
              <a:rPr lang="sv-SE" dirty="0" err="1" smtClean="0"/>
              <a:t>skelettvärk</a:t>
            </a:r>
            <a:endParaRPr lang="sv-SE" dirty="0" smtClean="0"/>
          </a:p>
          <a:p>
            <a:r>
              <a:rPr lang="sv-SE" dirty="0" smtClean="0"/>
              <a:t>Muskelsvaghet, muskelömhet och proximal </a:t>
            </a:r>
            <a:r>
              <a:rPr lang="sv-SE" dirty="0" err="1" smtClean="0"/>
              <a:t>myopati</a:t>
            </a:r>
            <a:endParaRPr lang="sv-SE" dirty="0" smtClean="0"/>
          </a:p>
          <a:p>
            <a:r>
              <a:rPr lang="sv-SE" dirty="0" smtClean="0"/>
              <a:t>Frakturer</a:t>
            </a:r>
          </a:p>
          <a:p>
            <a:r>
              <a:rPr lang="sv-SE" dirty="0" smtClean="0"/>
              <a:t>Diffusa smärttillstånd </a:t>
            </a:r>
          </a:p>
          <a:p>
            <a:r>
              <a:rPr lang="sv-SE" dirty="0" smtClean="0"/>
              <a:t>Gångsvårigheter</a:t>
            </a:r>
          </a:p>
          <a:p>
            <a:r>
              <a:rPr lang="sv-SE" dirty="0" err="1" smtClean="0"/>
              <a:t>Parestesier</a:t>
            </a:r>
            <a:r>
              <a:rPr lang="sv-SE" dirty="0" smtClean="0"/>
              <a:t>, kramp</a:t>
            </a:r>
          </a:p>
          <a:p>
            <a:r>
              <a:rPr lang="sv-SE" dirty="0" smtClean="0"/>
              <a:t>Koncentrationssvårigheter, nedstämdhet och irritabilitet</a:t>
            </a:r>
            <a:br>
              <a:rPr lang="sv-SE" dirty="0" smtClean="0"/>
            </a:br>
            <a:endParaRPr lang="sv-SE" dirty="0" smtClean="0"/>
          </a:p>
          <a:p>
            <a:r>
              <a:rPr lang="sv-SE" altLang="sv-SE" dirty="0" smtClean="0"/>
              <a:t>Källa 1177</a:t>
            </a:r>
          </a:p>
        </p:txBody>
      </p:sp>
      <p:sp>
        <p:nvSpPr>
          <p:cNvPr id="4" name="Slide Number Placeholder 3"/>
          <p:cNvSpPr>
            <a:spLocks noGrp="1"/>
          </p:cNvSpPr>
          <p:nvPr>
            <p:ph type="sldNum" sz="quarter" idx="5"/>
          </p:nvPr>
        </p:nvSpPr>
        <p:spPr/>
        <p:txBody>
          <a:bodyPr/>
          <a:lstStyle/>
          <a:p>
            <a:pPr>
              <a:defRPr/>
            </a:pPr>
            <a:fld id="{525E9149-CA89-462A-815E-EA8F2E80375B}" type="slidenum">
              <a:rPr lang="sv-SE" smtClean="0"/>
              <a:pPr>
                <a:defRPr/>
              </a:pPr>
              <a:t>21</a:t>
            </a:fld>
            <a:endParaRPr lang="sv-S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Bild</a:t>
            </a:r>
            <a:r>
              <a:rPr lang="sv-SE" b="1" baseline="0" dirty="0" smtClean="0"/>
              <a:t> 22 </a:t>
            </a:r>
            <a:endParaRPr lang="sv-SE" b="1" dirty="0" smtClean="0"/>
          </a:p>
          <a:p>
            <a:r>
              <a:rPr lang="sv-SE" b="1" dirty="0" smtClean="0"/>
              <a:t>Datummärkning</a:t>
            </a:r>
          </a:p>
          <a:p>
            <a:r>
              <a:rPr lang="sv-SE" dirty="0" smtClean="0"/>
              <a:t>De flesta färdigförpackade livsmedel ska vara märkta med "bäst före-dag" eller i vissa fall "sista förbrukningsdag", så att man kan få en uppfattning om livsmedlets hållbarhet.</a:t>
            </a:r>
          </a:p>
          <a:p>
            <a:r>
              <a:rPr lang="sv-SE" dirty="0" smtClean="0"/>
              <a:t>En produkts hållbarhet beror på många faktorer, som hur och av vad produkten är tillverkad och hur den har förpackats och förvarats.</a:t>
            </a:r>
          </a:p>
          <a:p>
            <a:r>
              <a:rPr lang="sv-SE" dirty="0" smtClean="0"/>
              <a:t>Om förpackningsgaser används, så att ett livsmedels hållbarhet förlängs, måste det märkas med uppgiften "förpackat i en skyddande atmosfär".</a:t>
            </a:r>
          </a:p>
          <a:p>
            <a:r>
              <a:rPr lang="sv-SE" b="1" dirty="0" smtClean="0"/>
              <a:t>Bäst före-dag</a:t>
            </a:r>
          </a:p>
          <a:p>
            <a:r>
              <a:rPr lang="sv-SE" dirty="0" smtClean="0"/>
              <a:t>Livsmedel märkta med bäst före-dag ska hålla ytterligare en tid efter datumet om de förvaras på rätt sätt och i obruten förpackning. Det är säljarens ansvar att produkten är av fullgod kvalitet.</a:t>
            </a:r>
          </a:p>
          <a:p>
            <a:r>
              <a:rPr lang="sv-SE" dirty="0" smtClean="0"/>
              <a:t>Efter uttrycket "bäst före" ska dag, månad och år stå. Det måste vara i den ordningen. Det kan då stå "bäst före 07 02 2011".</a:t>
            </a:r>
          </a:p>
          <a:p>
            <a:r>
              <a:rPr lang="sv-SE" dirty="0" smtClean="0"/>
              <a:t>För livsmedel med en hållbarhet om högst tre månader räcker det med att det står dag och månad. Om hållbarheten är längre än 18 månader behöver bara året anges, till exempel "bäst före utgången av 2011". Med detta menas att livsmedlet är bäst före den 31 december 2011.</a:t>
            </a:r>
          </a:p>
          <a:p>
            <a:r>
              <a:rPr lang="sv-SE" b="1" dirty="0" smtClean="0"/>
              <a:t>Sista förbrukningsdag</a:t>
            </a:r>
          </a:p>
          <a:p>
            <a:r>
              <a:rPr lang="sv-SE" dirty="0" smtClean="0"/>
              <a:t>Märkningen sista förbrukningsdag handlar om hur länge ett livsmedel är säkert att äta. </a:t>
            </a:r>
          </a:p>
          <a:p>
            <a:r>
              <a:rPr lang="sv-SE" dirty="0" smtClean="0"/>
              <a:t>Efter uttrycket "sista förbrukningsdag" ska datumet stå. Datumet anges i ordningen dag, månad och år och enligt samma principer som "bäst före" ovan.</a:t>
            </a:r>
          </a:p>
          <a:p>
            <a:r>
              <a:rPr lang="sv-SE" b="1" dirty="0" smtClean="0"/>
              <a:t>Förpackningsdag och bakdag</a:t>
            </a:r>
          </a:p>
          <a:p>
            <a:r>
              <a:rPr lang="sv-SE" dirty="0" smtClean="0"/>
              <a:t>Det är inget krav att märka livsmedel med till exempel förpackningsdag eller bakdag. Det är en frivillig uppgift som vissa företag väljer att märka sin produkter med. Det kan då stå "bakdag 07 02 2011".</a:t>
            </a:r>
          </a:p>
          <a:p>
            <a:r>
              <a:rPr lang="sv-SE" b="1" dirty="0" smtClean="0"/>
              <a:t>Vem sätter bäst före-dag och sista förbrukningsdag?</a:t>
            </a:r>
          </a:p>
          <a:p>
            <a:r>
              <a:rPr lang="sv-SE" dirty="0" smtClean="0"/>
              <a:t>Alla förpackade livsmedel ska vara märkta med bäst före-dag eller, i vissa fall, sista förbrukningsdag. Det finns undantag, till exempel behöver inte hela frukter och grönsaker märkas med hållbarhetstid.</a:t>
            </a:r>
          </a:p>
          <a:p>
            <a:r>
              <a:rPr lang="sv-SE" dirty="0" smtClean="0"/>
              <a:t>Det är alltid den som ansvarar för livsmedlet – oftast tillverkaren eller den som förpackar livsmedlet - som avgör vilken hållbarhet livsmedlet förväntas ha. Många gånger är datummärkningen förknippad med en viss förvaringsanvisning. Alla som hanterar livsmedlet, från producent till butik, ansvarar för att det är säkert och att det både transporteras och förvaras enligt anvisningarna.</a:t>
            </a:r>
          </a:p>
          <a:p>
            <a:endParaRPr lang="sv-SE" dirty="0"/>
          </a:p>
        </p:txBody>
      </p:sp>
      <p:sp>
        <p:nvSpPr>
          <p:cNvPr id="4" name="Platshållare för bildnummer 3"/>
          <p:cNvSpPr>
            <a:spLocks noGrp="1"/>
          </p:cNvSpPr>
          <p:nvPr>
            <p:ph type="sldNum" sz="quarter" idx="10"/>
          </p:nvPr>
        </p:nvSpPr>
        <p:spPr/>
        <p:txBody>
          <a:bodyPr/>
          <a:lstStyle/>
          <a:p>
            <a:fld id="{F86DD05A-257B-904E-8EEB-B5159DF974C8}" type="slidenum">
              <a:rPr lang="sv-SE" smtClean="0"/>
              <a:pPr/>
              <a:t>22</a:t>
            </a:fld>
            <a:endParaRPr lang="sv-SE" dirty="0"/>
          </a:p>
        </p:txBody>
      </p:sp>
    </p:spTree>
    <p:extLst>
      <p:ext uri="{BB962C8B-B14F-4D97-AF65-F5344CB8AC3E}">
        <p14:creationId xmlns:p14="http://schemas.microsoft.com/office/powerpoint/2010/main" val="3386947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Bild 23</a:t>
            </a:r>
          </a:p>
          <a:p>
            <a:r>
              <a:rPr lang="sv-SE" dirty="0" smtClean="0"/>
              <a:t>Så här mycket socker</a:t>
            </a:r>
            <a:r>
              <a:rPr lang="sv-SE" baseline="0" dirty="0" smtClean="0"/>
              <a:t> innehåller några matvaror.</a:t>
            </a:r>
          </a:p>
          <a:p>
            <a:pPr fontAlgn="base"/>
            <a:r>
              <a:rPr lang="sv-SE" sz="1200" b="1" kern="1200" dirty="0" smtClean="0">
                <a:solidFill>
                  <a:schemeClr val="tx1"/>
                </a:solidFill>
                <a:effectLst/>
                <a:latin typeface="Verdana"/>
                <a:ea typeface="ヒラギノ角ゴ Pro W3" charset="-128"/>
                <a:cs typeface="ヒラギノ角ゴ Pro W3" charset="-128"/>
              </a:rPr>
              <a:t>Begränsa mängden socker</a:t>
            </a:r>
            <a:endParaRPr lang="sv-SE" sz="1200" kern="1200" dirty="0" smtClean="0">
              <a:solidFill>
                <a:schemeClr val="tx1"/>
              </a:solidFill>
              <a:effectLst/>
              <a:latin typeface="Verdana"/>
              <a:ea typeface="ヒラギノ角ゴ Pro W3" charset="-128"/>
              <a:cs typeface="ヒラギノ角ゴ Pro W3" charset="-128"/>
            </a:endParaRPr>
          </a:p>
          <a:p>
            <a:pPr fontAlgn="base"/>
            <a:r>
              <a:rPr lang="sv-SE" sz="1200" kern="1200" dirty="0" smtClean="0">
                <a:solidFill>
                  <a:schemeClr val="tx1"/>
                </a:solidFill>
                <a:effectLst/>
                <a:latin typeface="Verdana"/>
                <a:ea typeface="ヒラギノ角ゴ Pro W3" charset="-128"/>
                <a:cs typeface="ヒラギノ角ゴ Pro W3" charset="-128"/>
              </a:rPr>
              <a:t>Försök att begränsa mängden godis, bakverk, glass och annat med mycket </a:t>
            </a:r>
            <a:r>
              <a:rPr lang="sv-SE" sz="1200" u="sng" kern="1200" dirty="0" smtClean="0">
                <a:solidFill>
                  <a:schemeClr val="tx1"/>
                </a:solidFill>
                <a:effectLst/>
                <a:latin typeface="Verdana"/>
                <a:ea typeface="ヒラギノ角ゴ Pro W3" charset="-128"/>
                <a:cs typeface="ヒラギノ角ゴ Pro W3" charset="-128"/>
                <a:hlinkClick r:id="rId3"/>
              </a:rPr>
              <a:t>socker</a:t>
            </a:r>
            <a:r>
              <a:rPr lang="sv-SE" sz="1200" kern="1200" dirty="0" smtClean="0">
                <a:solidFill>
                  <a:schemeClr val="tx1"/>
                </a:solidFill>
                <a:effectLst/>
                <a:latin typeface="Verdana"/>
                <a:ea typeface="ヒラギノ角ゴ Pro W3" charset="-128"/>
                <a:cs typeface="ヒラギノ角ゴ Pro W3" charset="-128"/>
              </a:rPr>
              <a:t>. Minska särskilt på söta drycker. Ett sätt att minska på mängden godsaker är att spara dem till någon gång i veckan, till exempel till helgen. Produkter med mycket tillsatt socker innehåller många kalorier, men nästan ingen näring alls.</a:t>
            </a:r>
            <a:r>
              <a:rPr lang="sv-SE" sz="1200" kern="1200" baseline="0" dirty="0" smtClean="0">
                <a:solidFill>
                  <a:schemeClr val="tx1"/>
                </a:solidFill>
                <a:effectLst/>
                <a:latin typeface="Verdana"/>
                <a:ea typeface="ヒラギノ角ゴ Pro W3" charset="-128"/>
                <a:cs typeface="ヒラギノ角ゴ Pro W3" charset="-128"/>
              </a:rPr>
              <a:t> </a:t>
            </a:r>
            <a:r>
              <a:rPr lang="sv-SE" sz="1200" kern="1200" dirty="0" smtClean="0">
                <a:solidFill>
                  <a:schemeClr val="tx1"/>
                </a:solidFill>
                <a:effectLst/>
                <a:latin typeface="Verdana"/>
                <a:ea typeface="ヒラギノ角ゴ Pro W3" charset="-128"/>
                <a:cs typeface="ヒラギノ角ゴ Pro W3" charset="-128"/>
              </a:rPr>
              <a:t>Socker gör det lätt att bli överviktig och det ökar risken för bland annat hjärt- och kärlsjukdom, typ-2-diabetes och cancer.</a:t>
            </a:r>
          </a:p>
          <a:p>
            <a:pPr fontAlgn="base"/>
            <a:r>
              <a:rPr lang="sv-SE" sz="1200" kern="1200" dirty="0" smtClean="0">
                <a:solidFill>
                  <a:schemeClr val="tx1"/>
                </a:solidFill>
                <a:effectLst/>
                <a:latin typeface="Verdana"/>
                <a:ea typeface="ヒラギノ角ゴ Pro W3" charset="-128"/>
                <a:cs typeface="ヒラギノ角ゴ Pro W3" charset="-128"/>
              </a:rPr>
              <a:t>Det är lättare att undvika småätande om du äter frukost, lunch och middag regelbundet och ett bra mellanmål.</a:t>
            </a:r>
            <a:r>
              <a:rPr lang="sv-SE" sz="1200" kern="1200" baseline="0" dirty="0" smtClean="0">
                <a:solidFill>
                  <a:schemeClr val="tx1"/>
                </a:solidFill>
                <a:effectLst/>
                <a:latin typeface="Verdana"/>
                <a:ea typeface="ヒラギノ角ゴ Pro W3" charset="-128"/>
                <a:cs typeface="ヒラギノ角ゴ Pro W3" charset="-128"/>
              </a:rPr>
              <a:t> </a:t>
            </a:r>
            <a:r>
              <a:rPr lang="sv-SE" sz="1200" kern="1200" dirty="0" smtClean="0">
                <a:solidFill>
                  <a:schemeClr val="tx1"/>
                </a:solidFill>
                <a:effectLst/>
                <a:latin typeface="Verdana"/>
                <a:ea typeface="ヒラギノ角ゴ Pro W3" charset="-128"/>
                <a:cs typeface="ヒラギノ角ゴ Pro W3" charset="-128"/>
              </a:rPr>
              <a:t>Anpassa mängden mat efter din egen livsstil. Ta hjälp av </a:t>
            </a:r>
            <a:r>
              <a:rPr lang="sv-SE" sz="1200" u="sng" kern="1200" dirty="0" smtClean="0">
                <a:solidFill>
                  <a:schemeClr val="tx1"/>
                </a:solidFill>
                <a:effectLst/>
                <a:latin typeface="Verdana"/>
                <a:ea typeface="ヒラギノ角ゴ Pro W3" charset="-128"/>
                <a:cs typeface="ヒラギノ角ゴ Pro W3" charset="-128"/>
                <a:hlinkClick r:id="rId4"/>
              </a:rPr>
              <a:t>tallriksmodellen</a:t>
            </a:r>
            <a:endParaRPr lang="sv-SE" sz="1200" kern="1200" dirty="0" smtClean="0">
              <a:solidFill>
                <a:schemeClr val="tx1"/>
              </a:solidFill>
              <a:effectLst/>
              <a:latin typeface="Verdana"/>
              <a:ea typeface="ヒラギノ角ゴ Pro W3" charset="-128"/>
              <a:cs typeface="ヒラギノ角ゴ Pro W3" charset="-128"/>
            </a:endParaRPr>
          </a:p>
          <a:p>
            <a:pPr fontAlgn="base"/>
            <a:endParaRPr lang="sv-SE" dirty="0"/>
          </a:p>
        </p:txBody>
      </p:sp>
      <p:sp>
        <p:nvSpPr>
          <p:cNvPr id="4" name="Platshållare för bildnummer 3"/>
          <p:cNvSpPr>
            <a:spLocks noGrp="1"/>
          </p:cNvSpPr>
          <p:nvPr>
            <p:ph type="sldNum" sz="quarter" idx="10"/>
          </p:nvPr>
        </p:nvSpPr>
        <p:spPr/>
        <p:txBody>
          <a:bodyPr/>
          <a:lstStyle/>
          <a:p>
            <a:fld id="{F86DD05A-257B-904E-8EEB-B5159DF974C8}" type="slidenum">
              <a:rPr lang="sv-SE" smtClean="0"/>
              <a:pPr/>
              <a:t>23</a:t>
            </a:fld>
            <a:endParaRPr lang="sv-SE" dirty="0"/>
          </a:p>
        </p:txBody>
      </p:sp>
    </p:spTree>
    <p:extLst>
      <p:ext uri="{BB962C8B-B14F-4D97-AF65-F5344CB8AC3E}">
        <p14:creationId xmlns:p14="http://schemas.microsoft.com/office/powerpoint/2010/main" val="11781300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Bild 24</a:t>
            </a:r>
          </a:p>
          <a:p>
            <a:r>
              <a:rPr lang="sv-SE" dirty="0" smtClean="0"/>
              <a:t>Du kanske har hört att energidrycker gör dig piggare? De kan också vara skadliga om du dricker för mycket av dem. Dricker du för mycket av vissa sorter kan du bli koffeinförgiftad. Och dricker du dem samtidigt med alkohol riskerar du att få mindre känsla för hur berusad du blir. Här får du veta vad dryckerna innehåller och hur de påverkar dig.</a:t>
            </a:r>
          </a:p>
          <a:p>
            <a:r>
              <a:rPr lang="sv-SE" b="1" dirty="0" smtClean="0"/>
              <a:t>Vad är energidrycker?</a:t>
            </a:r>
          </a:p>
          <a:p>
            <a:r>
              <a:rPr lang="sv-SE" dirty="0" smtClean="0"/>
              <a:t>Energidrycker är söta läskedrycker som oftast innehåller koffein, </a:t>
            </a:r>
            <a:r>
              <a:rPr lang="sv-SE" dirty="0" err="1" smtClean="0"/>
              <a:t>glukuronolakton</a:t>
            </a:r>
            <a:r>
              <a:rPr lang="sv-SE" dirty="0" smtClean="0"/>
              <a:t>, </a:t>
            </a:r>
            <a:r>
              <a:rPr lang="sv-SE" dirty="0" err="1" smtClean="0"/>
              <a:t>taurin</a:t>
            </a:r>
            <a:r>
              <a:rPr lang="sv-SE" dirty="0" smtClean="0"/>
              <a:t> och B-vitaminer.</a:t>
            </a:r>
          </a:p>
          <a:p>
            <a:r>
              <a:rPr lang="sv-SE" dirty="0" smtClean="0"/>
              <a:t>Barn och tonåringar får oftast fler negativa effekter av koffein än vuxna, till exempel hjärtklappning och huvudvärk. Det beror på att de oftast väger mindre och därför reagerar på mindre mängder koffein. Många vuxna dricker dessutom kaffe regelbundet vilket gör att de kan reagera mindre på vissa av koffeinets effekter än barn och unga.</a:t>
            </a:r>
          </a:p>
          <a:p>
            <a:r>
              <a:rPr lang="sv-SE" b="1" dirty="0" smtClean="0"/>
              <a:t>Hur påverkar koffein?</a:t>
            </a:r>
          </a:p>
          <a:p>
            <a:r>
              <a:rPr lang="sv-SE" dirty="0" smtClean="0"/>
              <a:t>Koffein kan ge ökad vakenhet och mental aktivitet men gör inte att vi får lättare att lära oss saker. Koffein stimulerar andning och hjärtverksamhet. Dessutom är koffein vätskedrivande.</a:t>
            </a:r>
          </a:p>
          <a:p>
            <a:r>
              <a:rPr lang="sv-SE" dirty="0" smtClean="0"/>
              <a:t>Om man får i sig för mycket koffein kan man drabbas av sömnproblem, huvudvärk, ångest och oro, yrsel och hjärtklappning. Stora mängder koffein kan också ge illamående, kräkningar och diarré. Olika människor reagerar olika på koffein.</a:t>
            </a:r>
          </a:p>
          <a:p>
            <a:r>
              <a:rPr lang="sv-SE" dirty="0" smtClean="0"/>
              <a:t>En burk energidryck på 250 milliliter som innehåller 320 milligram koffein per liter, ger dig ungefär lika mycket koffein som en kopp bryggkaffe på 1,5 dl. Men det finns energidrycker som innehåller mer koffein.</a:t>
            </a:r>
          </a:p>
          <a:p>
            <a:r>
              <a:rPr lang="sv-SE" dirty="0" smtClean="0"/>
              <a:t>En del har olika fruktsmaker och liknar vanlig läsk men innehåller lika mycket koffein som två koppar kaffe per burk. Det är mycket individuellt hur man reagerar på koffein, och hur mycket man kan få i sig utan att uppleva negativa symtom. För en del individer finns risk att råka ut för en lätt eller medelsvår koffeinförgiftning genom att dricka mycket energidryck.</a:t>
            </a:r>
          </a:p>
          <a:p>
            <a:endParaRPr lang="sv-SE" dirty="0" smtClean="0"/>
          </a:p>
          <a:p>
            <a:r>
              <a:rPr lang="sv-SE" dirty="0" smtClean="0"/>
              <a:t>Du kanske har hört att energidrycker gör dig piggare? De kan också vara skadliga om du dricker för mycket av dem. Dricker du för mycket av vissa sorter kan du bli koffeinförgiftad. Och dricker du dem samtidigt med alkohol riskerar du att få mindre känsla för hur berusad du blir. Här får du veta vad dryckerna innehåller och hur de påverkar dig. Källa livsmedelsverket.</a:t>
            </a:r>
            <a:endParaRPr lang="sv-SE" dirty="0"/>
          </a:p>
        </p:txBody>
      </p:sp>
      <p:sp>
        <p:nvSpPr>
          <p:cNvPr id="4" name="Platshållare för bildnummer 3"/>
          <p:cNvSpPr>
            <a:spLocks noGrp="1"/>
          </p:cNvSpPr>
          <p:nvPr>
            <p:ph type="sldNum" sz="quarter" idx="10"/>
          </p:nvPr>
        </p:nvSpPr>
        <p:spPr/>
        <p:txBody>
          <a:bodyPr/>
          <a:lstStyle/>
          <a:p>
            <a:fld id="{F86DD05A-257B-904E-8EEB-B5159DF974C8}" type="slidenum">
              <a:rPr lang="sv-SE" smtClean="0"/>
              <a:pPr/>
              <a:t>24</a:t>
            </a:fld>
            <a:endParaRPr lang="sv-SE" dirty="0"/>
          </a:p>
        </p:txBody>
      </p:sp>
    </p:spTree>
    <p:extLst>
      <p:ext uri="{BB962C8B-B14F-4D97-AF65-F5344CB8AC3E}">
        <p14:creationId xmlns:p14="http://schemas.microsoft.com/office/powerpoint/2010/main" val="1300011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Bild</a:t>
            </a:r>
            <a:r>
              <a:rPr lang="sv-SE" b="1" baseline="0" dirty="0" smtClean="0"/>
              <a:t> 25</a:t>
            </a:r>
            <a:endParaRPr lang="sv-SE" b="1" dirty="0" smtClean="0"/>
          </a:p>
          <a:p>
            <a:r>
              <a:rPr lang="sv-SE" baseline="0" dirty="0" smtClean="0"/>
              <a:t>Denna bild taget av ett barn som fått i sig för mycket läsk.</a:t>
            </a:r>
          </a:p>
          <a:p>
            <a:r>
              <a:rPr lang="sv-SE" dirty="0" smtClean="0"/>
              <a:t>Redan när ett barn får sin första tand är det bra att börja med tandborstningen. Om barnet vänjer sig tidigt går det lättare att göra tandborstning till en vana för barnet.</a:t>
            </a:r>
            <a:r>
              <a:rPr lang="sv-SE" baseline="0" dirty="0" smtClean="0">
                <a:effectLst/>
              </a:rPr>
              <a:t> </a:t>
            </a:r>
            <a:r>
              <a:rPr lang="sv-SE" dirty="0" smtClean="0"/>
              <a:t>Hos barn upp till två år handlar det i första hand om att vänja sig vid att ha en tandborste i munnen. När den första tanden kommer är det dags att börja borsta regelbundet. Strax innan tanden bryter fram kan det klia i tandköttet och då kan det vara skönt för barnet att ha något att bita på, till exempel sin tandborste.</a:t>
            </a:r>
          </a:p>
          <a:p>
            <a:r>
              <a:rPr lang="sv-SE" dirty="0" smtClean="0"/>
              <a:t>Det är viktig att man borsta tänderna två gånger om dagen. På morgonen, helst efter frukosten, och innan läggdags på kvällen.</a:t>
            </a:r>
          </a:p>
          <a:p>
            <a:r>
              <a:rPr lang="sv-SE" dirty="0" smtClean="0"/>
              <a:t>Karies är en sjukdom som orsakar hål i tänderna. Om man</a:t>
            </a:r>
            <a:r>
              <a:rPr lang="sv-SE" baseline="0" dirty="0" smtClean="0"/>
              <a:t> borsta sina tänder</a:t>
            </a:r>
            <a:r>
              <a:rPr lang="sv-SE" dirty="0" smtClean="0"/>
              <a:t> regelbundet</a:t>
            </a:r>
            <a:r>
              <a:rPr lang="sv-SE" baseline="0" dirty="0" smtClean="0"/>
              <a:t> (morgon och kväll) </a:t>
            </a:r>
            <a:r>
              <a:rPr lang="sv-SE" dirty="0" smtClean="0"/>
              <a:t>och inte äter söta mellanmål för ofta kan man</a:t>
            </a:r>
            <a:r>
              <a:rPr lang="sv-SE" baseline="0" dirty="0" smtClean="0"/>
              <a:t> </a:t>
            </a:r>
            <a:r>
              <a:rPr lang="sv-SE" dirty="0" smtClean="0"/>
              <a:t>förhindra karies. Symtomen på karies märks oftast inte förrän det gått så långt att man</a:t>
            </a:r>
            <a:r>
              <a:rPr lang="sv-SE" baseline="0" dirty="0" smtClean="0"/>
              <a:t> </a:t>
            </a:r>
            <a:r>
              <a:rPr lang="sv-SE" dirty="0" smtClean="0"/>
              <a:t>har en infektion i tanden och får värk. Då är det svårt att laga. Det är bra om man går till de kontroller som tandvården kallar till, för då kan karies upptäckas i tid.</a:t>
            </a:r>
          </a:p>
          <a:p>
            <a:r>
              <a:rPr lang="sv-SE" dirty="0" smtClean="0"/>
              <a:t>Det första synliga tecknet på hål i tänderna är så kallad </a:t>
            </a:r>
            <a:r>
              <a:rPr lang="sv-SE" dirty="0" err="1" smtClean="0"/>
              <a:t>kritkaries</a:t>
            </a:r>
            <a:r>
              <a:rPr lang="sv-SE" dirty="0" smtClean="0"/>
              <a:t> eller emaljkaries. På barn finns </a:t>
            </a:r>
            <a:r>
              <a:rPr lang="sv-SE" dirty="0" err="1" smtClean="0"/>
              <a:t>kritkaries</a:t>
            </a:r>
            <a:r>
              <a:rPr lang="sv-SE" dirty="0" smtClean="0"/>
              <a:t> ofta på överkäkens framtänder som en vit och ibland skrovlig rand längs tandköttskanten.</a:t>
            </a:r>
          </a:p>
          <a:p>
            <a:r>
              <a:rPr lang="sv-SE" dirty="0" smtClean="0"/>
              <a:t>Samma ytliga karies kan finnas mellan tänderna, men där kan man inte se förändringen med blotta ögat. Det är bland annat därför som tandläkaren röntgar tänderna. Med hjälp av röntgenbilderna ser tandläkaren skador på tandytor som inte syns annars. Tandläkaren ser också hur långt in i tanden som ett hål har nått.</a:t>
            </a:r>
          </a:p>
          <a:p>
            <a:r>
              <a:rPr lang="sv-SE" dirty="0" smtClean="0"/>
              <a:t>Den här ytliga kariesskadan ger inga besvär och kan läka av sig själv om man förbättrar </a:t>
            </a:r>
            <a:r>
              <a:rPr lang="sv-SE" dirty="0" smtClean="0">
                <a:hlinkClick r:id="rId3" tooltip="Bra mat och dryck för barns tänder "/>
              </a:rPr>
              <a:t>matvanor</a:t>
            </a:r>
            <a:r>
              <a:rPr lang="sv-SE" dirty="0" smtClean="0"/>
              <a:t>, </a:t>
            </a:r>
            <a:r>
              <a:rPr lang="sv-SE" dirty="0" smtClean="0">
                <a:hlinkClick r:id="rId4" tooltip="Borsta tänder på barn "/>
              </a:rPr>
              <a:t>borstar tänderna rena</a:t>
            </a:r>
            <a:r>
              <a:rPr lang="sv-SE" dirty="0" smtClean="0"/>
              <a:t> och använder </a:t>
            </a:r>
            <a:r>
              <a:rPr lang="sv-SE" dirty="0" smtClean="0">
                <a:hlinkClick r:id="rId5" tooltip="Fluorbehandling "/>
              </a:rPr>
              <a:t>fluortillskott</a:t>
            </a:r>
            <a:r>
              <a:rPr lang="sv-SE" dirty="0" smtClean="0"/>
              <a:t> genom till exempel fluortandkräm och fluortabletter.</a:t>
            </a:r>
          </a:p>
          <a:p>
            <a:r>
              <a:rPr lang="sv-SE" b="1" dirty="0" smtClean="0"/>
              <a:t>Djupare skador kan ge besvär</a:t>
            </a:r>
          </a:p>
          <a:p>
            <a:r>
              <a:rPr lang="sv-SE" dirty="0" smtClean="0"/>
              <a:t>Ett kariesangrepp kan breda ut sig inne i tanden fast ingångsöppningen är liten på tandens tuggyta eller precisunder kontaktytan mellan tänderna. När det har brett ut sig tillräckligt och barnet tuggar på något hårt så går "taket" på hålet sönder. Då kan det verka som att barnet helt plötsligt har fått ett stort hål, fast angreppet i själva verket pågått länge utan att det har märkts något.</a:t>
            </a:r>
          </a:p>
          <a:p>
            <a:r>
              <a:rPr lang="sv-SE" dirty="0" smtClean="0"/>
              <a:t>När kariesangreppet har nått in i tandbenet har det i allmänhet gått så långt att tandläkaren måste laga tanden med fyllning eller slipa bort den skadade delen av tanden.</a:t>
            </a:r>
          </a:p>
          <a:p>
            <a:r>
              <a:rPr lang="sv-SE" dirty="0" smtClean="0"/>
              <a:t>Om hålet inte blir lagat kan man få ont när det tuggar, framför allt när det äter något sött eller kallt. Till sist kan barnet få riktig tandvärk med svullnad och var kring tanden. Då har tandnerven blivit infekterad och dött. Infektionen har spridits till käkbenet och det finns en risk att även anlaget till den permanenta tanden får skador som syns när den kommer fram. En så skadad tand måste tas bort.</a:t>
            </a:r>
          </a:p>
          <a:p>
            <a:r>
              <a:rPr lang="sv-SE" dirty="0" smtClean="0"/>
              <a:t>En infekterad munhåla påverkar allmäntillståndet. Värken kan göra att barnet varken vill eller kan äta och därför kanske barnet inte går upp i vikt som det ska. Barnet kan också ha svårt att sova.</a:t>
            </a:r>
          </a:p>
          <a:p>
            <a:endParaRPr lang="sv-SE" dirty="0" smtClean="0"/>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F86DD05A-257B-904E-8EEB-B5159DF974C8}" type="slidenum">
              <a:rPr lang="sv-SE" smtClean="0"/>
              <a:pPr/>
              <a:t>25</a:t>
            </a:fld>
            <a:endParaRPr lang="sv-SE" dirty="0"/>
          </a:p>
        </p:txBody>
      </p:sp>
    </p:spTree>
    <p:extLst>
      <p:ext uri="{BB962C8B-B14F-4D97-AF65-F5344CB8AC3E}">
        <p14:creationId xmlns:p14="http://schemas.microsoft.com/office/powerpoint/2010/main" val="5570047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Bild 26</a:t>
            </a:r>
          </a:p>
          <a:p>
            <a:r>
              <a:rPr lang="sv-SE" dirty="0" smtClean="0"/>
              <a:t>För dig som är skriven i Södermanland är tandvården gratis till och med det år du fyller 21 år. Därefter får du betala tandvården själv. En bra idé är att teckna ett frisktandvårdsavtal, så får du redan från början koll på vad dina tänder kostar. Vi erbjuder dig Frisktandvård från 44 kronor i månaden </a:t>
            </a:r>
            <a:br>
              <a:rPr lang="sv-SE" dirty="0" smtClean="0"/>
            </a:br>
            <a:r>
              <a:rPr lang="sv-SE" dirty="0" smtClean="0"/>
              <a:t/>
            </a:r>
            <a:br>
              <a:rPr lang="sv-SE" dirty="0" smtClean="0"/>
            </a:br>
            <a:r>
              <a:rPr lang="sv-SE" dirty="0" smtClean="0"/>
              <a:t>Se priserna som en vägledning. Vilken behandling just du behöver går inte att säga utan en undersökning. Vad kostnaden blir beror på hur det ser ut i din mun och vilken tandvård du behöver. Tala med din tandläkare så får du får ett kostnadsförslag innan påbörjad behandling.</a:t>
            </a:r>
          </a:p>
          <a:p>
            <a:endParaRPr lang="sv-SE" dirty="0" smtClean="0"/>
          </a:p>
          <a:p>
            <a:r>
              <a:rPr lang="sv-SE" b="1" dirty="0" smtClean="0"/>
              <a:t>Specialisttandvård</a:t>
            </a:r>
          </a:p>
          <a:p>
            <a:r>
              <a:rPr lang="sv-SE" dirty="0" smtClean="0"/>
              <a:t>För att få specialisttandvård krävs alltid en remiss. Precis som inom den vanliga tandvården finns en </a:t>
            </a:r>
            <a:r>
              <a:rPr lang="sv-SE" dirty="0" smtClean="0">
                <a:hlinkClick r:id="rId3" tooltip="prislista"/>
              </a:rPr>
              <a:t>prislista</a:t>
            </a:r>
            <a:r>
              <a:rPr lang="sv-SE" dirty="0" smtClean="0"/>
              <a:t> över behandlingar och kostnader hos specialisttandvården.</a:t>
            </a:r>
          </a:p>
          <a:p>
            <a:r>
              <a:rPr lang="sv-SE" dirty="0" smtClean="0"/>
              <a:t>Tala med din tandläkare så får du får ett kostnadsförslag innan påbörjad behandling.</a:t>
            </a:r>
          </a:p>
          <a:p>
            <a:r>
              <a:rPr lang="sv-SE" b="1" dirty="0" smtClean="0"/>
              <a:t>Allmänt tandvårdsbidrag</a:t>
            </a:r>
          </a:p>
          <a:p>
            <a:r>
              <a:rPr lang="sv-SE" dirty="0" smtClean="0"/>
              <a:t>Du vet väl att du kan använda ditt </a:t>
            </a:r>
            <a:r>
              <a:rPr lang="sv-SE" dirty="0" smtClean="0">
                <a:hlinkClick r:id="rId4" tooltip="allmänna tandvårdsbidraget"/>
              </a:rPr>
              <a:t>allmänna tandvårdsbidrag </a:t>
            </a:r>
            <a:r>
              <a:rPr lang="sv-SE" dirty="0" smtClean="0"/>
              <a:t>som delbetalning? Bidraget är en del av det </a:t>
            </a:r>
            <a:r>
              <a:rPr lang="sv-SE" dirty="0" smtClean="0">
                <a:hlinkClick r:id="rId5" tooltip="statligt tandvårdsstödet"/>
              </a:rPr>
              <a:t>statliga tandvårdsstödet</a:t>
            </a:r>
            <a:r>
              <a:rPr lang="sv-SE" dirty="0" smtClean="0"/>
              <a:t>.</a:t>
            </a:r>
          </a:p>
          <a:p>
            <a:r>
              <a:rPr lang="sv-SE" b="1" dirty="0" smtClean="0"/>
              <a:t>Frisktandvårdsavtal</a:t>
            </a:r>
          </a:p>
          <a:p>
            <a:r>
              <a:rPr lang="sv-SE" dirty="0" smtClean="0"/>
              <a:t>En bra idé är att teckna frisktandvårdavtal, så får du redan från början koll på vad dina tänder kostar. Vi erbjuder dig </a:t>
            </a:r>
            <a:r>
              <a:rPr lang="sv-SE" dirty="0" smtClean="0">
                <a:hlinkClick r:id="rId6" tooltip="frisktandvård"/>
              </a:rPr>
              <a:t>frisktandvård</a:t>
            </a:r>
            <a:r>
              <a:rPr lang="sv-SE" dirty="0" smtClean="0"/>
              <a:t> från 44 kronor i månaden.</a:t>
            </a:r>
          </a:p>
          <a:p>
            <a:r>
              <a:rPr lang="sv-SE" b="1" dirty="0" smtClean="0">
                <a:hlinkClick r:id="rId7" tooltip="Garantier"/>
              </a:rPr>
              <a:t>Garantier</a:t>
            </a:r>
            <a:endParaRPr lang="sv-SE" b="1" dirty="0" smtClean="0"/>
          </a:p>
          <a:p>
            <a:r>
              <a:rPr lang="sv-SE" dirty="0" smtClean="0"/>
              <a:t>Hos oss får du två års garanti på fasta protetiska arbeten samt ett års garanti på avtagbar protetik, permanenta fyllningar och rotfyllningar. Önskar du information om materialinnehåll i protetiska arbeten kan du även få det skriftligt.</a:t>
            </a:r>
          </a:p>
          <a:p>
            <a:r>
              <a:rPr lang="sv-SE" b="1" dirty="0" smtClean="0"/>
              <a:t>Välj hur du vill betala</a:t>
            </a:r>
          </a:p>
          <a:p>
            <a:r>
              <a:rPr lang="sv-SE" dirty="0" smtClean="0"/>
              <a:t>Vi tar emot både kort och kontanter.</a:t>
            </a:r>
          </a:p>
          <a:p>
            <a:r>
              <a:rPr lang="sv-SE" b="1" dirty="0" smtClean="0"/>
              <a:t>Uteblivet besök och sent återbud</a:t>
            </a:r>
          </a:p>
          <a:p>
            <a:r>
              <a:rPr lang="sv-SE" dirty="0" smtClean="0"/>
              <a:t>Hör av dig om du inte kan komma på bokad tid. Kontakta oss så snart du kan, senast 24 timmar före besöket. Om du inte kommer på din bokade tid eller om du lämnar sent </a:t>
            </a:r>
            <a:r>
              <a:rPr lang="sv-SE" dirty="0" smtClean="0">
                <a:hlinkClick r:id="rId8" tooltip="återbud"/>
              </a:rPr>
              <a:t>återbud</a:t>
            </a:r>
            <a:r>
              <a:rPr lang="sv-SE" dirty="0" smtClean="0"/>
              <a:t>, får du betala för det planerade besöket (vuxna 431 kr, barn 100 kr). Tänk på att ett uteblivet besök drabbar någon annan som istället kunde fått komma till oss i ditt ställe. Hör alltid av dig direkt till den egna </a:t>
            </a:r>
            <a:r>
              <a:rPr lang="sv-SE" dirty="0" smtClean="0">
                <a:hlinkClick r:id="rId9" tooltip="kliniken"/>
              </a:rPr>
              <a:t>kliniken</a:t>
            </a:r>
            <a:r>
              <a:rPr lang="sv-SE" dirty="0" smtClean="0"/>
              <a:t> via telefon eller e-post.</a:t>
            </a:r>
          </a:p>
          <a:p>
            <a:endParaRPr lang="sv-SE" dirty="0" smtClean="0"/>
          </a:p>
          <a:p>
            <a:r>
              <a:rPr lang="sv-SE" dirty="0" smtClean="0"/>
              <a:t>Källa Folktandvården Sörmland!</a:t>
            </a:r>
            <a:endParaRPr lang="sv-SE" dirty="0"/>
          </a:p>
        </p:txBody>
      </p:sp>
      <p:sp>
        <p:nvSpPr>
          <p:cNvPr id="4" name="Platshållare för bildnummer 3"/>
          <p:cNvSpPr>
            <a:spLocks noGrp="1"/>
          </p:cNvSpPr>
          <p:nvPr>
            <p:ph type="sldNum" sz="quarter" idx="10"/>
          </p:nvPr>
        </p:nvSpPr>
        <p:spPr/>
        <p:txBody>
          <a:bodyPr/>
          <a:lstStyle/>
          <a:p>
            <a:fld id="{F86DD05A-257B-904E-8EEB-B5159DF974C8}" type="slidenum">
              <a:rPr lang="sv-SE" smtClean="0"/>
              <a:pPr/>
              <a:t>26</a:t>
            </a:fld>
            <a:endParaRPr lang="sv-SE" dirty="0"/>
          </a:p>
        </p:txBody>
      </p:sp>
    </p:spTree>
    <p:extLst>
      <p:ext uri="{BB962C8B-B14F-4D97-AF65-F5344CB8AC3E}">
        <p14:creationId xmlns:p14="http://schemas.microsoft.com/office/powerpoint/2010/main" val="40419179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Bild 27</a:t>
            </a:r>
          </a:p>
          <a:p>
            <a:r>
              <a:rPr lang="sv-SE" dirty="0" smtClean="0"/>
              <a:t>Det räcker alldeles utmärkt att borsta tänderna morgon och kväll, om du gör det på rätt sätt:</a:t>
            </a:r>
          </a:p>
          <a:p>
            <a:r>
              <a:rPr lang="sv-SE" dirty="0" smtClean="0"/>
              <a:t>Tryck ut två centimeter fluortandkräm på tandborsten och borsta i två minuter.</a:t>
            </a:r>
          </a:p>
          <a:p>
            <a:r>
              <a:rPr lang="sv-SE" dirty="0" smtClean="0"/>
              <a:t>Håll tandborsten snett och borsta mjukt, "gunga" mot tandköttet med små tag.</a:t>
            </a:r>
          </a:p>
          <a:p>
            <a:r>
              <a:rPr lang="sv-SE" dirty="0" smtClean="0"/>
              <a:t>Tänk på att inte skölja munnen eller dricka något efter tandborstningen. Då sköljer du bort fluoret som behövs för att skydda dina tänder.</a:t>
            </a:r>
          </a:p>
          <a:p>
            <a:r>
              <a:rPr lang="sv-SE" dirty="0" smtClean="0"/>
              <a:t>Om du borstar hårt med långa rörelser fram och tillbaka kan du nämligen skada tandköttet. Likaså om du använder en för hård tandborste.</a:t>
            </a:r>
          </a:p>
          <a:p>
            <a:r>
              <a:rPr lang="sv-SE" dirty="0" smtClean="0"/>
              <a:t>Det ska ta cirka två minuter att borsta sig genom hela munnen. Tänk dig en minut för överkäken och en minut för underkäken. Kasta gärna ett öga på klockan medan du borstar.</a:t>
            </a:r>
          </a:p>
          <a:p>
            <a:r>
              <a:rPr lang="sv-SE" b="1" dirty="0" smtClean="0"/>
              <a:t>Använd mjuk tandborste</a:t>
            </a:r>
          </a:p>
          <a:p>
            <a:r>
              <a:rPr lang="sv-SE" dirty="0" smtClean="0"/>
              <a:t>Din tandborste ska vara mjuk och ha ett ganska litet borsthuvud. Mjuk för att inte skada tänderna och tandköttet, och liten för att komma åt överallt.</a:t>
            </a:r>
          </a:p>
          <a:p>
            <a:r>
              <a:rPr lang="sv-SE" dirty="0" smtClean="0"/>
              <a:t>För vissa är till och med en liten borste för stor för att nå runt tänderna längst bak i munnen. Då kan du prova med en barntandborste.</a:t>
            </a:r>
          </a:p>
          <a:p>
            <a:r>
              <a:rPr lang="sv-SE" b="1" dirty="0" smtClean="0"/>
              <a:t>Eltandborste</a:t>
            </a:r>
          </a:p>
          <a:p>
            <a:r>
              <a:rPr lang="sv-SE" dirty="0" smtClean="0"/>
              <a:t>En eltandborste med ett litet borsthuvud är mycket bra. Den kommer åt överallt och kan ta bort smuts till och med bakom den sista kindtanden. En eltandborste tar bort mer plack (bakteriebeläggning) än en vanlig, manuell tandborste. Det finns olika sorters eltandborstar, roterande och soniska. Båda är lika bra.</a:t>
            </a:r>
          </a:p>
          <a:p>
            <a:r>
              <a:rPr lang="sv-SE" b="1" dirty="0" smtClean="0"/>
              <a:t>Tips:</a:t>
            </a:r>
          </a:p>
          <a:p>
            <a:r>
              <a:rPr lang="sv-SE" dirty="0" smtClean="0"/>
              <a:t>Med ett litet borsthuvud är det inte så lätt att få plats med två centimeter tandkräm. Då kan du först sätta på en centimeter tandkräm, borsta överkäken och sedan fylla på med ytterligare en centimeter till underkäken.</a:t>
            </a:r>
          </a:p>
          <a:p>
            <a:r>
              <a:rPr lang="sv-SE" b="1" dirty="0" smtClean="0"/>
              <a:t>Hur ofta ska man byta tandborste?</a:t>
            </a:r>
          </a:p>
          <a:p>
            <a:r>
              <a:rPr lang="sv-SE" dirty="0" smtClean="0"/>
              <a:t>För att tandborsten ska fungera som det är tänkt, är det viktigt att den är fräsch. Det är topparna på borsten som gör rent, så byt tandborste när stråna börjar bli böjda, eller minst var tredje månad.</a:t>
            </a:r>
          </a:p>
          <a:p>
            <a:r>
              <a:rPr lang="sv-SE" b="1" dirty="0" smtClean="0"/>
              <a:t>Tandkräm</a:t>
            </a:r>
          </a:p>
          <a:p>
            <a:r>
              <a:rPr lang="sv-SE" dirty="0" smtClean="0"/>
              <a:t>Tandkrämen du använder till vardags ska innehålla fluor och vara lågslipande. Så länge den är det kan du välja vilken som helst.</a:t>
            </a:r>
          </a:p>
          <a:p>
            <a:r>
              <a:rPr lang="sv-SE" dirty="0" smtClean="0"/>
              <a:t>Om du har missfärgningar av rökning, te eller kaffe på tänderna finns det särskild tandkräm för det.</a:t>
            </a:r>
          </a:p>
          <a:p>
            <a:r>
              <a:rPr lang="sv-SE" dirty="0" smtClean="0"/>
              <a:t>Om du har problem med mycket tandsten eller ofta får blåsor i munnen, så finns det specialtandkrämer som kan lindra problemen.</a:t>
            </a:r>
          </a:p>
          <a:p>
            <a:r>
              <a:rPr lang="sv-SE" b="1" dirty="0" smtClean="0"/>
              <a:t>Tandtråd</a:t>
            </a:r>
          </a:p>
          <a:p>
            <a:r>
              <a:rPr lang="sv-SE" dirty="0" smtClean="0"/>
              <a:t>Tandtråd rekommenderar vi tidigast i tonåren.</a:t>
            </a:r>
            <a:r>
              <a:rPr lang="sv-SE" baseline="0" dirty="0" smtClean="0"/>
              <a:t> </a:t>
            </a:r>
            <a:r>
              <a:rPr lang="sv-SE" b="0" dirty="0" smtClean="0"/>
              <a:t>Hur ofta bör man använda tandtråd?</a:t>
            </a:r>
            <a:r>
              <a:rPr lang="sv-SE" b="0" baseline="0" dirty="0" smtClean="0"/>
              <a:t> </a:t>
            </a:r>
            <a:r>
              <a:rPr lang="sv-SE" dirty="0" smtClean="0"/>
              <a:t>Vi rekommenderar att du använder tandtråd en gång om dagen, gärna på kvällen innan du går och lägger dig. Om du är frisk i munnen kan det räcka med några gånger per vecka.</a:t>
            </a:r>
          </a:p>
          <a:p>
            <a:endParaRPr lang="sv-SE" b="1" dirty="0" smtClean="0"/>
          </a:p>
          <a:p>
            <a:r>
              <a:rPr lang="sv-SE" b="1" dirty="0" smtClean="0"/>
              <a:t>Blödande tandkött</a:t>
            </a:r>
          </a:p>
          <a:p>
            <a:r>
              <a:rPr lang="sv-SE" dirty="0" smtClean="0"/>
              <a:t>Har du inte använt tandtråd på länge kan det hända att du blöder lite i munnen när du börjar. Det är ett tydligt tecken på att rengöringen behövs, för då har du </a:t>
            </a:r>
            <a:r>
              <a:rPr lang="sv-SE" dirty="0" smtClean="0">
                <a:hlinkClick r:id="rId3" tooltip="Fakta om tandköttsinflammation"/>
              </a:rPr>
              <a:t>tandköttsinflammation</a:t>
            </a:r>
            <a:r>
              <a:rPr lang="sv-SE" dirty="0" smtClean="0"/>
              <a:t>.</a:t>
            </a:r>
          </a:p>
          <a:p>
            <a:r>
              <a:rPr lang="sv-SE" dirty="0" smtClean="0"/>
              <a:t>Två veckors noggrann munhygien brukar räcka för att få bort bakterierna och stoppa blödningarna. Gör de inte det, hör av dig till din tandhygienist eller din tandläkare. Om du är ny kund bokar du en </a:t>
            </a:r>
            <a:r>
              <a:rPr lang="sv-SE" dirty="0" smtClean="0">
                <a:hlinkClick r:id="rId4" tooltip="Läs mer om hur en undersökning går till"/>
              </a:rPr>
              <a:t>undersökning</a:t>
            </a:r>
            <a:r>
              <a:rPr lang="sv-SE" dirty="0" smtClean="0"/>
              <a:t>.</a:t>
            </a:r>
          </a:p>
          <a:p>
            <a:endParaRPr lang="sv-SE" dirty="0" smtClean="0"/>
          </a:p>
          <a:p>
            <a:r>
              <a:rPr lang="sv-SE" b="1" dirty="0" smtClean="0"/>
              <a:t>Bilaga</a:t>
            </a:r>
          </a:p>
          <a:p>
            <a:r>
              <a:rPr lang="sv-SE" b="1" dirty="0" smtClean="0"/>
              <a:t>Testa tungtricket</a:t>
            </a:r>
          </a:p>
          <a:p>
            <a:r>
              <a:rPr lang="sv-SE" dirty="0" smtClean="0"/>
              <a:t>Är dina tänder rena? Känn efter med tungan. Tungan ska glida lätt och tändernas yta ska kännas glatt. Om ytan känns sträv behöver du borsta lite mer.</a:t>
            </a:r>
          </a:p>
          <a:p>
            <a:r>
              <a:rPr lang="sv-SE" b="1" dirty="0" smtClean="0"/>
              <a:t>Tuggummi</a:t>
            </a:r>
          </a:p>
          <a:p>
            <a:r>
              <a:rPr lang="sv-SE" dirty="0" smtClean="0"/>
              <a:t>Tuggummi kan aldrig ersätta tandborstning. Men tuggummi med </a:t>
            </a:r>
            <a:r>
              <a:rPr lang="sv-SE" dirty="0" err="1" smtClean="0"/>
              <a:t>xylitol</a:t>
            </a:r>
            <a:r>
              <a:rPr lang="sv-SE" dirty="0" smtClean="0"/>
              <a:t> eller karbamid kan påverka syraattackerna så att de blir kortare. Det beror bland annat på att du får mer saliv i munnen när du tuggar. Och saliven är bra på att göra rent. Tuggummit kan också ta med sig en del bakterier och </a:t>
            </a:r>
            <a:r>
              <a:rPr lang="sv-SE" dirty="0" err="1" smtClean="0"/>
              <a:t>Xylitol</a:t>
            </a:r>
            <a:r>
              <a:rPr lang="sv-SE" dirty="0" smtClean="0"/>
              <a:t> stärker tänderna.</a:t>
            </a:r>
          </a:p>
          <a:p>
            <a:endParaRPr lang="sv-SE" dirty="0"/>
          </a:p>
        </p:txBody>
      </p:sp>
      <p:sp>
        <p:nvSpPr>
          <p:cNvPr id="4" name="Platshållare för bildnummer 3"/>
          <p:cNvSpPr>
            <a:spLocks noGrp="1"/>
          </p:cNvSpPr>
          <p:nvPr>
            <p:ph type="sldNum" sz="quarter" idx="10"/>
          </p:nvPr>
        </p:nvSpPr>
        <p:spPr/>
        <p:txBody>
          <a:bodyPr/>
          <a:lstStyle/>
          <a:p>
            <a:fld id="{F86DD05A-257B-904E-8EEB-B5159DF974C8}" type="slidenum">
              <a:rPr lang="sv-SE" smtClean="0"/>
              <a:pPr/>
              <a:t>27</a:t>
            </a:fld>
            <a:endParaRPr lang="sv-SE" dirty="0"/>
          </a:p>
        </p:txBody>
      </p:sp>
    </p:spTree>
    <p:extLst>
      <p:ext uri="{BB962C8B-B14F-4D97-AF65-F5344CB8AC3E}">
        <p14:creationId xmlns:p14="http://schemas.microsoft.com/office/powerpoint/2010/main" val="42718255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effectLst/>
              </a:rPr>
              <a:t>Bild 28</a:t>
            </a:r>
          </a:p>
          <a:p>
            <a:r>
              <a:rPr lang="sv-SE" dirty="0" smtClean="0">
                <a:effectLst/>
              </a:rPr>
              <a:t>En dietist är en specialist på mat- och näringslära som arbetar med utredning, behandling och uppföljning av näringsproblem hos patienter inom hälso- och sjukvården och ute i samhället. Idag har dietister blivit en viktig del av vården, dietisternas kunskaper är viktiga för behandling av sjukdomsrelaterad undernäring inom akutsjukvården eller för behandling av långsiktliga närings- och kostrelaterade sjukdomar som diabetes. Folkhälsa och friskvård är ett annat viktigt arbetsområde för dietister. Ökade kunskaper om hur våra matvanor påverkar vår hälsa har lett till ett växande intresse och behov av rådgivning om kost och sjukdomar.</a:t>
            </a:r>
          </a:p>
          <a:p>
            <a:r>
              <a:rPr lang="sv-SE" dirty="0" smtClean="0">
                <a:effectLst/>
              </a:rPr>
              <a:t>Det är hos dietisten man kan vända</a:t>
            </a:r>
            <a:r>
              <a:rPr lang="sv-SE" baseline="0" dirty="0" smtClean="0">
                <a:effectLst/>
              </a:rPr>
              <a:t> sig till om man vill ha råd eller öka kunskaper om mat.</a:t>
            </a:r>
            <a:endParaRPr lang="sv-SE" dirty="0"/>
          </a:p>
        </p:txBody>
      </p:sp>
      <p:sp>
        <p:nvSpPr>
          <p:cNvPr id="4" name="Platshållare för bildnummer 3"/>
          <p:cNvSpPr>
            <a:spLocks noGrp="1"/>
          </p:cNvSpPr>
          <p:nvPr>
            <p:ph type="sldNum" sz="quarter" idx="10"/>
          </p:nvPr>
        </p:nvSpPr>
        <p:spPr/>
        <p:txBody>
          <a:bodyPr/>
          <a:lstStyle/>
          <a:p>
            <a:fld id="{F86DD05A-257B-904E-8EEB-B5159DF974C8}" type="slidenum">
              <a:rPr lang="sv-SE" smtClean="0"/>
              <a:pPr/>
              <a:t>28</a:t>
            </a:fld>
            <a:endParaRPr lang="sv-SE" dirty="0"/>
          </a:p>
        </p:txBody>
      </p:sp>
    </p:spTree>
    <p:extLst>
      <p:ext uri="{BB962C8B-B14F-4D97-AF65-F5344CB8AC3E}">
        <p14:creationId xmlns:p14="http://schemas.microsoft.com/office/powerpoint/2010/main" val="2093100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86DD05A-257B-904E-8EEB-B5159DF974C8}" type="slidenum">
              <a:rPr lang="sv-SE" smtClean="0"/>
              <a:pPr/>
              <a:t>29</a:t>
            </a:fld>
            <a:endParaRPr lang="sv-SE" dirty="0"/>
          </a:p>
        </p:txBody>
      </p:sp>
    </p:spTree>
    <p:extLst>
      <p:ext uri="{BB962C8B-B14F-4D97-AF65-F5344CB8AC3E}">
        <p14:creationId xmlns:p14="http://schemas.microsoft.com/office/powerpoint/2010/main" val="1305448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Bild 1-3</a:t>
            </a:r>
          </a:p>
          <a:p>
            <a:r>
              <a:rPr lang="sv-SE" dirty="0" smtClean="0"/>
              <a:t>Presentation av oss och av deltagarna kort.  Namn, ålder, land, när ni kom till Sverige</a:t>
            </a:r>
            <a:endParaRPr lang="sv-SE" dirty="0"/>
          </a:p>
        </p:txBody>
      </p:sp>
      <p:sp>
        <p:nvSpPr>
          <p:cNvPr id="4" name="Platshållare för bildnummer 3"/>
          <p:cNvSpPr>
            <a:spLocks noGrp="1"/>
          </p:cNvSpPr>
          <p:nvPr>
            <p:ph type="sldNum" sz="quarter" idx="10"/>
          </p:nvPr>
        </p:nvSpPr>
        <p:spPr/>
        <p:txBody>
          <a:bodyPr/>
          <a:lstStyle/>
          <a:p>
            <a:fld id="{F86DD05A-257B-904E-8EEB-B5159DF974C8}" type="slidenum">
              <a:rPr lang="sv-SE" smtClean="0"/>
              <a:pPr/>
              <a:t>3</a:t>
            </a:fld>
            <a:endParaRPr lang="sv-SE" dirty="0"/>
          </a:p>
        </p:txBody>
      </p:sp>
    </p:spTree>
    <p:extLst>
      <p:ext uri="{BB962C8B-B14F-4D97-AF65-F5344CB8AC3E}">
        <p14:creationId xmlns:p14="http://schemas.microsoft.com/office/powerpoint/2010/main" val="28852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v-SE" sz="1200" kern="1200" dirty="0" smtClean="0">
                <a:solidFill>
                  <a:schemeClr val="tx1"/>
                </a:solidFill>
                <a:effectLst/>
                <a:latin typeface="Verdana"/>
                <a:ea typeface="ヒラギノ角ゴ Pro W3" charset="-128"/>
                <a:cs typeface="ヒラギノ角ゴ Pro W3" charset="-128"/>
              </a:rPr>
              <a:t>Bild 4</a:t>
            </a:r>
          </a:p>
          <a:p>
            <a:pPr fontAlgn="base"/>
            <a:r>
              <a:rPr lang="sv-SE" sz="1200" kern="1200" dirty="0" smtClean="0">
                <a:solidFill>
                  <a:schemeClr val="tx1"/>
                </a:solidFill>
                <a:effectLst/>
                <a:latin typeface="Verdana"/>
                <a:ea typeface="ヒラギノ角ゴ Pro W3" charset="-128"/>
                <a:cs typeface="ヒラギノ角ゴ Pro W3" charset="-128"/>
              </a:rPr>
              <a:t>Visa film (svensk)</a:t>
            </a:r>
            <a:r>
              <a:rPr lang="sv-SE" sz="1200" kern="1200" baseline="0" dirty="0" smtClean="0">
                <a:solidFill>
                  <a:schemeClr val="tx1"/>
                </a:solidFill>
                <a:effectLst/>
                <a:latin typeface="Verdana"/>
                <a:ea typeface="ヒラギノ角ゴ Pro W3" charset="-128"/>
                <a:cs typeface="ヒラギノ角ゴ Pro W3" charset="-128"/>
              </a:rPr>
              <a:t> </a:t>
            </a:r>
            <a:r>
              <a:rPr lang="sv-SE" sz="1200" kern="1200" dirty="0" smtClean="0">
                <a:solidFill>
                  <a:schemeClr val="tx1"/>
                </a:solidFill>
                <a:effectLst/>
                <a:latin typeface="Verdana"/>
                <a:ea typeface="ヒラギノ角ゴ Pro W3" charset="-128"/>
                <a:cs typeface="ヒラギノ角ゴ Pro W3" charset="-128"/>
              </a:rPr>
              <a:t>som beskriver syfte med hälsostöd.</a:t>
            </a:r>
          </a:p>
          <a:p>
            <a:r>
              <a:rPr lang="sv-SE" dirty="0" smtClean="0"/>
              <a:t>Man kan uppleva stress i samband med flykten. Man vet</a:t>
            </a:r>
            <a:r>
              <a:rPr lang="sv-SE" baseline="0" dirty="0" smtClean="0"/>
              <a:t> att det är viktigt att röra sig och äta rätt. Även om man vet så kan det vara svårt att göra det. Därför är det viktig att träffas så som vi gör nu i grupper och på så sätt hitta sätt att må bättre och även genom att stötta varandra.</a:t>
            </a:r>
            <a:endParaRPr lang="sv-SE" dirty="0"/>
          </a:p>
        </p:txBody>
      </p:sp>
      <p:sp>
        <p:nvSpPr>
          <p:cNvPr id="4" name="Platshållare för bildnummer 3"/>
          <p:cNvSpPr>
            <a:spLocks noGrp="1"/>
          </p:cNvSpPr>
          <p:nvPr>
            <p:ph type="sldNum" sz="quarter" idx="10"/>
          </p:nvPr>
        </p:nvSpPr>
        <p:spPr/>
        <p:txBody>
          <a:bodyPr/>
          <a:lstStyle/>
          <a:p>
            <a:fld id="{F86DD05A-257B-904E-8EEB-B5159DF974C8}" type="slidenum">
              <a:rPr lang="sv-SE" smtClean="0"/>
              <a:pPr/>
              <a:t>4</a:t>
            </a:fld>
            <a:endParaRPr lang="sv-SE" dirty="0"/>
          </a:p>
        </p:txBody>
      </p:sp>
    </p:spTree>
    <p:extLst>
      <p:ext uri="{BB962C8B-B14F-4D97-AF65-F5344CB8AC3E}">
        <p14:creationId xmlns:p14="http://schemas.microsoft.com/office/powerpoint/2010/main" val="3411916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Verdana"/>
                <a:ea typeface="ヒラギノ角ゴ Pro W3" charset="-128"/>
                <a:cs typeface="ヒラギノ角ゴ Pro W3" charset="-128"/>
              </a:rPr>
              <a:t>Bild 5 </a:t>
            </a:r>
          </a:p>
          <a:p>
            <a:r>
              <a:rPr lang="sv-SE" sz="1200" kern="1200" dirty="0" smtClean="0">
                <a:solidFill>
                  <a:schemeClr val="tx1"/>
                </a:solidFill>
                <a:effectLst/>
                <a:latin typeface="Verdana"/>
                <a:ea typeface="ヒラギノ角ゴ Pro W3" charset="-128"/>
                <a:cs typeface="ヒラギノ角ゴ Pro W3" charset="-128"/>
              </a:rPr>
              <a:t>Förklara vad hälsostöd handlar om, beskriv de</a:t>
            </a:r>
            <a:r>
              <a:rPr lang="sv-SE" sz="1200" kern="1200" baseline="0" dirty="0" smtClean="0">
                <a:solidFill>
                  <a:schemeClr val="tx1"/>
                </a:solidFill>
                <a:effectLst/>
                <a:latin typeface="Verdana"/>
                <a:ea typeface="ヒラギノ角ゴ Pro W3" charset="-128"/>
                <a:cs typeface="ヒラギノ角ゴ Pro W3" charset="-128"/>
              </a:rPr>
              <a:t> </a:t>
            </a:r>
            <a:r>
              <a:rPr lang="sv-SE" sz="1200" kern="1200" dirty="0" smtClean="0">
                <a:solidFill>
                  <a:schemeClr val="tx1"/>
                </a:solidFill>
                <a:effectLst/>
                <a:latin typeface="Verdana"/>
                <a:ea typeface="ヒラギノ角ゴ Pro W3" charset="-128"/>
                <a:cs typeface="ヒラギノ角ゴ Pro W3" charset="-128"/>
              </a:rPr>
              <a:t>olika tema.</a:t>
            </a:r>
          </a:p>
          <a:p>
            <a:r>
              <a:rPr lang="sv-SE" sz="1200" kern="1200" dirty="0" smtClean="0">
                <a:solidFill>
                  <a:schemeClr val="tx1"/>
                </a:solidFill>
                <a:effectLst/>
                <a:latin typeface="Verdana"/>
                <a:ea typeface="ヒラギノ角ゴ Pro W3" charset="-128"/>
                <a:cs typeface="ヒラギノ角ゴ Pro W3" charset="-128"/>
              </a:rPr>
              <a:t>Fysisk hälsa- kost och motion</a:t>
            </a:r>
          </a:p>
          <a:p>
            <a:r>
              <a:rPr lang="sv-SE" sz="1200" kern="1200" dirty="0" smtClean="0">
                <a:solidFill>
                  <a:schemeClr val="tx1"/>
                </a:solidFill>
                <a:effectLst/>
                <a:latin typeface="Verdana"/>
                <a:ea typeface="ヒラギノ角ゴ Pro W3" charset="-128"/>
                <a:cs typeface="ヒラギノ角ゴ Pro W3" charset="-128"/>
              </a:rPr>
              <a:t>Tobak- alkohol, narkotika</a:t>
            </a:r>
          </a:p>
          <a:p>
            <a:r>
              <a:rPr lang="sv-SE" sz="1200" kern="1200" dirty="0" smtClean="0">
                <a:solidFill>
                  <a:schemeClr val="tx1"/>
                </a:solidFill>
                <a:effectLst/>
                <a:latin typeface="Verdana"/>
                <a:ea typeface="ヒラギノ角ゴ Pro W3" charset="-128"/>
                <a:cs typeface="ヒラギノ角ゴ Pro W3" charset="-128"/>
              </a:rPr>
              <a:t>Sexuellhälsa, relationer</a:t>
            </a:r>
          </a:p>
          <a:p>
            <a:r>
              <a:rPr lang="sv-SE" sz="1200" kern="1200" dirty="0" smtClean="0">
                <a:solidFill>
                  <a:schemeClr val="tx1"/>
                </a:solidFill>
                <a:effectLst/>
                <a:latin typeface="Verdana"/>
                <a:ea typeface="ヒラギノ角ゴ Pro W3" charset="-128"/>
                <a:cs typeface="ヒラギノ角ゴ Pro W3" charset="-128"/>
              </a:rPr>
              <a:t>Psykiskhälsa- stress och sömn</a:t>
            </a:r>
          </a:p>
          <a:p>
            <a:r>
              <a:rPr lang="sv-SE" sz="1200" kern="1200" dirty="0" smtClean="0">
                <a:solidFill>
                  <a:schemeClr val="tx1"/>
                </a:solidFill>
                <a:effectLst/>
                <a:latin typeface="Verdana"/>
                <a:ea typeface="ヒラギノ角ゴ Pro W3" charset="-128"/>
                <a:cs typeface="ヒラギノ角ゴ Pro W3" charset="-128"/>
              </a:rPr>
              <a:t>Värderingar och rättigheter </a:t>
            </a:r>
          </a:p>
          <a:p>
            <a:endParaRPr lang="sv-SE" sz="1200" kern="1200" dirty="0" smtClean="0">
              <a:solidFill>
                <a:schemeClr val="tx1"/>
              </a:solidFill>
              <a:effectLst/>
              <a:latin typeface="Verdana"/>
              <a:ea typeface="ヒラギノ角ゴ Pro W3" charset="-128"/>
              <a:cs typeface="ヒラギノ角ゴ Pro W3" charset="-128"/>
            </a:endParaRPr>
          </a:p>
          <a:p>
            <a:r>
              <a:rPr lang="sv-SE" sz="1200" kern="1200" dirty="0" smtClean="0">
                <a:solidFill>
                  <a:schemeClr val="tx1"/>
                </a:solidFill>
                <a:effectLst/>
                <a:latin typeface="Verdana"/>
                <a:ea typeface="ヒラギノ角ゴ Pro W3" charset="-128"/>
                <a:cs typeface="ヒラギノ角ゴ Pro W3" charset="-128"/>
              </a:rPr>
              <a:t>Frågeformulär och utvärdering.</a:t>
            </a:r>
          </a:p>
          <a:p>
            <a:r>
              <a:rPr lang="sv-SE" sz="1200" kern="1200" dirty="0" smtClean="0">
                <a:solidFill>
                  <a:schemeClr val="tx1"/>
                </a:solidFill>
                <a:effectLst/>
                <a:latin typeface="Verdana"/>
                <a:ea typeface="ヒラギノ角ゴ Pro W3" charset="-128"/>
                <a:cs typeface="ヒラギノ角ゴ Pro W3" charset="-128"/>
              </a:rPr>
              <a:t>Om det är möjligt. Efter varje tillfälle feedback, vad saknar ni? Vad vill ni prata om eller ta bort?</a:t>
            </a:r>
          </a:p>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F86DD05A-257B-904E-8EEB-B5159DF974C8}" type="slidenum">
              <a:rPr lang="sv-SE" smtClean="0"/>
              <a:pPr/>
              <a:t>5</a:t>
            </a:fld>
            <a:endParaRPr lang="sv-SE" dirty="0"/>
          </a:p>
        </p:txBody>
      </p:sp>
    </p:spTree>
    <p:extLst>
      <p:ext uri="{BB962C8B-B14F-4D97-AF65-F5344CB8AC3E}">
        <p14:creationId xmlns:p14="http://schemas.microsoft.com/office/powerpoint/2010/main" val="2880065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Verdana"/>
                <a:ea typeface="ヒラギノ角ゴ Pro W3" charset="-128"/>
                <a:cs typeface="ヒラギノ角ゴ Pro W3" charset="-128"/>
              </a:rPr>
              <a:t>Bild 6</a:t>
            </a:r>
          </a:p>
          <a:p>
            <a:pPr fontAlgn="base"/>
            <a:r>
              <a:rPr lang="sv-SE" sz="1200" kern="1200" dirty="0" smtClean="0">
                <a:solidFill>
                  <a:schemeClr val="tx1"/>
                </a:solidFill>
                <a:effectLst/>
                <a:latin typeface="Verdana"/>
                <a:ea typeface="ヒラギノ角ゴ Pro W3" charset="-128"/>
                <a:cs typeface="ヒラギノ角ゴ Pro W3" charset="-128"/>
              </a:rPr>
              <a:t>Beskriv ramarna. Vi inom vården har tystnadsplikt. Mobilen är avstängd.</a:t>
            </a:r>
          </a:p>
          <a:p>
            <a:pPr fontAlgn="base"/>
            <a:r>
              <a:rPr lang="sv-SE" sz="1200" kern="1200" dirty="0" smtClean="0">
                <a:solidFill>
                  <a:schemeClr val="tx1"/>
                </a:solidFill>
                <a:effectLst/>
                <a:latin typeface="Verdana"/>
                <a:ea typeface="ヒラギノ角ゴ Pro W3" charset="-128"/>
                <a:cs typeface="ヒラギノ角ゴ Pro W3" charset="-128"/>
              </a:rPr>
              <a:t>Viktigt att tänka på om det kommer upp någonting som är känsligt och personligt att man inte sprider det till andra utanför gruppen.</a:t>
            </a:r>
          </a:p>
          <a:p>
            <a:pPr fontAlgn="base"/>
            <a:r>
              <a:rPr lang="sv-SE" sz="1200" kern="1200" dirty="0" smtClean="0">
                <a:solidFill>
                  <a:schemeClr val="tx1"/>
                </a:solidFill>
                <a:effectLst/>
                <a:latin typeface="Verdana"/>
                <a:ea typeface="ヒラギノ角ゴ Pro W3" charset="-128"/>
                <a:cs typeface="ヒラギノ角ゴ Pro W3" charset="-128"/>
              </a:rPr>
              <a:t>Närvarolista.</a:t>
            </a:r>
          </a:p>
          <a:p>
            <a:endParaRPr lang="sv-SE" dirty="0"/>
          </a:p>
        </p:txBody>
      </p:sp>
      <p:sp>
        <p:nvSpPr>
          <p:cNvPr id="4" name="Platshållare för bildnummer 3"/>
          <p:cNvSpPr>
            <a:spLocks noGrp="1"/>
          </p:cNvSpPr>
          <p:nvPr>
            <p:ph type="sldNum" sz="quarter" idx="10"/>
          </p:nvPr>
        </p:nvSpPr>
        <p:spPr/>
        <p:txBody>
          <a:bodyPr/>
          <a:lstStyle/>
          <a:p>
            <a:fld id="{F86DD05A-257B-904E-8EEB-B5159DF974C8}" type="slidenum">
              <a:rPr lang="sv-SE" smtClean="0"/>
              <a:pPr/>
              <a:t>6</a:t>
            </a:fld>
            <a:endParaRPr lang="sv-SE" dirty="0"/>
          </a:p>
        </p:txBody>
      </p:sp>
    </p:spTree>
    <p:extLst>
      <p:ext uri="{BB962C8B-B14F-4D97-AF65-F5344CB8AC3E}">
        <p14:creationId xmlns:p14="http://schemas.microsoft.com/office/powerpoint/2010/main" val="3718794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Verdana"/>
                <a:ea typeface="ヒラギノ角ゴ Pro W3" charset="-128"/>
                <a:cs typeface="ヒラギノ角ゴ Pro W3" charset="-128"/>
              </a:rPr>
              <a:t>Bild 7</a:t>
            </a:r>
          </a:p>
          <a:p>
            <a:r>
              <a:rPr lang="sv-SE" sz="1200" i="1" kern="1200" dirty="0" smtClean="0">
                <a:solidFill>
                  <a:schemeClr val="tx1"/>
                </a:solidFill>
                <a:effectLst/>
                <a:latin typeface="Verdana"/>
                <a:ea typeface="ヒラギノ角ゴ Pro W3" charset="-128"/>
                <a:cs typeface="ヒラギノ角ゴ Pro W3" charset="-128"/>
              </a:rPr>
              <a:t>Vad kan vi göra för att må bra?</a:t>
            </a:r>
          </a:p>
          <a:p>
            <a:endParaRPr lang="sv-SE" i="1" baseline="0" dirty="0" smtClean="0"/>
          </a:p>
          <a:p>
            <a:endParaRPr lang="sv-SE" baseline="0" dirty="0" smtClean="0"/>
          </a:p>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F86DD05A-257B-904E-8EEB-B5159DF974C8}" type="slidenum">
              <a:rPr lang="sv-SE" smtClean="0"/>
              <a:pPr/>
              <a:t>7</a:t>
            </a:fld>
            <a:endParaRPr lang="sv-SE" dirty="0"/>
          </a:p>
        </p:txBody>
      </p:sp>
    </p:spTree>
    <p:extLst>
      <p:ext uri="{BB962C8B-B14F-4D97-AF65-F5344CB8AC3E}">
        <p14:creationId xmlns:p14="http://schemas.microsoft.com/office/powerpoint/2010/main" val="2286462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Verdana"/>
                <a:ea typeface="ヒラギノ角ゴ Pro W3" charset="-128"/>
                <a:cs typeface="ヒラギノ角ゴ Pro W3" charset="-128"/>
              </a:rPr>
              <a:t>Bild 8</a:t>
            </a:r>
          </a:p>
          <a:p>
            <a:pPr fontAlgn="base"/>
            <a:r>
              <a:rPr lang="sv-SE" sz="1200" kern="1200" dirty="0" smtClean="0">
                <a:solidFill>
                  <a:schemeClr val="tx1"/>
                </a:solidFill>
                <a:effectLst/>
                <a:latin typeface="Verdana"/>
                <a:ea typeface="ヒラギノ角ゴ Pro W3" charset="-128"/>
                <a:cs typeface="ヒラギノ角ゴ Pro W3" charset="-128"/>
              </a:rPr>
              <a:t>Talar kort om hur motion och kost påverkar kroppen och hälsan.</a:t>
            </a:r>
          </a:p>
          <a:p>
            <a:pPr fontAlgn="base"/>
            <a:r>
              <a:rPr lang="sv-SE" sz="1200" kern="1200" dirty="0" smtClean="0">
                <a:solidFill>
                  <a:schemeClr val="tx1"/>
                </a:solidFill>
                <a:effectLst/>
                <a:latin typeface="Verdana"/>
                <a:ea typeface="ヒラギノ角ゴ Pro W3" charset="-128"/>
                <a:cs typeface="ヒラギノ角ゴ Pro W3" charset="-128"/>
              </a:rPr>
              <a:t>Vid aktivitet frigörs hormoner som gör att humöret blir bättre. Man blir mer avslappnad och lugn. Man kan hantera bättre saker som känns jobbiga och negativa tankar som man bär på.</a:t>
            </a:r>
          </a:p>
          <a:p>
            <a:pPr fontAlgn="base"/>
            <a:r>
              <a:rPr lang="sv-SE" sz="1200" kern="1200" dirty="0" smtClean="0">
                <a:solidFill>
                  <a:schemeClr val="tx1"/>
                </a:solidFill>
                <a:effectLst/>
                <a:latin typeface="Verdana"/>
                <a:ea typeface="ヒラギノ角ゴ Pro W3" charset="-128"/>
                <a:cs typeface="ヒラギノ角ゴ Pro W3" charset="-128"/>
              </a:rPr>
              <a:t>Man sover bättre när man rör på sig. Man blir mindre stressad</a:t>
            </a:r>
          </a:p>
          <a:p>
            <a:pPr fontAlgn="base"/>
            <a:r>
              <a:rPr lang="sv-SE" sz="1200" kern="1200" dirty="0" smtClean="0">
                <a:solidFill>
                  <a:schemeClr val="tx1"/>
                </a:solidFill>
                <a:effectLst/>
                <a:latin typeface="Verdana"/>
                <a:ea typeface="ヒラギノ角ゴ Pro W3" charset="-128"/>
                <a:cs typeface="ヒラギノ角ゴ Pro W3" charset="-128"/>
              </a:rPr>
              <a:t>Kost.</a:t>
            </a:r>
          </a:p>
          <a:p>
            <a:pPr fontAlgn="base"/>
            <a:r>
              <a:rPr lang="sv-SE" sz="1200" kern="1200" dirty="0" smtClean="0">
                <a:solidFill>
                  <a:schemeClr val="tx1"/>
                </a:solidFill>
                <a:effectLst/>
                <a:latin typeface="Verdana"/>
                <a:ea typeface="ヒラギノ角ゴ Pro W3" charset="-128"/>
                <a:cs typeface="ヒラギノ角ゴ Pro W3" charset="-128"/>
              </a:rPr>
              <a:t>Viktigt att man äter regelbundet och mycket frukt och grönt. Vattnet kan man dricka direkt från kranen. </a:t>
            </a:r>
          </a:p>
          <a:p>
            <a:pPr fontAlgn="base"/>
            <a:r>
              <a:rPr lang="sv-SE" sz="1200" kern="1200" dirty="0" smtClean="0">
                <a:solidFill>
                  <a:schemeClr val="tx1"/>
                </a:solidFill>
                <a:effectLst/>
                <a:latin typeface="Verdana"/>
                <a:ea typeface="ヒラギノ角ゴ Pro W3" charset="-128"/>
                <a:cs typeface="ヒラギノ角ゴ Pro W3" charset="-128"/>
              </a:rPr>
              <a:t> </a:t>
            </a:r>
          </a:p>
          <a:p>
            <a:endParaRPr lang="sv-SE" dirty="0"/>
          </a:p>
        </p:txBody>
      </p:sp>
      <p:sp>
        <p:nvSpPr>
          <p:cNvPr id="4" name="Platshållare för bildnummer 3"/>
          <p:cNvSpPr>
            <a:spLocks noGrp="1"/>
          </p:cNvSpPr>
          <p:nvPr>
            <p:ph type="sldNum" sz="quarter" idx="10"/>
          </p:nvPr>
        </p:nvSpPr>
        <p:spPr/>
        <p:txBody>
          <a:bodyPr/>
          <a:lstStyle/>
          <a:p>
            <a:fld id="{F86DD05A-257B-904E-8EEB-B5159DF974C8}" type="slidenum">
              <a:rPr lang="sv-SE" smtClean="0"/>
              <a:pPr/>
              <a:t>8</a:t>
            </a:fld>
            <a:endParaRPr lang="sv-SE" dirty="0"/>
          </a:p>
        </p:txBody>
      </p:sp>
    </p:spTree>
    <p:extLst>
      <p:ext uri="{BB962C8B-B14F-4D97-AF65-F5344CB8AC3E}">
        <p14:creationId xmlns:p14="http://schemas.microsoft.com/office/powerpoint/2010/main" val="1417636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Verdana"/>
                <a:ea typeface="ヒラギノ角ゴ Pro W3" charset="-128"/>
                <a:cs typeface="ヒラギノ角ゴ Pro W3" charset="-128"/>
              </a:rPr>
              <a:t>Bild 9 </a:t>
            </a:r>
          </a:p>
          <a:p>
            <a:r>
              <a:rPr lang="sv-SE" sz="1200" kern="1200" dirty="0" smtClean="0">
                <a:solidFill>
                  <a:schemeClr val="tx1"/>
                </a:solidFill>
                <a:effectLst/>
                <a:latin typeface="Verdana"/>
                <a:ea typeface="ヒラギノ角ゴ Pro W3" charset="-128"/>
                <a:cs typeface="ヒラギノ角ゴ Pro W3" charset="-128"/>
              </a:rPr>
              <a:t>Film (svenska) om kost och motion</a:t>
            </a:r>
          </a:p>
          <a:p>
            <a:endParaRPr lang="sv-SE" dirty="0"/>
          </a:p>
        </p:txBody>
      </p:sp>
      <p:sp>
        <p:nvSpPr>
          <p:cNvPr id="4" name="Platshållare för bildnummer 3"/>
          <p:cNvSpPr>
            <a:spLocks noGrp="1"/>
          </p:cNvSpPr>
          <p:nvPr>
            <p:ph type="sldNum" sz="quarter" idx="10"/>
          </p:nvPr>
        </p:nvSpPr>
        <p:spPr/>
        <p:txBody>
          <a:bodyPr/>
          <a:lstStyle/>
          <a:p>
            <a:fld id="{F86DD05A-257B-904E-8EEB-B5159DF974C8}" type="slidenum">
              <a:rPr lang="sv-SE" smtClean="0"/>
              <a:pPr/>
              <a:t>9</a:t>
            </a:fld>
            <a:endParaRPr lang="sv-SE" dirty="0"/>
          </a:p>
        </p:txBody>
      </p:sp>
    </p:spTree>
    <p:extLst>
      <p:ext uri="{BB962C8B-B14F-4D97-AF65-F5344CB8AC3E}">
        <p14:creationId xmlns:p14="http://schemas.microsoft.com/office/powerpoint/2010/main" val="324980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990600" y="1273175"/>
            <a:ext cx="7086600" cy="1470025"/>
          </a:xfrm>
          <a:prstGeom prst="rect">
            <a:avLst/>
          </a:prstGeom>
        </p:spPr>
        <p:txBody>
          <a:bodyPr vert="horz"/>
          <a:lstStyle>
            <a:lvl1pPr algn="l">
              <a:defRPr b="0" i="0">
                <a:latin typeface="Verdana"/>
                <a:cs typeface="Verdana"/>
              </a:defRPr>
            </a:lvl1pPr>
          </a:lstStyle>
          <a:p>
            <a:r>
              <a:rPr lang="sv-SE" dirty="0" smtClean="0"/>
              <a:t>Rubrik</a:t>
            </a:r>
            <a:endParaRPr lang="sv-SE" dirty="0"/>
          </a:p>
        </p:txBody>
      </p:sp>
      <p:sp>
        <p:nvSpPr>
          <p:cNvPr id="3" name="Underrubrik 2"/>
          <p:cNvSpPr>
            <a:spLocks noGrp="1"/>
          </p:cNvSpPr>
          <p:nvPr>
            <p:ph type="subTitle" idx="1"/>
          </p:nvPr>
        </p:nvSpPr>
        <p:spPr>
          <a:xfrm>
            <a:off x="990600" y="2667000"/>
            <a:ext cx="6400800" cy="1752600"/>
          </a:xfrm>
          <a:prstGeom prst="rect">
            <a:avLst/>
          </a:prstGeom>
        </p:spPr>
        <p:txBody>
          <a:bodyPr vert="horz"/>
          <a:lstStyle>
            <a:lvl1pPr marL="0" indent="0" algn="l">
              <a:buNone/>
              <a:defRPr sz="2400">
                <a:latin typeface="Verdana"/>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Rubrik 1"/>
          <p:cNvSpPr>
            <a:spLocks noGrp="1"/>
          </p:cNvSpPr>
          <p:nvPr userDrawn="1">
            <p:ph type="title" hasCustomPrompt="1"/>
          </p:nvPr>
        </p:nvSpPr>
        <p:spPr>
          <a:xfrm>
            <a:off x="990600" y="1295400"/>
            <a:ext cx="8229600" cy="1143000"/>
          </a:xfrm>
          <a:prstGeom prst="rect">
            <a:avLst/>
          </a:prstGeom>
        </p:spPr>
        <p:txBody>
          <a:bodyPr/>
          <a:lstStyle>
            <a:lvl1pPr algn="l">
              <a:defRPr>
                <a:latin typeface="Verdana"/>
              </a:defRPr>
            </a:lvl1pPr>
          </a:lstStyle>
          <a:p>
            <a:r>
              <a:rPr lang="sv-SE" dirty="0" smtClean="0"/>
              <a:t>Rubrik</a:t>
            </a:r>
            <a:endParaRPr lang="sv-SE" dirty="0"/>
          </a:p>
        </p:txBody>
      </p:sp>
      <p:sp>
        <p:nvSpPr>
          <p:cNvPr id="4" name="Platshållare för innehåll 2"/>
          <p:cNvSpPr>
            <a:spLocks noGrp="1"/>
          </p:cNvSpPr>
          <p:nvPr userDrawn="1">
            <p:ph idx="1"/>
          </p:nvPr>
        </p:nvSpPr>
        <p:spPr>
          <a:xfrm>
            <a:off x="990600" y="2514600"/>
            <a:ext cx="8229600" cy="4297363"/>
          </a:xfrm>
          <a:prstGeom prst="rect">
            <a:avLst/>
          </a:prstGeom>
        </p:spPr>
        <p:txBody>
          <a:bodyPr/>
          <a:lstStyle>
            <a:lvl1pPr>
              <a:buClr>
                <a:schemeClr val="accent1"/>
              </a:buClr>
              <a:defRPr>
                <a:latin typeface="Verdana"/>
              </a:defRPr>
            </a:lvl1pPr>
          </a:lstStyle>
          <a:p>
            <a:pPr lvl="0"/>
            <a:r>
              <a:rPr lang="sv-SE" smtClean="0"/>
              <a:t>Klicka här för att ändra format på bakgrundstexten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990600" y="1295400"/>
            <a:ext cx="8229600" cy="1143000"/>
          </a:xfrm>
          <a:prstGeom prst="rect">
            <a:avLst/>
          </a:prstGeom>
        </p:spPr>
        <p:txBody>
          <a:bodyPr vert="horz"/>
          <a:lstStyle>
            <a:lvl1pPr algn="l">
              <a:defRPr>
                <a:latin typeface="Verdana"/>
              </a:defRPr>
            </a:lvl1pPr>
          </a:lstStyle>
          <a:p>
            <a:r>
              <a:rPr lang="sv-SE" dirty="0" smtClean="0"/>
              <a:t>Rubrik</a:t>
            </a:r>
            <a:endParaRPr lang="sv-SE" dirty="0"/>
          </a:p>
        </p:txBody>
      </p:sp>
      <p:sp>
        <p:nvSpPr>
          <p:cNvPr id="3" name="Platshållare för innehåll 2"/>
          <p:cNvSpPr>
            <a:spLocks noGrp="1"/>
          </p:cNvSpPr>
          <p:nvPr>
            <p:ph idx="1"/>
          </p:nvPr>
        </p:nvSpPr>
        <p:spPr>
          <a:xfrm>
            <a:off x="990600" y="2362200"/>
            <a:ext cx="8229600" cy="4525963"/>
          </a:xfrm>
          <a:prstGeom prst="rect">
            <a:avLst/>
          </a:prstGeom>
        </p:spPr>
        <p:txBody>
          <a:bodyPr vert="horz"/>
          <a:lstStyle>
            <a:lvl1pPr>
              <a:buClr>
                <a:schemeClr val="accent1"/>
              </a:buClr>
              <a:defRPr>
                <a:latin typeface="Verdana"/>
              </a:defRPr>
            </a:lvl1pPr>
            <a:lvl2pPr>
              <a:buClr>
                <a:schemeClr val="accent1"/>
              </a:buClr>
              <a:defRPr>
                <a:latin typeface="Verdana"/>
              </a:defRPr>
            </a:lvl2pPr>
            <a:lvl3pPr>
              <a:buClr>
                <a:schemeClr val="accent1"/>
              </a:buClr>
              <a:defRPr>
                <a:latin typeface="Verdana"/>
              </a:defRPr>
            </a:lvl3pPr>
            <a:lvl4pPr>
              <a:buClr>
                <a:schemeClr val="accent1"/>
              </a:buClr>
              <a:defRPr>
                <a:latin typeface="Verdana"/>
              </a:defRPr>
            </a:lvl4pPr>
            <a:lvl5pPr>
              <a:buClr>
                <a:schemeClr val="accent1"/>
              </a:buClr>
              <a:defRPr>
                <a:latin typeface="Verdana"/>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990600" y="1295400"/>
            <a:ext cx="8229600" cy="1143000"/>
          </a:xfrm>
          <a:prstGeom prst="rect">
            <a:avLst/>
          </a:prstGeom>
        </p:spPr>
        <p:txBody>
          <a:bodyPr vert="horz"/>
          <a:lstStyle>
            <a:lvl1pPr algn="l">
              <a:defRPr>
                <a:latin typeface="Verdana"/>
              </a:defRPr>
            </a:lvl1pPr>
          </a:lstStyle>
          <a:p>
            <a:r>
              <a:rPr lang="sv-SE" dirty="0" smtClean="0"/>
              <a:t>Rubrik</a:t>
            </a:r>
            <a:endParaRPr lang="sv-SE" dirty="0"/>
          </a:p>
        </p:txBody>
      </p:sp>
      <p:sp>
        <p:nvSpPr>
          <p:cNvPr id="3" name="Platshållare för innehåll 2"/>
          <p:cNvSpPr>
            <a:spLocks noGrp="1"/>
          </p:cNvSpPr>
          <p:nvPr>
            <p:ph sz="half" idx="1"/>
          </p:nvPr>
        </p:nvSpPr>
        <p:spPr>
          <a:xfrm>
            <a:off x="990600" y="2408237"/>
            <a:ext cx="3657600" cy="4525963"/>
          </a:xfrm>
          <a:prstGeom prst="rect">
            <a:avLst/>
          </a:prstGeom>
        </p:spPr>
        <p:txBody>
          <a:bodyPr vert="horz"/>
          <a:lstStyle>
            <a:lvl1pPr>
              <a:buClr>
                <a:schemeClr val="accent1"/>
              </a:buClr>
              <a:defRPr sz="2800">
                <a:latin typeface="Verdana"/>
              </a:defRPr>
            </a:lvl1pPr>
            <a:lvl2pPr>
              <a:buClr>
                <a:schemeClr val="accent1"/>
              </a:buClr>
              <a:defRPr sz="2400">
                <a:latin typeface="Verdana"/>
              </a:defRPr>
            </a:lvl2pPr>
            <a:lvl3pPr>
              <a:buClr>
                <a:schemeClr val="accent1"/>
              </a:buClr>
              <a:defRPr sz="2000">
                <a:latin typeface="Verdana"/>
              </a:defRPr>
            </a:lvl3pPr>
            <a:lvl4pPr>
              <a:buClr>
                <a:schemeClr val="accent1"/>
              </a:buClr>
              <a:defRPr sz="1800">
                <a:latin typeface="Verdana"/>
              </a:defRPr>
            </a:lvl4pPr>
            <a:lvl5pPr>
              <a:buClr>
                <a:schemeClr val="accent1"/>
              </a:buClr>
              <a:defRPr sz="1800">
                <a:latin typeface="Verdana"/>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800600" y="2408237"/>
            <a:ext cx="3657600" cy="4525963"/>
          </a:xfrm>
          <a:prstGeom prst="rect">
            <a:avLst/>
          </a:prstGeom>
        </p:spPr>
        <p:txBody>
          <a:bodyPr vert="horz"/>
          <a:lstStyle>
            <a:lvl1pPr>
              <a:buClr>
                <a:schemeClr val="accent1"/>
              </a:buClr>
              <a:defRPr sz="2800">
                <a:latin typeface="Verdana"/>
              </a:defRPr>
            </a:lvl1pPr>
            <a:lvl2pPr>
              <a:buClr>
                <a:schemeClr val="accent1"/>
              </a:buClr>
              <a:defRPr sz="2400">
                <a:latin typeface="Verdana"/>
              </a:defRPr>
            </a:lvl2pPr>
            <a:lvl3pPr>
              <a:buClr>
                <a:schemeClr val="accent1"/>
              </a:buClr>
              <a:defRPr sz="2000">
                <a:latin typeface="Verdana"/>
              </a:defRPr>
            </a:lvl3pPr>
            <a:lvl4pPr>
              <a:buClr>
                <a:schemeClr val="accent1"/>
              </a:buClr>
              <a:defRPr sz="1800">
                <a:latin typeface="Verdana"/>
              </a:defRPr>
            </a:lvl4pPr>
            <a:lvl5pPr>
              <a:buClr>
                <a:schemeClr val="accent1"/>
              </a:buClr>
              <a:defRPr sz="1800">
                <a:latin typeface="Verdana"/>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990600" y="1295400"/>
            <a:ext cx="7391400" cy="1143000"/>
          </a:xfrm>
          <a:prstGeom prst="rect">
            <a:avLst/>
          </a:prstGeom>
        </p:spPr>
        <p:txBody>
          <a:bodyPr vert="horz"/>
          <a:lstStyle>
            <a:lvl1pPr algn="l">
              <a:defRPr sz="4400">
                <a:latin typeface="Verdana"/>
              </a:defRPr>
            </a:lvl1pPr>
          </a:lstStyle>
          <a:p>
            <a:r>
              <a:rPr lang="sv-SE" dirty="0" smtClean="0"/>
              <a:t>Rubrik</a:t>
            </a:r>
            <a:endParaRPr lang="sv-SE" dirty="0"/>
          </a:p>
        </p:txBody>
      </p:sp>
      <p:sp>
        <p:nvSpPr>
          <p:cNvPr id="4" name="Platshållare för innehåll 3"/>
          <p:cNvSpPr>
            <a:spLocks noGrp="1"/>
          </p:cNvSpPr>
          <p:nvPr>
            <p:ph sz="half" idx="2"/>
          </p:nvPr>
        </p:nvSpPr>
        <p:spPr>
          <a:xfrm>
            <a:off x="990600" y="2590800"/>
            <a:ext cx="4040188" cy="3951288"/>
          </a:xfrm>
          <a:prstGeom prst="rect">
            <a:avLst/>
          </a:prstGeom>
        </p:spPr>
        <p:txBody>
          <a:bodyPr vert="horz"/>
          <a:lstStyle>
            <a:lvl1pPr>
              <a:buClr>
                <a:schemeClr val="accent1"/>
              </a:buClr>
              <a:defRPr sz="2400">
                <a:latin typeface="Verdana"/>
              </a:defRPr>
            </a:lvl1pPr>
            <a:lvl2pPr>
              <a:buClr>
                <a:schemeClr val="accent1"/>
              </a:buClr>
              <a:defRPr sz="2000">
                <a:latin typeface="Verdana"/>
              </a:defRPr>
            </a:lvl2pPr>
            <a:lvl3pPr>
              <a:buClr>
                <a:schemeClr val="accent1"/>
              </a:buClr>
              <a:defRPr sz="1800">
                <a:latin typeface="Verdana"/>
              </a:defRPr>
            </a:lvl3pPr>
            <a:lvl4pPr>
              <a:buClr>
                <a:schemeClr val="accent1"/>
              </a:buClr>
              <a:defRPr sz="1600">
                <a:latin typeface="Verdana"/>
              </a:defRPr>
            </a:lvl4pPr>
            <a:lvl5pPr>
              <a:buClr>
                <a:schemeClr val="accent1"/>
              </a:buClr>
              <a:defRPr sz="1600">
                <a:latin typeface="Verdana"/>
              </a:defRPr>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6" name="Platshållare för innehåll 5"/>
          <p:cNvSpPr>
            <a:spLocks noGrp="1"/>
          </p:cNvSpPr>
          <p:nvPr>
            <p:ph sz="quarter" idx="4"/>
          </p:nvPr>
        </p:nvSpPr>
        <p:spPr>
          <a:xfrm>
            <a:off x="5178425" y="2590800"/>
            <a:ext cx="4041775" cy="3951288"/>
          </a:xfrm>
          <a:prstGeom prst="rect">
            <a:avLst/>
          </a:prstGeom>
        </p:spPr>
        <p:txBody>
          <a:bodyPr vert="horz"/>
          <a:lstStyle>
            <a:lvl1pPr>
              <a:buClr>
                <a:schemeClr val="accent1"/>
              </a:buClr>
              <a:defRPr sz="2400">
                <a:latin typeface="Verdana"/>
              </a:defRPr>
            </a:lvl1pPr>
            <a:lvl2pPr>
              <a:buClr>
                <a:schemeClr val="accent1"/>
              </a:buClr>
              <a:defRPr sz="2000">
                <a:latin typeface="Verdana"/>
              </a:defRPr>
            </a:lvl2pPr>
            <a:lvl3pPr>
              <a:buClr>
                <a:schemeClr val="accent1"/>
              </a:buClr>
              <a:defRPr sz="1800">
                <a:latin typeface="Verdana"/>
              </a:defRPr>
            </a:lvl3pPr>
            <a:lvl4pPr>
              <a:buClr>
                <a:schemeClr val="accent1"/>
              </a:buClr>
              <a:defRPr sz="1600">
                <a:latin typeface="Verdana"/>
              </a:defRPr>
            </a:lvl4pPr>
            <a:lvl5pPr>
              <a:buClr>
                <a:schemeClr val="accent1"/>
              </a:buClr>
              <a:defRPr sz="1600">
                <a:latin typeface="Verdana"/>
              </a:defRPr>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1066800" y="1371600"/>
            <a:ext cx="7010400" cy="1828800"/>
          </a:xfrm>
          <a:prstGeom prst="rect">
            <a:avLst/>
          </a:prstGeom>
        </p:spPr>
        <p:txBody>
          <a:bodyPr vert="horz"/>
          <a:lstStyle>
            <a:lvl1pPr>
              <a:defRPr>
                <a:latin typeface="Verdana"/>
              </a:defRPr>
            </a:lvl1pPr>
          </a:lstStyle>
          <a:p>
            <a:r>
              <a:rPr lang="sv-SE" smtClean="0"/>
              <a:t>Klicka här för att ändra format</a:t>
            </a:r>
            <a:endParaRPr lang="sv-S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5105400"/>
            <a:ext cx="5486400" cy="566738"/>
          </a:xfrm>
          <a:prstGeom prst="rect">
            <a:avLst/>
          </a:prstGeom>
        </p:spPr>
        <p:txBody>
          <a:bodyPr vert="horz" anchor="b"/>
          <a:lstStyle>
            <a:lvl1pPr algn="l">
              <a:defRPr sz="2000" b="1">
                <a:latin typeface="Verdana"/>
              </a:defRPr>
            </a:lvl1pPr>
          </a:lstStyle>
          <a:p>
            <a:r>
              <a:rPr lang="sv-SE" smtClean="0"/>
              <a:t>Klicka här för att ändra format</a:t>
            </a:r>
            <a:endParaRPr lang="sv-SE" dirty="0"/>
          </a:p>
        </p:txBody>
      </p:sp>
      <p:sp>
        <p:nvSpPr>
          <p:cNvPr id="3" name="Platshållare för bild 2"/>
          <p:cNvSpPr>
            <a:spLocks noGrp="1"/>
          </p:cNvSpPr>
          <p:nvPr>
            <p:ph type="pic" idx="1"/>
          </p:nvPr>
        </p:nvSpPr>
        <p:spPr>
          <a:xfrm>
            <a:off x="1792288" y="1600200"/>
            <a:ext cx="5486400" cy="3429000"/>
          </a:xfrm>
          <a:prstGeom prst="rect">
            <a:avLst/>
          </a:prstGeom>
        </p:spPr>
        <p:txBody>
          <a:bodyPr vert="horz"/>
          <a:lstStyle>
            <a:lvl1pPr marL="0" indent="0">
              <a:buNone/>
              <a:defRPr sz="3200">
                <a:latin typeface="Verdan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4" name="Platshållare för text 3"/>
          <p:cNvSpPr>
            <a:spLocks noGrp="1"/>
          </p:cNvSpPr>
          <p:nvPr>
            <p:ph type="body" sz="half" idx="2"/>
          </p:nvPr>
        </p:nvSpPr>
        <p:spPr>
          <a:xfrm>
            <a:off x="1792288" y="5675313"/>
            <a:ext cx="5486400" cy="804862"/>
          </a:xfrm>
          <a:prstGeom prst="rect">
            <a:avLst/>
          </a:prstGeom>
        </p:spPr>
        <p:txBody>
          <a:bodyPr vert="horz"/>
          <a:lstStyle>
            <a:lvl1pPr marL="0" indent="0">
              <a:buNone/>
              <a:defRPr sz="1400">
                <a:latin typeface="Verdan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Bildobjekt 12" descr="Dekor rak röd ppt.jpg"/>
          <p:cNvPicPr>
            <a:picLocks noChangeAspect="1"/>
          </p:cNvPicPr>
          <p:nvPr/>
        </p:nvPicPr>
        <p:blipFill>
          <a:blip r:embed="rId9"/>
          <a:srcRect t="28846"/>
          <a:stretch>
            <a:fillRect/>
          </a:stretch>
        </p:blipFill>
        <p:spPr>
          <a:xfrm>
            <a:off x="0" y="0"/>
            <a:ext cx="9144000" cy="939800"/>
          </a:xfrm>
          <a:prstGeom prst="rect">
            <a:avLst/>
          </a:prstGeom>
        </p:spPr>
      </p:pic>
      <p:pic>
        <p:nvPicPr>
          <p:cNvPr id="7" name="Bildobjekt 6" descr="LS logga ppt mall.jpg"/>
          <p:cNvPicPr>
            <a:picLocks noChangeAspect="1"/>
          </p:cNvPicPr>
          <p:nvPr/>
        </p:nvPicPr>
        <p:blipFill>
          <a:blip r:embed="rId10"/>
          <a:stretch>
            <a:fillRect/>
          </a:stretch>
        </p:blipFill>
        <p:spPr>
          <a:xfrm>
            <a:off x="8077200" y="6059095"/>
            <a:ext cx="850900" cy="57030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53" r:id="rId5"/>
    <p:sldLayoutId id="2147483654" r:id="rId6"/>
    <p:sldLayoutId id="2147483657" r:id="rId7"/>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ヒラギノ角ゴ Pro W3" charset="-128"/>
          <a:cs typeface="ヒラギノ角ゴ Pro W3" charset="-128"/>
        </a:defRPr>
      </a:lvl2pPr>
      <a:lvl3pPr algn="ctr" rtl="0" eaLnBrk="1" fontAlgn="base" hangingPunct="1">
        <a:spcBef>
          <a:spcPct val="0"/>
        </a:spcBef>
        <a:spcAft>
          <a:spcPct val="0"/>
        </a:spcAft>
        <a:defRPr sz="4400">
          <a:solidFill>
            <a:schemeClr val="tx2"/>
          </a:solidFill>
          <a:latin typeface="Arial" charset="0"/>
          <a:ea typeface="ヒラギノ角ゴ Pro W3" charset="-128"/>
          <a:cs typeface="ヒラギノ角ゴ Pro W3" charset="-128"/>
        </a:defRPr>
      </a:lvl3pPr>
      <a:lvl4pPr algn="ctr" rtl="0" eaLnBrk="1" fontAlgn="base" hangingPunct="1">
        <a:spcBef>
          <a:spcPct val="0"/>
        </a:spcBef>
        <a:spcAft>
          <a:spcPct val="0"/>
        </a:spcAft>
        <a:defRPr sz="4400">
          <a:solidFill>
            <a:schemeClr val="tx2"/>
          </a:solidFill>
          <a:latin typeface="Arial" charset="0"/>
          <a:ea typeface="ヒラギノ角ゴ Pro W3" charset="-128"/>
          <a:cs typeface="ヒラギノ角ゴ Pro W3" charset="-128"/>
        </a:defRPr>
      </a:lvl4pPr>
      <a:lvl5pPr algn="ctr" rtl="0" eaLnBrk="1" fontAlgn="base" hangingPunct="1">
        <a:spcBef>
          <a:spcPct val="0"/>
        </a:spcBef>
        <a:spcAft>
          <a:spcPct val="0"/>
        </a:spcAft>
        <a:defRPr sz="4400">
          <a:solidFill>
            <a:schemeClr val="tx2"/>
          </a:solidFill>
          <a:latin typeface="Arial" charset="0"/>
          <a:ea typeface="ヒラギノ角ゴ Pro W3" charset="-128"/>
          <a:cs typeface="ヒラギノ角ゴ Pro W3" charset="-128"/>
        </a:defRPr>
      </a:lvl5pPr>
      <a:lvl6pPr marL="457200" algn="ctr" rtl="0" eaLnBrk="1" fontAlgn="base" hangingPunct="1">
        <a:spcBef>
          <a:spcPct val="0"/>
        </a:spcBef>
        <a:spcAft>
          <a:spcPct val="0"/>
        </a:spcAft>
        <a:defRPr sz="4400">
          <a:solidFill>
            <a:schemeClr val="tx2"/>
          </a:solidFill>
          <a:latin typeface="Arial" charset="0"/>
          <a:ea typeface="ヒラギノ角ゴ Pro W3" charset="-128"/>
          <a:cs typeface="ヒラギノ角ゴ Pro W3" charset="-128"/>
        </a:defRPr>
      </a:lvl6pPr>
      <a:lvl7pPr marL="914400" algn="ctr" rtl="0" eaLnBrk="1" fontAlgn="base" hangingPunct="1">
        <a:spcBef>
          <a:spcPct val="0"/>
        </a:spcBef>
        <a:spcAft>
          <a:spcPct val="0"/>
        </a:spcAft>
        <a:defRPr sz="4400">
          <a:solidFill>
            <a:schemeClr val="tx2"/>
          </a:solidFill>
          <a:latin typeface="Arial" charset="0"/>
          <a:ea typeface="ヒラギノ角ゴ Pro W3" charset="-128"/>
          <a:cs typeface="ヒラギノ角ゴ Pro W3" charset="-128"/>
        </a:defRPr>
      </a:lvl7pPr>
      <a:lvl8pPr marL="1371600" algn="ctr" rtl="0" eaLnBrk="1" fontAlgn="base" hangingPunct="1">
        <a:spcBef>
          <a:spcPct val="0"/>
        </a:spcBef>
        <a:spcAft>
          <a:spcPct val="0"/>
        </a:spcAft>
        <a:defRPr sz="4400">
          <a:solidFill>
            <a:schemeClr val="tx2"/>
          </a:solidFill>
          <a:latin typeface="Arial" charset="0"/>
          <a:ea typeface="ヒラギノ角ゴ Pro W3" charset="-128"/>
          <a:cs typeface="ヒラギノ角ゴ Pro W3" charset="-128"/>
        </a:defRPr>
      </a:lvl8pPr>
      <a:lvl9pPr marL="1828800" algn="ctr" rtl="0" eaLnBrk="1" fontAlgn="base" hangingPunct="1">
        <a:spcBef>
          <a:spcPct val="0"/>
        </a:spcBef>
        <a:spcAft>
          <a:spcPct val="0"/>
        </a:spcAft>
        <a:defRPr sz="4400">
          <a:solidFill>
            <a:schemeClr val="tx2"/>
          </a:solidFill>
          <a:latin typeface="Arial" charset="0"/>
          <a:ea typeface="ヒラギノ角ゴ Pro W3" charset="-128"/>
          <a:cs typeface="ヒラギノ角ゴ Pro W3"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se/url?sa=i&amp;rct=j&amp;q=&amp;esrc=s&amp;source=images&amp;cd=&amp;cad=rja&amp;uact=8&amp;ved=0ahUKEwjG34ul3MHSAhVEkSwKHfeqBvcQjRwIBw&amp;url=https://www.bachelorstudies.cn/BA/Yu-Yan/&amp;psig=AFQjCNEmfddfbpvT57kqzNHEtqd9ElG0rA&amp;ust=1488884267015283"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se/url?sa=i&amp;rct=j&amp;q=&amp;esrc=s&amp;source=images&amp;cd=&amp;cad=rja&amp;uact=8&amp;ved=0ahUKEwjHwsnWwtLQAhULiywKHXy_ASgQjRwIBw&amp;url=http://fitnesskolan.se/en-varierad-kost/&amp;bvm=bv.139782543,d.bGg&amp;psig=AFQjCNHT07d5PnaUZxIOTbsPerMTsiHpCQ&amp;ust=1480665406123968"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se/url?sa=i&amp;rct=j&amp;q=&amp;esrc=s&amp;source=images&amp;cd=&amp;cad=rja&amp;uact=8&amp;ved=0ahUKEwjG34ul3MHSAhVEkSwKHfeqBvcQjRwIBw&amp;url=https://www.bachelorstudies.cn/BA/Yu-Yan/&amp;psig=AFQjCNEmfddfbpvT57kqzNHEtqd9ElG0rA&amp;ust=148888426701528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se/url?sa=i&amp;rct=j&amp;q=&amp;esrc=s&amp;source=images&amp;cd=&amp;cad=rja&amp;uact=8&amp;ved=0ahUKEwjH4qXaxtLQAhUBXSwKHYSIBGkQjRwIBw&amp;url=http://careofcompany.se/2016/07/ar-sockerskatt-en-bra-vag-att-ga/&amp;psig=AFQjCNHG7jxjinyfXzgj97eIp6bvBnr-TQ&amp;ust=1480666428397840"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se/url?sa=i&amp;rct=j&amp;q=&amp;esrc=s&amp;source=images&amp;cd=&amp;cad=rja&amp;uact=8&amp;ved=0ahUKEwjt4qTmx9LQAhVIBiwKHTvfDiIQjRwIBw&amp;url=http://www.newsner.com/laekaren-uppmanar-alla-foeraeldrar-att-sluta-ge-sina-barn-laesk-efter-3-aarings-allvarliga-kariesinfektion/om/familj-2&amp;bvm=bv.139782543,d.bGg&amp;psig=AFQjCNH-8wCubOLTwvCgt1H2Owy4L1c9vA&amp;ust=1480666628366004"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se/url?sa=i&amp;rct=j&amp;q=&amp;esrc=s&amp;source=images&amp;cd=&amp;cad=rja&amp;uact=8&amp;ved=0ahUKEwjG34ul3MHSAhVEkSwKHfeqBvcQjRwIBw&amp;url=https://www.bachelorstudies.cn/BA/Yu-Yan/&amp;psig=AFQjCNEmfddfbpvT57kqzNHEtqd9ElG0rA&amp;ust=148888426701528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vimeo.com/16085366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google.se/url?sa=i&amp;rct=j&amp;q=&amp;esrc=s&amp;source=images&amp;cd=&amp;cad=rja&amp;uact=8&amp;ved=0ahUKEwjn_MyFw5bQAhXEFSwKHZNpAbIQjRwIBw&amp;url=http://navesta.se/?attachment_id%3D711&amp;psig=AFQjCNEd4kGcAVsy_VsM9QejFV7RtFps-Q&amp;ust=1478603900582722" TargetMode="External"/><Relationship Id="rId5" Type="http://schemas.openxmlformats.org/officeDocument/2006/relationships/image" Target="../media/image5.png"/><Relationship Id="rId4" Type="http://schemas.openxmlformats.org/officeDocument/2006/relationships/hyperlink" Target="http://www.google.se/url?sa=i&amp;rct=j&amp;q=&amp;esrc=s&amp;source=images&amp;cd=&amp;cad=rja&amp;uact=8&amp;ved=0ahUKEwjyrIPawpbQAhUD1iwKHUjBACoQjRwIBw&amp;url=http://www.lul.se/Landsting--politik/Verksamheter/Halsa-och-habilitering/Till-dig-som-ar-barn_/Till-dig-som-ar-barn/&amp;psig=AFQjCNEaW5rr2YNY9uGuTIkOf2Dgym0qrQ&amp;ust=1478603833922468"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se/url?sa=i&amp;rct=j&amp;q=&amp;esrc=s&amp;source=images&amp;cd=&amp;cad=rja&amp;uact=8&amp;ved=0ahUKEwiwsKy6w9LQAhUBiSwKHSswDKQQjRwIBw&amp;url=http://vannasgunnar.blogg.se/2012/january/&amp;psig=AFQjCNGPxFoXbKHZe82HByrFIgaK6WaQ9Q&amp;ust=1480665618269683"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vimeo.com/160902598"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9512" y="980728"/>
            <a:ext cx="8928992" cy="936104"/>
          </a:xfrm>
        </p:spPr>
        <p:txBody>
          <a:bodyPr/>
          <a:lstStyle/>
          <a:p>
            <a:r>
              <a:rPr lang="sv-SE" dirty="0" smtClean="0"/>
              <a:t>Välkommen</a:t>
            </a:r>
            <a:endParaRPr lang="sv-SE" dirty="0"/>
          </a:p>
        </p:txBody>
      </p:sp>
      <p:sp>
        <p:nvSpPr>
          <p:cNvPr id="3" name="Platshållare för innehåll 2"/>
          <p:cNvSpPr>
            <a:spLocks noGrp="1"/>
          </p:cNvSpPr>
          <p:nvPr>
            <p:ph idx="1"/>
          </p:nvPr>
        </p:nvSpPr>
        <p:spPr>
          <a:xfrm>
            <a:off x="251520" y="1988840"/>
            <a:ext cx="8784976" cy="4823123"/>
          </a:xfrm>
        </p:spPr>
        <p:txBody>
          <a:bodyPr/>
          <a:lstStyle/>
          <a:p>
            <a:r>
              <a:rPr lang="sv-SE" dirty="0" smtClean="0"/>
              <a:t>Vida och </a:t>
            </a:r>
            <a:r>
              <a:rPr lang="sv-SE" dirty="0" err="1" smtClean="0"/>
              <a:t>Yesenia</a:t>
            </a:r>
            <a:endParaRPr lang="sv-SE" dirty="0" smtClean="0"/>
          </a:p>
          <a:p>
            <a:r>
              <a:rPr lang="sv-SE" dirty="0" smtClean="0"/>
              <a:t>Sjuksköterskor</a:t>
            </a:r>
          </a:p>
          <a:p>
            <a:r>
              <a:rPr lang="sv-SE" dirty="0" smtClean="0"/>
              <a:t>Asyl-och Migranthälsan</a:t>
            </a:r>
          </a:p>
          <a:p>
            <a:r>
              <a:rPr lang="sv-SE" dirty="0" smtClean="0"/>
              <a:t>Landstinget Sörmland</a:t>
            </a:r>
          </a:p>
          <a:p>
            <a:r>
              <a:rPr lang="sv-SE" dirty="0" smtClean="0"/>
              <a:t>016-104362</a:t>
            </a:r>
            <a:endParaRPr lang="sv-SE" dirty="0"/>
          </a:p>
        </p:txBody>
      </p:sp>
      <p:pic>
        <p:nvPicPr>
          <p:cNvPr id="3074" name="Picture 2" descr="Relaterad bil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5229200"/>
            <a:ext cx="4536504"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235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Fysisk aktivitet</a:t>
            </a:r>
            <a:endParaRPr lang="sv-SE"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91680" y="2484337"/>
            <a:ext cx="1798787" cy="1798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2636912"/>
            <a:ext cx="1694173" cy="1493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7774" y="4437112"/>
            <a:ext cx="2732335" cy="1697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22244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1800" dirty="0"/>
              <a:t>Världshälsoorganisationen rekommenderar att vi tar minst </a:t>
            </a:r>
            <a:r>
              <a:rPr lang="sv-SE" sz="1800" b="1" dirty="0"/>
              <a:t>10 000 </a:t>
            </a:r>
            <a:r>
              <a:rPr lang="sv-SE" sz="1800" dirty="0"/>
              <a:t>steg per dag. Det motsvarar ungefär </a:t>
            </a:r>
            <a:r>
              <a:rPr lang="sv-SE" sz="1800" b="1" dirty="0"/>
              <a:t>6 </a:t>
            </a:r>
            <a:r>
              <a:rPr lang="sv-SE" sz="1800" b="1" dirty="0" smtClean="0"/>
              <a:t>kilometer</a:t>
            </a:r>
            <a:endParaRPr lang="sv-SE" b="1"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91680" y="2852936"/>
            <a:ext cx="6334125" cy="2527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1252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Måttlig? </a:t>
            </a:r>
            <a:br>
              <a:rPr lang="sv-SE" dirty="0"/>
            </a:br>
            <a:endParaRPr lang="sv-SE" dirty="0"/>
          </a:p>
        </p:txBody>
      </p:sp>
      <p:sp>
        <p:nvSpPr>
          <p:cNvPr id="3" name="Platshållare för innehåll 2"/>
          <p:cNvSpPr>
            <a:spLocks noGrp="1"/>
          </p:cNvSpPr>
          <p:nvPr>
            <p:ph idx="1"/>
          </p:nvPr>
        </p:nvSpPr>
        <p:spPr/>
        <p:txBody>
          <a:bodyPr/>
          <a:lstStyle/>
          <a:p>
            <a:endParaRPr lang="sv-SE" dirty="0"/>
          </a:p>
          <a:p>
            <a:r>
              <a:rPr lang="sv-SE" sz="2000" dirty="0" smtClean="0"/>
              <a:t>•</a:t>
            </a:r>
            <a:r>
              <a:rPr lang="sv-SE" sz="2000" dirty="0"/>
              <a:t>Låg = Sjunga </a:t>
            </a:r>
          </a:p>
          <a:p>
            <a:endParaRPr lang="sv-SE" sz="2000" dirty="0"/>
          </a:p>
          <a:p>
            <a:r>
              <a:rPr lang="sv-SE" sz="2000" dirty="0"/>
              <a:t>•Måttlig = Prata </a:t>
            </a:r>
          </a:p>
          <a:p>
            <a:endParaRPr lang="sv-SE" sz="2000" dirty="0"/>
          </a:p>
          <a:p>
            <a:r>
              <a:rPr lang="sv-SE" sz="2000" dirty="0"/>
              <a:t>•Hög = Enstaka ord </a:t>
            </a:r>
          </a:p>
          <a:p>
            <a:endParaRPr lang="sv-SE" sz="2000" dirty="0"/>
          </a:p>
          <a:p>
            <a:endParaRPr lang="sv-SE" sz="20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9169" y="1916832"/>
            <a:ext cx="1300895" cy="1380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1781" y="3429000"/>
            <a:ext cx="1656184" cy="855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5316" y="4437112"/>
            <a:ext cx="1075846" cy="1206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77533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2" y="1052736"/>
            <a:ext cx="8352928" cy="792088"/>
          </a:xfrm>
        </p:spPr>
        <p:txBody>
          <a:bodyPr/>
          <a:lstStyle/>
          <a:p>
            <a:r>
              <a:rPr lang="sv-SE" sz="3600" dirty="0" smtClean="0"/>
              <a:t>Fysioterapeut eller sjukgymnast</a:t>
            </a:r>
            <a:endParaRPr lang="sv-SE" sz="3600" dirty="0"/>
          </a:p>
        </p:txBody>
      </p:sp>
      <p:sp>
        <p:nvSpPr>
          <p:cNvPr id="3" name="Platshållare för innehåll 2"/>
          <p:cNvSpPr>
            <a:spLocks noGrp="1"/>
          </p:cNvSpPr>
          <p:nvPr>
            <p:ph idx="1"/>
          </p:nvPr>
        </p:nvSpPr>
        <p:spPr>
          <a:xfrm>
            <a:off x="467544" y="1700808"/>
            <a:ext cx="8496944" cy="5111155"/>
          </a:xfrm>
        </p:spPr>
        <p:txBody>
          <a:bodyPr/>
          <a:lstStyle/>
          <a:p>
            <a:r>
              <a:rPr lang="sv-SE" sz="2000" dirty="0"/>
              <a:t>Du som har ont i ryggen, axlarna och nacken kan få behandling med fysioterapi eller </a:t>
            </a:r>
            <a:r>
              <a:rPr lang="sv-SE" sz="2000" dirty="0" smtClean="0"/>
              <a:t>sjukgymnastik. </a:t>
            </a:r>
          </a:p>
          <a:p>
            <a:pPr marL="0" indent="0">
              <a:buNone/>
            </a:pPr>
            <a:endParaRPr lang="sv-SE" sz="2000" dirty="0" smtClean="0"/>
          </a:p>
          <a:p>
            <a:r>
              <a:rPr lang="sv-SE" sz="2000" dirty="0" smtClean="0"/>
              <a:t>Du kan </a:t>
            </a:r>
            <a:r>
              <a:rPr lang="sv-SE" sz="2000" dirty="0"/>
              <a:t>få hjälp med behandling och smärtlindring av dina besvär. Ofta är rörelse och träning i olika former en del av behandlingen. Du </a:t>
            </a:r>
            <a:r>
              <a:rPr lang="sv-SE" sz="2000" dirty="0" smtClean="0"/>
              <a:t>kan </a:t>
            </a:r>
            <a:r>
              <a:rPr lang="sv-SE" sz="2000" dirty="0"/>
              <a:t>också få hjälp med att förändra dina levnadsvanor</a:t>
            </a:r>
            <a:r>
              <a:rPr lang="sv-SE" sz="2000" dirty="0" smtClean="0"/>
              <a:t>.</a:t>
            </a:r>
          </a:p>
          <a:p>
            <a:pPr marL="0" indent="0">
              <a:buNone/>
            </a:pPr>
            <a:endParaRPr lang="sv-SE" sz="2000" dirty="0" smtClean="0"/>
          </a:p>
          <a:p>
            <a:r>
              <a:rPr lang="sv-SE" sz="2000" dirty="0"/>
              <a:t>Du kan kontakta en </a:t>
            </a:r>
            <a:r>
              <a:rPr lang="sv-SE" sz="2000" dirty="0" smtClean="0"/>
              <a:t>fysioterapeut/sjukgymnast </a:t>
            </a:r>
            <a:r>
              <a:rPr lang="sv-SE" sz="2000" dirty="0"/>
              <a:t>genom att själv ringa och beställa tid. Du kan </a:t>
            </a:r>
            <a:r>
              <a:rPr lang="sv-SE" sz="2000" dirty="0" smtClean="0"/>
              <a:t>också </a:t>
            </a:r>
            <a:r>
              <a:rPr lang="sv-SE" sz="2000" dirty="0"/>
              <a:t>få en remiss från en </a:t>
            </a:r>
            <a:r>
              <a:rPr lang="sv-SE" sz="2000" dirty="0" smtClean="0"/>
              <a:t>läkare</a:t>
            </a:r>
          </a:p>
          <a:p>
            <a:endParaRPr lang="sv-SE"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5217356"/>
            <a:ext cx="4968552" cy="1288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6908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90600" y="1295400"/>
            <a:ext cx="7469832" cy="837456"/>
          </a:xfrm>
        </p:spPr>
        <p:txBody>
          <a:bodyPr/>
          <a:lstStyle/>
          <a:p>
            <a:pPr algn="ctr"/>
            <a:r>
              <a:rPr lang="sv-SE" dirty="0" smtClean="0"/>
              <a:t>Mat</a:t>
            </a:r>
            <a:endParaRPr lang="sv-SE" dirty="0"/>
          </a:p>
        </p:txBody>
      </p:sp>
      <p:pic>
        <p:nvPicPr>
          <p:cNvPr id="4098" name="Picture 2" descr="Bildresultat för kos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2852936"/>
            <a:ext cx="5210944" cy="3672408"/>
          </a:xfrm>
          <a:prstGeom prst="rect">
            <a:avLst/>
          </a:prstGeom>
          <a:noFill/>
          <a:extLst>
            <a:ext uri="{909E8E84-426E-40DD-AFC4-6F175D3DCCD1}">
              <a14:hiddenFill xmlns:a14="http://schemas.microsoft.com/office/drawing/2010/main">
                <a:solidFill>
                  <a:srgbClr val="FFFFFF"/>
                </a:solidFill>
              </a14:hiddenFill>
            </a:ext>
          </a:extLst>
        </p:spPr>
      </p:pic>
      <p:sp>
        <p:nvSpPr>
          <p:cNvPr id="3" name="Platshållare för innehåll 2"/>
          <p:cNvSpPr>
            <a:spLocks noGrp="1"/>
          </p:cNvSpPr>
          <p:nvPr>
            <p:ph idx="1"/>
          </p:nvPr>
        </p:nvSpPr>
        <p:spPr>
          <a:xfrm>
            <a:off x="1403648" y="2060849"/>
            <a:ext cx="6624736" cy="4464495"/>
          </a:xfrm>
        </p:spPr>
        <p:txBody>
          <a:bodyPr/>
          <a:lstStyle/>
          <a:p>
            <a:endParaRPr lang="sv-SE" dirty="0"/>
          </a:p>
        </p:txBody>
      </p:sp>
    </p:spTree>
    <p:extLst>
      <p:ext uri="{BB962C8B-B14F-4D97-AF65-F5344CB8AC3E}">
        <p14:creationId xmlns:p14="http://schemas.microsoft.com/office/powerpoint/2010/main" val="25257384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ubrik 1"/>
          <p:cNvSpPr>
            <a:spLocks noGrp="1"/>
          </p:cNvSpPr>
          <p:nvPr>
            <p:ph type="title"/>
          </p:nvPr>
        </p:nvSpPr>
        <p:spPr>
          <a:xfrm>
            <a:off x="1403648" y="620688"/>
            <a:ext cx="7632848" cy="1728192"/>
          </a:xfrm>
        </p:spPr>
        <p:txBody>
          <a:bodyPr rtlCol="0">
            <a:normAutofit/>
          </a:bodyPr>
          <a:lstStyle/>
          <a:p>
            <a:pPr eaLnBrk="1" fontAlgn="auto" hangingPunct="1">
              <a:spcAft>
                <a:spcPts val="0"/>
              </a:spcAft>
              <a:defRPr/>
            </a:pPr>
            <a:r>
              <a:rPr lang="sv-SE" altLang="sv-SE" sz="5400" dirty="0" smtClean="0">
                <a:solidFill>
                  <a:schemeClr val="tx2">
                    <a:lumMod val="60000"/>
                    <a:lumOff val="40000"/>
                  </a:schemeClr>
                </a:solidFill>
              </a:rPr>
              <a:t/>
            </a:r>
            <a:br>
              <a:rPr lang="sv-SE" altLang="sv-SE" sz="5400" dirty="0" smtClean="0">
                <a:solidFill>
                  <a:schemeClr val="tx2">
                    <a:lumMod val="60000"/>
                    <a:lumOff val="40000"/>
                  </a:schemeClr>
                </a:solidFill>
              </a:rPr>
            </a:br>
            <a:r>
              <a:rPr lang="sv-SE" altLang="sv-SE" sz="4900" dirty="0" smtClean="0">
                <a:solidFill>
                  <a:schemeClr val="tx2">
                    <a:lumMod val="60000"/>
                    <a:lumOff val="40000"/>
                  </a:schemeClr>
                </a:solidFill>
              </a:rPr>
              <a:t>Tallriksmodellen</a:t>
            </a:r>
          </a:p>
        </p:txBody>
      </p:sp>
      <p:pic>
        <p:nvPicPr>
          <p:cNvPr id="9219" name="Content Placeholder 4" descr="ContentDefault (1).png"/>
          <p:cNvPicPr>
            <a:picLocks noGrp="1" noChangeAspect="1"/>
          </p:cNvPicPr>
          <p:nvPr>
            <p:ph idx="1"/>
          </p:nvPr>
        </p:nvPicPr>
        <p:blipFill>
          <a:blip r:embed="rId3"/>
          <a:srcRect/>
          <a:stretch>
            <a:fillRect/>
          </a:stretch>
        </p:blipFill>
        <p:spPr>
          <a:xfrm>
            <a:off x="3779912" y="2204864"/>
            <a:ext cx="5716587" cy="3619500"/>
          </a:xfrm>
        </p:spPr>
      </p:pic>
      <p:pic>
        <p:nvPicPr>
          <p:cNvPr id="9220" name="Picture 5" descr="ContentDefault.png"/>
          <p:cNvPicPr>
            <a:picLocks noChangeAspect="1"/>
          </p:cNvPicPr>
          <p:nvPr/>
        </p:nvPicPr>
        <p:blipFill>
          <a:blip r:embed="rId4"/>
          <a:srcRect l="17497" t="3947" r="15012"/>
          <a:stretch>
            <a:fillRect/>
          </a:stretch>
        </p:blipFill>
        <p:spPr bwMode="auto">
          <a:xfrm>
            <a:off x="827584" y="2420888"/>
            <a:ext cx="3857625" cy="3476625"/>
          </a:xfrm>
          <a:prstGeom prst="rect">
            <a:avLst/>
          </a:prstGeom>
          <a:noFill/>
          <a:ln w="9525">
            <a:noFill/>
            <a:miter lim="800000"/>
            <a:headEnd/>
            <a:tailEnd/>
          </a:ln>
        </p:spPr>
      </p:pic>
    </p:spTree>
    <p:extLst>
      <p:ext uri="{BB962C8B-B14F-4D97-AF65-F5344CB8AC3E}">
        <p14:creationId xmlns:p14="http://schemas.microsoft.com/office/powerpoint/2010/main" val="17895210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ubrik 1"/>
          <p:cNvSpPr>
            <a:spLocks noGrp="1"/>
          </p:cNvSpPr>
          <p:nvPr>
            <p:ph type="ctrTitle"/>
          </p:nvPr>
        </p:nvSpPr>
        <p:spPr>
          <a:xfrm>
            <a:off x="899592" y="764704"/>
            <a:ext cx="8244408" cy="1296144"/>
          </a:xfrm>
        </p:spPr>
        <p:txBody>
          <a:bodyPr rtlCol="0">
            <a:noAutofit/>
          </a:bodyPr>
          <a:lstStyle/>
          <a:p>
            <a:pPr eaLnBrk="1" fontAlgn="auto" hangingPunct="1">
              <a:spcAft>
                <a:spcPts val="0"/>
              </a:spcAft>
              <a:defRPr/>
            </a:pPr>
            <a:r>
              <a:rPr lang="sv-SE" dirty="0" smtClean="0">
                <a:solidFill>
                  <a:schemeClr val="tx2">
                    <a:lumMod val="60000"/>
                    <a:lumOff val="40000"/>
                  </a:schemeClr>
                </a:solidFill>
              </a:rPr>
              <a:t>Vår mat består av olika ämnen</a:t>
            </a:r>
            <a:br>
              <a:rPr lang="sv-SE" dirty="0" smtClean="0">
                <a:solidFill>
                  <a:schemeClr val="tx2">
                    <a:lumMod val="60000"/>
                    <a:lumOff val="40000"/>
                  </a:schemeClr>
                </a:solidFill>
              </a:rPr>
            </a:br>
            <a:endParaRPr lang="sv-SE" dirty="0" smtClean="0">
              <a:solidFill>
                <a:schemeClr val="tx2">
                  <a:lumMod val="60000"/>
                  <a:lumOff val="40000"/>
                </a:schemeClr>
              </a:solidFill>
            </a:endParaRPr>
          </a:p>
        </p:txBody>
      </p:sp>
      <p:sp>
        <p:nvSpPr>
          <p:cNvPr id="3" name="Underrubrik 2"/>
          <p:cNvSpPr>
            <a:spLocks noGrp="1"/>
          </p:cNvSpPr>
          <p:nvPr>
            <p:ph type="subTitle" idx="1"/>
          </p:nvPr>
        </p:nvSpPr>
        <p:spPr>
          <a:xfrm>
            <a:off x="1043608" y="2060848"/>
            <a:ext cx="7704856" cy="3817045"/>
          </a:xfrm>
        </p:spPr>
        <p:txBody>
          <a:bodyPr rtlCol="0">
            <a:noAutofit/>
          </a:bodyPr>
          <a:lstStyle/>
          <a:p>
            <a:pPr eaLnBrk="1" fontAlgn="auto" hangingPunct="1">
              <a:spcAft>
                <a:spcPts val="0"/>
              </a:spcAft>
              <a:defRPr/>
            </a:pPr>
            <a:r>
              <a:rPr lang="sv-SE" sz="2800" dirty="0" smtClean="0">
                <a:solidFill>
                  <a:srgbClr val="FF0000"/>
                </a:solidFill>
              </a:rPr>
              <a:t>Kolhydrater- </a:t>
            </a:r>
            <a:r>
              <a:rPr lang="sv-SE" sz="1600" dirty="0" smtClean="0"/>
              <a:t>bröd, potatis, pasta, frukt, grönsaker och socker</a:t>
            </a:r>
            <a:endParaRPr lang="sv-SE" sz="1600" dirty="0" smtClean="0">
              <a:solidFill>
                <a:srgbClr val="FF0000"/>
              </a:solidFill>
            </a:endParaRPr>
          </a:p>
          <a:p>
            <a:pPr eaLnBrk="1" fontAlgn="auto" hangingPunct="1">
              <a:spcAft>
                <a:spcPts val="0"/>
              </a:spcAft>
              <a:defRPr/>
            </a:pPr>
            <a:r>
              <a:rPr lang="sv-SE" sz="2800" dirty="0" smtClean="0">
                <a:solidFill>
                  <a:srgbClr val="FF0000"/>
                </a:solidFill>
              </a:rPr>
              <a:t>Protein- </a:t>
            </a:r>
            <a:r>
              <a:rPr lang="sv-SE" sz="1600" dirty="0" smtClean="0"/>
              <a:t>kött, fisk, ägg, baljväxter som ärtor, bönor och linser samt mjölkprodukter</a:t>
            </a:r>
          </a:p>
          <a:p>
            <a:pPr eaLnBrk="1" fontAlgn="auto" hangingPunct="1">
              <a:spcAft>
                <a:spcPts val="0"/>
              </a:spcAft>
              <a:defRPr/>
            </a:pPr>
            <a:r>
              <a:rPr lang="sv-SE" sz="2800" dirty="0" smtClean="0">
                <a:solidFill>
                  <a:srgbClr val="FF0000"/>
                </a:solidFill>
              </a:rPr>
              <a:t>Fett- </a:t>
            </a:r>
            <a:r>
              <a:rPr lang="sv-SE" sz="1600" dirty="0" smtClean="0"/>
              <a:t>olja, mjölkprodukter, fet fisk som lax,</a:t>
            </a:r>
          </a:p>
          <a:p>
            <a:pPr eaLnBrk="1" fontAlgn="auto" hangingPunct="1">
              <a:spcAft>
                <a:spcPts val="0"/>
              </a:spcAft>
              <a:defRPr/>
            </a:pPr>
            <a:endParaRPr lang="sv-SE" sz="1600" dirty="0" smtClean="0"/>
          </a:p>
          <a:p>
            <a:pPr eaLnBrk="1" fontAlgn="auto" hangingPunct="1">
              <a:spcAft>
                <a:spcPts val="0"/>
              </a:spcAft>
              <a:defRPr/>
            </a:pPr>
            <a:r>
              <a:rPr lang="sv-SE" sz="2800" dirty="0" smtClean="0">
                <a:solidFill>
                  <a:srgbClr val="7030A0"/>
                </a:solidFill>
              </a:rPr>
              <a:t>Mineraler- </a:t>
            </a:r>
            <a:r>
              <a:rPr lang="sv-SE" sz="1600" dirty="0" smtClean="0"/>
              <a:t>järn, selen, jod</a:t>
            </a:r>
            <a:endParaRPr lang="sv-SE" sz="2800" dirty="0" smtClean="0"/>
          </a:p>
          <a:p>
            <a:pPr fontAlgn="auto">
              <a:spcAft>
                <a:spcPts val="0"/>
              </a:spcAft>
              <a:defRPr/>
            </a:pPr>
            <a:r>
              <a:rPr lang="sv-SE" sz="2800" dirty="0" smtClean="0">
                <a:solidFill>
                  <a:srgbClr val="7030A0"/>
                </a:solidFill>
              </a:rPr>
              <a:t>Vitaminer - </a:t>
            </a:r>
            <a:r>
              <a:rPr lang="sv-SE" sz="1600" dirty="0" smtClean="0"/>
              <a:t>13 </a:t>
            </a:r>
            <a:r>
              <a:rPr lang="sv-SE" sz="1600" dirty="0" err="1" smtClean="0"/>
              <a:t>st</a:t>
            </a:r>
            <a:r>
              <a:rPr lang="sv-SE" sz="1600" dirty="0" smtClean="0"/>
              <a:t> vitaminer,</a:t>
            </a:r>
            <a:r>
              <a:rPr lang="sv-SE" sz="1600" dirty="0"/>
              <a:t> A, D, E, </a:t>
            </a:r>
            <a:r>
              <a:rPr lang="sv-SE" sz="1600" dirty="0" smtClean="0"/>
              <a:t>K, C och 8 B-vitaminer</a:t>
            </a:r>
            <a:endParaRPr lang="sv-SE" sz="2800" dirty="0">
              <a:solidFill>
                <a:srgbClr val="7030A0"/>
              </a:solidFill>
            </a:endParaRPr>
          </a:p>
        </p:txBody>
      </p:sp>
    </p:spTree>
    <p:extLst>
      <p:ext uri="{BB962C8B-B14F-4D97-AF65-F5344CB8AC3E}">
        <p14:creationId xmlns:p14="http://schemas.microsoft.com/office/powerpoint/2010/main" val="36212569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endParaRPr lang="sv-SE" altLang="sv-SE" smtClean="0"/>
          </a:p>
        </p:txBody>
      </p:sp>
      <p:pic>
        <p:nvPicPr>
          <p:cNvPr id="8195" name="Picture 2"/>
          <p:cNvPicPr>
            <a:picLocks noGrp="1" noChangeAspect="1" noChangeArrowheads="1"/>
          </p:cNvPicPr>
          <p:nvPr>
            <p:ph idx="1"/>
          </p:nvPr>
        </p:nvPicPr>
        <p:blipFill>
          <a:blip r:embed="rId3"/>
          <a:srcRect/>
          <a:stretch>
            <a:fillRect/>
          </a:stretch>
        </p:blipFill>
        <p:spPr>
          <a:xfrm>
            <a:off x="-92075" y="0"/>
            <a:ext cx="9666288" cy="6858000"/>
          </a:xfrm>
          <a:noFill/>
        </p:spPr>
      </p:pic>
    </p:spTree>
    <p:extLst>
      <p:ext uri="{BB962C8B-B14F-4D97-AF65-F5344CB8AC3E}">
        <p14:creationId xmlns:p14="http://schemas.microsoft.com/office/powerpoint/2010/main" val="2794372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21" y="1412776"/>
            <a:ext cx="6492213" cy="4869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8386" y="2492896"/>
            <a:ext cx="1388409" cy="1033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3415308"/>
            <a:ext cx="1944638" cy="1254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latshållare för innehåll 2"/>
          <p:cNvSpPr>
            <a:spLocks noGrp="1"/>
          </p:cNvSpPr>
          <p:nvPr>
            <p:ph idx="1"/>
          </p:nvPr>
        </p:nvSpPr>
        <p:spPr>
          <a:xfrm>
            <a:off x="990600" y="2276872"/>
            <a:ext cx="7974310" cy="4535091"/>
          </a:xfrm>
        </p:spPr>
        <p:txBody>
          <a:bodyPr/>
          <a:lstStyle/>
          <a:p>
            <a:pPr marL="0" indent="0">
              <a:buNone/>
            </a:pPr>
            <a:endParaRPr lang="sv-SE" b="1" dirty="0"/>
          </a:p>
        </p:txBody>
      </p:sp>
    </p:spTree>
    <p:extLst>
      <p:ext uri="{BB962C8B-B14F-4D97-AF65-F5344CB8AC3E}">
        <p14:creationId xmlns:p14="http://schemas.microsoft.com/office/powerpoint/2010/main" val="23440518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endParaRPr lang="sv-SE"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196752"/>
            <a:ext cx="7416824"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196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3568" y="1295400"/>
            <a:ext cx="8536632" cy="1143000"/>
          </a:xfrm>
        </p:spPr>
        <p:txBody>
          <a:bodyPr/>
          <a:lstStyle/>
          <a:p>
            <a:r>
              <a:rPr lang="sv-SE" dirty="0" smtClean="0"/>
              <a:t>Välkommen</a:t>
            </a:r>
            <a:endParaRPr lang="sv-SE" dirty="0"/>
          </a:p>
        </p:txBody>
      </p:sp>
      <p:sp>
        <p:nvSpPr>
          <p:cNvPr id="3" name="Platshållare för innehåll 2"/>
          <p:cNvSpPr>
            <a:spLocks noGrp="1"/>
          </p:cNvSpPr>
          <p:nvPr>
            <p:ph idx="1"/>
          </p:nvPr>
        </p:nvSpPr>
        <p:spPr>
          <a:xfrm>
            <a:off x="251520" y="2276872"/>
            <a:ext cx="8968680" cy="4535091"/>
          </a:xfrm>
        </p:spPr>
        <p:txBody>
          <a:bodyPr/>
          <a:lstStyle/>
          <a:p>
            <a:r>
              <a:rPr lang="sv-SE" dirty="0" smtClean="0"/>
              <a:t>Patrik och Vida</a:t>
            </a:r>
          </a:p>
          <a:p>
            <a:r>
              <a:rPr lang="sv-SE" dirty="0" smtClean="0"/>
              <a:t>Sjuksköterskor</a:t>
            </a:r>
          </a:p>
          <a:p>
            <a:r>
              <a:rPr lang="sv-SE" dirty="0" smtClean="0"/>
              <a:t>Asyl-och Migranthälsan</a:t>
            </a:r>
          </a:p>
          <a:p>
            <a:r>
              <a:rPr lang="sv-SE" dirty="0" smtClean="0"/>
              <a:t>Landstinget Sörmland</a:t>
            </a:r>
          </a:p>
          <a:p>
            <a:r>
              <a:rPr lang="sv-SE" dirty="0" smtClean="0"/>
              <a:t>016-104362</a:t>
            </a:r>
            <a:endParaRPr lang="sv-SE" dirty="0"/>
          </a:p>
        </p:txBody>
      </p:sp>
      <p:pic>
        <p:nvPicPr>
          <p:cNvPr id="4" name="Picture 2" descr="Relaterad bil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5229200"/>
            <a:ext cx="4536504"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4471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ubrik 1"/>
          <p:cNvSpPr>
            <a:spLocks noGrp="1"/>
          </p:cNvSpPr>
          <p:nvPr>
            <p:ph type="title"/>
          </p:nvPr>
        </p:nvSpPr>
        <p:spPr>
          <a:xfrm>
            <a:off x="611560" y="980728"/>
            <a:ext cx="8608640" cy="792088"/>
          </a:xfrm>
        </p:spPr>
        <p:txBody>
          <a:bodyPr rtlCol="0">
            <a:normAutofit/>
          </a:bodyPr>
          <a:lstStyle/>
          <a:p>
            <a:pPr eaLnBrk="1" fontAlgn="auto" hangingPunct="1">
              <a:spcAft>
                <a:spcPts val="0"/>
              </a:spcAft>
              <a:defRPr/>
            </a:pPr>
            <a:r>
              <a:rPr lang="sv-SE" sz="4000" b="1" dirty="0" smtClean="0">
                <a:solidFill>
                  <a:schemeClr val="tx2">
                    <a:lumMod val="60000"/>
                    <a:lumOff val="40000"/>
                  </a:schemeClr>
                </a:solidFill>
              </a:rPr>
              <a:t>Nyckelhålet</a:t>
            </a:r>
          </a:p>
        </p:txBody>
      </p:sp>
      <p:sp>
        <p:nvSpPr>
          <p:cNvPr id="6147" name="Platshållare för innehåll 2"/>
          <p:cNvSpPr>
            <a:spLocks noGrp="1"/>
          </p:cNvSpPr>
          <p:nvPr>
            <p:ph idx="1"/>
          </p:nvPr>
        </p:nvSpPr>
        <p:spPr>
          <a:xfrm>
            <a:off x="611560" y="1700808"/>
            <a:ext cx="8352928" cy="5187355"/>
          </a:xfrm>
        </p:spPr>
        <p:txBody>
          <a:bodyPr/>
          <a:lstStyle/>
          <a:p>
            <a:pPr eaLnBrk="1" hangingPunct="1">
              <a:buFont typeface="Arial" pitchFamily="34" charset="0"/>
              <a:buNone/>
            </a:pPr>
            <a:r>
              <a:rPr lang="sv-SE" altLang="sv-SE" sz="2800" dirty="0" smtClean="0"/>
              <a:t>Visar vilka livsmedel som är mer hälsosamma</a:t>
            </a:r>
          </a:p>
          <a:p>
            <a:pPr eaLnBrk="1" hangingPunct="1"/>
            <a:r>
              <a:rPr lang="sv-SE" altLang="sv-SE" sz="2400" dirty="0" smtClean="0"/>
              <a:t>Mindre/eller nyttigare fett</a:t>
            </a:r>
          </a:p>
          <a:p>
            <a:pPr eaLnBrk="1" hangingPunct="1"/>
            <a:r>
              <a:rPr lang="sv-SE" altLang="sv-SE" sz="2400" dirty="0" smtClean="0"/>
              <a:t>Mindre socker</a:t>
            </a:r>
          </a:p>
          <a:p>
            <a:pPr eaLnBrk="1" hangingPunct="1"/>
            <a:r>
              <a:rPr lang="sv-SE" altLang="sv-SE" sz="2400" dirty="0" smtClean="0"/>
              <a:t>Mindre salt </a:t>
            </a:r>
          </a:p>
          <a:p>
            <a:pPr eaLnBrk="1" hangingPunct="1"/>
            <a:r>
              <a:rPr lang="sv-SE" altLang="sv-SE" sz="2400" dirty="0" smtClean="0"/>
              <a:t>Mer kostfiber och fullkorn</a:t>
            </a:r>
          </a:p>
          <a:p>
            <a:pPr eaLnBrk="1" hangingPunct="1"/>
            <a:endParaRPr lang="sv-SE" altLang="sv-SE" sz="2400" dirty="0" smtClean="0"/>
          </a:p>
        </p:txBody>
      </p:sp>
      <p:pic>
        <p:nvPicPr>
          <p:cNvPr id="6148" name="Picture 2" descr="http://www.konsumentsamverkan.se/11verk/kampanj/ekolivsstil/mark/nyckelhal.gif"/>
          <p:cNvPicPr>
            <a:picLocks noChangeAspect="1" noChangeArrowheads="1"/>
          </p:cNvPicPr>
          <p:nvPr/>
        </p:nvPicPr>
        <p:blipFill>
          <a:blip r:embed="rId3"/>
          <a:srcRect/>
          <a:stretch>
            <a:fillRect/>
          </a:stretch>
        </p:blipFill>
        <p:spPr bwMode="auto">
          <a:xfrm>
            <a:off x="6362709" y="2636912"/>
            <a:ext cx="1160584" cy="1152600"/>
          </a:xfrm>
          <a:prstGeom prst="rect">
            <a:avLst/>
          </a:prstGeom>
          <a:noFill/>
          <a:ln w="9525">
            <a:noFill/>
            <a:miter lim="800000"/>
            <a:headEnd/>
            <a:tailEnd/>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5010521"/>
            <a:ext cx="2160240" cy="1321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5042171"/>
            <a:ext cx="1094060" cy="1223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800" y="4583434"/>
            <a:ext cx="2088232" cy="1748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3" descr="havrefras.jpg"/>
          <p:cNvPicPr>
            <a:picLocks noChangeAspect="1"/>
          </p:cNvPicPr>
          <p:nvPr/>
        </p:nvPicPr>
        <p:blipFill>
          <a:blip r:embed="rId7"/>
          <a:srcRect/>
          <a:stretch>
            <a:fillRect/>
          </a:stretch>
        </p:blipFill>
        <p:spPr bwMode="auto">
          <a:xfrm>
            <a:off x="4800632" y="4827233"/>
            <a:ext cx="1562077" cy="1562077"/>
          </a:xfrm>
          <a:prstGeom prst="rect">
            <a:avLst/>
          </a:prstGeom>
          <a:noFill/>
          <a:ln w="9525">
            <a:noFill/>
            <a:miter lim="800000"/>
            <a:headEnd/>
            <a:tailEnd/>
          </a:ln>
        </p:spPr>
      </p:pic>
      <p:pic>
        <p:nvPicPr>
          <p:cNvPr id="10" name="Content Placeholder 9" descr="Matvete_EKO.png"/>
          <p:cNvPicPr>
            <a:picLocks noChangeAspect="1"/>
          </p:cNvPicPr>
          <p:nvPr/>
        </p:nvPicPr>
        <p:blipFill>
          <a:blip r:embed="rId8"/>
          <a:srcRect/>
          <a:stretch>
            <a:fillRect/>
          </a:stretch>
        </p:blipFill>
        <p:spPr>
          <a:xfrm>
            <a:off x="6331058" y="4141533"/>
            <a:ext cx="1193951" cy="2204628"/>
          </a:xfrm>
          <a:prstGeom prst="rect">
            <a:avLst/>
          </a:prstGeom>
        </p:spPr>
      </p:pic>
    </p:spTree>
    <p:extLst>
      <p:ext uri="{BB962C8B-B14F-4D97-AF65-F5344CB8AC3E}">
        <p14:creationId xmlns:p14="http://schemas.microsoft.com/office/powerpoint/2010/main" val="6810747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ubrik 1"/>
          <p:cNvSpPr>
            <a:spLocks noGrp="1"/>
          </p:cNvSpPr>
          <p:nvPr>
            <p:ph type="title"/>
          </p:nvPr>
        </p:nvSpPr>
        <p:spPr/>
        <p:txBody>
          <a:bodyPr rtlCol="0">
            <a:normAutofit/>
          </a:bodyPr>
          <a:lstStyle/>
          <a:p>
            <a:pPr eaLnBrk="1" fontAlgn="auto" hangingPunct="1">
              <a:spcAft>
                <a:spcPts val="0"/>
              </a:spcAft>
              <a:defRPr/>
            </a:pPr>
            <a:r>
              <a:rPr lang="sv-SE" dirty="0" smtClean="0">
                <a:solidFill>
                  <a:schemeClr val="tx2">
                    <a:lumMod val="60000"/>
                    <a:lumOff val="40000"/>
                  </a:schemeClr>
                </a:solidFill>
              </a:rPr>
              <a:t>Vitamin D</a:t>
            </a:r>
          </a:p>
        </p:txBody>
      </p:sp>
      <p:sp>
        <p:nvSpPr>
          <p:cNvPr id="23555" name="Platshållare för innehåll 2"/>
          <p:cNvSpPr>
            <a:spLocks noGrp="1"/>
          </p:cNvSpPr>
          <p:nvPr>
            <p:ph idx="1"/>
          </p:nvPr>
        </p:nvSpPr>
        <p:spPr/>
        <p:txBody>
          <a:bodyPr/>
          <a:lstStyle/>
          <a:p>
            <a:pPr eaLnBrk="1" hangingPunct="1"/>
            <a:r>
              <a:rPr lang="sv-SE" altLang="sv-SE" sz="2400" dirty="0" smtClean="0"/>
              <a:t>Finns i fet fisk, lättmjölk, mellanmjölk, matfett</a:t>
            </a:r>
          </a:p>
          <a:p>
            <a:pPr eaLnBrk="1" hangingPunct="1"/>
            <a:r>
              <a:rPr lang="sv-SE" altLang="sv-SE" sz="2400" dirty="0" smtClean="0"/>
              <a:t>Bildas i huden när vi är utomhus i solen</a:t>
            </a:r>
          </a:p>
          <a:p>
            <a:pPr eaLnBrk="1" hangingPunct="1"/>
            <a:r>
              <a:rPr lang="sv-SE" altLang="sv-SE" sz="2400" dirty="0" smtClean="0"/>
              <a:t>Barn under 2 år rekommenderas D-droppar </a:t>
            </a:r>
          </a:p>
        </p:txBody>
      </p:sp>
      <p:pic>
        <p:nvPicPr>
          <p:cNvPr id="23556" name="Picture 5" descr="http://www.mediabanken.se/WS/Arla/Arla.se/v140/Image.aspx?opvno=a6uxmkmekacdyzma7odg7bcagi000000&amp;itype=Jpg300p"/>
          <p:cNvPicPr>
            <a:picLocks noChangeAspect="1" noChangeArrowheads="1"/>
          </p:cNvPicPr>
          <p:nvPr/>
        </p:nvPicPr>
        <p:blipFill>
          <a:blip r:embed="rId3"/>
          <a:srcRect/>
          <a:stretch>
            <a:fillRect/>
          </a:stretch>
        </p:blipFill>
        <p:spPr bwMode="auto">
          <a:xfrm>
            <a:off x="0" y="4365625"/>
            <a:ext cx="1993900" cy="1992313"/>
          </a:xfrm>
          <a:prstGeom prst="rect">
            <a:avLst/>
          </a:prstGeom>
          <a:noFill/>
          <a:ln w="9525">
            <a:noFill/>
            <a:miter lim="800000"/>
            <a:headEnd/>
            <a:tailEnd/>
          </a:ln>
        </p:spPr>
      </p:pic>
      <p:pic>
        <p:nvPicPr>
          <p:cNvPr id="23557" name="Picture 9" descr="https://www.handla24.se/ProductImages/a_01/original/8712566256976.jpg"/>
          <p:cNvPicPr>
            <a:picLocks noChangeAspect="1" noChangeArrowheads="1"/>
          </p:cNvPicPr>
          <p:nvPr/>
        </p:nvPicPr>
        <p:blipFill>
          <a:blip r:embed="rId4"/>
          <a:srcRect/>
          <a:stretch>
            <a:fillRect/>
          </a:stretch>
        </p:blipFill>
        <p:spPr bwMode="auto">
          <a:xfrm>
            <a:off x="-2339975" y="15382875"/>
            <a:ext cx="3894138" cy="11129963"/>
          </a:xfrm>
          <a:prstGeom prst="rect">
            <a:avLst/>
          </a:prstGeom>
          <a:noFill/>
          <a:ln w="9525">
            <a:noFill/>
            <a:miter lim="800000"/>
            <a:headEnd/>
            <a:tailEnd/>
          </a:ln>
        </p:spPr>
      </p:pic>
      <p:pic>
        <p:nvPicPr>
          <p:cNvPr id="23558" name="Picture 11" descr="https://encrypted-tbn0.gstatic.com/images?q=tbn:ANd9GcRGnihofNiqltEtj7ohSYgl9UDFmKFAykKfsUmOY6PC_903jb8-"/>
          <p:cNvPicPr>
            <a:picLocks noChangeAspect="1" noChangeArrowheads="1"/>
          </p:cNvPicPr>
          <p:nvPr/>
        </p:nvPicPr>
        <p:blipFill>
          <a:blip r:embed="rId5"/>
          <a:srcRect/>
          <a:stretch>
            <a:fillRect/>
          </a:stretch>
        </p:blipFill>
        <p:spPr bwMode="auto">
          <a:xfrm>
            <a:off x="2339975" y="4797425"/>
            <a:ext cx="2303463" cy="1728788"/>
          </a:xfrm>
          <a:prstGeom prst="rect">
            <a:avLst/>
          </a:prstGeom>
          <a:noFill/>
          <a:ln w="9525">
            <a:noFill/>
            <a:miter lim="800000"/>
            <a:headEnd/>
            <a:tailEnd/>
          </a:ln>
        </p:spPr>
      </p:pic>
      <p:pic>
        <p:nvPicPr>
          <p:cNvPr id="23559" name="Picture 13" descr="https://static.mathem.se/shared/images/products/large/lax.Jpeg"/>
          <p:cNvPicPr>
            <a:picLocks noChangeAspect="1" noChangeArrowheads="1"/>
          </p:cNvPicPr>
          <p:nvPr/>
        </p:nvPicPr>
        <p:blipFill>
          <a:blip r:embed="rId6"/>
          <a:srcRect/>
          <a:stretch>
            <a:fillRect/>
          </a:stretch>
        </p:blipFill>
        <p:spPr bwMode="auto">
          <a:xfrm>
            <a:off x="5867400" y="4854575"/>
            <a:ext cx="3024188" cy="2003425"/>
          </a:xfrm>
          <a:prstGeom prst="rect">
            <a:avLst/>
          </a:prstGeom>
          <a:noFill/>
          <a:ln w="9525">
            <a:noFill/>
            <a:miter lim="800000"/>
            <a:headEnd/>
            <a:tailEnd/>
          </a:ln>
        </p:spPr>
      </p:pic>
      <p:pic>
        <p:nvPicPr>
          <p:cNvPr id="8" name="Picture 10" descr="http://www.ceciliafolkesson.se/wp-content/uploads/%C3%A4gg_mellanm%C3%A5l.jpg"/>
          <p:cNvPicPr>
            <a:picLocks noChangeAspect="1" noChangeArrowheads="1"/>
          </p:cNvPicPr>
          <p:nvPr/>
        </p:nvPicPr>
        <p:blipFill>
          <a:blip r:embed="rId7" cstate="print"/>
          <a:srcRect/>
          <a:stretch>
            <a:fillRect/>
          </a:stretch>
        </p:blipFill>
        <p:spPr bwMode="auto">
          <a:xfrm>
            <a:off x="4139952" y="5352606"/>
            <a:ext cx="2160240" cy="1505394"/>
          </a:xfrm>
          <a:prstGeom prst="rect">
            <a:avLst/>
          </a:prstGeom>
          <a:ln>
            <a:noFill/>
          </a:ln>
          <a:effectLst>
            <a:softEdge rad="112500"/>
          </a:effectLst>
        </p:spPr>
      </p:pic>
      <p:pic>
        <p:nvPicPr>
          <p:cNvPr id="23561" name="Picture 10" descr="http://www.topphalsa.se/Global/topp12/Vi-testar/topptestmild.jpg"/>
          <p:cNvPicPr>
            <a:picLocks noChangeAspect="1" noChangeArrowheads="1"/>
          </p:cNvPicPr>
          <p:nvPr/>
        </p:nvPicPr>
        <p:blipFill>
          <a:blip r:embed="rId8"/>
          <a:srcRect/>
          <a:stretch>
            <a:fillRect/>
          </a:stretch>
        </p:blipFill>
        <p:spPr bwMode="auto">
          <a:xfrm>
            <a:off x="1547813" y="4581525"/>
            <a:ext cx="984250" cy="1628775"/>
          </a:xfrm>
          <a:prstGeom prst="rect">
            <a:avLst/>
          </a:prstGeom>
          <a:noFill/>
          <a:ln w="9525">
            <a:noFill/>
            <a:miter lim="800000"/>
            <a:headEnd/>
            <a:tailEnd/>
          </a:ln>
        </p:spPr>
      </p:pic>
    </p:spTree>
    <p:extLst>
      <p:ext uri="{BB962C8B-B14F-4D97-AF65-F5344CB8AC3E}">
        <p14:creationId xmlns:p14="http://schemas.microsoft.com/office/powerpoint/2010/main" val="29977378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1560" y="980728"/>
            <a:ext cx="7992888" cy="792088"/>
          </a:xfrm>
        </p:spPr>
        <p:txBody>
          <a:bodyPr/>
          <a:lstStyle/>
          <a:p>
            <a:r>
              <a:rPr lang="sv-SE" dirty="0"/>
              <a:t>Bäst före-dag</a:t>
            </a:r>
            <a:r>
              <a:rPr lang="sv-SE" b="1" dirty="0"/>
              <a:t/>
            </a:r>
            <a:br>
              <a:rPr lang="sv-SE" b="1" dirty="0"/>
            </a:br>
            <a:endParaRPr lang="sv-SE" dirty="0"/>
          </a:p>
        </p:txBody>
      </p:sp>
      <p:sp>
        <p:nvSpPr>
          <p:cNvPr id="3" name="Platshållare för innehåll 2"/>
          <p:cNvSpPr>
            <a:spLocks noGrp="1"/>
          </p:cNvSpPr>
          <p:nvPr>
            <p:ph idx="1"/>
          </p:nvPr>
        </p:nvSpPr>
        <p:spPr>
          <a:xfrm>
            <a:off x="395536" y="1844824"/>
            <a:ext cx="8568952" cy="4967139"/>
          </a:xfrm>
        </p:spPr>
        <p:txBody>
          <a:bodyPr/>
          <a:lstStyle/>
          <a:p>
            <a:r>
              <a:rPr lang="sv-SE" sz="1600" dirty="0"/>
              <a:t>Livsmedel märkta med bäst före-dag ska hålla ytterligare en tid efter datumet om de förvaras på rätt sätt och i obruten förpackning. Det är säljarens ansvar att produkten är av fullgod kvalitet</a:t>
            </a:r>
            <a:r>
              <a:rPr lang="sv-SE" sz="1600" dirty="0" smtClean="0"/>
              <a:t>.</a:t>
            </a:r>
          </a:p>
          <a:p>
            <a:pPr marL="0" indent="0">
              <a:buNone/>
            </a:pPr>
            <a:endParaRPr lang="sv-SE" sz="900" dirty="0"/>
          </a:p>
          <a:p>
            <a:r>
              <a:rPr lang="sv-SE" sz="1600" dirty="0"/>
              <a:t>Efter uttrycket "</a:t>
            </a:r>
            <a:r>
              <a:rPr lang="sv-SE" sz="1600" b="1" dirty="0"/>
              <a:t>bäst före</a:t>
            </a:r>
            <a:r>
              <a:rPr lang="sv-SE" sz="1600" dirty="0"/>
              <a:t>" ska dag, månad och år stå. Det måste vara i den ordningen. Det kan då stå "bäst före 07 02 </a:t>
            </a:r>
            <a:r>
              <a:rPr lang="sv-SE" sz="1600" dirty="0" smtClean="0"/>
              <a:t>2011</a:t>
            </a:r>
          </a:p>
          <a:p>
            <a:pPr marL="0" indent="0">
              <a:buNone/>
            </a:pPr>
            <a:endParaRPr lang="sv-SE" sz="1000" dirty="0" smtClean="0"/>
          </a:p>
          <a:p>
            <a:r>
              <a:rPr lang="sv-SE" sz="1800" dirty="0"/>
              <a:t>För livsmedel med en hållbarhet om </a:t>
            </a:r>
            <a:r>
              <a:rPr lang="sv-SE" sz="1800" b="1" dirty="0"/>
              <a:t>högst tre månader </a:t>
            </a:r>
            <a:r>
              <a:rPr lang="sv-SE" sz="1800" dirty="0"/>
              <a:t>räcker det med att det står dag och månad</a:t>
            </a:r>
            <a:r>
              <a:rPr lang="sv-SE" sz="1800" dirty="0" smtClean="0"/>
              <a:t>.</a:t>
            </a:r>
          </a:p>
          <a:p>
            <a:pPr marL="0" indent="0">
              <a:buNone/>
            </a:pPr>
            <a:r>
              <a:rPr lang="sv-SE" sz="1800" dirty="0" smtClean="0"/>
              <a:t> </a:t>
            </a:r>
          </a:p>
          <a:p>
            <a:r>
              <a:rPr lang="sv-SE" sz="1600" dirty="0"/>
              <a:t>Om hållbarheten är </a:t>
            </a:r>
            <a:r>
              <a:rPr lang="sv-SE" sz="1600" b="1" dirty="0"/>
              <a:t>längre än 18 månader </a:t>
            </a:r>
            <a:r>
              <a:rPr lang="sv-SE" sz="1600" dirty="0"/>
              <a:t>behöver bara året anges, till exempel "bäst före utgången av </a:t>
            </a:r>
            <a:r>
              <a:rPr lang="sv-SE" sz="1600" dirty="0" smtClean="0"/>
              <a:t>2011. </a:t>
            </a:r>
            <a:r>
              <a:rPr lang="sv-SE" sz="1600" dirty="0"/>
              <a:t>Med detta menas att livsmedlet är bäst före den 31 december 2011</a:t>
            </a:r>
            <a:r>
              <a:rPr lang="sv-SE" sz="1600" dirty="0" smtClean="0"/>
              <a:t>.</a:t>
            </a:r>
          </a:p>
          <a:p>
            <a:pPr marL="0" indent="0">
              <a:buNone/>
            </a:pPr>
            <a:endParaRPr lang="sv-SE" sz="1000" dirty="0" smtClean="0"/>
          </a:p>
          <a:p>
            <a:r>
              <a:rPr lang="sv-SE" sz="1600" dirty="0"/>
              <a:t>Märkningen </a:t>
            </a:r>
            <a:r>
              <a:rPr lang="sv-SE" sz="1600" b="1" dirty="0"/>
              <a:t>sista förbrukningsdag </a:t>
            </a:r>
            <a:r>
              <a:rPr lang="sv-SE" sz="1600" dirty="0"/>
              <a:t>handlar om hur länge ett livsmedel är säkert att </a:t>
            </a:r>
            <a:r>
              <a:rPr lang="sv-SE" sz="1600" dirty="0" smtClean="0"/>
              <a:t>äta.</a:t>
            </a:r>
            <a:endParaRPr lang="sv-SE" sz="1600" dirty="0"/>
          </a:p>
          <a:p>
            <a:pPr marL="0" indent="0">
              <a:buNone/>
            </a:pPr>
            <a:endParaRPr lang="sv-SE" sz="1600" dirty="0"/>
          </a:p>
          <a:p>
            <a:endParaRPr lang="sv-SE"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5805264"/>
            <a:ext cx="3888432"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34843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pic>
        <p:nvPicPr>
          <p:cNvPr id="7170" name="Picture 2" descr="Relaterad bil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124744"/>
            <a:ext cx="8075637" cy="4664598"/>
          </a:xfrm>
          <a:prstGeom prst="rect">
            <a:avLst/>
          </a:prstGeom>
          <a:noFill/>
          <a:extLst>
            <a:ext uri="{909E8E84-426E-40DD-AFC4-6F175D3DCCD1}">
              <a14:hiddenFill xmlns:a14="http://schemas.microsoft.com/office/drawing/2010/main">
                <a:solidFill>
                  <a:srgbClr val="FFFFFF"/>
                </a:solidFill>
              </a14:hiddenFill>
            </a:ext>
          </a:extLst>
        </p:spPr>
      </p:pic>
      <p:sp>
        <p:nvSpPr>
          <p:cNvPr id="3" name="Platshållare för innehåll 2"/>
          <p:cNvSpPr>
            <a:spLocks noGrp="1"/>
          </p:cNvSpPr>
          <p:nvPr>
            <p:ph idx="1"/>
          </p:nvPr>
        </p:nvSpPr>
        <p:spPr/>
        <p:txBody>
          <a:bodyPr/>
          <a:lstStyle/>
          <a:p>
            <a:endParaRPr lang="sv-SE"/>
          </a:p>
        </p:txBody>
      </p:sp>
    </p:spTree>
    <p:extLst>
      <p:ext uri="{BB962C8B-B14F-4D97-AF65-F5344CB8AC3E}">
        <p14:creationId xmlns:p14="http://schemas.microsoft.com/office/powerpoint/2010/main" val="33350105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27584" y="1295400"/>
            <a:ext cx="8208912" cy="1143000"/>
          </a:xfrm>
        </p:spPr>
        <p:txBody>
          <a:bodyPr/>
          <a:lstStyle/>
          <a:p>
            <a:r>
              <a:rPr lang="sv-SE" dirty="0" smtClean="0"/>
              <a:t>Energidryck</a:t>
            </a:r>
            <a:endParaRPr lang="sv-SE" dirty="0"/>
          </a:p>
        </p:txBody>
      </p:sp>
      <p:pic>
        <p:nvPicPr>
          <p:cNvPr id="3" name="Platshållare för innehåll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1600" y="2132856"/>
            <a:ext cx="6927981" cy="3959696"/>
          </a:xfrm>
        </p:spPr>
      </p:pic>
    </p:spTree>
    <p:extLst>
      <p:ext uri="{BB962C8B-B14F-4D97-AF65-F5344CB8AC3E}">
        <p14:creationId xmlns:p14="http://schemas.microsoft.com/office/powerpoint/2010/main" val="18814074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endParaRPr lang="sv-SE"/>
          </a:p>
        </p:txBody>
      </p:sp>
      <p:pic>
        <p:nvPicPr>
          <p:cNvPr id="8194" name="Picture 2" descr="Bildresultat för karies bar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2040657"/>
            <a:ext cx="6974489" cy="3661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2122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90600" y="1295400"/>
            <a:ext cx="8229600" cy="693440"/>
          </a:xfrm>
        </p:spPr>
        <p:txBody>
          <a:bodyPr/>
          <a:lstStyle/>
          <a:p>
            <a:r>
              <a:rPr lang="sv-SE" dirty="0" smtClean="0"/>
              <a:t>Folktandvården</a:t>
            </a:r>
            <a:endParaRPr lang="sv-SE" dirty="0"/>
          </a:p>
        </p:txBody>
      </p:sp>
      <p:sp>
        <p:nvSpPr>
          <p:cNvPr id="3" name="Platshållare för innehåll 2"/>
          <p:cNvSpPr>
            <a:spLocks noGrp="1"/>
          </p:cNvSpPr>
          <p:nvPr>
            <p:ph idx="1"/>
          </p:nvPr>
        </p:nvSpPr>
        <p:spPr>
          <a:xfrm>
            <a:off x="990600" y="2132856"/>
            <a:ext cx="7613848" cy="4679107"/>
          </a:xfrm>
        </p:spPr>
        <p:txBody>
          <a:bodyPr/>
          <a:lstStyle/>
          <a:p>
            <a:r>
              <a:rPr lang="sv-SE" sz="2800" dirty="0" smtClean="0"/>
              <a:t>Gratis t.o.m. det år du fyller </a:t>
            </a:r>
            <a:r>
              <a:rPr lang="sv-SE" sz="2800" dirty="0" smtClean="0">
                <a:solidFill>
                  <a:srgbClr val="FF0000"/>
                </a:solidFill>
              </a:rPr>
              <a:t>21</a:t>
            </a:r>
            <a:r>
              <a:rPr lang="sv-SE" sz="2800" dirty="0" smtClean="0"/>
              <a:t> år</a:t>
            </a:r>
          </a:p>
          <a:p>
            <a:r>
              <a:rPr lang="sv-SE" sz="1800" dirty="0"/>
              <a:t>den fria barn- och ungdomstandvården ingår all tandvård du behöver. Undantaget är rent estetisk tandvård, som till exempel tandblekning och tandreglering av estetiska </a:t>
            </a:r>
            <a:r>
              <a:rPr lang="sv-SE" sz="1800" dirty="0" smtClean="0"/>
              <a:t>skäl</a:t>
            </a:r>
          </a:p>
          <a:p>
            <a:r>
              <a:rPr lang="sv-SE" sz="2800" dirty="0" smtClean="0"/>
              <a:t>En gång till vartannat år</a:t>
            </a:r>
          </a:p>
          <a:p>
            <a:r>
              <a:rPr lang="sv-SE" sz="2800" dirty="0" smtClean="0"/>
              <a:t>Tänk </a:t>
            </a:r>
            <a:r>
              <a:rPr lang="sv-SE" sz="2800" dirty="0"/>
              <a:t>på vad </a:t>
            </a:r>
            <a:r>
              <a:rPr lang="sv-SE" sz="2800" dirty="0" smtClean="0"/>
              <a:t>du äter </a:t>
            </a:r>
            <a:r>
              <a:rPr lang="sv-SE" sz="2800" dirty="0"/>
              <a:t>och när - mat och dryck innehåller ofta socker.</a:t>
            </a:r>
          </a:p>
          <a:p>
            <a:r>
              <a:rPr lang="sv-SE" sz="2800" dirty="0"/>
              <a:t>Låt gärna tänderna få vila två timmar mellan målen så emaljen hinner återhämta sig.</a:t>
            </a:r>
          </a:p>
          <a:p>
            <a:endParaRPr lang="sv-SE" i="1" dirty="0"/>
          </a:p>
        </p:txBody>
      </p:sp>
    </p:spTree>
    <p:extLst>
      <p:ext uri="{BB962C8B-B14F-4D97-AF65-F5344CB8AC3E}">
        <p14:creationId xmlns:p14="http://schemas.microsoft.com/office/powerpoint/2010/main" val="1122350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71600" y="1052736"/>
            <a:ext cx="7560840" cy="864096"/>
          </a:xfrm>
        </p:spPr>
        <p:txBody>
          <a:bodyPr/>
          <a:lstStyle/>
          <a:p>
            <a:r>
              <a:rPr lang="sv-SE" b="1" dirty="0" smtClean="0"/>
              <a:t>2+2+2+2 och tandtråd</a:t>
            </a:r>
            <a:r>
              <a:rPr lang="sv-SE" b="1" dirty="0"/>
              <a:t/>
            </a:r>
            <a:br>
              <a:rPr lang="sv-SE" b="1" dirty="0"/>
            </a:br>
            <a:endParaRPr lang="sv-SE" dirty="0"/>
          </a:p>
        </p:txBody>
      </p:sp>
      <p:sp>
        <p:nvSpPr>
          <p:cNvPr id="3" name="Platshållare för innehåll 2"/>
          <p:cNvSpPr>
            <a:spLocks noGrp="1"/>
          </p:cNvSpPr>
          <p:nvPr>
            <p:ph idx="1"/>
          </p:nvPr>
        </p:nvSpPr>
        <p:spPr>
          <a:xfrm>
            <a:off x="1043608" y="2060848"/>
            <a:ext cx="7776864" cy="4751115"/>
          </a:xfrm>
        </p:spPr>
        <p:txBody>
          <a:bodyPr/>
          <a:lstStyle/>
          <a:p>
            <a:pPr marL="0" indent="0">
              <a:buNone/>
            </a:pPr>
            <a:r>
              <a:rPr lang="sv-SE" sz="800" b="1" dirty="0" smtClean="0"/>
              <a:t> </a:t>
            </a:r>
            <a:endParaRPr lang="sv-SE" sz="800" b="1" dirty="0"/>
          </a:p>
          <a:p>
            <a:r>
              <a:rPr lang="sv-SE" sz="2400" dirty="0"/>
              <a:t>Borsta tänderna 2 gånger per dag, i 2 minuter, med 2 centimeters tandkräm och vänta därefter i minst 2 timmar innan du äter något.</a:t>
            </a:r>
          </a:p>
          <a:p>
            <a:pPr marL="0" indent="0">
              <a:buNone/>
            </a:pPr>
            <a:endParaRPr lang="sv-S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3109" y="4005064"/>
            <a:ext cx="423862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96535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95536" y="980728"/>
            <a:ext cx="8424936" cy="1008112"/>
          </a:xfrm>
        </p:spPr>
        <p:txBody>
          <a:bodyPr/>
          <a:lstStyle/>
          <a:p>
            <a:r>
              <a:rPr lang="sv-SE" dirty="0" smtClean="0"/>
              <a:t>Dietist</a:t>
            </a:r>
            <a:endParaRPr lang="sv-SE" dirty="0"/>
          </a:p>
        </p:txBody>
      </p:sp>
      <p:sp>
        <p:nvSpPr>
          <p:cNvPr id="3" name="Platshållare för innehåll 2"/>
          <p:cNvSpPr>
            <a:spLocks noGrp="1"/>
          </p:cNvSpPr>
          <p:nvPr>
            <p:ph idx="1"/>
          </p:nvPr>
        </p:nvSpPr>
        <p:spPr>
          <a:xfrm>
            <a:off x="251520" y="2132856"/>
            <a:ext cx="8968680" cy="4679107"/>
          </a:xfrm>
        </p:spPr>
        <p:txBody>
          <a:bodyPr/>
          <a:lstStyle/>
          <a:p>
            <a:r>
              <a:rPr lang="sv-SE" sz="2800" dirty="0" smtClean="0"/>
              <a:t>Specialist på mat-och näringslära</a:t>
            </a:r>
          </a:p>
          <a:p>
            <a:r>
              <a:rPr lang="sv-SE" sz="2800" dirty="0" smtClean="0"/>
              <a:t>Har viktiga kunskaper som är viktiga för behandling av sjukdomsrelaterad undernäring inom sjukvården.</a:t>
            </a:r>
          </a:p>
          <a:p>
            <a:r>
              <a:rPr lang="sv-SE" sz="2800" dirty="0" smtClean="0"/>
              <a:t>Har viktiga kunskaper om kost relaterade sjukdomar som diabetes.</a:t>
            </a:r>
          </a:p>
          <a:p>
            <a:r>
              <a:rPr lang="sv-SE" sz="2800" dirty="0" smtClean="0"/>
              <a:t>Folkhälsa och friskvård är annat viktig kunskap hos dietisten.</a:t>
            </a:r>
            <a:endParaRPr lang="sv-SE" sz="2800" dirty="0"/>
          </a:p>
        </p:txBody>
      </p:sp>
    </p:spTree>
    <p:extLst>
      <p:ext uri="{BB962C8B-B14F-4D97-AF65-F5344CB8AC3E}">
        <p14:creationId xmlns:p14="http://schemas.microsoft.com/office/powerpoint/2010/main" val="11935423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1295400"/>
            <a:ext cx="8752656" cy="837456"/>
          </a:xfrm>
        </p:spPr>
        <p:txBody>
          <a:bodyPr/>
          <a:lstStyle/>
          <a:p>
            <a:r>
              <a:rPr lang="sv-SE" dirty="0" smtClean="0"/>
              <a:t>Nästa vecka </a:t>
            </a:r>
            <a:endParaRPr lang="sv-SE" dirty="0"/>
          </a:p>
        </p:txBody>
      </p:sp>
      <p:sp>
        <p:nvSpPr>
          <p:cNvPr id="3" name="Platshållare för innehåll 2"/>
          <p:cNvSpPr>
            <a:spLocks noGrp="1"/>
          </p:cNvSpPr>
          <p:nvPr>
            <p:ph idx="1"/>
          </p:nvPr>
        </p:nvSpPr>
        <p:spPr>
          <a:xfrm>
            <a:off x="611560" y="2060848"/>
            <a:ext cx="8280920" cy="4751115"/>
          </a:xfrm>
        </p:spPr>
        <p:txBody>
          <a:bodyPr/>
          <a:lstStyle/>
          <a:p>
            <a:pPr marL="0" indent="0">
              <a:buNone/>
            </a:pPr>
            <a:r>
              <a:rPr lang="sv-SE" dirty="0" smtClean="0"/>
              <a:t>Tema:</a:t>
            </a:r>
          </a:p>
          <a:p>
            <a:r>
              <a:rPr lang="sv-SE" dirty="0" smtClean="0"/>
              <a:t>Tobak</a:t>
            </a:r>
          </a:p>
          <a:p>
            <a:r>
              <a:rPr lang="sv-SE" dirty="0" smtClean="0"/>
              <a:t>Alkohol</a:t>
            </a:r>
          </a:p>
          <a:p>
            <a:r>
              <a:rPr lang="sv-SE" dirty="0" smtClean="0"/>
              <a:t>Narkotika  </a:t>
            </a:r>
            <a:endParaRPr lang="sv-SE" dirty="0"/>
          </a:p>
        </p:txBody>
      </p:sp>
    </p:spTree>
    <p:extLst>
      <p:ext uri="{BB962C8B-B14F-4D97-AF65-F5344CB8AC3E}">
        <p14:creationId xmlns:p14="http://schemas.microsoft.com/office/powerpoint/2010/main" val="558182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Välkommen</a:t>
            </a:r>
            <a:endParaRPr lang="sv-SE" dirty="0"/>
          </a:p>
        </p:txBody>
      </p:sp>
      <p:sp>
        <p:nvSpPr>
          <p:cNvPr id="3" name="Platshållare för innehåll 2"/>
          <p:cNvSpPr>
            <a:spLocks noGrp="1"/>
          </p:cNvSpPr>
          <p:nvPr>
            <p:ph idx="1"/>
          </p:nvPr>
        </p:nvSpPr>
        <p:spPr>
          <a:xfrm>
            <a:off x="683568" y="2204864"/>
            <a:ext cx="8424936" cy="4607099"/>
          </a:xfrm>
        </p:spPr>
        <p:txBody>
          <a:bodyPr/>
          <a:lstStyle/>
          <a:p>
            <a:r>
              <a:rPr lang="sv-SE" dirty="0" smtClean="0"/>
              <a:t>Patrik och </a:t>
            </a:r>
            <a:r>
              <a:rPr lang="sv-SE" dirty="0" err="1" smtClean="0"/>
              <a:t>Yesenia</a:t>
            </a:r>
            <a:endParaRPr lang="sv-SE" dirty="0" smtClean="0"/>
          </a:p>
          <a:p>
            <a:r>
              <a:rPr lang="sv-SE" dirty="0" smtClean="0"/>
              <a:t>Sjuksköterskor</a:t>
            </a:r>
          </a:p>
          <a:p>
            <a:r>
              <a:rPr lang="sv-SE" dirty="0" smtClean="0"/>
              <a:t>Asyl-och Migranthälsan</a:t>
            </a:r>
          </a:p>
          <a:p>
            <a:r>
              <a:rPr lang="sv-SE" dirty="0" smtClean="0"/>
              <a:t>Landstinget Sörmland</a:t>
            </a:r>
          </a:p>
          <a:p>
            <a:r>
              <a:rPr lang="sv-SE" dirty="0" smtClean="0"/>
              <a:t>016-104362</a:t>
            </a:r>
            <a:endParaRPr lang="sv-SE" dirty="0"/>
          </a:p>
        </p:txBody>
      </p:sp>
      <p:pic>
        <p:nvPicPr>
          <p:cNvPr id="4" name="Picture 2" descr="Relaterad bil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5229200"/>
            <a:ext cx="4536504"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4471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9512" y="1052736"/>
            <a:ext cx="9040688" cy="1385664"/>
          </a:xfrm>
        </p:spPr>
        <p:txBody>
          <a:bodyPr/>
          <a:lstStyle/>
          <a:p>
            <a:pPr algn="ctr"/>
            <a:r>
              <a:rPr lang="sv-SE" sz="9600" dirty="0" smtClean="0"/>
              <a:t>Tack</a:t>
            </a:r>
            <a:endParaRPr lang="sv-SE" sz="9600" dirty="0"/>
          </a:p>
        </p:txBody>
      </p:sp>
      <p:pic>
        <p:nvPicPr>
          <p:cNvPr id="4101"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2780928"/>
            <a:ext cx="6552728"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2471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Syfte med hälsostöd</a:t>
            </a:r>
            <a:endParaRPr lang="sv-SE" dirty="0"/>
          </a:p>
        </p:txBody>
      </p:sp>
      <p:sp>
        <p:nvSpPr>
          <p:cNvPr id="3" name="Platshållare för innehåll 2"/>
          <p:cNvSpPr>
            <a:spLocks noGrp="1"/>
          </p:cNvSpPr>
          <p:nvPr>
            <p:ph idx="1"/>
          </p:nvPr>
        </p:nvSpPr>
        <p:spPr>
          <a:xfrm>
            <a:off x="611560" y="2132857"/>
            <a:ext cx="8136904" cy="4536504"/>
          </a:xfrm>
        </p:spPr>
        <p:txBody>
          <a:bodyPr/>
          <a:lstStyle/>
          <a:p>
            <a:pPr marL="0" indent="0" algn="ctr">
              <a:buNone/>
            </a:pPr>
            <a:r>
              <a:rPr lang="sv-SE" sz="2800" u="sng" dirty="0" smtClean="0">
                <a:hlinkClick r:id="rId3"/>
              </a:rPr>
              <a:t>Film</a:t>
            </a:r>
          </a:p>
          <a:p>
            <a:pPr marL="0" indent="0" algn="ctr">
              <a:buNone/>
            </a:pPr>
            <a:r>
              <a:rPr lang="sv-SE" dirty="0" smtClean="0">
                <a:hlinkClick r:id="rId3"/>
              </a:rPr>
              <a:t>Syftet med hälsostöd</a:t>
            </a:r>
            <a:endParaRPr lang="sv-SE" dirty="0" smtClean="0"/>
          </a:p>
          <a:p>
            <a:pPr marL="0" indent="0" algn="ctr">
              <a:buNone/>
            </a:pPr>
            <a:endParaRPr lang="sv-SE" dirty="0"/>
          </a:p>
          <a:p>
            <a:pPr marL="0" indent="0">
              <a:buNone/>
            </a:pPr>
            <a:endParaRPr lang="sv-SE" dirty="0"/>
          </a:p>
        </p:txBody>
      </p:sp>
    </p:spTree>
    <p:extLst>
      <p:ext uri="{BB962C8B-B14F-4D97-AF65-F5344CB8AC3E}">
        <p14:creationId xmlns:p14="http://schemas.microsoft.com/office/powerpoint/2010/main" val="1979471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Tematräff</a:t>
            </a:r>
            <a:endParaRPr lang="sv-SE" dirty="0"/>
          </a:p>
        </p:txBody>
      </p:sp>
      <p:sp>
        <p:nvSpPr>
          <p:cNvPr id="3" name="Platshållare för innehåll 2"/>
          <p:cNvSpPr>
            <a:spLocks noGrp="1"/>
          </p:cNvSpPr>
          <p:nvPr>
            <p:ph idx="1"/>
          </p:nvPr>
        </p:nvSpPr>
        <p:spPr/>
        <p:txBody>
          <a:bodyPr/>
          <a:lstStyle/>
          <a:p>
            <a:r>
              <a:rPr lang="sv-SE" dirty="0"/>
              <a:t>F</a:t>
            </a:r>
            <a:r>
              <a:rPr lang="sv-SE" dirty="0" smtClean="0"/>
              <a:t>ysisk hälsa- mat och motion</a:t>
            </a:r>
          </a:p>
          <a:p>
            <a:r>
              <a:rPr lang="sv-SE" dirty="0"/>
              <a:t>T</a:t>
            </a:r>
            <a:r>
              <a:rPr lang="sv-SE" dirty="0" smtClean="0"/>
              <a:t>obak, alkohol</a:t>
            </a:r>
            <a:r>
              <a:rPr lang="sv-SE" dirty="0"/>
              <a:t>, </a:t>
            </a:r>
            <a:r>
              <a:rPr lang="sv-SE" dirty="0" smtClean="0"/>
              <a:t>narkotika</a:t>
            </a:r>
          </a:p>
          <a:p>
            <a:r>
              <a:rPr lang="sv-SE" dirty="0" smtClean="0"/>
              <a:t>Sexuell hälsa, relationer</a:t>
            </a:r>
          </a:p>
          <a:p>
            <a:r>
              <a:rPr lang="sv-SE" dirty="0"/>
              <a:t>P</a:t>
            </a:r>
            <a:r>
              <a:rPr lang="sv-SE" dirty="0" smtClean="0"/>
              <a:t>sykisk hälsa- stress, sömn</a:t>
            </a:r>
          </a:p>
          <a:p>
            <a:r>
              <a:rPr lang="sv-SE" dirty="0" smtClean="0"/>
              <a:t>Värderingar och rättigheter</a:t>
            </a:r>
          </a:p>
          <a:p>
            <a:endParaRPr lang="sv-SE" dirty="0"/>
          </a:p>
        </p:txBody>
      </p:sp>
    </p:spTree>
    <p:extLst>
      <p:ext uri="{BB962C8B-B14F-4D97-AF65-F5344CB8AC3E}">
        <p14:creationId xmlns:p14="http://schemas.microsoft.com/office/powerpoint/2010/main" val="40443226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990600" y="1844824"/>
            <a:ext cx="8153400" cy="5043339"/>
          </a:xfrm>
        </p:spPr>
        <p:txBody>
          <a:bodyPr/>
          <a:lstStyle/>
          <a:p>
            <a:r>
              <a:rPr lang="sv-SE" sz="2400" dirty="0" smtClean="0"/>
              <a:t>Mobilen är avstängd</a:t>
            </a:r>
          </a:p>
          <a:p>
            <a:r>
              <a:rPr lang="sv-SE" sz="2400" dirty="0" smtClean="0"/>
              <a:t>Räcka upp handen vid frågor</a:t>
            </a:r>
          </a:p>
          <a:p>
            <a:r>
              <a:rPr lang="sv-SE" sz="2400" dirty="0" smtClean="0"/>
              <a:t>En i taget pratar</a:t>
            </a:r>
            <a:endParaRPr lang="sv-SE" sz="2400" dirty="0"/>
          </a:p>
          <a:p>
            <a:r>
              <a:rPr lang="sv-SE" sz="2400" dirty="0" smtClean="0"/>
              <a:t>Om man behöver gå från rummet så säg till innan</a:t>
            </a:r>
          </a:p>
          <a:p>
            <a:r>
              <a:rPr lang="sv-SE" sz="2400" dirty="0" smtClean="0"/>
              <a:t>Registrering närvarolista- gäller som skolan</a:t>
            </a:r>
          </a:p>
          <a:p>
            <a:r>
              <a:rPr lang="sv-SE" sz="2400" dirty="0" smtClean="0"/>
              <a:t>Tystnadsplikt </a:t>
            </a:r>
          </a:p>
          <a:p>
            <a:r>
              <a:rPr lang="sv-SE" sz="2400" dirty="0" smtClean="0"/>
              <a:t>Fokus ska ligga kring </a:t>
            </a:r>
            <a:r>
              <a:rPr lang="sv-SE" sz="2400" b="1" i="1" u="sng" dirty="0"/>
              <a:t>H</a:t>
            </a:r>
            <a:r>
              <a:rPr lang="sv-SE" sz="2400" b="1" i="1" u="sng" dirty="0" smtClean="0"/>
              <a:t>älsa</a:t>
            </a:r>
            <a:r>
              <a:rPr lang="sv-SE" sz="2400" dirty="0" smtClean="0"/>
              <a:t>. </a:t>
            </a:r>
            <a:endParaRPr lang="sv-SE" dirty="0"/>
          </a:p>
        </p:txBody>
      </p:sp>
      <p:sp>
        <p:nvSpPr>
          <p:cNvPr id="3" name="Rubrik 2"/>
          <p:cNvSpPr>
            <a:spLocks noGrp="1"/>
          </p:cNvSpPr>
          <p:nvPr>
            <p:ph type="ctrTitle"/>
          </p:nvPr>
        </p:nvSpPr>
        <p:spPr>
          <a:xfrm>
            <a:off x="990600" y="1295400"/>
            <a:ext cx="8229600" cy="549424"/>
          </a:xfrm>
        </p:spPr>
        <p:txBody>
          <a:bodyPr/>
          <a:lstStyle/>
          <a:p>
            <a:r>
              <a:rPr lang="sv-SE" sz="3200" dirty="0" smtClean="0"/>
              <a:t>Saker att tänka på</a:t>
            </a:r>
            <a:r>
              <a:rPr lang="sv-SE" sz="3200" dirty="0"/>
              <a:t/>
            </a:r>
            <a:br>
              <a:rPr lang="sv-SE" sz="3200" dirty="0"/>
            </a:br>
            <a:r>
              <a:rPr lang="sv-SE" sz="3200" dirty="0" smtClean="0"/>
              <a:t/>
            </a:r>
            <a:br>
              <a:rPr lang="sv-SE" sz="3200" dirty="0" smtClean="0"/>
            </a:br>
            <a:endParaRPr lang="sv-SE" sz="3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259632" y="5450150"/>
            <a:ext cx="936104" cy="598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Bildresultat för tystnadsplikt och sekretes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825" y="5474557"/>
            <a:ext cx="864096" cy="5237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ildresultat för räcka upp handen">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8024" y="5450151"/>
            <a:ext cx="910387" cy="512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7418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600" dirty="0"/>
              <a:t>Vad </a:t>
            </a:r>
            <a:r>
              <a:rPr lang="sv-SE" sz="3600" dirty="0" smtClean="0"/>
              <a:t>kan vi göra </a:t>
            </a:r>
            <a:r>
              <a:rPr lang="sv-SE" sz="3600" dirty="0"/>
              <a:t>för att må bra</a:t>
            </a:r>
            <a:br>
              <a:rPr lang="sv-SE" sz="3600" dirty="0"/>
            </a:br>
            <a:endParaRPr lang="sv-SE" sz="3600" dirty="0"/>
          </a:p>
        </p:txBody>
      </p:sp>
      <p:pic>
        <p:nvPicPr>
          <p:cNvPr id="6146" name="Picture 2" descr="Bildresultat för vara gla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2636912"/>
            <a:ext cx="4608512" cy="3400426"/>
          </a:xfrm>
          <a:prstGeom prst="rect">
            <a:avLst/>
          </a:prstGeom>
          <a:noFill/>
          <a:extLst>
            <a:ext uri="{909E8E84-426E-40DD-AFC4-6F175D3DCCD1}">
              <a14:hiddenFill xmlns:a14="http://schemas.microsoft.com/office/drawing/2010/main">
                <a:solidFill>
                  <a:srgbClr val="FFFFFF"/>
                </a:solidFill>
              </a14:hiddenFill>
            </a:ext>
          </a:extLst>
        </p:spPr>
      </p:pic>
      <p:sp>
        <p:nvSpPr>
          <p:cNvPr id="3" name="Platshållare för innehåll 2"/>
          <p:cNvSpPr>
            <a:spLocks noGrp="1"/>
          </p:cNvSpPr>
          <p:nvPr>
            <p:ph idx="1"/>
          </p:nvPr>
        </p:nvSpPr>
        <p:spPr>
          <a:xfrm>
            <a:off x="990600" y="2204864"/>
            <a:ext cx="8229600" cy="4607099"/>
          </a:xfrm>
        </p:spPr>
        <p:txBody>
          <a:bodyPr/>
          <a:lstStyle/>
          <a:p>
            <a:pPr marL="0" indent="0">
              <a:buNone/>
            </a:pPr>
            <a:endParaRPr lang="sv-SE" dirty="0"/>
          </a:p>
        </p:txBody>
      </p:sp>
    </p:spTree>
    <p:extLst>
      <p:ext uri="{BB962C8B-B14F-4D97-AF65-F5344CB8AC3E}">
        <p14:creationId xmlns:p14="http://schemas.microsoft.com/office/powerpoint/2010/main" val="36842141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För att ha en bra hälsa</a:t>
            </a:r>
            <a:endParaRPr lang="sv-SE" dirty="0"/>
          </a:p>
        </p:txBody>
      </p:sp>
      <p:sp>
        <p:nvSpPr>
          <p:cNvPr id="3" name="Platshållare för innehåll 2"/>
          <p:cNvSpPr>
            <a:spLocks noGrp="1"/>
          </p:cNvSpPr>
          <p:nvPr>
            <p:ph idx="1"/>
          </p:nvPr>
        </p:nvSpPr>
        <p:spPr/>
        <p:txBody>
          <a:bodyPr/>
          <a:lstStyle/>
          <a:p>
            <a:r>
              <a:rPr lang="sv-SE" dirty="0" smtClean="0"/>
              <a:t>Att vi äter rätt</a:t>
            </a:r>
          </a:p>
          <a:p>
            <a:r>
              <a:rPr lang="sv-SE" dirty="0" smtClean="0"/>
              <a:t>Att vi motionerar dagligen</a:t>
            </a:r>
          </a:p>
          <a:p>
            <a:r>
              <a:rPr lang="sv-SE" dirty="0" smtClean="0"/>
              <a:t>Att vi sover bra</a:t>
            </a:r>
          </a:p>
          <a:p>
            <a:r>
              <a:rPr lang="sv-SE" dirty="0" smtClean="0"/>
              <a:t>Att minska ner på stressen</a:t>
            </a:r>
            <a:endParaRPr lang="sv-SE" dirty="0"/>
          </a:p>
        </p:txBody>
      </p:sp>
    </p:spTree>
    <p:extLst>
      <p:ext uri="{BB962C8B-B14F-4D97-AF65-F5344CB8AC3E}">
        <p14:creationId xmlns:p14="http://schemas.microsoft.com/office/powerpoint/2010/main" val="4227776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1196752"/>
            <a:ext cx="8280920" cy="1241648"/>
          </a:xfrm>
        </p:spPr>
        <p:txBody>
          <a:bodyPr/>
          <a:lstStyle/>
          <a:p>
            <a:r>
              <a:rPr lang="sv-SE" dirty="0" smtClean="0"/>
              <a:t>Film kost och motion</a:t>
            </a:r>
            <a:endParaRPr lang="sv-SE" dirty="0"/>
          </a:p>
        </p:txBody>
      </p:sp>
      <p:sp>
        <p:nvSpPr>
          <p:cNvPr id="3" name="Platshållare för innehåll 2"/>
          <p:cNvSpPr>
            <a:spLocks noGrp="1"/>
          </p:cNvSpPr>
          <p:nvPr>
            <p:ph idx="1"/>
          </p:nvPr>
        </p:nvSpPr>
        <p:spPr>
          <a:xfrm>
            <a:off x="467544" y="1988840"/>
            <a:ext cx="8352928" cy="4823123"/>
          </a:xfrm>
        </p:spPr>
        <p:txBody>
          <a:bodyPr/>
          <a:lstStyle/>
          <a:p>
            <a:endParaRPr lang="sv-SE" dirty="0" smtClean="0">
              <a:hlinkClick r:id="rId3"/>
            </a:endParaRPr>
          </a:p>
          <a:p>
            <a:endParaRPr lang="sv-SE" dirty="0">
              <a:hlinkClick r:id="rId3"/>
            </a:endParaRPr>
          </a:p>
          <a:p>
            <a:r>
              <a:rPr lang="sv-SE" dirty="0" smtClean="0">
                <a:hlinkClick r:id="rId3"/>
              </a:rPr>
              <a:t>https://vimeo.com/160902598</a:t>
            </a:r>
            <a:endParaRPr lang="sv-SE" dirty="0"/>
          </a:p>
        </p:txBody>
      </p:sp>
    </p:spTree>
    <p:extLst>
      <p:ext uri="{BB962C8B-B14F-4D97-AF65-F5344CB8AC3E}">
        <p14:creationId xmlns:p14="http://schemas.microsoft.com/office/powerpoint/2010/main" val="4107023722"/>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 mall liggande rak röd">
  <a:themeElements>
    <a:clrScheme name="Anpassat 7">
      <a:dk1>
        <a:srgbClr val="000000"/>
      </a:dk1>
      <a:lt1>
        <a:srgbClr val="FFFFFF"/>
      </a:lt1>
      <a:dk2>
        <a:srgbClr val="000000"/>
      </a:dk2>
      <a:lt2>
        <a:srgbClr val="FFFFFF"/>
      </a:lt2>
      <a:accent1>
        <a:srgbClr val="DC2F34"/>
      </a:accent1>
      <a:accent2>
        <a:srgbClr val="1E9DC5"/>
      </a:accent2>
      <a:accent3>
        <a:srgbClr val="EFC42D"/>
      </a:accent3>
      <a:accent4>
        <a:srgbClr val="789530"/>
      </a:accent4>
      <a:accent5>
        <a:srgbClr val="EE7402"/>
      </a:accent5>
      <a:accent6>
        <a:srgbClr val="1C3E73"/>
      </a:accent6>
      <a:hlink>
        <a:srgbClr val="0000FF"/>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Office-t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tem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tem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tem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tem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tem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tem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tem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tem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tem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tem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tem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mall liggande rak röd</Template>
  <TotalTime>1990</TotalTime>
  <Words>3893</Words>
  <Application>Microsoft Office PowerPoint</Application>
  <PresentationFormat>Bildspel på skärmen (4:3)</PresentationFormat>
  <Paragraphs>540</Paragraphs>
  <Slides>30</Slides>
  <Notes>29</Notes>
  <HiddenSlides>0</HiddenSlides>
  <MMClips>0</MMClips>
  <ScaleCrop>false</ScaleCrop>
  <HeadingPairs>
    <vt:vector size="4" baseType="variant">
      <vt:variant>
        <vt:lpstr>Tema</vt:lpstr>
      </vt:variant>
      <vt:variant>
        <vt:i4>1</vt:i4>
      </vt:variant>
      <vt:variant>
        <vt:lpstr>Bildrubriker</vt:lpstr>
      </vt:variant>
      <vt:variant>
        <vt:i4>30</vt:i4>
      </vt:variant>
    </vt:vector>
  </HeadingPairs>
  <TitlesOfParts>
    <vt:vector size="31" baseType="lpstr">
      <vt:lpstr>PPT mall liggande rak röd</vt:lpstr>
      <vt:lpstr>Välkommen</vt:lpstr>
      <vt:lpstr>Välkommen</vt:lpstr>
      <vt:lpstr>Välkommen</vt:lpstr>
      <vt:lpstr>Syfte med hälsostöd</vt:lpstr>
      <vt:lpstr>Tematräff</vt:lpstr>
      <vt:lpstr>Saker att tänka på  </vt:lpstr>
      <vt:lpstr>Vad kan vi göra för att må bra </vt:lpstr>
      <vt:lpstr>För att ha en bra hälsa</vt:lpstr>
      <vt:lpstr>Film kost och motion</vt:lpstr>
      <vt:lpstr>Fysisk aktivitet</vt:lpstr>
      <vt:lpstr>Världshälsoorganisationen rekommenderar att vi tar minst 10 000 steg per dag. Det motsvarar ungefär 6 kilometer</vt:lpstr>
      <vt:lpstr>Måttlig?  </vt:lpstr>
      <vt:lpstr>Fysioterapeut eller sjukgymnast</vt:lpstr>
      <vt:lpstr>Mat</vt:lpstr>
      <vt:lpstr> Tallriksmodellen</vt:lpstr>
      <vt:lpstr>Vår mat består av olika ämnen </vt:lpstr>
      <vt:lpstr>PowerPoint-presentation</vt:lpstr>
      <vt:lpstr>PowerPoint-presentation</vt:lpstr>
      <vt:lpstr>PowerPoint-presentation</vt:lpstr>
      <vt:lpstr>Nyckelhålet</vt:lpstr>
      <vt:lpstr>Vitamin D</vt:lpstr>
      <vt:lpstr>Bäst före-dag </vt:lpstr>
      <vt:lpstr>PowerPoint-presentation</vt:lpstr>
      <vt:lpstr>Energidryck</vt:lpstr>
      <vt:lpstr>PowerPoint-presentation</vt:lpstr>
      <vt:lpstr>Folktandvården</vt:lpstr>
      <vt:lpstr>2+2+2+2 och tandtråd </vt:lpstr>
      <vt:lpstr>Dietist</vt:lpstr>
      <vt:lpstr>Nästa vecka </vt:lpstr>
      <vt:lpstr>Tack</vt:lpstr>
    </vt:vector>
  </TitlesOfParts>
  <Company>Landstinget Sörmland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Bosdotter Rosten, Lena</dc:creator>
  <cp:lastModifiedBy>Rosengren, Eva</cp:lastModifiedBy>
  <cp:revision>101</cp:revision>
  <cp:lastPrinted>2017-04-18T05:23:07Z</cp:lastPrinted>
  <dcterms:created xsi:type="dcterms:W3CDTF">2015-11-27T10:21:36Z</dcterms:created>
  <dcterms:modified xsi:type="dcterms:W3CDTF">2017-09-19T07:12:25Z</dcterms:modified>
</cp:coreProperties>
</file>